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handoutMasterIdLst>
    <p:handoutMasterId r:id="rId85"/>
  </p:handoutMasterIdLst>
  <p:sldIdLst>
    <p:sldId id="256" r:id="rId2"/>
    <p:sldId id="325" r:id="rId3"/>
    <p:sldId id="257" r:id="rId4"/>
    <p:sldId id="304" r:id="rId5"/>
    <p:sldId id="305" r:id="rId6"/>
    <p:sldId id="306" r:id="rId7"/>
    <p:sldId id="328" r:id="rId8"/>
    <p:sldId id="327" r:id="rId9"/>
    <p:sldId id="329" r:id="rId10"/>
    <p:sldId id="265" r:id="rId11"/>
    <p:sldId id="266" r:id="rId12"/>
    <p:sldId id="267" r:id="rId13"/>
    <p:sldId id="270"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340" r:id="rId27"/>
    <p:sldId id="338" r:id="rId28"/>
    <p:sldId id="397" r:id="rId29"/>
    <p:sldId id="409" r:id="rId30"/>
    <p:sldId id="398" r:id="rId31"/>
    <p:sldId id="399" r:id="rId32"/>
    <p:sldId id="400" r:id="rId33"/>
    <p:sldId id="401" r:id="rId34"/>
    <p:sldId id="402" r:id="rId35"/>
    <p:sldId id="403" r:id="rId36"/>
    <p:sldId id="405" r:id="rId37"/>
    <p:sldId id="404" r:id="rId38"/>
    <p:sldId id="411" r:id="rId39"/>
    <p:sldId id="406" r:id="rId40"/>
    <p:sldId id="407" r:id="rId41"/>
    <p:sldId id="408" r:id="rId42"/>
    <p:sldId id="448" r:id="rId43"/>
    <p:sldId id="450" r:id="rId44"/>
    <p:sldId id="451" r:id="rId45"/>
    <p:sldId id="452" r:id="rId46"/>
    <p:sldId id="453" r:id="rId47"/>
    <p:sldId id="454" r:id="rId48"/>
    <p:sldId id="455" r:id="rId49"/>
    <p:sldId id="456" r:id="rId50"/>
    <p:sldId id="458" r:id="rId51"/>
    <p:sldId id="466" r:id="rId52"/>
    <p:sldId id="459" r:id="rId53"/>
    <p:sldId id="460" r:id="rId54"/>
    <p:sldId id="461" r:id="rId55"/>
    <p:sldId id="462" r:id="rId56"/>
    <p:sldId id="463" r:id="rId57"/>
    <p:sldId id="464" r:id="rId58"/>
    <p:sldId id="468" r:id="rId59"/>
    <p:sldId id="469" r:id="rId60"/>
    <p:sldId id="467" r:id="rId61"/>
    <p:sldId id="465" r:id="rId62"/>
    <p:sldId id="412" r:id="rId63"/>
    <p:sldId id="413" r:id="rId64"/>
    <p:sldId id="414" r:id="rId65"/>
    <p:sldId id="415" r:id="rId66"/>
    <p:sldId id="416" r:id="rId67"/>
    <p:sldId id="417" r:id="rId68"/>
    <p:sldId id="418" r:id="rId69"/>
    <p:sldId id="419" r:id="rId70"/>
    <p:sldId id="420" r:id="rId71"/>
    <p:sldId id="421" r:id="rId72"/>
    <p:sldId id="422" r:id="rId73"/>
    <p:sldId id="426" r:id="rId74"/>
    <p:sldId id="427" r:id="rId75"/>
    <p:sldId id="429" r:id="rId76"/>
    <p:sldId id="441" r:id="rId77"/>
    <p:sldId id="442" r:id="rId78"/>
    <p:sldId id="443" r:id="rId79"/>
    <p:sldId id="444" r:id="rId80"/>
    <p:sldId id="445" r:id="rId81"/>
    <p:sldId id="446" r:id="rId82"/>
    <p:sldId id="410" r:id="rId83"/>
  </p:sldIdLst>
  <p:sldSz cx="9144000" cy="6858000" type="screen4x3"/>
  <p:notesSz cx="7099300" cy="10234613"/>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5pPr>
    <a:lvl6pPr marL="2286000" algn="l" defTabSz="914400" rtl="0" eaLnBrk="1" latinLnBrk="0" hangingPunct="1">
      <a:defRPr sz="1600" b="1" kern="1200">
        <a:solidFill>
          <a:schemeClr val="tx1"/>
        </a:solidFill>
        <a:latin typeface="Times New Roman" panose="02020603050405020304" pitchFamily="18" charset="0"/>
        <a:ea typeface="+mn-ea"/>
        <a:cs typeface="+mn-cs"/>
      </a:defRPr>
    </a:lvl6pPr>
    <a:lvl7pPr marL="2743200" algn="l" defTabSz="914400" rtl="0" eaLnBrk="1" latinLnBrk="0" hangingPunct="1">
      <a:defRPr sz="1600" b="1" kern="1200">
        <a:solidFill>
          <a:schemeClr val="tx1"/>
        </a:solidFill>
        <a:latin typeface="Times New Roman" panose="02020603050405020304" pitchFamily="18" charset="0"/>
        <a:ea typeface="+mn-ea"/>
        <a:cs typeface="+mn-cs"/>
      </a:defRPr>
    </a:lvl7pPr>
    <a:lvl8pPr marL="3200400" algn="l" defTabSz="914400" rtl="0" eaLnBrk="1" latinLnBrk="0" hangingPunct="1">
      <a:defRPr sz="1600" b="1" kern="1200">
        <a:solidFill>
          <a:schemeClr val="tx1"/>
        </a:solidFill>
        <a:latin typeface="Times New Roman" panose="02020603050405020304" pitchFamily="18" charset="0"/>
        <a:ea typeface="+mn-ea"/>
        <a:cs typeface="+mn-cs"/>
      </a:defRPr>
    </a:lvl8pPr>
    <a:lvl9pPr marL="3657600" algn="l" defTabSz="914400" rtl="0" eaLnBrk="1" latinLnBrk="0" hangingPunct="1">
      <a:defRPr sz="16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000"/>
    <a:srgbClr val="990000"/>
    <a:srgbClr val="3399FF"/>
    <a:srgbClr val="00B4A3"/>
    <a:srgbClr val="E67F18"/>
    <a:srgbClr val="CF922F"/>
    <a:srgbClr val="FF99CC"/>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88" autoAdjust="0"/>
    <p:restoredTop sz="91959" autoAdjust="0"/>
  </p:normalViewPr>
  <p:slideViewPr>
    <p:cSldViewPr snapToGrid="0">
      <p:cViewPr varScale="1">
        <p:scale>
          <a:sx n="69" d="100"/>
          <a:sy n="69" d="100"/>
        </p:scale>
        <p:origin x="1224" y="3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p:scale>
          <a:sx n="66" d="100"/>
          <a:sy n="66" d="100"/>
        </p:scale>
        <p:origin x="-1590" y="-6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0:32:11.36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0:32:18.7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1081,'0'-23,"-1"-2,2 1,4-32,-3 48,0-1,0 0,1 0,0 1,1 0,0 0,0 0,1 0,9-13,-6 12,25-32,56-55,-76 84,0 1,1 0,0 1,1 1,0 0,0 1,1 1,27-9,20-6,114-56,-47 29,-90 36,62-30,-40 10,137-64,-162 81,1 2,1 2,58-11,-61 18,-1-2,0-1,0-2,-1-2,34-15,-32 9,-4 0,1 2,0 2,1 1,43-10,-52 16,0-1,38-16,-47 16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0:32:23.1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1,'17'1,"-1"0,32 8,18 3,-56-12,0 1,0 0,0 1,0 1,-1-1,10 5,-16-6,-1 0,0 0,0 0,0 1,0-1,0 1,0-1,-1 1,1 0,0 0,-1 0,0 0,1 0,-1 0,0 0,0 0,0 0,0 0,0 1,0-1,-1 0,1 1,-1-1,0 1,0-1,0 0,0 1,0-1,0 1,-1 3,-1-1,1 0,0-1,-1 1,0-1,0 0,0 1,-1-1,1 0,-1 0,0 0,0-1,-7 7,-6 3,-31 21,33-25,0 1,-16 14,7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0:32:30.8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0,'0'35,"4"146,-1-149,2 1,0-1,16 48,-17-67,1 1,0-1,0 0,2 0,-1-1,2 0,0 0,13 16,3-3,-1 2,-1 1,-1 1,30 55,-30-46,2-2,1-1,2-1,1-1,1-1,2-2,1-1,36 26,92 65,-79-52,103 113,-172-170,0 0,0 0,0-1,1 0,1-1,-1-1,2 0,-1 0,1-1,0-1,0 0,1-1,-1-1,28 5,67 11,-59-9,0-3,66 3,126-12,-208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0:32:35.4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113 0,'9'16,"1"-1,0-1,14 16,10 13,3 9,31 45,-67-95,1 0,-1 0,0 0,0 0,0 0,0 1,0-1,-1 0,1 0,-1 1,1-1,-1 0,0 0,0 1,0-1,0 0,0 1,-1-1,1 0,0 1,-1-1,-2 4,0-1,0-1,-1 1,0-1,1 0,-2 0,1-1,0 1,-7 3,-16 9,1 0,-51 19,-14 7,55-23,24-14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0:32:40.38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0:32:51.05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0:32:56.6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8960FEAD-11BB-4445-AFD8-6811C45BA471}"/>
              </a:ext>
            </a:extLst>
          </p:cNvPr>
          <p:cNvSpPr>
            <a:spLocks noGrp="1" noRot="1" noChangeAspect="1" noChangeArrowheads="1" noTextEdit="1"/>
          </p:cNvSpPr>
          <p:nvPr>
            <p:ph type="sldImg" idx="2"/>
          </p:nvPr>
        </p:nvSpPr>
        <p:spPr bwMode="auto">
          <a:xfrm>
            <a:off x="990600" y="644525"/>
            <a:ext cx="5135563" cy="385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a:extLst>
              <a:ext uri="{FF2B5EF4-FFF2-40B4-BE49-F238E27FC236}">
                <a16:creationId xmlns:a16="http://schemas.microsoft.com/office/drawing/2014/main" id="{56E43BFC-EA66-49F0-BFF7-8E1A10089E27}"/>
              </a:ext>
            </a:extLst>
          </p:cNvPr>
          <p:cNvSpPr>
            <a:spLocks noGrp="1" noChangeArrowheads="1"/>
          </p:cNvSpPr>
          <p:nvPr>
            <p:ph type="body" sz="quarter" idx="3"/>
          </p:nvPr>
        </p:nvSpPr>
        <p:spPr bwMode="auto">
          <a:xfrm>
            <a:off x="533400" y="4651375"/>
            <a:ext cx="6118225" cy="4816475"/>
          </a:xfrm>
          <a:prstGeom prst="rect">
            <a:avLst/>
          </a:prstGeom>
          <a:noFill/>
          <a:ln>
            <a:noFill/>
          </a:ln>
          <a:effectLst/>
        </p:spPr>
        <p:txBody>
          <a:bodyPr vert="horz" wrap="square" lIns="100277" tIns="49259" rIns="100277" bIns="49259" numCol="1" anchor="t" anchorCtr="0" compatLnSpc="1">
            <a:prstTxWarp prst="textNoShape">
              <a:avLst/>
            </a:prstTxWarp>
          </a:bodyPr>
          <a:lstStyle/>
          <a:p>
            <a:pPr lvl="0"/>
            <a:r>
              <a:rPr lang="en-US" altLang="zh-CN" noProof="0"/>
              <a:t>We want this to be in font 11 and justify.</a:t>
            </a:r>
          </a:p>
        </p:txBody>
      </p:sp>
    </p:spTree>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panose="020B0604020202020204" pitchFamily="34"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9809AC4-8215-4C89-8B46-9F059B91BF4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30000"/>
              </a:spcBef>
              <a:buClr>
                <a:srgbClr val="FF0066"/>
              </a:buClr>
              <a:buSzPct val="85000"/>
              <a:buFont typeface="Wingdings" panose="05000000000000000000" pitchFamily="2" charset="2"/>
              <a:buNone/>
            </a:pPr>
            <a:endParaRPr lang="en-US" altLang="zh-CN" dirty="0"/>
          </a:p>
        </p:txBody>
      </p:sp>
      <p:sp>
        <p:nvSpPr>
          <p:cNvPr id="16387" name="Rectangle 3">
            <a:extLst>
              <a:ext uri="{FF2B5EF4-FFF2-40B4-BE49-F238E27FC236}">
                <a16:creationId xmlns:a16="http://schemas.microsoft.com/office/drawing/2014/main" id="{1976CBBD-9A29-4A0C-8EDB-FAC6A89EBBD7}"/>
              </a:ext>
            </a:extLst>
          </p:cNvPr>
          <p:cNvSpPr>
            <a:spLocks noGrp="1" noRot="1" noChangeAspect="1" noChangeArrowheads="1" noTextEdit="1"/>
          </p:cNvSpPr>
          <p:nvPr>
            <p:ph type="sldImg"/>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C9A838B-F027-4E68-895A-B888310C072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dirty="0"/>
              <a:t>Well similar to the store instruction, the branch instruction only consists of four pipe stages.</a:t>
            </a:r>
          </a:p>
          <a:p>
            <a:r>
              <a:rPr lang="en-US" altLang="zh-CN" dirty="0" err="1"/>
              <a:t>Ifetch</a:t>
            </a:r>
            <a:r>
              <a:rPr lang="en-US" altLang="zh-CN" dirty="0"/>
              <a:t> and </a:t>
            </a:r>
            <a:r>
              <a:rPr lang="en-US" altLang="zh-CN" dirty="0" err="1"/>
              <a:t>Reg</a:t>
            </a:r>
            <a:r>
              <a:rPr lang="en-US" altLang="zh-CN" dirty="0"/>
              <a:t>/decode are the same as all other instructions because we do not know what instruction we have at this point.  We have not finish decoding the instruction yet.</a:t>
            </a:r>
          </a:p>
          <a:p>
            <a:r>
              <a:rPr lang="en-US" altLang="zh-CN" dirty="0"/>
              <a:t>During the Execute stage of the pipeline, the BEQ instruction will use the ALU to compare the two register operands it fetched during the </a:t>
            </a:r>
            <a:r>
              <a:rPr lang="en-US" altLang="zh-CN" dirty="0" err="1"/>
              <a:t>Reg</a:t>
            </a:r>
            <a:r>
              <a:rPr lang="en-US" altLang="zh-CN" dirty="0"/>
              <a:t>/Dec stage.</a:t>
            </a:r>
          </a:p>
          <a:p>
            <a:r>
              <a:rPr lang="en-US" altLang="zh-CN" dirty="0"/>
              <a:t>At the same time, a separate adder is used to calculate the branch target address.</a:t>
            </a:r>
          </a:p>
          <a:p>
            <a:endParaRPr lang="en-US" altLang="zh-CN" b="1" dirty="0"/>
          </a:p>
          <a:p>
            <a:r>
              <a:rPr lang="en-US" altLang="zh-CN" b="1" dirty="0"/>
              <a:t>This is difference from M-cycle processor where target address is calculated by ALU but at the 2</a:t>
            </a:r>
            <a:r>
              <a:rPr lang="en-US" altLang="zh-CN" b="1" baseline="30000" dirty="0"/>
              <a:t>nd</a:t>
            </a:r>
            <a:r>
              <a:rPr lang="en-US" altLang="zh-CN" b="1" dirty="0"/>
              <a:t> cycle.</a:t>
            </a:r>
          </a:p>
          <a:p>
            <a:endParaRPr lang="en-US" altLang="zh-CN" b="1" dirty="0"/>
          </a:p>
          <a:p>
            <a:r>
              <a:rPr lang="en-US" altLang="zh-CN" dirty="0"/>
              <a:t>If the registers we compared during the Execute stage (point to the last bullet) have the same value, the branch is taken.</a:t>
            </a:r>
          </a:p>
          <a:p>
            <a:r>
              <a:rPr lang="en-US" altLang="zh-CN" dirty="0"/>
              <a:t>That is, the branch target address we calculated earlier (last bullet) will be written into the Program Counter.</a:t>
            </a:r>
          </a:p>
          <a:p>
            <a:r>
              <a:rPr lang="en-US" altLang="zh-CN" dirty="0"/>
              <a:t>Once again, similar to the Store instruction, the BEQ instruction will require NEITHER  the pipelined control nor  the pipelined </a:t>
            </a:r>
            <a:r>
              <a:rPr lang="en-US" altLang="zh-CN" dirty="0" err="1"/>
              <a:t>datapath</a:t>
            </a:r>
            <a:r>
              <a:rPr lang="en-US" altLang="zh-CN" dirty="0"/>
              <a:t> to do ANY thing once it finishes its Mem stage.</a:t>
            </a:r>
          </a:p>
          <a:p>
            <a:r>
              <a:rPr lang="en-US" altLang="zh-CN" dirty="0"/>
              <a:t>With all these talk about pipelined </a:t>
            </a:r>
            <a:r>
              <a:rPr lang="en-US" altLang="zh-CN" dirty="0" err="1"/>
              <a:t>datapath</a:t>
            </a:r>
            <a:r>
              <a:rPr lang="en-US" altLang="zh-CN" dirty="0"/>
              <a:t> and pipelined control, let’s take a look at how the pipelined  </a:t>
            </a:r>
            <a:r>
              <a:rPr lang="en-US" altLang="zh-CN" dirty="0" err="1"/>
              <a:t>datapath</a:t>
            </a:r>
            <a:r>
              <a:rPr lang="en-US" altLang="zh-CN" dirty="0"/>
              <a:t> looks like.</a:t>
            </a:r>
          </a:p>
          <a:p>
            <a:endParaRPr lang="en-US" altLang="zh-CN" dirty="0"/>
          </a:p>
          <a:p>
            <a:r>
              <a:rPr lang="en-US" altLang="zh-CN" dirty="0"/>
              <a:t>  </a:t>
            </a:r>
          </a:p>
        </p:txBody>
      </p:sp>
      <p:sp>
        <p:nvSpPr>
          <p:cNvPr id="39939" name="Rectangle 3">
            <a:extLst>
              <a:ext uri="{FF2B5EF4-FFF2-40B4-BE49-F238E27FC236}">
                <a16:creationId xmlns:a16="http://schemas.microsoft.com/office/drawing/2014/main" id="{73C6B3A0-0E04-45AD-A894-4C92FF13B275}"/>
              </a:ext>
            </a:extLst>
          </p:cNvPr>
          <p:cNvSpPr>
            <a:spLocks noGrp="1" noRot="1" noChangeAspect="1" noChangeArrowheads="1" noTextEdit="1"/>
          </p:cNvSpPr>
          <p:nvPr>
            <p:ph type="sldImg"/>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58171DD6-1B63-4300-88B7-BA9AA5DAF8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dirty="0"/>
              <a:t>The pipelined </a:t>
            </a:r>
            <a:r>
              <a:rPr lang="en-US" altLang="zh-CN" dirty="0" err="1"/>
              <a:t>datapath</a:t>
            </a:r>
            <a:r>
              <a:rPr lang="en-US" altLang="zh-CN" dirty="0"/>
              <a:t> consists of combination logic blocks separated by pipeline registers. If you get rid of all these registers (not the PC), this pipelined </a:t>
            </a:r>
            <a:r>
              <a:rPr lang="en-US" altLang="zh-CN" dirty="0" err="1"/>
              <a:t>datapath</a:t>
            </a:r>
            <a:r>
              <a:rPr lang="en-US" altLang="zh-CN" dirty="0"/>
              <a:t> is reduced to the single-cycle </a:t>
            </a:r>
            <a:r>
              <a:rPr lang="en-US" altLang="zh-CN" dirty="0" err="1"/>
              <a:t>datapath</a:t>
            </a:r>
            <a:r>
              <a:rPr lang="en-US" altLang="zh-CN" dirty="0"/>
              <a:t>.</a:t>
            </a:r>
          </a:p>
          <a:p>
            <a:r>
              <a:rPr lang="en-US" altLang="zh-CN" dirty="0"/>
              <a:t>This should give you extra incentive to do a good job on your single cycle processor design homework because you can build your pipeline design based on your single cycle design.</a:t>
            </a:r>
          </a:p>
          <a:p>
            <a:r>
              <a:rPr lang="en-US" altLang="zh-CN" dirty="0"/>
              <a:t>Anyway, the registers mark the beginning and the end of a pipe stage.</a:t>
            </a:r>
          </a:p>
          <a:p>
            <a:r>
              <a:rPr lang="en-US" altLang="zh-CN" dirty="0"/>
              <a:t>In the multiple clock cycle lecture, I recommended that the best way to think about a logic clock cycle is that it begins slightly after the clock tick and ends right at the next clock tick.</a:t>
            </a:r>
          </a:p>
          <a:p>
            <a:r>
              <a:rPr lang="en-US" altLang="zh-CN" dirty="0"/>
              <a:t>For example here, the </a:t>
            </a:r>
            <a:r>
              <a:rPr lang="en-US" altLang="zh-CN" dirty="0" err="1"/>
              <a:t>Reg</a:t>
            </a:r>
            <a:r>
              <a:rPr lang="en-US" altLang="zh-CN" dirty="0"/>
              <a:t>/Decode stage begins slightly after this clock tick when the output of the IF/ID register has  stabilized to its new value AND ends RIGHT at the next clock tick when the output of the register file is clocked into the ID/Exec register.</a:t>
            </a:r>
          </a:p>
          <a:p>
            <a:r>
              <a:rPr lang="en-US" altLang="zh-CN" dirty="0"/>
              <a:t>At the end of the </a:t>
            </a:r>
            <a:r>
              <a:rPr lang="en-US" altLang="zh-CN" dirty="0" err="1"/>
              <a:t>Reg</a:t>
            </a:r>
            <a:r>
              <a:rPr lang="en-US" altLang="zh-CN" dirty="0"/>
              <a:t>/Decode stage, the register output that just clocked into the ID/Exec register has NOT yet propagate to the register output yet.  It takes a </a:t>
            </a:r>
            <a:r>
              <a:rPr lang="en-US" altLang="zh-CN" dirty="0" err="1"/>
              <a:t>Clk</a:t>
            </a:r>
            <a:r>
              <a:rPr lang="en-US" altLang="zh-CN" dirty="0"/>
              <a:t>-to-Q delay.</a:t>
            </a:r>
          </a:p>
          <a:p>
            <a:r>
              <a:rPr lang="en-US" altLang="zh-CN" dirty="0"/>
              <a:t>When the new value we just clocked in (points to the clock tick) has propagate to the register output, then we have reach the beginning of the Exec stage.</a:t>
            </a:r>
          </a:p>
          <a:p>
            <a:r>
              <a:rPr lang="en-US" altLang="zh-CN" dirty="0"/>
              <a:t>Notice that the </a:t>
            </a:r>
            <a:r>
              <a:rPr lang="en-US" altLang="zh-CN" dirty="0" err="1"/>
              <a:t>Wr</a:t>
            </a:r>
            <a:r>
              <a:rPr lang="en-US" altLang="zh-CN" dirty="0"/>
              <a:t> stage of the pipeline starts here (last cycle) but there is no corresponding </a:t>
            </a:r>
            <a:r>
              <a:rPr lang="en-US" altLang="zh-CN" dirty="0" err="1"/>
              <a:t>datapath</a:t>
            </a:r>
            <a:r>
              <a:rPr lang="en-US" altLang="zh-CN" dirty="0"/>
              <a:t> underneath it because the </a:t>
            </a:r>
            <a:r>
              <a:rPr lang="en-US" altLang="zh-CN" dirty="0" err="1"/>
              <a:t>Wr</a:t>
            </a:r>
            <a:r>
              <a:rPr lang="en-US" altLang="zh-CN" dirty="0"/>
              <a:t> stage of the pipeline is handled by the same part of the pipeline that handles the Register Read stage.</a:t>
            </a:r>
          </a:p>
          <a:p>
            <a:r>
              <a:rPr lang="en-US" altLang="zh-CN" dirty="0"/>
              <a:t>This part of the </a:t>
            </a:r>
            <a:r>
              <a:rPr lang="en-US" altLang="zh-CN" dirty="0" err="1"/>
              <a:t>datapath</a:t>
            </a:r>
            <a:r>
              <a:rPr lang="en-US" altLang="zh-CN" dirty="0"/>
              <a:t> (</a:t>
            </a:r>
            <a:r>
              <a:rPr lang="en-US" altLang="zh-CN" dirty="0" err="1"/>
              <a:t>Reg</a:t>
            </a:r>
            <a:r>
              <a:rPr lang="en-US" altLang="zh-CN" dirty="0"/>
              <a:t> File) is the only part that is used by more than one stage of the pipeline. This is OK because the register file has independent Read and Write ports.</a:t>
            </a:r>
          </a:p>
          <a:p>
            <a:r>
              <a:rPr lang="en-US" altLang="zh-CN" dirty="0"/>
              <a:t>More specifically, the </a:t>
            </a:r>
            <a:r>
              <a:rPr lang="en-US" altLang="zh-CN" dirty="0" err="1"/>
              <a:t>Reg</a:t>
            </a:r>
            <a:r>
              <a:rPr lang="en-US" altLang="zh-CN" dirty="0"/>
              <a:t>/Decode stage of the pipeline uses the register file’s read port while the Write Back stage of the pipeline uses the register file’s write port</a:t>
            </a:r>
            <a:r>
              <a:rPr lang="en-US" altLang="zh-CN" dirty="0" smtClean="0"/>
              <a:t>.</a:t>
            </a:r>
            <a:endParaRPr lang="en-US" altLang="zh-CN" dirty="0"/>
          </a:p>
        </p:txBody>
      </p:sp>
      <p:sp>
        <p:nvSpPr>
          <p:cNvPr id="41987" name="Rectangle 3">
            <a:extLst>
              <a:ext uri="{FF2B5EF4-FFF2-40B4-BE49-F238E27FC236}">
                <a16:creationId xmlns:a16="http://schemas.microsoft.com/office/drawing/2014/main" id="{CD953AEB-5577-4BB4-9139-AABA0AC00217}"/>
              </a:ext>
            </a:extLst>
          </p:cNvPr>
          <p:cNvSpPr>
            <a:spLocks noGrp="1" noRot="1" noChangeAspect="1" noChangeArrowheads="1" noTextEdit="1"/>
          </p:cNvSpPr>
          <p:nvPr>
            <p:ph type="sldImg"/>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82E41F02-3B75-4BE9-A57D-E82EC61D29B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dirty="0"/>
              <a:t>Let’s follow a Load instruction down the pipeline and see how everything works.</a:t>
            </a:r>
          </a:p>
          <a:p>
            <a:r>
              <a:rPr lang="en-US" altLang="zh-CN" dirty="0"/>
              <a:t>Every instruction starts at the Instruction Fetch stage which:</a:t>
            </a:r>
          </a:p>
          <a:p>
            <a:r>
              <a:rPr lang="en-US" altLang="zh-CN" dirty="0"/>
              <a:t>(a) Begins slightly after the first clock tick when PC output has stabilized to its new value.</a:t>
            </a:r>
          </a:p>
          <a:p>
            <a:r>
              <a:rPr lang="en-US" altLang="zh-CN" dirty="0"/>
              <a:t>(b) And ends when the output of the I-Unit  is clocked  into the IF/ID register.</a:t>
            </a:r>
          </a:p>
          <a:p>
            <a:r>
              <a:rPr lang="en-US" altLang="zh-CN" dirty="0"/>
              <a:t>This picture shows the state of the pipeline at the end of  the </a:t>
            </a:r>
            <a:r>
              <a:rPr lang="en-US" altLang="zh-CN" dirty="0" err="1"/>
              <a:t>Ifetch</a:t>
            </a:r>
            <a:r>
              <a:rPr lang="en-US" altLang="zh-CN" dirty="0"/>
              <a:t> stage (you are here).</a:t>
            </a:r>
          </a:p>
          <a:p>
            <a:r>
              <a:rPr lang="en-US" altLang="zh-CN" dirty="0"/>
              <a:t>Let’s expand this part of the </a:t>
            </a:r>
            <a:r>
              <a:rPr lang="en-US" altLang="zh-CN" dirty="0" err="1"/>
              <a:t>datapath</a:t>
            </a:r>
            <a:r>
              <a:rPr lang="en-US" altLang="zh-CN" dirty="0"/>
              <a:t> and take a better look.</a:t>
            </a:r>
          </a:p>
          <a:p>
            <a:endParaRPr lang="en-US" altLang="zh-CN" dirty="0"/>
          </a:p>
        </p:txBody>
      </p:sp>
      <p:sp>
        <p:nvSpPr>
          <p:cNvPr id="44035" name="Rectangle 3">
            <a:extLst>
              <a:ext uri="{FF2B5EF4-FFF2-40B4-BE49-F238E27FC236}">
                <a16:creationId xmlns:a16="http://schemas.microsoft.com/office/drawing/2014/main" id="{33F7CF0C-AEC8-4655-AEA0-A486B2444E18}"/>
              </a:ext>
            </a:extLst>
          </p:cNvPr>
          <p:cNvSpPr>
            <a:spLocks noGrp="1" noRot="1" noChangeAspect="1" noChangeArrowheads="1" noTextEdit="1"/>
          </p:cNvSpPr>
          <p:nvPr>
            <p:ph type="sldImg"/>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14CF3BC-F711-4EBA-8E68-7CC6D448985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dirty="0"/>
              <a:t>Let’s assume the Load instruction we are following is in memory location TEN, 10.</a:t>
            </a:r>
          </a:p>
          <a:p>
            <a:r>
              <a:rPr lang="en-US" altLang="zh-CN" dirty="0"/>
              <a:t>So the </a:t>
            </a:r>
            <a:r>
              <a:rPr lang="en-US" altLang="zh-CN" dirty="0" err="1"/>
              <a:t>Ifetch</a:t>
            </a:r>
            <a:r>
              <a:rPr lang="en-US" altLang="zh-CN" dirty="0"/>
              <a:t> stage begins shortly after the first clock tick when the value 10 appears on the Program Counter register output.</a:t>
            </a:r>
          </a:p>
          <a:p>
            <a:r>
              <a:rPr lang="en-US" altLang="zh-CN" dirty="0"/>
              <a:t>This is used as the address to access the Instruction Memory and at the same time it is fed to the adder so it can be increment by four.</a:t>
            </a:r>
          </a:p>
          <a:p>
            <a:r>
              <a:rPr lang="en-US" altLang="zh-CN" dirty="0"/>
              <a:t>At the end of the </a:t>
            </a:r>
            <a:r>
              <a:rPr lang="en-US" altLang="zh-CN" dirty="0" err="1"/>
              <a:t>Ifetch</a:t>
            </a:r>
            <a:r>
              <a:rPr lang="en-US" altLang="zh-CN" dirty="0"/>
              <a:t> stage, this clock tick will  clock the output of the instruction memory, which is the Load instruction,  into the If/ID pipeline register.</a:t>
            </a:r>
          </a:p>
          <a:p>
            <a:r>
              <a:rPr lang="en-US" altLang="zh-CN" dirty="0"/>
              <a:t>As the same time, the PC plus 4 value, that is 14 in this case, will be clocked into the PC.</a:t>
            </a:r>
          </a:p>
          <a:p>
            <a:r>
              <a:rPr lang="en-US" altLang="zh-CN" dirty="0"/>
              <a:t>Notice that the picture here shows the stage of the pipeline at the END of the </a:t>
            </a:r>
            <a:r>
              <a:rPr lang="en-US" altLang="zh-CN" dirty="0" err="1"/>
              <a:t>Ifetch</a:t>
            </a:r>
            <a:r>
              <a:rPr lang="en-US" altLang="zh-CN" dirty="0"/>
              <a:t> stage (you are here) so the number 14, even though is already latched into the register, will not  appear at the PC output until </a:t>
            </a:r>
            <a:r>
              <a:rPr lang="en-US" altLang="zh-CN" dirty="0" err="1"/>
              <a:t>Clk</a:t>
            </a:r>
            <a:r>
              <a:rPr lang="en-US" altLang="zh-CN" dirty="0"/>
              <a:t>-to-Q time later.</a:t>
            </a:r>
          </a:p>
          <a:p>
            <a:r>
              <a:rPr lang="en-US" altLang="zh-CN" dirty="0"/>
              <a:t>Similarly, the load instruction we just clocked into the IF/ID register will NOT appear at the register output  until a </a:t>
            </a:r>
            <a:r>
              <a:rPr lang="en-US" altLang="zh-CN" dirty="0" err="1"/>
              <a:t>Clk-toQ</a:t>
            </a:r>
            <a:r>
              <a:rPr lang="en-US" altLang="zh-CN" dirty="0"/>
              <a:t> delay after this clock.</a:t>
            </a:r>
          </a:p>
          <a:p>
            <a:r>
              <a:rPr lang="en-US" altLang="zh-CN" dirty="0"/>
              <a:t>And when it appears at the IF/</a:t>
            </a:r>
            <a:r>
              <a:rPr lang="en-US" altLang="zh-CN" dirty="0" err="1"/>
              <a:t>iD</a:t>
            </a:r>
            <a:r>
              <a:rPr lang="en-US" altLang="zh-CN" dirty="0"/>
              <a:t>  register output, we will be in the </a:t>
            </a:r>
            <a:r>
              <a:rPr lang="en-US" altLang="zh-CN" dirty="0" err="1"/>
              <a:t>Reg</a:t>
            </a:r>
            <a:r>
              <a:rPr lang="en-US" altLang="zh-CN" dirty="0"/>
              <a:t>/Decode stage. </a:t>
            </a:r>
          </a:p>
        </p:txBody>
      </p:sp>
      <p:sp>
        <p:nvSpPr>
          <p:cNvPr id="46083" name="Rectangle 3">
            <a:extLst>
              <a:ext uri="{FF2B5EF4-FFF2-40B4-BE49-F238E27FC236}">
                <a16:creationId xmlns:a16="http://schemas.microsoft.com/office/drawing/2014/main" id="{A38BCAAB-A8FB-4F35-8110-759C6F617D6B}"/>
              </a:ext>
            </a:extLst>
          </p:cNvPr>
          <p:cNvSpPr>
            <a:spLocks noGrp="1" noRot="1" noChangeAspect="1" noChangeArrowheads="1" noTextEdit="1"/>
          </p:cNvSpPr>
          <p:nvPr>
            <p:ph type="sldImg"/>
          </p:nvPr>
        </p:nvSpPr>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A536F5BB-98F6-4AA0-A204-7D24D052391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dirty="0"/>
              <a:t>This picture shows the state of the pipeline at the end of Load’s </a:t>
            </a:r>
            <a:r>
              <a:rPr lang="en-US" altLang="zh-CN" dirty="0" err="1"/>
              <a:t>Reg</a:t>
            </a:r>
            <a:r>
              <a:rPr lang="en-US" altLang="zh-CN" dirty="0"/>
              <a:t>/Decode stage.</a:t>
            </a:r>
          </a:p>
          <a:p>
            <a:r>
              <a:rPr lang="en-US" altLang="zh-CN" dirty="0"/>
              <a:t>All the </a:t>
            </a:r>
            <a:r>
              <a:rPr lang="en-US" altLang="zh-CN" dirty="0" err="1"/>
              <a:t>datapath</a:t>
            </a:r>
            <a:r>
              <a:rPr lang="en-US" altLang="zh-CN" dirty="0"/>
              <a:t> has to do is read register (Ra and </a:t>
            </a:r>
            <a:r>
              <a:rPr lang="en-US" altLang="zh-CN" dirty="0" err="1"/>
              <a:t>busA</a:t>
            </a:r>
            <a:r>
              <a:rPr lang="en-US" altLang="zh-CN" dirty="0"/>
              <a:t>) R2 from the register file.</a:t>
            </a:r>
          </a:p>
          <a:p>
            <a:r>
              <a:rPr lang="en-US" altLang="zh-CN" dirty="0"/>
              <a:t>As the same time, we need to pass the Immediate field of the instruction onto the next stage (ID/Exec) register because the immediate field is needed for address calculation.</a:t>
            </a:r>
          </a:p>
          <a:p>
            <a:r>
              <a:rPr lang="en-US" altLang="zh-CN" dirty="0"/>
              <a:t>Let’s concentrate on the load instruction (point to the 1st bullet) going down the pipe and ignore what is in the PC and IF/ID registers for now.</a:t>
            </a:r>
          </a:p>
          <a:p>
            <a:r>
              <a:rPr lang="en-US" altLang="zh-CN" dirty="0"/>
              <a:t>Since we are here (Your are Here), Register R2 and Imm16 have already clocked into ID/Exec register but they have not yet appeared at the register’s output.</a:t>
            </a:r>
          </a:p>
          <a:p>
            <a:endParaRPr lang="en-US" altLang="zh-CN" dirty="0"/>
          </a:p>
          <a:p>
            <a:endParaRPr lang="zh-CN" altLang="en-US" dirty="0"/>
          </a:p>
        </p:txBody>
      </p:sp>
      <p:sp>
        <p:nvSpPr>
          <p:cNvPr id="48131" name="Rectangle 3">
            <a:extLst>
              <a:ext uri="{FF2B5EF4-FFF2-40B4-BE49-F238E27FC236}">
                <a16:creationId xmlns:a16="http://schemas.microsoft.com/office/drawing/2014/main" id="{C5D59DF5-2BBC-489D-9E66-36602EA366F7}"/>
              </a:ext>
            </a:extLst>
          </p:cNvPr>
          <p:cNvSpPr>
            <a:spLocks noGrp="1" noRot="1" noChangeAspect="1" noChangeArrowheads="1" noTextEdit="1"/>
          </p:cNvSpPr>
          <p:nvPr>
            <p:ph type="sldImg"/>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3CE09483-E6B1-4F39-9F63-63555A67C37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dirty="0"/>
              <a:t>If we wait a little bit longer (beginning of Exe), Register R2 and Imm16 will appear at the ID/Exec register output and we are now in the Exec stage where we will calculate the Memory Address for the load instruction.</a:t>
            </a:r>
          </a:p>
          <a:p>
            <a:r>
              <a:rPr lang="en-US" altLang="zh-CN" dirty="0"/>
              <a:t>Notice that besides calculating the Load’s Memory Address, we also need to pass the </a:t>
            </a:r>
            <a:r>
              <a:rPr lang="en-US" altLang="zh-CN" dirty="0" err="1"/>
              <a:t>Rt</a:t>
            </a:r>
            <a:r>
              <a:rPr lang="en-US" altLang="zh-CN" dirty="0"/>
              <a:t> field (</a:t>
            </a:r>
            <a:r>
              <a:rPr lang="en-US" altLang="zh-CN" dirty="0" err="1"/>
              <a:t>RegDst</a:t>
            </a:r>
            <a:r>
              <a:rPr lang="en-US" altLang="zh-CN" dirty="0"/>
              <a:t> = 0) of the instruction down the pipeline.</a:t>
            </a:r>
          </a:p>
          <a:p>
            <a:r>
              <a:rPr lang="en-US" altLang="zh-CN" dirty="0"/>
              <a:t>The reason is that we will need to use </a:t>
            </a:r>
            <a:r>
              <a:rPr lang="en-US" altLang="zh-CN" dirty="0" err="1"/>
              <a:t>Rt</a:t>
            </a:r>
            <a:r>
              <a:rPr lang="en-US" altLang="zh-CN" dirty="0"/>
              <a:t> field later on to specify which register to write to when we reach the end of the Load pipeline.</a:t>
            </a:r>
          </a:p>
          <a:p>
            <a:r>
              <a:rPr lang="en-US" altLang="zh-CN" dirty="0"/>
              <a:t>Also notice that this is the first stage of the pipeline that requires any control signals.</a:t>
            </a:r>
          </a:p>
          <a:p>
            <a:r>
              <a:rPr lang="en-US" altLang="zh-CN" dirty="0"/>
              <a:t>We will talk more  about this (</a:t>
            </a:r>
            <a:r>
              <a:rPr lang="en-US" altLang="zh-CN" dirty="0" err="1"/>
              <a:t>Rt</a:t>
            </a:r>
            <a:r>
              <a:rPr lang="en-US" altLang="zh-CN" dirty="0"/>
              <a:t> field and other control signals) later but for now, let’s expand this part of the </a:t>
            </a:r>
            <a:r>
              <a:rPr lang="en-US" altLang="zh-CN" dirty="0" err="1"/>
              <a:t>datapath</a:t>
            </a:r>
            <a:r>
              <a:rPr lang="en-US" altLang="zh-CN" dirty="0"/>
              <a:t> and take a closer look at what is going on</a:t>
            </a:r>
            <a:r>
              <a:rPr lang="en-US" altLang="zh-CN" dirty="0" smtClean="0"/>
              <a:t>.</a:t>
            </a:r>
            <a:endParaRPr lang="en-US" altLang="zh-CN" dirty="0"/>
          </a:p>
        </p:txBody>
      </p:sp>
      <p:sp>
        <p:nvSpPr>
          <p:cNvPr id="50179" name="Rectangle 3">
            <a:extLst>
              <a:ext uri="{FF2B5EF4-FFF2-40B4-BE49-F238E27FC236}">
                <a16:creationId xmlns:a16="http://schemas.microsoft.com/office/drawing/2014/main" id="{AD58FD32-928E-448C-9AB5-2D28460DEC9C}"/>
              </a:ext>
            </a:extLst>
          </p:cNvPr>
          <p:cNvSpPr>
            <a:spLocks noGrp="1" noRot="1" noChangeAspect="1" noChangeArrowheads="1" noTextEdit="1"/>
          </p:cNvSpPr>
          <p:nvPr>
            <p:ph type="sldImg"/>
          </p:nvPr>
        </p:nvSpPr>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33A18111-DFA9-48D4-99E4-4D1C14A6EB9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dirty="0"/>
              <a:t>At the beginning of the Exec cycle, ID/Exec register’s output will be stabilized to Register R2 (bus A) and Imm16.</a:t>
            </a:r>
          </a:p>
          <a:p>
            <a:r>
              <a:rPr lang="en-US" altLang="zh-CN" dirty="0"/>
              <a:t>By setting the control signals </a:t>
            </a:r>
            <a:r>
              <a:rPr lang="en-US" altLang="zh-CN" dirty="0" err="1"/>
              <a:t>ExtOp</a:t>
            </a:r>
            <a:r>
              <a:rPr lang="en-US" altLang="zh-CN" dirty="0"/>
              <a:t> and </a:t>
            </a:r>
            <a:r>
              <a:rPr lang="en-US" altLang="zh-CN" dirty="0" err="1"/>
              <a:t>ALUSrc</a:t>
            </a:r>
            <a:r>
              <a:rPr lang="en-US" altLang="zh-CN" dirty="0"/>
              <a:t> to 1s, the 16-bit immediate field will be sign extended to 32 bits  and pass onto the ALU.</a:t>
            </a:r>
          </a:p>
          <a:p>
            <a:r>
              <a:rPr lang="en-US" altLang="zh-CN" dirty="0"/>
              <a:t>The ALU then add (</a:t>
            </a:r>
            <a:r>
              <a:rPr lang="en-US" altLang="zh-CN" dirty="0" err="1"/>
              <a:t>ALUOp</a:t>
            </a:r>
            <a:r>
              <a:rPr lang="en-US" altLang="zh-CN" dirty="0"/>
              <a:t> = Add) this sign extended version of the Immediate field to Register 2 (</a:t>
            </a:r>
            <a:r>
              <a:rPr lang="en-US" altLang="zh-CN" dirty="0" err="1"/>
              <a:t>busA</a:t>
            </a:r>
            <a:r>
              <a:rPr lang="en-US" altLang="zh-CN" dirty="0"/>
              <a:t>) to form the </a:t>
            </a:r>
            <a:r>
              <a:rPr lang="en-US" altLang="zh-CN" sz="1600" b="1" u="sng" dirty="0">
                <a:solidFill>
                  <a:schemeClr val="accent2"/>
                </a:solidFill>
              </a:rPr>
              <a:t>memory</a:t>
            </a:r>
            <a:r>
              <a:rPr lang="en-US" altLang="zh-CN" dirty="0"/>
              <a:t> address.</a:t>
            </a:r>
          </a:p>
          <a:p>
            <a:r>
              <a:rPr lang="en-US" altLang="zh-CN" dirty="0"/>
              <a:t>By the end of the Exec cycle (you are here), the ALU output will be valid and will be stored into the Exec/Mem pipeline register.</a:t>
            </a:r>
          </a:p>
          <a:p>
            <a:r>
              <a:rPr lang="en-US" altLang="zh-CN" dirty="0"/>
              <a:t>This Memory Address (Exec/Mem) will appear at the output of the Exec/Mem register a </a:t>
            </a:r>
            <a:r>
              <a:rPr lang="en-US" altLang="zh-CN" dirty="0" err="1"/>
              <a:t>Clk</a:t>
            </a:r>
            <a:r>
              <a:rPr lang="en-US" altLang="zh-CN" dirty="0"/>
              <a:t>-to-Q time after this clock tick (you are here</a:t>
            </a:r>
            <a:r>
              <a:rPr lang="en-US" altLang="zh-CN" dirty="0" smtClean="0"/>
              <a:t>).</a:t>
            </a:r>
            <a:endParaRPr lang="en-US" altLang="zh-CN" dirty="0"/>
          </a:p>
        </p:txBody>
      </p:sp>
      <p:sp>
        <p:nvSpPr>
          <p:cNvPr id="52227" name="Rectangle 3">
            <a:extLst>
              <a:ext uri="{FF2B5EF4-FFF2-40B4-BE49-F238E27FC236}">
                <a16:creationId xmlns:a16="http://schemas.microsoft.com/office/drawing/2014/main" id="{CC45EF97-C38F-4F97-8A7B-052D88697923}"/>
              </a:ext>
            </a:extLst>
          </p:cNvPr>
          <p:cNvSpPr>
            <a:spLocks noGrp="1" noRot="1" noChangeAspect="1" noChangeArrowheads="1" noTextEdit="1"/>
          </p:cNvSpPr>
          <p:nvPr>
            <p:ph type="sldImg"/>
          </p:nvPr>
        </p:nvSpPr>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5F22D290-DA73-4DEF-B9E6-68AE470EAFB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dirty="0"/>
              <a:t>And it will be used to read the Data Memory (RA).</a:t>
            </a:r>
          </a:p>
          <a:p>
            <a:r>
              <a:rPr lang="en-US" altLang="zh-CN" dirty="0"/>
              <a:t>By setting the clock cycle time longer than the data memory read access time, we can guarantee the memory output (Do) will be stable by the end of the Mem cycle (you are here).</a:t>
            </a:r>
          </a:p>
          <a:p>
            <a:r>
              <a:rPr lang="en-US" altLang="zh-CN" dirty="0"/>
              <a:t>And this clock tick will trigger the Mem/</a:t>
            </a:r>
            <a:r>
              <a:rPr lang="en-US" altLang="zh-CN" dirty="0" err="1"/>
              <a:t>Wr</a:t>
            </a:r>
            <a:r>
              <a:rPr lang="en-US" altLang="zh-CN" dirty="0"/>
              <a:t> register to latch in Load’s data.</a:t>
            </a:r>
          </a:p>
          <a:p>
            <a:r>
              <a:rPr lang="en-US" altLang="zh-CN" dirty="0"/>
              <a:t>We have to pass the Load instruction’s </a:t>
            </a:r>
            <a:r>
              <a:rPr lang="en-US" altLang="zh-CN" dirty="0" err="1"/>
              <a:t>Rt</a:t>
            </a:r>
            <a:r>
              <a:rPr lang="en-US" altLang="zh-CN" dirty="0"/>
              <a:t> field down the pipeline one more time because we still have not  use it yet.</a:t>
            </a:r>
          </a:p>
          <a:p>
            <a:endParaRPr lang="en-US" altLang="zh-CN" dirty="0"/>
          </a:p>
        </p:txBody>
      </p:sp>
      <p:sp>
        <p:nvSpPr>
          <p:cNvPr id="54275" name="Rectangle 3">
            <a:extLst>
              <a:ext uri="{FF2B5EF4-FFF2-40B4-BE49-F238E27FC236}">
                <a16:creationId xmlns:a16="http://schemas.microsoft.com/office/drawing/2014/main" id="{E39DF941-0A5C-43B9-BC30-71CA3D707262}"/>
              </a:ext>
            </a:extLst>
          </p:cNvPr>
          <p:cNvSpPr>
            <a:spLocks noGrp="1" noRot="1" noChangeAspect="1" noChangeArrowheads="1" noTextEdit="1"/>
          </p:cNvSpPr>
          <p:nvPr>
            <p:ph type="sldImg"/>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D200775-1A3A-486D-BB46-E83BB3C438E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dirty="0"/>
              <a:t>The </a:t>
            </a:r>
            <a:r>
              <a:rPr lang="en-US" altLang="zh-CN" dirty="0" err="1"/>
              <a:t>Rt</a:t>
            </a:r>
            <a:r>
              <a:rPr lang="en-US" altLang="zh-CN" dirty="0"/>
              <a:t> filed of the load instruction will be used in the Register Write back stage of the pipeline (</a:t>
            </a:r>
            <a:r>
              <a:rPr lang="en-US" altLang="zh-CN" dirty="0" err="1"/>
              <a:t>Wr</a:t>
            </a:r>
            <a:r>
              <a:rPr lang="en-US" altLang="zh-CN" dirty="0"/>
              <a:t>) to specified the register (</a:t>
            </a:r>
            <a:r>
              <a:rPr lang="en-US" altLang="zh-CN" dirty="0" err="1"/>
              <a:t>Rw</a:t>
            </a:r>
            <a:r>
              <a:rPr lang="en-US" altLang="zh-CN" dirty="0"/>
              <a:t>) where the load data is written.</a:t>
            </a:r>
          </a:p>
          <a:p>
            <a:r>
              <a:rPr lang="en-US" altLang="zh-CN" dirty="0"/>
              <a:t>Since we are writing the load’s data into the register file, the control signal </a:t>
            </a:r>
            <a:r>
              <a:rPr lang="en-US" altLang="zh-CN" dirty="0" err="1"/>
              <a:t>MemtoReg</a:t>
            </a:r>
            <a:r>
              <a:rPr lang="en-US" altLang="zh-CN" dirty="0"/>
              <a:t> and </a:t>
            </a:r>
            <a:r>
              <a:rPr lang="en-US" altLang="zh-CN" dirty="0" err="1"/>
              <a:t>RegWr</a:t>
            </a:r>
            <a:r>
              <a:rPr lang="en-US" altLang="zh-CN" dirty="0"/>
              <a:t> must be set to 1.</a:t>
            </a:r>
          </a:p>
          <a:p>
            <a:r>
              <a:rPr lang="en-US" altLang="zh-CN" dirty="0"/>
              <a:t>So this finishes the grand tour of how a load instruction flows through the </a:t>
            </a:r>
            <a:r>
              <a:rPr lang="en-US" altLang="zh-CN" dirty="0" err="1"/>
              <a:t>datapath</a:t>
            </a:r>
            <a:r>
              <a:rPr lang="en-US" altLang="zh-CN" dirty="0"/>
              <a:t>.</a:t>
            </a:r>
          </a:p>
          <a:p>
            <a:r>
              <a:rPr lang="en-US" altLang="zh-CN" dirty="0"/>
              <a:t>But how about control signals?</a:t>
            </a:r>
          </a:p>
          <a:p>
            <a:endParaRPr lang="en-US" altLang="zh-CN" dirty="0"/>
          </a:p>
        </p:txBody>
      </p:sp>
      <p:sp>
        <p:nvSpPr>
          <p:cNvPr id="56323" name="Rectangle 3">
            <a:extLst>
              <a:ext uri="{FF2B5EF4-FFF2-40B4-BE49-F238E27FC236}">
                <a16:creationId xmlns:a16="http://schemas.microsoft.com/office/drawing/2014/main" id="{79A6E7BB-D270-4BAF-A349-7EA39A96A1AA}"/>
              </a:ext>
            </a:extLst>
          </p:cNvPr>
          <p:cNvSpPr>
            <a:spLocks noGrp="1" noRot="1" noChangeAspect="1" noChangeArrowheads="1" noTextEdit="1"/>
          </p:cNvSpPr>
          <p:nvPr>
            <p:ph type="sldImg"/>
          </p:nvPr>
        </p:nvSpPr>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EB2E2BD1-2717-4748-8837-92F78352C4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dirty="0"/>
              <a:t>The key observation about the control signals is that the control signals at Stage N depends ONLY on the instruction that is currently in Stage N,  where N is either Exec, Mem, or </a:t>
            </a:r>
            <a:r>
              <a:rPr lang="en-US" altLang="zh-CN" dirty="0" err="1"/>
              <a:t>Wr</a:t>
            </a:r>
            <a:r>
              <a:rPr lang="en-US" altLang="zh-CN" dirty="0"/>
              <a:t> (points to the control signals at each stage, especially </a:t>
            </a:r>
            <a:r>
              <a:rPr lang="en-US" altLang="zh-CN" dirty="0" err="1"/>
              <a:t>RegWr</a:t>
            </a:r>
            <a:r>
              <a:rPr lang="en-US" altLang="zh-CN" dirty="0"/>
              <a:t> at </a:t>
            </a:r>
            <a:r>
              <a:rPr lang="en-US" altLang="zh-CN" dirty="0" err="1"/>
              <a:t>Wr</a:t>
            </a:r>
            <a:r>
              <a:rPr lang="en-US" altLang="zh-CN" dirty="0"/>
              <a:t> stage).</a:t>
            </a:r>
          </a:p>
          <a:p>
            <a:r>
              <a:rPr lang="en-US" altLang="zh-CN" dirty="0"/>
              <a:t>Notice that I did not mention anything about the </a:t>
            </a:r>
            <a:r>
              <a:rPr lang="en-US" altLang="zh-CN" dirty="0" err="1"/>
              <a:t>Ifet</a:t>
            </a:r>
            <a:r>
              <a:rPr lang="en-US" altLang="zh-CN" dirty="0"/>
              <a:t> and Dec stage because there cannot be any instruction dependent control signals at these two stages.  Why?</a:t>
            </a:r>
          </a:p>
          <a:p>
            <a:r>
              <a:rPr lang="en-US" altLang="zh-CN" dirty="0"/>
              <a:t>Because at these two stages (</a:t>
            </a:r>
            <a:r>
              <a:rPr lang="en-US" altLang="zh-CN" dirty="0" err="1"/>
              <a:t>Ifetch</a:t>
            </a:r>
            <a:r>
              <a:rPr lang="en-US" altLang="zh-CN" dirty="0"/>
              <a:t> and Dec) we do not know what instructions we have yet: we have just fetch the instruction (</a:t>
            </a:r>
            <a:r>
              <a:rPr lang="en-US" altLang="zh-CN" dirty="0" err="1"/>
              <a:t>Ifetch</a:t>
            </a:r>
            <a:r>
              <a:rPr lang="en-US" altLang="zh-CN" dirty="0"/>
              <a:t>) and is still in the process of decoding it  (Dec).</a:t>
            </a:r>
          </a:p>
          <a:p>
            <a:r>
              <a:rPr lang="en-US" altLang="zh-CN" dirty="0"/>
              <a:t>Here is an example of this rule (1st bullet). During the Load instruction’s Exec stage, the control signals (</a:t>
            </a:r>
            <a:r>
              <a:rPr lang="en-US" altLang="zh-CN" dirty="0" err="1"/>
              <a:t>ExtOp</a:t>
            </a:r>
            <a:r>
              <a:rPr lang="en-US" altLang="zh-CN" dirty="0"/>
              <a:t>, </a:t>
            </a:r>
            <a:r>
              <a:rPr lang="en-US" altLang="zh-CN" dirty="0" err="1"/>
              <a:t>ALUSrc</a:t>
            </a:r>
            <a:r>
              <a:rPr lang="en-US" altLang="zh-CN" dirty="0"/>
              <a:t>, </a:t>
            </a:r>
            <a:r>
              <a:rPr lang="en-US" altLang="zh-CN" dirty="0" err="1"/>
              <a:t>ALUOp</a:t>
            </a:r>
            <a:r>
              <a:rPr lang="en-US" altLang="zh-CN" dirty="0"/>
              <a:t>) in the Exec stage are set this way because this is the setting required to do the right things for Load instruction's Exec stage. </a:t>
            </a:r>
          </a:p>
          <a:p>
            <a:r>
              <a:rPr lang="en-US" altLang="zh-CN" dirty="0"/>
              <a:t>Since the control signals depend ONLY on the instruction that is currently in that stage of the pipeline (1st Bullet), the control is very similar to the Controller for the single cycle processor.</a:t>
            </a:r>
          </a:p>
          <a:p>
            <a:r>
              <a:rPr lang="en-US" altLang="zh-CN" dirty="0"/>
              <a:t>The difference is that after we generate the control signals, we need to pipeline them so they  are applied to the correct stage of the pipeline (Exec, Mem, an </a:t>
            </a:r>
            <a:r>
              <a:rPr lang="en-US" altLang="zh-CN" dirty="0" err="1"/>
              <a:t>Wr</a:t>
            </a:r>
            <a:r>
              <a:rPr lang="en-US" altLang="zh-CN" dirty="0"/>
              <a:t>) when the instruction reaches that stage.</a:t>
            </a:r>
          </a:p>
          <a:p>
            <a:r>
              <a:rPr lang="en-US" altLang="zh-CN" dirty="0"/>
              <a:t>Let me show you what I mean by this.</a:t>
            </a:r>
          </a:p>
          <a:p>
            <a:endParaRPr lang="en-US" altLang="zh-CN" dirty="0"/>
          </a:p>
        </p:txBody>
      </p:sp>
      <p:sp>
        <p:nvSpPr>
          <p:cNvPr id="58371" name="Rectangle 3">
            <a:extLst>
              <a:ext uri="{FF2B5EF4-FFF2-40B4-BE49-F238E27FC236}">
                <a16:creationId xmlns:a16="http://schemas.microsoft.com/office/drawing/2014/main" id="{41B3800B-0910-4F6E-8EB1-48FD9509E954}"/>
              </a:ext>
            </a:extLst>
          </p:cNvPr>
          <p:cNvSpPr>
            <a:spLocks noGrp="1" noRot="1" noChangeAspect="1" noChangeArrowheads="1" noTextEdit="1"/>
          </p:cNvSpPr>
          <p:nvPr>
            <p:ph type="sldImg"/>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BAA40DD-7572-4AE3-AC5B-62442089CD7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zh-CN" sz="2400" b="1" dirty="0">
              <a:solidFill>
                <a:schemeClr val="accent1"/>
              </a:solidFill>
            </a:endParaRPr>
          </a:p>
        </p:txBody>
      </p:sp>
      <p:sp>
        <p:nvSpPr>
          <p:cNvPr id="19459" name="Rectangle 3">
            <a:extLst>
              <a:ext uri="{FF2B5EF4-FFF2-40B4-BE49-F238E27FC236}">
                <a16:creationId xmlns:a16="http://schemas.microsoft.com/office/drawing/2014/main" id="{BCB59FE4-90BF-4BD6-8C9E-15A63996E33A}"/>
              </a:ext>
            </a:extLst>
          </p:cNvPr>
          <p:cNvSpPr>
            <a:spLocks noGrp="1" noRot="1" noChangeAspect="1" noChangeArrowheads="1" noTextEdit="1"/>
          </p:cNvSpPr>
          <p:nvPr>
            <p:ph type="sldImg"/>
          </p:nvPr>
        </p:nvSpPr>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F1318F74-86EA-48BB-B041-8AB8CF6753F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dirty="0"/>
              <a:t>The main control here is identical to the one in the single cycle processor. It generate all the control</a:t>
            </a:r>
          </a:p>
          <a:p>
            <a:r>
              <a:rPr lang="en-US" altLang="zh-CN" dirty="0"/>
              <a:t> signals necessary for a given instruction during that instruction’s </a:t>
            </a:r>
            <a:r>
              <a:rPr lang="en-US" altLang="zh-CN" dirty="0" err="1"/>
              <a:t>Reg</a:t>
            </a:r>
            <a:r>
              <a:rPr lang="en-US" altLang="zh-CN" dirty="0"/>
              <a:t>/Decode stage.</a:t>
            </a:r>
          </a:p>
          <a:p>
            <a:r>
              <a:rPr lang="en-US" altLang="zh-CN" dirty="0"/>
              <a:t>All these control signals will be saved in the ID/Exec pipeline register at the end of the </a:t>
            </a:r>
            <a:r>
              <a:rPr lang="en-US" altLang="zh-CN" dirty="0" err="1"/>
              <a:t>Reg</a:t>
            </a:r>
            <a:r>
              <a:rPr lang="en-US" altLang="zh-CN" dirty="0"/>
              <a:t>/Decode cycle.</a:t>
            </a:r>
          </a:p>
          <a:p>
            <a:r>
              <a:rPr lang="en-US" altLang="zh-CN" dirty="0"/>
              <a:t>The control signals for the Exec stage (</a:t>
            </a:r>
            <a:r>
              <a:rPr lang="en-US" altLang="zh-CN" dirty="0" err="1"/>
              <a:t>ALUSrc</a:t>
            </a:r>
            <a:r>
              <a:rPr lang="en-US" altLang="zh-CN" dirty="0"/>
              <a:t>, ... etc.) come from the output of the ID/Exec  register.  That is they are delayed ONE cycle from the cycle they are generated.</a:t>
            </a:r>
          </a:p>
          <a:p>
            <a:r>
              <a:rPr lang="en-US" altLang="zh-CN" dirty="0"/>
              <a:t>The rest of the control signals that are not used during the Exec stage is passed down the pipeline and saved in the Exec/Mem register.</a:t>
            </a:r>
          </a:p>
          <a:p>
            <a:r>
              <a:rPr lang="en-US" altLang="zh-CN" dirty="0"/>
              <a:t>The control signals for the Mem stage (</a:t>
            </a:r>
            <a:r>
              <a:rPr lang="en-US" altLang="zh-CN" dirty="0" err="1"/>
              <a:t>MemWr</a:t>
            </a:r>
            <a:r>
              <a:rPr lang="en-US" altLang="zh-CN" dirty="0"/>
              <a:t>, Branch) come from the output of the Exec/Mem  register.  That is they are delayed two cycles from the cycle they are generated.</a:t>
            </a:r>
          </a:p>
          <a:p>
            <a:r>
              <a:rPr lang="en-US" altLang="zh-CN" dirty="0"/>
              <a:t>Finally, the control signals for the </a:t>
            </a:r>
            <a:r>
              <a:rPr lang="en-US" altLang="zh-CN" dirty="0" err="1"/>
              <a:t>Wr</a:t>
            </a:r>
            <a:r>
              <a:rPr lang="en-US" altLang="zh-CN" dirty="0"/>
              <a:t> stage (</a:t>
            </a:r>
            <a:r>
              <a:rPr lang="en-US" altLang="zh-CN" dirty="0" err="1"/>
              <a:t>MemtoReg</a:t>
            </a:r>
            <a:r>
              <a:rPr lang="en-US" altLang="zh-CN" dirty="0"/>
              <a:t> &amp; </a:t>
            </a:r>
            <a:r>
              <a:rPr lang="en-US" altLang="zh-CN" dirty="0" err="1"/>
              <a:t>RegWr</a:t>
            </a:r>
            <a:r>
              <a:rPr lang="en-US" altLang="zh-CN" dirty="0"/>
              <a:t>) come from the output of the Exec/</a:t>
            </a:r>
            <a:r>
              <a:rPr lang="en-US" altLang="zh-CN" dirty="0" err="1"/>
              <a:t>Wr</a:t>
            </a:r>
            <a:r>
              <a:rPr lang="en-US" altLang="zh-CN" dirty="0"/>
              <a:t> register: they are delayed three cycles from the cycle they are generated.</a:t>
            </a:r>
          </a:p>
          <a:p>
            <a:endParaRPr lang="en-US" altLang="zh-CN" dirty="0"/>
          </a:p>
          <a:p>
            <a:endParaRPr lang="zh-CN" altLang="en-US" dirty="0"/>
          </a:p>
        </p:txBody>
      </p:sp>
      <p:sp>
        <p:nvSpPr>
          <p:cNvPr id="60419" name="Rectangle 3">
            <a:extLst>
              <a:ext uri="{FF2B5EF4-FFF2-40B4-BE49-F238E27FC236}">
                <a16:creationId xmlns:a16="http://schemas.microsoft.com/office/drawing/2014/main" id="{DDB3C78F-A37D-49BB-B010-3419AB5F3F02}"/>
              </a:ext>
            </a:extLst>
          </p:cNvPr>
          <p:cNvSpPr>
            <a:spLocks noGrp="1" noRot="1" noChangeAspect="1" noChangeArrowheads="1" noTextEdit="1"/>
          </p:cNvSpPr>
          <p:nvPr>
            <p:ph type="sldImg"/>
          </p:nvPr>
        </p:nvSpPr>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A3ED9D8D-CF28-4AD5-91DB-4F4A31EA834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dirty="0"/>
              <a:t>The key observation about the control signals is that the control signals at Stage N depends ONLY on the instruction that is currently in Stage N,  where N is either Exec, Mem, or </a:t>
            </a:r>
            <a:r>
              <a:rPr lang="en-US" altLang="zh-CN" dirty="0" err="1"/>
              <a:t>Wr</a:t>
            </a:r>
            <a:r>
              <a:rPr lang="en-US" altLang="zh-CN" dirty="0"/>
              <a:t> (points to the control signals at each stage, especially </a:t>
            </a:r>
            <a:r>
              <a:rPr lang="en-US" altLang="zh-CN" dirty="0" err="1"/>
              <a:t>RegWr</a:t>
            </a:r>
            <a:r>
              <a:rPr lang="en-US" altLang="zh-CN" dirty="0"/>
              <a:t> at </a:t>
            </a:r>
            <a:r>
              <a:rPr lang="en-US" altLang="zh-CN" dirty="0" err="1"/>
              <a:t>Wr</a:t>
            </a:r>
            <a:r>
              <a:rPr lang="en-US" altLang="zh-CN" dirty="0"/>
              <a:t> stage).</a:t>
            </a:r>
          </a:p>
          <a:p>
            <a:r>
              <a:rPr lang="en-US" altLang="zh-CN" dirty="0"/>
              <a:t>Notice that I did not mention anything about the </a:t>
            </a:r>
            <a:r>
              <a:rPr lang="en-US" altLang="zh-CN" dirty="0" err="1"/>
              <a:t>Ifet</a:t>
            </a:r>
            <a:r>
              <a:rPr lang="en-US" altLang="zh-CN" dirty="0"/>
              <a:t> and Dec stage because there cannot be any instruction dependent control signals at these two stages.  Why?</a:t>
            </a:r>
          </a:p>
          <a:p>
            <a:r>
              <a:rPr lang="en-US" altLang="zh-CN" dirty="0"/>
              <a:t>Because at these two stages (</a:t>
            </a:r>
            <a:r>
              <a:rPr lang="en-US" altLang="zh-CN" dirty="0" err="1"/>
              <a:t>Ifetch</a:t>
            </a:r>
            <a:r>
              <a:rPr lang="en-US" altLang="zh-CN" dirty="0"/>
              <a:t> and Dec) we do not know what instructions we have yet: we have just fetch the instruction (</a:t>
            </a:r>
            <a:r>
              <a:rPr lang="en-US" altLang="zh-CN" dirty="0" err="1"/>
              <a:t>Ifetch</a:t>
            </a:r>
            <a:r>
              <a:rPr lang="en-US" altLang="zh-CN" dirty="0"/>
              <a:t>) and is still in the process of decoding it  (Dec).</a:t>
            </a:r>
          </a:p>
          <a:p>
            <a:r>
              <a:rPr lang="en-US" altLang="zh-CN" dirty="0"/>
              <a:t>Here is an example of this rule (1st bullet). During the Load instruction’s Exec stage, the control signals (</a:t>
            </a:r>
            <a:r>
              <a:rPr lang="en-US" altLang="zh-CN" dirty="0" err="1"/>
              <a:t>ExtOp</a:t>
            </a:r>
            <a:r>
              <a:rPr lang="en-US" altLang="zh-CN" dirty="0"/>
              <a:t>, </a:t>
            </a:r>
            <a:r>
              <a:rPr lang="en-US" altLang="zh-CN" dirty="0" err="1"/>
              <a:t>ALUSrc</a:t>
            </a:r>
            <a:r>
              <a:rPr lang="en-US" altLang="zh-CN" dirty="0"/>
              <a:t>, </a:t>
            </a:r>
            <a:r>
              <a:rPr lang="en-US" altLang="zh-CN" dirty="0" err="1"/>
              <a:t>ALUOp</a:t>
            </a:r>
            <a:r>
              <a:rPr lang="en-US" altLang="zh-CN" dirty="0"/>
              <a:t>) in the Exec stage are set this way because this is the setting required to do the right things for Load instruction's Exec stage. </a:t>
            </a:r>
          </a:p>
          <a:p>
            <a:r>
              <a:rPr lang="en-US" altLang="zh-CN" dirty="0"/>
              <a:t>Since the control signals depend ONLY on the instruction that is currently in that stage of the pipeline (1st Bullet), the control is very similar to the Controller for the single cycle processor.</a:t>
            </a:r>
          </a:p>
          <a:p>
            <a:r>
              <a:rPr lang="en-US" altLang="zh-CN" dirty="0"/>
              <a:t>The difference is that after we generate the control signals, we need to pipeline them so they  are applied to the correct stage of the pipeline (Exec, Mem, an </a:t>
            </a:r>
            <a:r>
              <a:rPr lang="en-US" altLang="zh-CN" dirty="0" err="1"/>
              <a:t>Wr</a:t>
            </a:r>
            <a:r>
              <a:rPr lang="en-US" altLang="zh-CN" dirty="0"/>
              <a:t>) when the instruction reaches that stage.</a:t>
            </a:r>
          </a:p>
          <a:p>
            <a:r>
              <a:rPr lang="en-US" altLang="zh-CN" dirty="0"/>
              <a:t>Let me show you what I mean by this.</a:t>
            </a:r>
          </a:p>
          <a:p>
            <a:endParaRPr lang="en-US" altLang="zh-CN" dirty="0"/>
          </a:p>
        </p:txBody>
      </p:sp>
      <p:sp>
        <p:nvSpPr>
          <p:cNvPr id="62467" name="Rectangle 3">
            <a:extLst>
              <a:ext uri="{FF2B5EF4-FFF2-40B4-BE49-F238E27FC236}">
                <a16:creationId xmlns:a16="http://schemas.microsoft.com/office/drawing/2014/main" id="{1660A4B3-9FC6-4CC9-AF22-E3C8750D6596}"/>
              </a:ext>
            </a:extLst>
          </p:cNvPr>
          <p:cNvSpPr>
            <a:spLocks noGrp="1" noRot="1" noChangeAspect="1" noChangeArrowheads="1" noTextEdit="1"/>
          </p:cNvSpPr>
          <p:nvPr>
            <p:ph type="sldImg"/>
          </p:nvPr>
        </p:nvSpPr>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8654B971-142E-46BF-B2EA-E0A3A68AA15B}"/>
              </a:ext>
            </a:extLst>
          </p:cNvPr>
          <p:cNvSpPr>
            <a:spLocks noGrp="1" noRot="1" noChangeAspect="1" noChangeArrowheads="1" noTextEdit="1"/>
          </p:cNvSpPr>
          <p:nvPr>
            <p:ph type="sldImg"/>
          </p:nvPr>
        </p:nvSpPr>
        <p:spPr/>
      </p:sp>
      <p:sp>
        <p:nvSpPr>
          <p:cNvPr id="67587" name="备注占位符 2">
            <a:extLst>
              <a:ext uri="{FF2B5EF4-FFF2-40B4-BE49-F238E27FC236}">
                <a16:creationId xmlns:a16="http://schemas.microsoft.com/office/drawing/2014/main" id="{C8CE6476-5664-42C6-9B0F-87DEF490A97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just" defTabSz="914400" rtl="0" eaLnBrk="0" fontAlgn="base" latinLnBrk="0" hangingPunct="0">
              <a:lnSpc>
                <a:spcPct val="90000"/>
              </a:lnSpc>
              <a:spcBef>
                <a:spcPct val="40000"/>
              </a:spcBef>
              <a:spcAft>
                <a:spcPct val="0"/>
              </a:spcAft>
              <a:buClrTx/>
              <a:buSzTx/>
              <a:buFontTx/>
              <a:buNone/>
              <a:tabLst/>
              <a:defRPr/>
            </a:pPr>
            <a:r>
              <a:rPr lang="zh-CN" altLang="en-US" sz="1100" dirty="0" smtClean="0">
                <a:latin typeface="Arial" panose="020B0604020202020204" pitchFamily="34" charset="0"/>
                <a:ea typeface="黑体" panose="02010609060101010101" pitchFamily="49" charset="-122"/>
              </a:rPr>
              <a:t>第</a:t>
            </a:r>
            <a:r>
              <a:rPr lang="en-US" altLang="zh-CN" sz="1100" dirty="0" smtClean="0">
                <a:latin typeface="Arial" panose="020B0604020202020204" pitchFamily="34" charset="0"/>
                <a:ea typeface="黑体" panose="02010609060101010101" pitchFamily="49" charset="-122"/>
              </a:rPr>
              <a:t>1</a:t>
            </a:r>
            <a:r>
              <a:rPr lang="zh-CN" altLang="en-US" sz="1100" dirty="0" smtClean="0">
                <a:latin typeface="Arial" panose="020B0604020202020204" pitchFamily="34" charset="0"/>
                <a:ea typeface="黑体" panose="02010609060101010101" pitchFamily="49" charset="-122"/>
              </a:rPr>
              <a:t>次内循环跳出循环时预测错误，预测位变为</a:t>
            </a:r>
            <a:r>
              <a:rPr lang="en-US" altLang="zh-CN" sz="1100" dirty="0" smtClean="0">
                <a:latin typeface="Arial" panose="020B0604020202020204" pitchFamily="34" charset="0"/>
                <a:ea typeface="黑体" panose="02010609060101010101" pitchFamily="49" charset="-122"/>
              </a:rPr>
              <a:t>1</a:t>
            </a:r>
            <a:r>
              <a:rPr lang="zh-CN" altLang="en-US" sz="1100" dirty="0" smtClean="0">
                <a:latin typeface="Arial" panose="020B0604020202020204" pitchFamily="34" charset="0"/>
                <a:ea typeface="黑体" panose="02010609060101010101" pitchFamily="49" charset="-122"/>
              </a:rPr>
              <a:t>，再进入内循环时，开始一次总是预测错误，并将预测位变为</a:t>
            </a:r>
            <a:r>
              <a:rPr lang="en-US" altLang="zh-CN" sz="1100" dirty="0" smtClean="0">
                <a:latin typeface="Arial" panose="020B0604020202020204" pitchFamily="34" charset="0"/>
                <a:ea typeface="黑体" panose="02010609060101010101" pitchFamily="49" charset="-122"/>
              </a:rPr>
              <a:t>0</a:t>
            </a:r>
            <a:r>
              <a:rPr lang="zh-CN" altLang="en-US" sz="1100" dirty="0" smtClean="0">
                <a:latin typeface="Arial" panose="020B0604020202020204" pitchFamily="34" charset="0"/>
                <a:ea typeface="黑体" panose="02010609060101010101" pitchFamily="49" charset="-122"/>
              </a:rPr>
              <a:t>。循环中间都是预测正确，而循环的最后一次总是预测错误。</a:t>
            </a:r>
          </a:p>
          <a:p>
            <a:endParaRPr lang="zh-CN" altLang="en-US" dirty="0"/>
          </a:p>
        </p:txBody>
      </p:sp>
    </p:spTree>
    <p:extLst>
      <p:ext uri="{BB962C8B-B14F-4D97-AF65-F5344CB8AC3E}">
        <p14:creationId xmlns:p14="http://schemas.microsoft.com/office/powerpoint/2010/main" val="6467319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IF.Flush</a:t>
            </a:r>
            <a:r>
              <a:rPr lang="en-US" altLang="zh-CN" dirty="0" smtClean="0"/>
              <a:t>,</a:t>
            </a:r>
            <a:r>
              <a:rPr lang="en-US" altLang="zh-CN" baseline="0" dirty="0" smtClean="0"/>
              <a:t> </a:t>
            </a:r>
            <a:r>
              <a:rPr lang="en-US" altLang="zh-CN" baseline="0" dirty="0" err="1" smtClean="0"/>
              <a:t>ID.Flush</a:t>
            </a:r>
            <a:r>
              <a:rPr lang="en-US" altLang="zh-CN" baseline="0" dirty="0" smtClean="0"/>
              <a:t>, </a:t>
            </a:r>
            <a:r>
              <a:rPr lang="en-US" altLang="zh-CN" baseline="0" dirty="0" err="1" smtClean="0"/>
              <a:t>EX.Flush</a:t>
            </a:r>
            <a:r>
              <a:rPr lang="zh-CN" altLang="en-US" baseline="0" dirty="0" smtClean="0"/>
              <a:t>分别是送到</a:t>
            </a:r>
            <a:r>
              <a:rPr lang="en-US" altLang="zh-CN" baseline="0" dirty="0" smtClean="0"/>
              <a:t>IF</a:t>
            </a:r>
            <a:r>
              <a:rPr lang="zh-CN" altLang="en-US" baseline="0" dirty="0" smtClean="0"/>
              <a:t>、</a:t>
            </a:r>
            <a:r>
              <a:rPr lang="en-US" altLang="zh-CN" baseline="0" dirty="0" smtClean="0"/>
              <a:t>ID</a:t>
            </a:r>
            <a:r>
              <a:rPr lang="zh-CN" altLang="en-US" baseline="0" dirty="0" smtClean="0"/>
              <a:t>和</a:t>
            </a:r>
            <a:r>
              <a:rPr lang="en-US" altLang="zh-CN" baseline="0" dirty="0" smtClean="0"/>
              <a:t>EX</a:t>
            </a:r>
            <a:r>
              <a:rPr lang="zh-CN" altLang="en-US" baseline="0" dirty="0" smtClean="0"/>
              <a:t>段的清除流水段寄存器内容的控制信号。</a:t>
            </a:r>
            <a:endParaRPr lang="zh-CN" altLang="en-US" dirty="0"/>
          </a:p>
        </p:txBody>
      </p:sp>
    </p:spTree>
    <p:extLst>
      <p:ext uri="{BB962C8B-B14F-4D97-AF65-F5344CB8AC3E}">
        <p14:creationId xmlns:p14="http://schemas.microsoft.com/office/powerpoint/2010/main" val="23093887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100" b="0" kern="1200" dirty="0" smtClean="0">
                <a:solidFill>
                  <a:schemeClr val="tx1"/>
                </a:solidFill>
                <a:effectLst/>
                <a:latin typeface="Arial" panose="020B0604020202020204" pitchFamily="34" charset="0"/>
                <a:ea typeface="+mn-ea"/>
                <a:cs typeface="+mn-cs"/>
              </a:rPr>
              <a:t>ILP: Instruction Level Parallelism</a:t>
            </a:r>
            <a:endParaRPr lang="zh-CN" altLang="en-US" dirty="0"/>
          </a:p>
        </p:txBody>
      </p:sp>
    </p:spTree>
    <p:extLst>
      <p:ext uri="{BB962C8B-B14F-4D97-AF65-F5344CB8AC3E}">
        <p14:creationId xmlns:p14="http://schemas.microsoft.com/office/powerpoint/2010/main" val="22294530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AMD</a:t>
            </a:r>
            <a:r>
              <a:rPr lang="zh-CN" altLang="en-US" dirty="0" smtClean="0"/>
              <a:t>公司在</a:t>
            </a:r>
            <a:r>
              <a:rPr lang="en-US" altLang="zh-CN" dirty="0" smtClean="0"/>
              <a:t>2003</a:t>
            </a:r>
            <a:r>
              <a:rPr lang="zh-CN" altLang="en-US" dirty="0" smtClean="0"/>
              <a:t>年推出了兼容</a:t>
            </a:r>
            <a:r>
              <a:rPr lang="en-US" altLang="zh-CN" dirty="0" smtClean="0"/>
              <a:t>IA-32</a:t>
            </a:r>
            <a:r>
              <a:rPr lang="zh-CN" altLang="en-US" dirty="0" smtClean="0"/>
              <a:t>的</a:t>
            </a:r>
            <a:r>
              <a:rPr lang="en-US" altLang="zh-CN" dirty="0" smtClean="0"/>
              <a:t>64</a:t>
            </a:r>
            <a:r>
              <a:rPr lang="zh-CN" altLang="en-US" dirty="0" smtClean="0"/>
              <a:t>位版本指令集</a:t>
            </a:r>
            <a:r>
              <a:rPr lang="en-US" altLang="zh-CN" dirty="0" smtClean="0"/>
              <a:t>x86-64</a:t>
            </a:r>
            <a:r>
              <a:rPr lang="zh-CN" altLang="en-US" dirty="0" smtClean="0"/>
              <a:t>，后来更名位</a:t>
            </a:r>
            <a:r>
              <a:rPr lang="en-US" altLang="zh-CN" dirty="0" smtClean="0"/>
              <a:t>AMD64</a:t>
            </a:r>
            <a:r>
              <a:rPr lang="zh-CN" altLang="en-US" dirty="0" smtClean="0"/>
              <a:t>。</a:t>
            </a:r>
            <a:r>
              <a:rPr lang="en-US" altLang="zh-CN" dirty="0" smtClean="0"/>
              <a:t>Intel</a:t>
            </a:r>
            <a:r>
              <a:rPr lang="zh-CN" altLang="en-US" dirty="0" smtClean="0"/>
              <a:t>后来推出了与</a:t>
            </a:r>
            <a:r>
              <a:rPr lang="en-US" altLang="zh-CN" dirty="0" smtClean="0"/>
              <a:t>AMD64</a:t>
            </a:r>
            <a:r>
              <a:rPr lang="zh-CN" altLang="en-US" dirty="0" smtClean="0"/>
              <a:t>兼容的</a:t>
            </a:r>
            <a:r>
              <a:rPr lang="en-US" altLang="zh-CN" dirty="0" smtClean="0"/>
              <a:t>Intel64</a:t>
            </a:r>
            <a:r>
              <a:rPr lang="zh-CN" altLang="en-US" dirty="0" smtClean="0"/>
              <a:t>架构。</a:t>
            </a:r>
            <a:endParaRPr lang="zh-CN" altLang="en-US" dirty="0"/>
          </a:p>
        </p:txBody>
      </p:sp>
    </p:spTree>
    <p:extLst>
      <p:ext uri="{BB962C8B-B14F-4D97-AF65-F5344CB8AC3E}">
        <p14:creationId xmlns:p14="http://schemas.microsoft.com/office/powerpoint/2010/main" val="27553437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body" idx="1"/>
          </p:nvPr>
        </p:nvSpPr>
        <p:spPr>
          <a:noFill/>
        </p:spPr>
        <p:txBody>
          <a:bodyPr/>
          <a:lstStyle/>
          <a:p>
            <a:r>
              <a:rPr lang="en-US" altLang="zh-CN" dirty="0" smtClean="0"/>
              <a:t>Here are the timing diagrams showing the differences between the single cycle, multiple cycle, and pipeline implementations.</a:t>
            </a:r>
          </a:p>
          <a:p>
            <a:r>
              <a:rPr lang="en-US" altLang="zh-CN" dirty="0" smtClean="0"/>
              <a:t>For example, in the pipeline implementation, we can finish executing the Load, Store, and R-type instruction sequence in seven cycles.</a:t>
            </a:r>
          </a:p>
          <a:p>
            <a:r>
              <a:rPr lang="en-US" altLang="zh-CN" dirty="0" smtClean="0"/>
              <a:t>In the multiple clock cycle implementation, however, we cannot start executing the store until Cycle 6 because we must wait for the load instruction to  complete.</a:t>
            </a:r>
          </a:p>
          <a:p>
            <a:r>
              <a:rPr lang="en-US" altLang="zh-CN" dirty="0" smtClean="0"/>
              <a:t>Similarly, we cannot start the execution of the R-type instruction until the store instruction has completed its execution in Cycle 9.</a:t>
            </a:r>
          </a:p>
          <a:p>
            <a:r>
              <a:rPr lang="en-US" altLang="zh-CN" dirty="0" smtClean="0"/>
              <a:t>In the Single Cycle implementation, the cycle time is set to accommodate the longest instruction, the Load instruction.</a:t>
            </a:r>
          </a:p>
          <a:p>
            <a:r>
              <a:rPr lang="en-US" altLang="zh-CN" dirty="0" smtClean="0"/>
              <a:t>Consequently, the cycle time for the Single Cycle implementation can be five times longer than the multiple cycle implementation.</a:t>
            </a:r>
          </a:p>
          <a:p>
            <a:r>
              <a:rPr lang="en-US" altLang="zh-CN" dirty="0" smtClean="0"/>
              <a:t>But may be more importantly, since the cycle time has to be long enough for the load instruction, it is too long for the store instruction so the last part of the cycle here is wasted.</a:t>
            </a:r>
          </a:p>
        </p:txBody>
      </p:sp>
      <p:sp>
        <p:nvSpPr>
          <p:cNvPr id="187395" name="Rectangle 3"/>
          <p:cNvSpPr>
            <a:spLocks noGrp="1" noRot="1" noChangeAspect="1" noChangeArrowheads="1" noTextEdit="1"/>
          </p:cNvSpPr>
          <p:nvPr>
            <p:ph type="sldImg"/>
          </p:nvPr>
        </p:nvSpPr>
        <p:spPr/>
      </p:sp>
    </p:spTree>
    <p:extLst>
      <p:ext uri="{BB962C8B-B14F-4D97-AF65-F5344CB8AC3E}">
        <p14:creationId xmlns:p14="http://schemas.microsoft.com/office/powerpoint/2010/main" val="1699225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C36DC9-DF26-4061-B356-47ED90FFCE0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dirty="0"/>
              <a:t>As shown here, each of these five steps will take one clock cycle to complete.</a:t>
            </a:r>
          </a:p>
          <a:p>
            <a:r>
              <a:rPr lang="en-US" altLang="zh-CN" dirty="0"/>
              <a:t>And in pipeline terminology, each step is referred to as one stage of the pipeline</a:t>
            </a:r>
            <a:r>
              <a:rPr lang="en-US" altLang="zh-CN" dirty="0" smtClean="0"/>
              <a:t>.</a:t>
            </a:r>
            <a:endParaRPr lang="en-US" altLang="zh-CN" dirty="0"/>
          </a:p>
        </p:txBody>
      </p:sp>
      <p:sp>
        <p:nvSpPr>
          <p:cNvPr id="24579" name="Rectangle 3">
            <a:extLst>
              <a:ext uri="{FF2B5EF4-FFF2-40B4-BE49-F238E27FC236}">
                <a16:creationId xmlns:a16="http://schemas.microsoft.com/office/drawing/2014/main" id="{5146B922-A9B0-4B75-BA40-AAAFD60ACFF9}"/>
              </a:ext>
            </a:extLst>
          </p:cNvPr>
          <p:cNvSpPr>
            <a:spLocks noGrp="1" noRot="1" noChangeAspect="1" noChangeArrowheads="1" noTextEdit="1"/>
          </p:cNvSpPr>
          <p:nvPr>
            <p:ph type="sldImg"/>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8E80D981-0A31-4AB1-AAED-C09032E58F11}"/>
              </a:ext>
            </a:extLst>
          </p:cNvPr>
          <p:cNvSpPr>
            <a:spLocks noGrp="1" noRot="1" noChangeAspect="1" noChangeArrowheads="1" noTextEdit="1"/>
          </p:cNvSpPr>
          <p:nvPr>
            <p:ph type="sldImg"/>
          </p:nvPr>
        </p:nvSpPr>
        <p:spPr/>
      </p:sp>
      <p:sp>
        <p:nvSpPr>
          <p:cNvPr id="26627" name="备注占位符 2">
            <a:extLst>
              <a:ext uri="{FF2B5EF4-FFF2-40B4-BE49-F238E27FC236}">
                <a16:creationId xmlns:a16="http://schemas.microsoft.com/office/drawing/2014/main" id="{8425B0B5-8C54-432E-AC82-7CD5B134BE1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一般情况，对于流水段数为</a:t>
            </a:r>
            <a:r>
              <a:rPr lang="en-US" altLang="zh-CN" dirty="0"/>
              <a:t>s</a:t>
            </a:r>
            <a:r>
              <a:rPr lang="zh-CN" altLang="en-US" dirty="0"/>
              <a:t>，</a:t>
            </a:r>
            <a:r>
              <a:rPr lang="en-US" altLang="zh-CN" dirty="0"/>
              <a:t>N</a:t>
            </a:r>
            <a:r>
              <a:rPr lang="zh-CN" altLang="en-US" dirty="0"/>
              <a:t>条指令的执行时间</a:t>
            </a:r>
            <a:r>
              <a:rPr lang="en-US" altLang="zh-CN" dirty="0"/>
              <a:t>=(N+S-1</a:t>
            </a:r>
            <a:r>
              <a:rPr lang="en-US" altLang="zh-CN" dirty="0" smtClean="0"/>
              <a:t>)ꭓ</a:t>
            </a:r>
            <a:r>
              <a:rPr lang="zh-CN" altLang="en-US" dirty="0" smtClean="0"/>
              <a:t>段</a:t>
            </a:r>
            <a:r>
              <a:rPr lang="zh-CN" altLang="en-US" dirty="0"/>
              <a:t>时长</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6D39E282-6DEE-435E-95F5-0F0D9EDBC5E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dirty="0"/>
              <a:t>For the load instructions, the five independent functional units in the pipeline </a:t>
            </a:r>
            <a:r>
              <a:rPr lang="en-US" altLang="zh-CN" dirty="0" err="1"/>
              <a:t>datapath</a:t>
            </a:r>
            <a:r>
              <a:rPr lang="en-US" altLang="zh-CN" dirty="0"/>
              <a:t> are:</a:t>
            </a:r>
          </a:p>
          <a:p>
            <a:r>
              <a:rPr lang="en-US" altLang="zh-CN" dirty="0"/>
              <a:t>(a) Instruction Memory for the </a:t>
            </a:r>
            <a:r>
              <a:rPr lang="en-US" altLang="zh-CN" dirty="0" err="1"/>
              <a:t>Ifetch</a:t>
            </a:r>
            <a:r>
              <a:rPr lang="en-US" altLang="zh-CN" dirty="0"/>
              <a:t> stage.</a:t>
            </a:r>
          </a:p>
          <a:p>
            <a:r>
              <a:rPr lang="en-US" altLang="zh-CN" dirty="0"/>
              <a:t>(b) Register File’s Read ports for the </a:t>
            </a:r>
            <a:r>
              <a:rPr lang="en-US" altLang="zh-CN" dirty="0" err="1"/>
              <a:t>Reg</a:t>
            </a:r>
            <a:r>
              <a:rPr lang="en-US" altLang="zh-CN" dirty="0"/>
              <a:t>/Decode stage.</a:t>
            </a:r>
          </a:p>
          <a:p>
            <a:r>
              <a:rPr lang="en-US" altLang="zh-CN" dirty="0"/>
              <a:t>(c) ALU for the Exec stage.  (d) Data memory for the Mem stage.</a:t>
            </a:r>
          </a:p>
          <a:p>
            <a:r>
              <a:rPr lang="en-US" altLang="zh-CN" dirty="0"/>
              <a:t>(e) And finally Register File’s write port for the Write Back stage.</a:t>
            </a:r>
          </a:p>
          <a:p>
            <a:r>
              <a:rPr lang="en-US" altLang="zh-CN" dirty="0"/>
              <a:t>Notice that I have treated Register File’s read and write ports as separate functional units because the register file we have allows us to read and write at the same time.</a:t>
            </a:r>
          </a:p>
          <a:p>
            <a:r>
              <a:rPr lang="en-US" altLang="zh-CN" dirty="0"/>
              <a:t>Notice that as soon as the 1st load finishes its </a:t>
            </a:r>
            <a:r>
              <a:rPr lang="en-US" altLang="zh-CN" dirty="0" err="1"/>
              <a:t>Ifetch</a:t>
            </a:r>
            <a:r>
              <a:rPr lang="en-US" altLang="zh-CN" dirty="0"/>
              <a:t> stage, it no longer needs the Instruction Memory. Consequently, the 2nd load can start using the Instruction Memory (2nd </a:t>
            </a:r>
            <a:r>
              <a:rPr lang="en-US" altLang="zh-CN" dirty="0" err="1"/>
              <a:t>Ifetch</a:t>
            </a:r>
            <a:r>
              <a:rPr lang="en-US" altLang="zh-CN" dirty="0"/>
              <a:t>).</a:t>
            </a:r>
          </a:p>
          <a:p>
            <a:r>
              <a:rPr lang="en-US" altLang="zh-CN" dirty="0"/>
              <a:t>Furthermore, since each functional unit is only used ONCE per instruction, we will not have any conflict down the pipeline (Exec-</a:t>
            </a:r>
            <a:r>
              <a:rPr lang="en-US" altLang="zh-CN" dirty="0" err="1"/>
              <a:t>Ifet</a:t>
            </a:r>
            <a:r>
              <a:rPr lang="en-US" altLang="zh-CN" dirty="0"/>
              <a:t>, Mem-Exec, </a:t>
            </a:r>
            <a:r>
              <a:rPr lang="en-US" altLang="zh-CN" dirty="0" err="1"/>
              <a:t>Wr</a:t>
            </a:r>
            <a:r>
              <a:rPr lang="en-US" altLang="zh-CN" dirty="0"/>
              <a:t>-Mem) either.</a:t>
            </a:r>
          </a:p>
          <a:p>
            <a:r>
              <a:rPr lang="en-US" altLang="zh-CN" dirty="0"/>
              <a:t>I will show you the interaction between instructions in the pipelined </a:t>
            </a:r>
            <a:r>
              <a:rPr lang="en-US" altLang="zh-CN" dirty="0" err="1"/>
              <a:t>datapath</a:t>
            </a:r>
            <a:r>
              <a:rPr lang="en-US" altLang="zh-CN" dirty="0"/>
              <a:t> later.  But for now, I want to point out the performance advantages of pipelining.</a:t>
            </a:r>
          </a:p>
          <a:p>
            <a:r>
              <a:rPr lang="en-US" altLang="zh-CN" dirty="0"/>
              <a:t>If these 3 load instructions are to be executed by the  multiple cycle processor, it will take 15 cycles. But with pipelining, it only takes 7 cycles. This (7 cycles), however, is not the best way to look at the performance advantages of pipelining.</a:t>
            </a:r>
          </a:p>
          <a:p>
            <a:r>
              <a:rPr lang="en-US" altLang="zh-CN" dirty="0"/>
              <a:t>A better way to look at this is that  we have one instruction enters the pipeline every cycle so we will have one instruction coming out of the pipeline (</a:t>
            </a:r>
            <a:r>
              <a:rPr lang="en-US" altLang="zh-CN" dirty="0" err="1"/>
              <a:t>Wr</a:t>
            </a:r>
            <a:r>
              <a:rPr lang="en-US" altLang="zh-CN" dirty="0"/>
              <a:t> stages) every cycle.</a:t>
            </a:r>
          </a:p>
          <a:p>
            <a:r>
              <a:rPr lang="en-US" altLang="zh-CN" dirty="0"/>
              <a:t>Consequently, the “effective” (or average) number of cycles per instruction is now ONE even though it takes a total of 5 cycles to complete each instruction</a:t>
            </a:r>
            <a:r>
              <a:rPr lang="en-US" altLang="zh-CN" dirty="0" smtClean="0"/>
              <a:t>.</a:t>
            </a:r>
            <a:endParaRPr lang="en-US" altLang="zh-CN" dirty="0"/>
          </a:p>
        </p:txBody>
      </p:sp>
      <p:sp>
        <p:nvSpPr>
          <p:cNvPr id="29699" name="Rectangle 3">
            <a:extLst>
              <a:ext uri="{FF2B5EF4-FFF2-40B4-BE49-F238E27FC236}">
                <a16:creationId xmlns:a16="http://schemas.microsoft.com/office/drawing/2014/main" id="{29045D46-B611-4320-8D9C-9883E568FB99}"/>
              </a:ext>
            </a:extLst>
          </p:cNvPr>
          <p:cNvSpPr>
            <a:spLocks noGrp="1" noRot="1" noChangeAspect="1" noChangeArrowheads="1" noTextEdit="1"/>
          </p:cNvSpPr>
          <p:nvPr>
            <p:ph type="sldImg"/>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50E7580-0493-460E-9789-456D4173DC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dirty="0"/>
              <a:t>Well, so far so good. Let’s take a look at the R-type instructions.</a:t>
            </a:r>
          </a:p>
          <a:p>
            <a:r>
              <a:rPr lang="en-US" altLang="zh-CN" dirty="0"/>
              <a:t>The R-type instruction does NOT access data memory so it only takes four clock cycles, or in our new pipeline terminology, four stages to complete.</a:t>
            </a:r>
          </a:p>
          <a:p>
            <a:r>
              <a:rPr lang="en-US" altLang="zh-CN" dirty="0"/>
              <a:t>The </a:t>
            </a:r>
            <a:r>
              <a:rPr lang="en-US" altLang="zh-CN" dirty="0" err="1"/>
              <a:t>Ifetch</a:t>
            </a:r>
            <a:r>
              <a:rPr lang="en-US" altLang="zh-CN" dirty="0"/>
              <a:t> and </a:t>
            </a:r>
            <a:r>
              <a:rPr lang="en-US" altLang="zh-CN" dirty="0" err="1"/>
              <a:t>Reg</a:t>
            </a:r>
            <a:r>
              <a:rPr lang="en-US" altLang="zh-CN" dirty="0"/>
              <a:t>/Dec stages are identical to the Load instructions.  Well they have to be because at this point, we do not know we have a R-type instruction yet.</a:t>
            </a:r>
          </a:p>
          <a:p>
            <a:r>
              <a:rPr lang="en-US" altLang="zh-CN" dirty="0"/>
              <a:t>Instead of calculating the effective address during the Exec stage, the R-type instruction will use the ALU to operate on the register operands.</a:t>
            </a:r>
          </a:p>
          <a:p>
            <a:r>
              <a:rPr lang="en-US" altLang="zh-CN" dirty="0"/>
              <a:t>The result of this ALU operation is written back to the register file during the </a:t>
            </a:r>
            <a:r>
              <a:rPr lang="en-US" altLang="zh-CN" dirty="0" err="1"/>
              <a:t>Wr</a:t>
            </a:r>
            <a:r>
              <a:rPr lang="en-US" altLang="zh-CN" dirty="0"/>
              <a:t> back stage</a:t>
            </a:r>
            <a:r>
              <a:rPr lang="en-US" altLang="zh-CN" dirty="0" smtClean="0"/>
              <a:t>.</a:t>
            </a:r>
            <a:endParaRPr lang="en-US" altLang="zh-CN" dirty="0"/>
          </a:p>
        </p:txBody>
      </p:sp>
      <p:sp>
        <p:nvSpPr>
          <p:cNvPr id="31747" name="Rectangle 3">
            <a:extLst>
              <a:ext uri="{FF2B5EF4-FFF2-40B4-BE49-F238E27FC236}">
                <a16:creationId xmlns:a16="http://schemas.microsoft.com/office/drawing/2014/main" id="{72A0F7D9-97E7-4C9D-8DDC-9C99DE3BCD8D}"/>
              </a:ext>
            </a:extLst>
          </p:cNvPr>
          <p:cNvSpPr>
            <a:spLocks noGrp="1" noRot="1" noChangeAspect="1" noChangeArrowheads="1" noTextEdit="1"/>
          </p:cNvSpPr>
          <p:nvPr>
            <p:ph type="sldImg"/>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C38DF67F-5E3E-41AC-BD89-019600A3683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dirty="0"/>
              <a:t>What happened if we try to pipeline the R-type instructions with the Load instructions?</a:t>
            </a:r>
          </a:p>
          <a:p>
            <a:r>
              <a:rPr lang="en-US" altLang="zh-CN" dirty="0"/>
              <a:t>Well, we have a problem here!!!</a:t>
            </a:r>
          </a:p>
          <a:p>
            <a:r>
              <a:rPr lang="en-US" altLang="zh-CN" dirty="0"/>
              <a:t>We end up having two instructions trying to write to the register file at the same time!</a:t>
            </a:r>
          </a:p>
          <a:p>
            <a:r>
              <a:rPr lang="en-US" altLang="zh-CN" dirty="0"/>
              <a:t>Why do we have this problem (the write “bubble”)?</a:t>
            </a:r>
          </a:p>
          <a:p>
            <a:r>
              <a:rPr lang="en-US" altLang="zh-CN" dirty="0"/>
              <a:t>Well, the reason for this problem is that there is something I forget to tell you</a:t>
            </a:r>
            <a:r>
              <a:rPr lang="en-US" altLang="zh-CN" dirty="0" smtClean="0"/>
              <a:t>.</a:t>
            </a:r>
            <a:endParaRPr lang="en-US" altLang="zh-CN" dirty="0"/>
          </a:p>
        </p:txBody>
      </p:sp>
      <p:sp>
        <p:nvSpPr>
          <p:cNvPr id="33795" name="Rectangle 3">
            <a:extLst>
              <a:ext uri="{FF2B5EF4-FFF2-40B4-BE49-F238E27FC236}">
                <a16:creationId xmlns:a16="http://schemas.microsoft.com/office/drawing/2014/main" id="{1478810F-4231-4A59-835A-60DC0898C854}"/>
              </a:ext>
            </a:extLst>
          </p:cNvPr>
          <p:cNvSpPr>
            <a:spLocks noGrp="1" noRot="1" noChangeAspect="1" noChangeArrowheads="1" noTextEdit="1"/>
          </p:cNvSpPr>
          <p:nvPr>
            <p:ph type="sldImg"/>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BC7F8BA4-893D-46FA-B0BA-B23FF860FAE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dirty="0"/>
              <a:t>Well one thing we can do is to add a “</a:t>
            </a:r>
            <a:r>
              <a:rPr lang="en-US" altLang="zh-CN" dirty="0" err="1"/>
              <a:t>Nop</a:t>
            </a:r>
            <a:r>
              <a:rPr lang="en-US" altLang="zh-CN" dirty="0"/>
              <a:t>” stage to the R-type instruction pipeline to delay its register file write by one cycle.</a:t>
            </a:r>
          </a:p>
          <a:p>
            <a:r>
              <a:rPr lang="en-US" altLang="zh-CN" dirty="0"/>
              <a:t>Now the R-type instruction ALSO uses the register file’s </a:t>
            </a:r>
            <a:r>
              <a:rPr lang="en-US" altLang="zh-CN" dirty="0" err="1"/>
              <a:t>witer</a:t>
            </a:r>
            <a:r>
              <a:rPr lang="en-US" altLang="zh-CN" dirty="0"/>
              <a:t> port at its 5th stage so we eliminate the write conflict with the load instruction.</a:t>
            </a:r>
          </a:p>
          <a:p>
            <a:r>
              <a:rPr lang="en-US" altLang="zh-CN" dirty="0"/>
              <a:t>This is a much simpler solution as far as the control logic is concerned. As far as performance is concerned, we also gets back to having one instruction completes per cycle.</a:t>
            </a:r>
          </a:p>
          <a:p>
            <a:r>
              <a:rPr lang="en-US" altLang="zh-CN" dirty="0"/>
              <a:t>This is kind of like promoting socialism: by making each individual R-type instruction takes 5 cycles instead of 4 cycles to finish, our overall performance is actually better off.</a:t>
            </a:r>
          </a:p>
          <a:p>
            <a:r>
              <a:rPr lang="en-US" altLang="zh-CN" dirty="0"/>
              <a:t>The reason for this higher performance is that we end up having  a more efficient pipeline</a:t>
            </a:r>
            <a:r>
              <a:rPr lang="en-US" altLang="zh-CN" dirty="0" smtClean="0"/>
              <a:t>.</a:t>
            </a:r>
            <a:endParaRPr lang="en-US" altLang="zh-CN" dirty="0"/>
          </a:p>
        </p:txBody>
      </p:sp>
      <p:sp>
        <p:nvSpPr>
          <p:cNvPr id="35843" name="Rectangle 3">
            <a:extLst>
              <a:ext uri="{FF2B5EF4-FFF2-40B4-BE49-F238E27FC236}">
                <a16:creationId xmlns:a16="http://schemas.microsoft.com/office/drawing/2014/main" id="{1EFFDC35-BA45-4029-B428-D1E586814675}"/>
              </a:ext>
            </a:extLst>
          </p:cNvPr>
          <p:cNvSpPr>
            <a:spLocks noGrp="1" noRot="1" noChangeAspect="1" noChangeArrowheads="1" noTextEdit="1"/>
          </p:cNvSpPr>
          <p:nvPr>
            <p:ph type="sldImg"/>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0EC804B-2A19-47C2-84F8-53B353DA7D0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dirty="0"/>
              <a:t>Let’s continue our lecture by looking at the store instruction.</a:t>
            </a:r>
          </a:p>
          <a:p>
            <a:r>
              <a:rPr lang="en-US" altLang="zh-CN" dirty="0"/>
              <a:t>Once again, the </a:t>
            </a:r>
            <a:r>
              <a:rPr lang="en-US" altLang="zh-CN" dirty="0" err="1"/>
              <a:t>Ifetch</a:t>
            </a:r>
            <a:r>
              <a:rPr lang="en-US" altLang="zh-CN" dirty="0"/>
              <a:t> and </a:t>
            </a:r>
            <a:r>
              <a:rPr lang="en-US" altLang="zh-CN" dirty="0" err="1"/>
              <a:t>Reg</a:t>
            </a:r>
            <a:r>
              <a:rPr lang="en-US" altLang="zh-CN" dirty="0"/>
              <a:t>/Decode stages are the same as all other instructions.</a:t>
            </a:r>
          </a:p>
          <a:p>
            <a:r>
              <a:rPr lang="en-US" altLang="zh-CN" dirty="0"/>
              <a:t>The Exec stage of the store instruction  calculates the memory address.</a:t>
            </a:r>
          </a:p>
          <a:p>
            <a:r>
              <a:rPr lang="en-US" altLang="zh-CN" dirty="0"/>
              <a:t>Once the address is calculated, the store instruction will write the data it read from the register file back at the </a:t>
            </a:r>
            <a:r>
              <a:rPr lang="en-US" altLang="zh-CN" dirty="0" err="1"/>
              <a:t>Reg</a:t>
            </a:r>
            <a:r>
              <a:rPr lang="en-US" altLang="zh-CN" dirty="0"/>
              <a:t>/Decode stage into the data memory  during the Mem stage.</a:t>
            </a:r>
          </a:p>
          <a:p>
            <a:r>
              <a:rPr lang="en-US" altLang="zh-CN" dirty="0"/>
              <a:t>Notice that unlike the load instruction which takes five cycles to accomplish its task, the Store instruction only takes four cycles or  four pipe stages.</a:t>
            </a:r>
          </a:p>
          <a:p>
            <a:r>
              <a:rPr lang="en-US" altLang="zh-CN" dirty="0"/>
              <a:t>In order to keep our pipeline diagram looks more uniform, however, we will keep the </a:t>
            </a:r>
            <a:r>
              <a:rPr lang="en-US" altLang="zh-CN" dirty="0" err="1"/>
              <a:t>Wr</a:t>
            </a:r>
            <a:r>
              <a:rPr lang="en-US" altLang="zh-CN" dirty="0"/>
              <a:t> stage for the store instruction in the pipeline diagram.</a:t>
            </a:r>
          </a:p>
          <a:p>
            <a:r>
              <a:rPr lang="en-US" altLang="zh-CN" dirty="0"/>
              <a:t>But keep in mind that as far as the pipelined control and pipelined </a:t>
            </a:r>
            <a:r>
              <a:rPr lang="en-US" altLang="zh-CN" dirty="0" err="1"/>
              <a:t>datapath</a:t>
            </a:r>
            <a:r>
              <a:rPr lang="en-US" altLang="zh-CN" dirty="0"/>
              <a:t> are concerned, the store instruction requires NOTHING to be done once it finishes its Mem stage.</a:t>
            </a:r>
          </a:p>
          <a:p>
            <a:endParaRPr lang="zh-CN" altLang="en-US" dirty="0"/>
          </a:p>
        </p:txBody>
      </p:sp>
      <p:sp>
        <p:nvSpPr>
          <p:cNvPr id="37891" name="Rectangle 3">
            <a:extLst>
              <a:ext uri="{FF2B5EF4-FFF2-40B4-BE49-F238E27FC236}">
                <a16:creationId xmlns:a16="http://schemas.microsoft.com/office/drawing/2014/main" id="{B9E0653C-81FF-4480-A15B-7F8B46C282AD}"/>
              </a:ext>
            </a:extLst>
          </p:cNvPr>
          <p:cNvSpPr>
            <a:spLocks noGrp="1" noRot="1" noChangeAspect="1" noChangeArrowheads="1" noTextEdit="1"/>
          </p:cNvSpPr>
          <p:nvPr>
            <p:ph type="sldImg"/>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1807356773"/>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15598517"/>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1788" y="228600"/>
            <a:ext cx="2047875" cy="27447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8163" y="228600"/>
            <a:ext cx="5991225" cy="27447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8456760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00100" y="228600"/>
            <a:ext cx="6862763" cy="368300"/>
          </a:xfrm>
        </p:spPr>
        <p:txBody>
          <a:bodyPr/>
          <a:lstStyle/>
          <a:p>
            <a:r>
              <a:rPr lang="zh-CN" altLang="en-US"/>
              <a:t>单击此处编辑母版标题样式</a:t>
            </a:r>
          </a:p>
        </p:txBody>
      </p:sp>
      <p:sp>
        <p:nvSpPr>
          <p:cNvPr id="3" name="文本占位符 2"/>
          <p:cNvSpPr>
            <a:spLocks noGrp="1"/>
          </p:cNvSpPr>
          <p:nvPr>
            <p:ph type="body" sz="half" idx="1"/>
          </p:nvPr>
        </p:nvSpPr>
        <p:spPr>
          <a:xfrm>
            <a:off x="538163" y="919163"/>
            <a:ext cx="4019550" cy="20542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0113" y="919163"/>
            <a:ext cx="4019550" cy="20542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9503830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1509923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223785860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8163" y="919163"/>
            <a:ext cx="4019550" cy="20542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0113" y="919163"/>
            <a:ext cx="4019550" cy="20542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9652755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4183504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88563994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8370431"/>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546133526"/>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4215032310"/>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E8888B7-9C7F-47E3-9166-764210F39F9F}"/>
              </a:ext>
            </a:extLst>
          </p:cNvPr>
          <p:cNvSpPr>
            <a:spLocks noGrp="1" noChangeArrowheads="1"/>
          </p:cNvSpPr>
          <p:nvPr>
            <p:ph type="title"/>
          </p:nvPr>
        </p:nvSpPr>
        <p:spPr bwMode="auto">
          <a:xfrm>
            <a:off x="800100" y="228600"/>
            <a:ext cx="686276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p>
            <a:pPr lvl="0"/>
            <a:r>
              <a:rPr lang="en-US" altLang="zh-CN"/>
              <a:t>Title</a:t>
            </a:r>
          </a:p>
        </p:txBody>
      </p:sp>
      <p:sp>
        <p:nvSpPr>
          <p:cNvPr id="1027" name="Rectangle 5">
            <a:extLst>
              <a:ext uri="{FF2B5EF4-FFF2-40B4-BE49-F238E27FC236}">
                <a16:creationId xmlns:a16="http://schemas.microsoft.com/office/drawing/2014/main" id="{819BCD9F-BC61-4481-98A2-0CFFD04A5D6E}"/>
              </a:ext>
            </a:extLst>
          </p:cNvPr>
          <p:cNvSpPr>
            <a:spLocks noGrp="1" noChangeArrowheads="1"/>
          </p:cNvSpPr>
          <p:nvPr>
            <p:ph type="body" idx="1"/>
          </p:nvPr>
        </p:nvSpPr>
        <p:spPr bwMode="auto">
          <a:xfrm>
            <a:off x="538163" y="919163"/>
            <a:ext cx="8191500" cy="205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p>
            <a:pPr lvl="0"/>
            <a:r>
              <a:rPr lang="en-US" altLang="zh-CN"/>
              <a:t>This is our 1st Level Bullet</a:t>
            </a:r>
          </a:p>
          <a:p>
            <a:pPr lvl="1"/>
            <a:r>
              <a:rPr lang="en-US" altLang="zh-CN"/>
              <a:t>This is our 2nd level bullet</a:t>
            </a:r>
          </a:p>
          <a:p>
            <a:pPr lvl="2"/>
            <a:r>
              <a:rPr lang="en-US" altLang="zh-CN"/>
              <a:t>This is our 3rd level bullet</a:t>
            </a:r>
          </a:p>
          <a:p>
            <a:pPr lvl="0"/>
            <a:r>
              <a:rPr lang="en-US" altLang="zh-CN"/>
              <a:t>This is our next 1st Level Bullet</a:t>
            </a:r>
          </a:p>
          <a:p>
            <a:pPr lvl="1"/>
            <a:r>
              <a:rPr lang="en-US" altLang="zh-CN"/>
              <a:t>This is our 2nd level bullet</a:t>
            </a:r>
          </a:p>
          <a:p>
            <a:pPr lvl="2"/>
            <a:r>
              <a:rPr lang="en-US" altLang="zh-CN"/>
              <a:t>This is our 3rd level bullet</a:t>
            </a:r>
          </a:p>
        </p:txBody>
      </p:sp>
      <p:sp>
        <p:nvSpPr>
          <p:cNvPr id="1028" name="Line 6">
            <a:extLst>
              <a:ext uri="{FF2B5EF4-FFF2-40B4-BE49-F238E27FC236}">
                <a16:creationId xmlns:a16="http://schemas.microsoft.com/office/drawing/2014/main" id="{CC4BB203-1175-46C4-AB5E-D31D6C7848F2}"/>
              </a:ext>
            </a:extLst>
          </p:cNvPr>
          <p:cNvSpPr>
            <a:spLocks noChangeShapeType="1"/>
          </p:cNvSpPr>
          <p:nvPr/>
        </p:nvSpPr>
        <p:spPr bwMode="auto">
          <a:xfrm flipV="1">
            <a:off x="363538" y="566738"/>
            <a:ext cx="8577262"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userDrawn="1"/>
        </p:nvSpPr>
        <p:spPr>
          <a:xfrm>
            <a:off x="8071200" y="6519446"/>
            <a:ext cx="1072800" cy="338554"/>
          </a:xfrm>
          <a:prstGeom prst="rect">
            <a:avLst/>
          </a:prstGeom>
          <a:noFill/>
        </p:spPr>
        <p:txBody>
          <a:bodyPr wrap="square" rtlCol="0">
            <a:spAutoFit/>
          </a:bodyPr>
          <a:lstStyle/>
          <a:p>
            <a:pPr algn="r"/>
            <a:fld id="{E07348C4-11CE-4538-B071-7D2968E898AB}" type="slidenum">
              <a:rPr lang="zh-CN" altLang="en-US" smtClean="0"/>
              <a:pPr algn="r"/>
              <a:t>‹#›</a:t>
            </a:fld>
            <a:endParaRPr lang="zh-CN" altLang="en-US" dirty="0"/>
          </a:p>
        </p:txBody>
      </p:sp>
    </p:spTree>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 id="2147484116" r:id="rId12"/>
  </p:sldLayoutIdLst>
  <p:transition spd="med"/>
  <p:hf hdr="0" ftr="0" dt="0"/>
  <p:txStyles>
    <p:titleStyle>
      <a:lvl1pPr algn="l" rtl="0" eaLnBrk="0" fontAlgn="base" hangingPunct="0">
        <a:lnSpc>
          <a:spcPct val="87000"/>
        </a:lnSpc>
        <a:spcBef>
          <a:spcPct val="0"/>
        </a:spcBef>
        <a:spcAft>
          <a:spcPct val="0"/>
        </a:spcAft>
        <a:defRPr sz="2400" b="1" kern="1200">
          <a:solidFill>
            <a:schemeClr val="accent2"/>
          </a:solidFill>
          <a:latin typeface="+mj-lt"/>
          <a:ea typeface="+mj-ea"/>
          <a:cs typeface="+mj-cs"/>
        </a:defRPr>
      </a:lvl1pPr>
      <a:lvl2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2pPr>
      <a:lvl3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3pPr>
      <a:lvl4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4pPr>
      <a:lvl5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5pPr>
      <a:lvl6pPr marL="4572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6pPr>
      <a:lvl7pPr marL="9144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7pPr>
      <a:lvl8pPr marL="13716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8pPr>
      <a:lvl9pPr marL="18288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9pPr>
    </p:titleStyle>
    <p:bodyStyle>
      <a:lvl1pPr marL="203200" indent="-203200" algn="l" rtl="0" eaLnBrk="0" fontAlgn="base" hangingPunct="0">
        <a:spcBef>
          <a:spcPct val="30000"/>
        </a:spcBef>
        <a:spcAft>
          <a:spcPct val="0"/>
        </a:spcAft>
        <a:buSzPct val="100000"/>
        <a:buFont typeface="Times New Roman" panose="02020603050405020304" pitchFamily="18" charset="0"/>
        <a:buChar char="°"/>
        <a:defRPr b="1" kern="1200">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lnSpc>
          <a:spcPct val="85000"/>
        </a:lnSpc>
        <a:spcBef>
          <a:spcPct val="40000"/>
        </a:spcBef>
        <a:spcAft>
          <a:spcPct val="0"/>
        </a:spcAft>
        <a:buSzPct val="100000"/>
        <a:buChar char="-"/>
        <a:defRPr b="1" kern="1200">
          <a:solidFill>
            <a:srgbClr val="990000"/>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customXml" Target="../ink/ink7.xm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5.png"/><Relationship Id="rId14" Type="http://schemas.openxmlformats.org/officeDocument/2006/relationships/customXml" Target="../ink/ink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D9FDB0D-E993-46E0-B1EF-02D9E6A17DDF}"/>
              </a:ext>
            </a:extLst>
          </p:cNvPr>
          <p:cNvSpPr>
            <a:spLocks noChangeArrowheads="1"/>
          </p:cNvSpPr>
          <p:nvPr/>
        </p:nvSpPr>
        <p:spPr bwMode="auto">
          <a:xfrm>
            <a:off x="1371600" y="4114800"/>
            <a:ext cx="64008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03200" indent="-203200">
              <a:spcBef>
                <a:spcPct val="30000"/>
              </a:spcBef>
              <a:buSzPct val="100000"/>
              <a:buFont typeface="Times New Roman" panose="02020603050405020304" pitchFamily="18" charset="0"/>
              <a:buChar char="°"/>
              <a:defRPr b="1">
                <a:solidFill>
                  <a:schemeClr val="tx1"/>
                </a:solidFill>
                <a:latin typeface="Arial" panose="020B0604020202020204" pitchFamily="34" charset="0"/>
              </a:defRPr>
            </a:lvl1pPr>
            <a:lvl2pPr marL="685800" indent="-190500">
              <a:lnSpc>
                <a:spcPct val="85000"/>
              </a:lnSpc>
              <a:spcBef>
                <a:spcPct val="40000"/>
              </a:spcBef>
              <a:buSzPct val="100000"/>
              <a:buChar char="•"/>
              <a:defRPr b="1">
                <a:solidFill>
                  <a:schemeClr val="accent2"/>
                </a:solidFill>
                <a:latin typeface="Arial" panose="020B0604020202020204" pitchFamily="34" charset="0"/>
              </a:defRPr>
            </a:lvl2pPr>
            <a:lvl3pPr marL="1257300" indent="-342900">
              <a:lnSpc>
                <a:spcPct val="85000"/>
              </a:lnSpc>
              <a:spcBef>
                <a:spcPct val="40000"/>
              </a:spcBef>
              <a:buSzPct val="100000"/>
              <a:buChar char="-"/>
              <a:defRPr b="1">
                <a:solidFill>
                  <a:srgbClr val="990000"/>
                </a:solidFill>
                <a:latin typeface="Arial" panose="020B0604020202020204" pitchFamily="34" charset="0"/>
              </a:defRPr>
            </a:lvl3pPr>
            <a:lvl4pPr marL="1714500" indent="-342900">
              <a:spcBef>
                <a:spcPct val="20000"/>
              </a:spcBef>
              <a:buChar char="–"/>
              <a:defRPr sz="2000">
                <a:solidFill>
                  <a:schemeClr val="tx1"/>
                </a:solidFill>
                <a:latin typeface="Times New Roman" panose="02020603050405020304" pitchFamily="18" charset="0"/>
              </a:defRPr>
            </a:lvl4pPr>
            <a:lvl5pPr marL="2171700" indent="-342900">
              <a:spcBef>
                <a:spcPct val="20000"/>
              </a:spcBef>
              <a:buChar char="»"/>
              <a:defRPr sz="2000">
                <a:solidFill>
                  <a:schemeClr val="tx1"/>
                </a:solidFill>
                <a:latin typeface="Times New Roman" panose="02020603050405020304" pitchFamily="18" charset="0"/>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85000"/>
              </a:lnSpc>
              <a:spcBef>
                <a:spcPct val="100000"/>
              </a:spcBef>
              <a:buSzTx/>
              <a:buFontTx/>
              <a:buNone/>
            </a:pPr>
            <a:endParaRPr lang="zh-CN" altLang="en-US" sz="1800">
              <a:ea typeface="宋体" panose="02010600030101010101" pitchFamily="2" charset="-122"/>
            </a:endParaRPr>
          </a:p>
        </p:txBody>
      </p:sp>
      <p:sp>
        <p:nvSpPr>
          <p:cNvPr id="15363" name="Rectangle 5">
            <a:extLst>
              <a:ext uri="{FF2B5EF4-FFF2-40B4-BE49-F238E27FC236}">
                <a16:creationId xmlns:a16="http://schemas.microsoft.com/office/drawing/2014/main" id="{7FEF0954-BC95-4FBE-95E3-6D7633D8D021}"/>
              </a:ext>
            </a:extLst>
          </p:cNvPr>
          <p:cNvSpPr>
            <a:spLocks noChangeArrowheads="1"/>
          </p:cNvSpPr>
          <p:nvPr/>
        </p:nvSpPr>
        <p:spPr bwMode="auto">
          <a:xfrm>
            <a:off x="2532063" y="3411538"/>
            <a:ext cx="5599112" cy="142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30000"/>
              </a:spcBef>
              <a:buClr>
                <a:srgbClr val="FF0066"/>
              </a:buClr>
              <a:buSzPct val="85000"/>
              <a:buFont typeface="Wingdings" panose="05000000000000000000" pitchFamily="2" charset="2"/>
              <a:buNone/>
            </a:pPr>
            <a:r>
              <a:rPr lang="zh-CN" altLang="en-US" sz="2400" dirty="0">
                <a:latin typeface="Arial" panose="020B0604020202020204" pitchFamily="34" charset="0"/>
                <a:ea typeface="宋体" panose="02010600030101010101" pitchFamily="2" charset="-122"/>
              </a:rPr>
              <a:t>第一讲 流水线数据通路和控制逻辑</a:t>
            </a:r>
          </a:p>
          <a:p>
            <a:pPr>
              <a:spcBef>
                <a:spcPct val="30000"/>
              </a:spcBef>
              <a:buClr>
                <a:srgbClr val="FF0066"/>
              </a:buClr>
              <a:buSzPct val="85000"/>
              <a:buFont typeface="Wingdings" panose="05000000000000000000" pitchFamily="2" charset="2"/>
              <a:buNone/>
            </a:pPr>
            <a:r>
              <a:rPr lang="zh-CN" altLang="en-US" sz="2400" dirty="0">
                <a:latin typeface="Arial" panose="020B0604020202020204" pitchFamily="34" charset="0"/>
                <a:ea typeface="宋体" panose="02010600030101010101" pitchFamily="2" charset="-122"/>
              </a:rPr>
              <a:t>第二讲 流水线冒险处理</a:t>
            </a:r>
          </a:p>
          <a:p>
            <a:pPr>
              <a:spcBef>
                <a:spcPct val="30000"/>
              </a:spcBef>
              <a:buClr>
                <a:srgbClr val="FF0066"/>
              </a:buClr>
              <a:buSzPct val="85000"/>
              <a:buFont typeface="Wingdings" panose="05000000000000000000" pitchFamily="2" charset="2"/>
              <a:buNone/>
            </a:pPr>
            <a:r>
              <a:rPr lang="zh-CN" altLang="en-US" sz="2400" dirty="0">
                <a:latin typeface="Arial" panose="020B0604020202020204" pitchFamily="34" charset="0"/>
                <a:ea typeface="宋体" panose="02010600030101010101" pitchFamily="2" charset="-122"/>
              </a:rPr>
              <a:t>第三讲 高级流水线</a:t>
            </a:r>
            <a:r>
              <a:rPr lang="zh-CN" altLang="en-US" sz="2400" dirty="0" smtClean="0">
                <a:latin typeface="Arial" panose="020B0604020202020204" pitchFamily="34" charset="0"/>
                <a:ea typeface="宋体" panose="02010600030101010101" pitchFamily="2" charset="-122"/>
              </a:rPr>
              <a:t>技术</a:t>
            </a:r>
            <a:endParaRPr lang="zh-CN" altLang="en-US" sz="2400" dirty="0">
              <a:latin typeface="Arial" panose="020B0604020202020204" pitchFamily="34" charset="0"/>
              <a:ea typeface="宋体" panose="02010600030101010101" pitchFamily="2" charset="-122"/>
            </a:endParaRPr>
          </a:p>
        </p:txBody>
      </p:sp>
      <p:sp>
        <p:nvSpPr>
          <p:cNvPr id="15364" name="Rectangle 6">
            <a:extLst>
              <a:ext uri="{FF2B5EF4-FFF2-40B4-BE49-F238E27FC236}">
                <a16:creationId xmlns:a16="http://schemas.microsoft.com/office/drawing/2014/main" id="{ED916B2F-397E-4491-A3BA-93746D608BDC}"/>
              </a:ext>
            </a:extLst>
          </p:cNvPr>
          <p:cNvSpPr>
            <a:spLocks noChangeArrowheads="1"/>
          </p:cNvSpPr>
          <p:nvPr/>
        </p:nvSpPr>
        <p:spPr bwMode="auto">
          <a:xfrm>
            <a:off x="128588" y="871538"/>
            <a:ext cx="88392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2400">
                <a:latin typeface="Arial" panose="020B0604020202020204" pitchFamily="34" charset="0"/>
                <a:ea typeface="宋体" panose="02010600030101010101" pitchFamily="2" charset="-122"/>
              </a:rPr>
              <a:t/>
            </a:r>
            <a:br>
              <a:rPr lang="en-US" altLang="zh-CN" sz="2400">
                <a:latin typeface="Arial" panose="020B0604020202020204" pitchFamily="34" charset="0"/>
                <a:ea typeface="宋体" panose="02010600030101010101" pitchFamily="2" charset="-122"/>
              </a:rPr>
            </a:br>
            <a:endParaRPr lang="en-US" altLang="zh-CN" sz="2400">
              <a:latin typeface="Arial" panose="020B0604020202020204" pitchFamily="34" charset="0"/>
              <a:ea typeface="宋体" panose="02010600030101010101" pitchFamily="2" charset="-122"/>
            </a:endParaRPr>
          </a:p>
          <a:p>
            <a:pPr algn="ctr">
              <a:lnSpc>
                <a:spcPct val="87000"/>
              </a:lnSpc>
              <a:spcBef>
                <a:spcPct val="50000"/>
              </a:spcBef>
            </a:pPr>
            <a:r>
              <a:rPr lang="zh-CN" altLang="en-US" sz="3600">
                <a:solidFill>
                  <a:schemeClr val="accent2"/>
                </a:solidFill>
                <a:latin typeface="Arial" panose="020B0604020202020204" pitchFamily="34" charset="0"/>
                <a:ea typeface="宋体" panose="02010600030101010101" pitchFamily="2" charset="-122"/>
              </a:rPr>
              <a:t>第</a:t>
            </a:r>
            <a:r>
              <a:rPr lang="en-US" altLang="zh-CN" sz="3600">
                <a:solidFill>
                  <a:schemeClr val="accent2"/>
                </a:solidFill>
                <a:latin typeface="Arial" panose="020B0604020202020204" pitchFamily="34" charset="0"/>
                <a:ea typeface="宋体" panose="02010600030101010101" pitchFamily="2" charset="-122"/>
              </a:rPr>
              <a:t>6</a:t>
            </a:r>
            <a:r>
              <a:rPr lang="zh-CN" altLang="en-US" sz="3600">
                <a:solidFill>
                  <a:schemeClr val="accent2"/>
                </a:solidFill>
                <a:latin typeface="Arial" panose="020B0604020202020204" pitchFamily="34" charset="0"/>
                <a:ea typeface="宋体" panose="02010600030101010101" pitchFamily="2" charset="-122"/>
              </a:rPr>
              <a:t>章 指令流水线</a:t>
            </a:r>
          </a:p>
          <a:p>
            <a:pPr algn="ctr">
              <a:lnSpc>
                <a:spcPct val="87000"/>
              </a:lnSpc>
              <a:spcBef>
                <a:spcPct val="50000"/>
              </a:spcBef>
            </a:pPr>
            <a:endParaRPr lang="zh-CN" altLang="en-US" sz="240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3E0177A-BA29-4B8C-A738-58D732D9B212}"/>
              </a:ext>
            </a:extLst>
          </p:cNvPr>
          <p:cNvSpPr>
            <a:spLocks noGrp="1" noChangeArrowheads="1"/>
          </p:cNvSpPr>
          <p:nvPr>
            <p:ph type="title"/>
          </p:nvPr>
        </p:nvSpPr>
        <p:spPr>
          <a:xfrm>
            <a:off x="800100" y="228600"/>
            <a:ext cx="4830763" cy="373063"/>
          </a:xfrm>
          <a:noFill/>
        </p:spPr>
        <p:txBody>
          <a:bodyPr/>
          <a:lstStyle/>
          <a:p>
            <a:r>
              <a:rPr lang="zh-CN" altLang="en-US">
                <a:ea typeface="宋体" panose="02010600030101010101" pitchFamily="2" charset="-122"/>
              </a:rPr>
              <a:t>由</a:t>
            </a:r>
            <a:r>
              <a:rPr lang="en-US" altLang="zh-CN">
                <a:ea typeface="宋体" panose="02010600030101010101" pitchFamily="2" charset="-122"/>
              </a:rPr>
              <a:t>Load</a:t>
            </a:r>
            <a:r>
              <a:rPr lang="zh-CN" altLang="en-US">
                <a:ea typeface="宋体" panose="02010600030101010101" pitchFamily="2" charset="-122"/>
              </a:rPr>
              <a:t>指令构成的流水线</a:t>
            </a:r>
          </a:p>
        </p:txBody>
      </p:sp>
      <p:sp>
        <p:nvSpPr>
          <p:cNvPr id="28675" name="Rectangle 4">
            <a:extLst>
              <a:ext uri="{FF2B5EF4-FFF2-40B4-BE49-F238E27FC236}">
                <a16:creationId xmlns:a16="http://schemas.microsoft.com/office/drawing/2014/main" id="{AB5B3C98-AC33-4DEC-BBB1-540DD57F5550}"/>
              </a:ext>
            </a:extLst>
          </p:cNvPr>
          <p:cNvSpPr>
            <a:spLocks noChangeArrowheads="1"/>
          </p:cNvSpPr>
          <p:nvPr/>
        </p:nvSpPr>
        <p:spPr bwMode="auto">
          <a:xfrm>
            <a:off x="111125" y="954088"/>
            <a:ext cx="6889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Clock</a:t>
            </a:r>
          </a:p>
        </p:txBody>
      </p:sp>
      <p:grpSp>
        <p:nvGrpSpPr>
          <p:cNvPr id="28676" name="Group 9">
            <a:extLst>
              <a:ext uri="{FF2B5EF4-FFF2-40B4-BE49-F238E27FC236}">
                <a16:creationId xmlns:a16="http://schemas.microsoft.com/office/drawing/2014/main" id="{FD3E0BF4-F510-4964-96E7-0A3F6344C265}"/>
              </a:ext>
            </a:extLst>
          </p:cNvPr>
          <p:cNvGrpSpPr>
            <a:grpSpLocks/>
          </p:cNvGrpSpPr>
          <p:nvPr/>
        </p:nvGrpSpPr>
        <p:grpSpPr bwMode="auto">
          <a:xfrm>
            <a:off x="887413" y="941388"/>
            <a:ext cx="825500" cy="254000"/>
            <a:chOff x="864" y="760"/>
            <a:chExt cx="520" cy="160"/>
          </a:xfrm>
        </p:grpSpPr>
        <p:sp>
          <p:nvSpPr>
            <p:cNvPr id="28815" name="Line 5">
              <a:extLst>
                <a:ext uri="{FF2B5EF4-FFF2-40B4-BE49-F238E27FC236}">
                  <a16:creationId xmlns:a16="http://schemas.microsoft.com/office/drawing/2014/main" id="{965FAE7D-3CE8-4187-A7EE-2F51129FCA18}"/>
                </a:ext>
              </a:extLst>
            </p:cNvPr>
            <p:cNvSpPr>
              <a:spLocks noChangeShapeType="1"/>
            </p:cNvSpPr>
            <p:nvPr/>
          </p:nvSpPr>
          <p:spPr bwMode="auto">
            <a:xfrm>
              <a:off x="872" y="912"/>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16" name="Line 6">
              <a:extLst>
                <a:ext uri="{FF2B5EF4-FFF2-40B4-BE49-F238E27FC236}">
                  <a16:creationId xmlns:a16="http://schemas.microsoft.com/office/drawing/2014/main" id="{14D9F15B-80BE-4F55-9A89-CBDCC96D1DB3}"/>
                </a:ext>
              </a:extLst>
            </p:cNvPr>
            <p:cNvSpPr>
              <a:spLocks noChangeShapeType="1"/>
            </p:cNvSpPr>
            <p:nvPr/>
          </p:nvSpPr>
          <p:spPr bwMode="auto">
            <a:xfrm>
              <a:off x="864" y="776"/>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17" name="Line 7">
              <a:extLst>
                <a:ext uri="{FF2B5EF4-FFF2-40B4-BE49-F238E27FC236}">
                  <a16:creationId xmlns:a16="http://schemas.microsoft.com/office/drawing/2014/main" id="{2EF341C1-75A8-4DBA-A19E-9D6070EB1AFE}"/>
                </a:ext>
              </a:extLst>
            </p:cNvPr>
            <p:cNvSpPr>
              <a:spLocks noChangeShapeType="1"/>
            </p:cNvSpPr>
            <p:nvPr/>
          </p:nvSpPr>
          <p:spPr bwMode="auto">
            <a:xfrm flipV="1">
              <a:off x="1152" y="760"/>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18" name="Line 8">
              <a:extLst>
                <a:ext uri="{FF2B5EF4-FFF2-40B4-BE49-F238E27FC236}">
                  <a16:creationId xmlns:a16="http://schemas.microsoft.com/office/drawing/2014/main" id="{E3D7D6E4-CFF4-4EC0-BF5A-466BFD3A8D09}"/>
                </a:ext>
              </a:extLst>
            </p:cNvPr>
            <p:cNvSpPr>
              <a:spLocks noChangeShapeType="1"/>
            </p:cNvSpPr>
            <p:nvPr/>
          </p:nvSpPr>
          <p:spPr bwMode="auto">
            <a:xfrm>
              <a:off x="1160" y="768"/>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8677" name="Group 14">
            <a:extLst>
              <a:ext uri="{FF2B5EF4-FFF2-40B4-BE49-F238E27FC236}">
                <a16:creationId xmlns:a16="http://schemas.microsoft.com/office/drawing/2014/main" id="{4C5C7B8E-C3DD-46B1-AC97-94C738CBA636}"/>
              </a:ext>
            </a:extLst>
          </p:cNvPr>
          <p:cNvGrpSpPr>
            <a:grpSpLocks/>
          </p:cNvGrpSpPr>
          <p:nvPr/>
        </p:nvGrpSpPr>
        <p:grpSpPr bwMode="auto">
          <a:xfrm>
            <a:off x="1725613" y="941388"/>
            <a:ext cx="825500" cy="254000"/>
            <a:chOff x="1392" y="760"/>
            <a:chExt cx="520" cy="160"/>
          </a:xfrm>
        </p:grpSpPr>
        <p:sp>
          <p:nvSpPr>
            <p:cNvPr id="28811" name="Line 10">
              <a:extLst>
                <a:ext uri="{FF2B5EF4-FFF2-40B4-BE49-F238E27FC236}">
                  <a16:creationId xmlns:a16="http://schemas.microsoft.com/office/drawing/2014/main" id="{BC79262D-0426-4226-8B62-AB8F137770CE}"/>
                </a:ext>
              </a:extLst>
            </p:cNvPr>
            <p:cNvSpPr>
              <a:spLocks noChangeShapeType="1"/>
            </p:cNvSpPr>
            <p:nvPr/>
          </p:nvSpPr>
          <p:spPr bwMode="auto">
            <a:xfrm>
              <a:off x="1400" y="912"/>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12" name="Line 11">
              <a:extLst>
                <a:ext uri="{FF2B5EF4-FFF2-40B4-BE49-F238E27FC236}">
                  <a16:creationId xmlns:a16="http://schemas.microsoft.com/office/drawing/2014/main" id="{CD8D54CF-956C-428B-BB5E-62FF851A3CEC}"/>
                </a:ext>
              </a:extLst>
            </p:cNvPr>
            <p:cNvSpPr>
              <a:spLocks noChangeShapeType="1"/>
            </p:cNvSpPr>
            <p:nvPr/>
          </p:nvSpPr>
          <p:spPr bwMode="auto">
            <a:xfrm>
              <a:off x="1392" y="776"/>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13" name="Line 12">
              <a:extLst>
                <a:ext uri="{FF2B5EF4-FFF2-40B4-BE49-F238E27FC236}">
                  <a16:creationId xmlns:a16="http://schemas.microsoft.com/office/drawing/2014/main" id="{5F4FC556-A757-4194-AF3C-4040774D388C}"/>
                </a:ext>
              </a:extLst>
            </p:cNvPr>
            <p:cNvSpPr>
              <a:spLocks noChangeShapeType="1"/>
            </p:cNvSpPr>
            <p:nvPr/>
          </p:nvSpPr>
          <p:spPr bwMode="auto">
            <a:xfrm flipV="1">
              <a:off x="1680" y="760"/>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14" name="Line 13">
              <a:extLst>
                <a:ext uri="{FF2B5EF4-FFF2-40B4-BE49-F238E27FC236}">
                  <a16:creationId xmlns:a16="http://schemas.microsoft.com/office/drawing/2014/main" id="{01D29C98-7E40-4B2C-A1DD-82116BA862B9}"/>
                </a:ext>
              </a:extLst>
            </p:cNvPr>
            <p:cNvSpPr>
              <a:spLocks noChangeShapeType="1"/>
            </p:cNvSpPr>
            <p:nvPr/>
          </p:nvSpPr>
          <p:spPr bwMode="auto">
            <a:xfrm>
              <a:off x="1688" y="768"/>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8678" name="Group 19">
            <a:extLst>
              <a:ext uri="{FF2B5EF4-FFF2-40B4-BE49-F238E27FC236}">
                <a16:creationId xmlns:a16="http://schemas.microsoft.com/office/drawing/2014/main" id="{C83A1C31-790F-4601-88FC-2CA175B7F77F}"/>
              </a:ext>
            </a:extLst>
          </p:cNvPr>
          <p:cNvGrpSpPr>
            <a:grpSpLocks/>
          </p:cNvGrpSpPr>
          <p:nvPr/>
        </p:nvGrpSpPr>
        <p:grpSpPr bwMode="auto">
          <a:xfrm>
            <a:off x="2563813" y="941388"/>
            <a:ext cx="825500" cy="254000"/>
            <a:chOff x="1920" y="760"/>
            <a:chExt cx="520" cy="160"/>
          </a:xfrm>
        </p:grpSpPr>
        <p:sp>
          <p:nvSpPr>
            <p:cNvPr id="28807" name="Line 15">
              <a:extLst>
                <a:ext uri="{FF2B5EF4-FFF2-40B4-BE49-F238E27FC236}">
                  <a16:creationId xmlns:a16="http://schemas.microsoft.com/office/drawing/2014/main" id="{4EBD54F1-FA63-436A-B94E-1AFFFA9DF999}"/>
                </a:ext>
              </a:extLst>
            </p:cNvPr>
            <p:cNvSpPr>
              <a:spLocks noChangeShapeType="1"/>
            </p:cNvSpPr>
            <p:nvPr/>
          </p:nvSpPr>
          <p:spPr bwMode="auto">
            <a:xfrm>
              <a:off x="1928" y="912"/>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08" name="Line 16">
              <a:extLst>
                <a:ext uri="{FF2B5EF4-FFF2-40B4-BE49-F238E27FC236}">
                  <a16:creationId xmlns:a16="http://schemas.microsoft.com/office/drawing/2014/main" id="{A3D5344B-B7DD-44FF-ACB7-CFD1037DC308}"/>
                </a:ext>
              </a:extLst>
            </p:cNvPr>
            <p:cNvSpPr>
              <a:spLocks noChangeShapeType="1"/>
            </p:cNvSpPr>
            <p:nvPr/>
          </p:nvSpPr>
          <p:spPr bwMode="auto">
            <a:xfrm>
              <a:off x="1920" y="776"/>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09" name="Line 17">
              <a:extLst>
                <a:ext uri="{FF2B5EF4-FFF2-40B4-BE49-F238E27FC236}">
                  <a16:creationId xmlns:a16="http://schemas.microsoft.com/office/drawing/2014/main" id="{F3A415CF-2974-4DEA-9BC7-7B1CE098724E}"/>
                </a:ext>
              </a:extLst>
            </p:cNvPr>
            <p:cNvSpPr>
              <a:spLocks noChangeShapeType="1"/>
            </p:cNvSpPr>
            <p:nvPr/>
          </p:nvSpPr>
          <p:spPr bwMode="auto">
            <a:xfrm flipV="1">
              <a:off x="2208" y="760"/>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10" name="Line 18">
              <a:extLst>
                <a:ext uri="{FF2B5EF4-FFF2-40B4-BE49-F238E27FC236}">
                  <a16:creationId xmlns:a16="http://schemas.microsoft.com/office/drawing/2014/main" id="{BEA024A1-13B9-40B4-8E1E-6C739796F49D}"/>
                </a:ext>
              </a:extLst>
            </p:cNvPr>
            <p:cNvSpPr>
              <a:spLocks noChangeShapeType="1"/>
            </p:cNvSpPr>
            <p:nvPr/>
          </p:nvSpPr>
          <p:spPr bwMode="auto">
            <a:xfrm>
              <a:off x="2216" y="768"/>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8679" name="Group 24">
            <a:extLst>
              <a:ext uri="{FF2B5EF4-FFF2-40B4-BE49-F238E27FC236}">
                <a16:creationId xmlns:a16="http://schemas.microsoft.com/office/drawing/2014/main" id="{26C7FE49-CA5C-4AF8-968E-0800A684F31B}"/>
              </a:ext>
            </a:extLst>
          </p:cNvPr>
          <p:cNvGrpSpPr>
            <a:grpSpLocks/>
          </p:cNvGrpSpPr>
          <p:nvPr/>
        </p:nvGrpSpPr>
        <p:grpSpPr bwMode="auto">
          <a:xfrm>
            <a:off x="3402013" y="941388"/>
            <a:ext cx="825500" cy="254000"/>
            <a:chOff x="2448" y="760"/>
            <a:chExt cx="520" cy="160"/>
          </a:xfrm>
        </p:grpSpPr>
        <p:sp>
          <p:nvSpPr>
            <p:cNvPr id="28803" name="Line 20">
              <a:extLst>
                <a:ext uri="{FF2B5EF4-FFF2-40B4-BE49-F238E27FC236}">
                  <a16:creationId xmlns:a16="http://schemas.microsoft.com/office/drawing/2014/main" id="{7688BF64-6E29-47D3-9499-2E19FDA9AE91}"/>
                </a:ext>
              </a:extLst>
            </p:cNvPr>
            <p:cNvSpPr>
              <a:spLocks noChangeShapeType="1"/>
            </p:cNvSpPr>
            <p:nvPr/>
          </p:nvSpPr>
          <p:spPr bwMode="auto">
            <a:xfrm>
              <a:off x="2456" y="912"/>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04" name="Line 21">
              <a:extLst>
                <a:ext uri="{FF2B5EF4-FFF2-40B4-BE49-F238E27FC236}">
                  <a16:creationId xmlns:a16="http://schemas.microsoft.com/office/drawing/2014/main" id="{DBA8CC7B-787E-4A46-B164-5A359B95EB13}"/>
                </a:ext>
              </a:extLst>
            </p:cNvPr>
            <p:cNvSpPr>
              <a:spLocks noChangeShapeType="1"/>
            </p:cNvSpPr>
            <p:nvPr/>
          </p:nvSpPr>
          <p:spPr bwMode="auto">
            <a:xfrm>
              <a:off x="2448" y="776"/>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05" name="Line 22">
              <a:extLst>
                <a:ext uri="{FF2B5EF4-FFF2-40B4-BE49-F238E27FC236}">
                  <a16:creationId xmlns:a16="http://schemas.microsoft.com/office/drawing/2014/main" id="{F6CCEA69-36F7-43C1-BC28-4F00BF112767}"/>
                </a:ext>
              </a:extLst>
            </p:cNvPr>
            <p:cNvSpPr>
              <a:spLocks noChangeShapeType="1"/>
            </p:cNvSpPr>
            <p:nvPr/>
          </p:nvSpPr>
          <p:spPr bwMode="auto">
            <a:xfrm flipV="1">
              <a:off x="2736" y="760"/>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06" name="Line 23">
              <a:extLst>
                <a:ext uri="{FF2B5EF4-FFF2-40B4-BE49-F238E27FC236}">
                  <a16:creationId xmlns:a16="http://schemas.microsoft.com/office/drawing/2014/main" id="{19C4C1AF-0FC5-420D-98FA-13601C90BEED}"/>
                </a:ext>
              </a:extLst>
            </p:cNvPr>
            <p:cNvSpPr>
              <a:spLocks noChangeShapeType="1"/>
            </p:cNvSpPr>
            <p:nvPr/>
          </p:nvSpPr>
          <p:spPr bwMode="auto">
            <a:xfrm>
              <a:off x="2744" y="768"/>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8680" name="Group 29">
            <a:extLst>
              <a:ext uri="{FF2B5EF4-FFF2-40B4-BE49-F238E27FC236}">
                <a16:creationId xmlns:a16="http://schemas.microsoft.com/office/drawing/2014/main" id="{C726AF3A-F306-48BB-B7BF-BF9BB60E8655}"/>
              </a:ext>
            </a:extLst>
          </p:cNvPr>
          <p:cNvGrpSpPr>
            <a:grpSpLocks/>
          </p:cNvGrpSpPr>
          <p:nvPr/>
        </p:nvGrpSpPr>
        <p:grpSpPr bwMode="auto">
          <a:xfrm>
            <a:off x="4240213" y="941388"/>
            <a:ext cx="825500" cy="254000"/>
            <a:chOff x="2976" y="760"/>
            <a:chExt cx="520" cy="160"/>
          </a:xfrm>
        </p:grpSpPr>
        <p:sp>
          <p:nvSpPr>
            <p:cNvPr id="28799" name="Line 25">
              <a:extLst>
                <a:ext uri="{FF2B5EF4-FFF2-40B4-BE49-F238E27FC236}">
                  <a16:creationId xmlns:a16="http://schemas.microsoft.com/office/drawing/2014/main" id="{3B078169-7677-4CBA-AA0E-585EDA1F5FBE}"/>
                </a:ext>
              </a:extLst>
            </p:cNvPr>
            <p:cNvSpPr>
              <a:spLocks noChangeShapeType="1"/>
            </p:cNvSpPr>
            <p:nvPr/>
          </p:nvSpPr>
          <p:spPr bwMode="auto">
            <a:xfrm>
              <a:off x="2984" y="912"/>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00" name="Line 26">
              <a:extLst>
                <a:ext uri="{FF2B5EF4-FFF2-40B4-BE49-F238E27FC236}">
                  <a16:creationId xmlns:a16="http://schemas.microsoft.com/office/drawing/2014/main" id="{CDC112AA-57B4-4F4B-BF4E-E050D3A7D225}"/>
                </a:ext>
              </a:extLst>
            </p:cNvPr>
            <p:cNvSpPr>
              <a:spLocks noChangeShapeType="1"/>
            </p:cNvSpPr>
            <p:nvPr/>
          </p:nvSpPr>
          <p:spPr bwMode="auto">
            <a:xfrm>
              <a:off x="2976" y="776"/>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01" name="Line 27">
              <a:extLst>
                <a:ext uri="{FF2B5EF4-FFF2-40B4-BE49-F238E27FC236}">
                  <a16:creationId xmlns:a16="http://schemas.microsoft.com/office/drawing/2014/main" id="{08ADDD17-9529-4FD2-B2D2-8E30A956B008}"/>
                </a:ext>
              </a:extLst>
            </p:cNvPr>
            <p:cNvSpPr>
              <a:spLocks noChangeShapeType="1"/>
            </p:cNvSpPr>
            <p:nvPr/>
          </p:nvSpPr>
          <p:spPr bwMode="auto">
            <a:xfrm flipV="1">
              <a:off x="3264" y="760"/>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02" name="Line 28">
              <a:extLst>
                <a:ext uri="{FF2B5EF4-FFF2-40B4-BE49-F238E27FC236}">
                  <a16:creationId xmlns:a16="http://schemas.microsoft.com/office/drawing/2014/main" id="{9754F82C-2BC0-43A6-8A90-198106DFEBB4}"/>
                </a:ext>
              </a:extLst>
            </p:cNvPr>
            <p:cNvSpPr>
              <a:spLocks noChangeShapeType="1"/>
            </p:cNvSpPr>
            <p:nvPr/>
          </p:nvSpPr>
          <p:spPr bwMode="auto">
            <a:xfrm>
              <a:off x="3272" y="768"/>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8681" name="Group 34">
            <a:extLst>
              <a:ext uri="{FF2B5EF4-FFF2-40B4-BE49-F238E27FC236}">
                <a16:creationId xmlns:a16="http://schemas.microsoft.com/office/drawing/2014/main" id="{F818D8BB-165B-4766-AD31-E31B076F4707}"/>
              </a:ext>
            </a:extLst>
          </p:cNvPr>
          <p:cNvGrpSpPr>
            <a:grpSpLocks/>
          </p:cNvGrpSpPr>
          <p:nvPr/>
        </p:nvGrpSpPr>
        <p:grpSpPr bwMode="auto">
          <a:xfrm>
            <a:off x="5078413" y="941388"/>
            <a:ext cx="825500" cy="254000"/>
            <a:chOff x="3504" y="760"/>
            <a:chExt cx="520" cy="160"/>
          </a:xfrm>
        </p:grpSpPr>
        <p:sp>
          <p:nvSpPr>
            <p:cNvPr id="28795" name="Line 30">
              <a:extLst>
                <a:ext uri="{FF2B5EF4-FFF2-40B4-BE49-F238E27FC236}">
                  <a16:creationId xmlns:a16="http://schemas.microsoft.com/office/drawing/2014/main" id="{9E0122C1-C409-422F-8642-F28B7415148F}"/>
                </a:ext>
              </a:extLst>
            </p:cNvPr>
            <p:cNvSpPr>
              <a:spLocks noChangeShapeType="1"/>
            </p:cNvSpPr>
            <p:nvPr/>
          </p:nvSpPr>
          <p:spPr bwMode="auto">
            <a:xfrm>
              <a:off x="3512" y="912"/>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96" name="Line 31">
              <a:extLst>
                <a:ext uri="{FF2B5EF4-FFF2-40B4-BE49-F238E27FC236}">
                  <a16:creationId xmlns:a16="http://schemas.microsoft.com/office/drawing/2014/main" id="{BFA3BFDB-73D6-4B2F-9B5D-0131AFEB2F95}"/>
                </a:ext>
              </a:extLst>
            </p:cNvPr>
            <p:cNvSpPr>
              <a:spLocks noChangeShapeType="1"/>
            </p:cNvSpPr>
            <p:nvPr/>
          </p:nvSpPr>
          <p:spPr bwMode="auto">
            <a:xfrm>
              <a:off x="3504" y="776"/>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97" name="Line 32">
              <a:extLst>
                <a:ext uri="{FF2B5EF4-FFF2-40B4-BE49-F238E27FC236}">
                  <a16:creationId xmlns:a16="http://schemas.microsoft.com/office/drawing/2014/main" id="{F01744B0-86E6-4C18-86E6-8E0AEB30ED34}"/>
                </a:ext>
              </a:extLst>
            </p:cNvPr>
            <p:cNvSpPr>
              <a:spLocks noChangeShapeType="1"/>
            </p:cNvSpPr>
            <p:nvPr/>
          </p:nvSpPr>
          <p:spPr bwMode="auto">
            <a:xfrm flipV="1">
              <a:off x="3792" y="760"/>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98" name="Line 33">
              <a:extLst>
                <a:ext uri="{FF2B5EF4-FFF2-40B4-BE49-F238E27FC236}">
                  <a16:creationId xmlns:a16="http://schemas.microsoft.com/office/drawing/2014/main" id="{12110E3A-266E-42EA-BCEE-27D0C42E1F96}"/>
                </a:ext>
              </a:extLst>
            </p:cNvPr>
            <p:cNvSpPr>
              <a:spLocks noChangeShapeType="1"/>
            </p:cNvSpPr>
            <p:nvPr/>
          </p:nvSpPr>
          <p:spPr bwMode="auto">
            <a:xfrm>
              <a:off x="3800" y="768"/>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8682" name="Group 39">
            <a:extLst>
              <a:ext uri="{FF2B5EF4-FFF2-40B4-BE49-F238E27FC236}">
                <a16:creationId xmlns:a16="http://schemas.microsoft.com/office/drawing/2014/main" id="{C77264D5-7971-4ABB-91FE-79B757CD7F1C}"/>
              </a:ext>
            </a:extLst>
          </p:cNvPr>
          <p:cNvGrpSpPr>
            <a:grpSpLocks/>
          </p:cNvGrpSpPr>
          <p:nvPr/>
        </p:nvGrpSpPr>
        <p:grpSpPr bwMode="auto">
          <a:xfrm>
            <a:off x="5916613" y="941388"/>
            <a:ext cx="825500" cy="254000"/>
            <a:chOff x="4032" y="760"/>
            <a:chExt cx="520" cy="160"/>
          </a:xfrm>
        </p:grpSpPr>
        <p:sp>
          <p:nvSpPr>
            <p:cNvPr id="28791" name="Line 35">
              <a:extLst>
                <a:ext uri="{FF2B5EF4-FFF2-40B4-BE49-F238E27FC236}">
                  <a16:creationId xmlns:a16="http://schemas.microsoft.com/office/drawing/2014/main" id="{E11549AC-1DF0-4E37-AE08-BF7AD65E9147}"/>
                </a:ext>
              </a:extLst>
            </p:cNvPr>
            <p:cNvSpPr>
              <a:spLocks noChangeShapeType="1"/>
            </p:cNvSpPr>
            <p:nvPr/>
          </p:nvSpPr>
          <p:spPr bwMode="auto">
            <a:xfrm>
              <a:off x="4040" y="912"/>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92" name="Line 36">
              <a:extLst>
                <a:ext uri="{FF2B5EF4-FFF2-40B4-BE49-F238E27FC236}">
                  <a16:creationId xmlns:a16="http://schemas.microsoft.com/office/drawing/2014/main" id="{1FF37A2F-BF59-4C5C-95E8-F2FADFECB192}"/>
                </a:ext>
              </a:extLst>
            </p:cNvPr>
            <p:cNvSpPr>
              <a:spLocks noChangeShapeType="1"/>
            </p:cNvSpPr>
            <p:nvPr/>
          </p:nvSpPr>
          <p:spPr bwMode="auto">
            <a:xfrm>
              <a:off x="4032" y="776"/>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93" name="Line 37">
              <a:extLst>
                <a:ext uri="{FF2B5EF4-FFF2-40B4-BE49-F238E27FC236}">
                  <a16:creationId xmlns:a16="http://schemas.microsoft.com/office/drawing/2014/main" id="{75F47422-E9E9-41A3-8597-874E47AB2F3D}"/>
                </a:ext>
              </a:extLst>
            </p:cNvPr>
            <p:cNvSpPr>
              <a:spLocks noChangeShapeType="1"/>
            </p:cNvSpPr>
            <p:nvPr/>
          </p:nvSpPr>
          <p:spPr bwMode="auto">
            <a:xfrm flipV="1">
              <a:off x="4320" y="760"/>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94" name="Line 38">
              <a:extLst>
                <a:ext uri="{FF2B5EF4-FFF2-40B4-BE49-F238E27FC236}">
                  <a16:creationId xmlns:a16="http://schemas.microsoft.com/office/drawing/2014/main" id="{DDFB0A00-010A-45C5-B4CF-2283E36A0F77}"/>
                </a:ext>
              </a:extLst>
            </p:cNvPr>
            <p:cNvSpPr>
              <a:spLocks noChangeShapeType="1"/>
            </p:cNvSpPr>
            <p:nvPr/>
          </p:nvSpPr>
          <p:spPr bwMode="auto">
            <a:xfrm>
              <a:off x="4328" y="768"/>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683" name="Line 40">
            <a:extLst>
              <a:ext uri="{FF2B5EF4-FFF2-40B4-BE49-F238E27FC236}">
                <a16:creationId xmlns:a16="http://schemas.microsoft.com/office/drawing/2014/main" id="{5C256551-4292-4071-B695-BFCBD95C4532}"/>
              </a:ext>
            </a:extLst>
          </p:cNvPr>
          <p:cNvSpPr>
            <a:spLocks noChangeShapeType="1"/>
          </p:cNvSpPr>
          <p:nvPr/>
        </p:nvSpPr>
        <p:spPr bwMode="auto">
          <a:xfrm>
            <a:off x="6767513" y="1182688"/>
            <a:ext cx="431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4" name="Line 41">
            <a:extLst>
              <a:ext uri="{FF2B5EF4-FFF2-40B4-BE49-F238E27FC236}">
                <a16:creationId xmlns:a16="http://schemas.microsoft.com/office/drawing/2014/main" id="{353EEECA-1BAA-4FAD-83B4-3385625E9AE3}"/>
              </a:ext>
            </a:extLst>
          </p:cNvPr>
          <p:cNvSpPr>
            <a:spLocks noChangeShapeType="1"/>
          </p:cNvSpPr>
          <p:nvPr/>
        </p:nvSpPr>
        <p:spPr bwMode="auto">
          <a:xfrm>
            <a:off x="6754813" y="966788"/>
            <a:ext cx="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5" name="Line 42">
            <a:extLst>
              <a:ext uri="{FF2B5EF4-FFF2-40B4-BE49-F238E27FC236}">
                <a16:creationId xmlns:a16="http://schemas.microsoft.com/office/drawing/2014/main" id="{1B7EC7A8-574B-4D78-9C45-1995AC7AB102}"/>
              </a:ext>
            </a:extLst>
          </p:cNvPr>
          <p:cNvSpPr>
            <a:spLocks noChangeShapeType="1"/>
          </p:cNvSpPr>
          <p:nvPr/>
        </p:nvSpPr>
        <p:spPr bwMode="auto">
          <a:xfrm>
            <a:off x="519113" y="954088"/>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6" name="Line 43">
            <a:extLst>
              <a:ext uri="{FF2B5EF4-FFF2-40B4-BE49-F238E27FC236}">
                <a16:creationId xmlns:a16="http://schemas.microsoft.com/office/drawing/2014/main" id="{8B71EA04-A87D-4220-9F0F-B53A1D368B38}"/>
              </a:ext>
            </a:extLst>
          </p:cNvPr>
          <p:cNvSpPr>
            <a:spLocks noChangeShapeType="1"/>
          </p:cNvSpPr>
          <p:nvPr/>
        </p:nvSpPr>
        <p:spPr bwMode="auto">
          <a:xfrm flipV="1">
            <a:off x="887413" y="560388"/>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7" name="Line 44">
            <a:extLst>
              <a:ext uri="{FF2B5EF4-FFF2-40B4-BE49-F238E27FC236}">
                <a16:creationId xmlns:a16="http://schemas.microsoft.com/office/drawing/2014/main" id="{87CC1E6D-1805-4E5F-954A-8F4E40011ACD}"/>
              </a:ext>
            </a:extLst>
          </p:cNvPr>
          <p:cNvSpPr>
            <a:spLocks noChangeShapeType="1"/>
          </p:cNvSpPr>
          <p:nvPr/>
        </p:nvSpPr>
        <p:spPr bwMode="auto">
          <a:xfrm flipV="1">
            <a:off x="1725613" y="560388"/>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8" name="Rectangle 45">
            <a:extLst>
              <a:ext uri="{FF2B5EF4-FFF2-40B4-BE49-F238E27FC236}">
                <a16:creationId xmlns:a16="http://schemas.microsoft.com/office/drawing/2014/main" id="{AFD9034A-0B26-4E1D-9C5D-E46AFB852F82}"/>
              </a:ext>
            </a:extLst>
          </p:cNvPr>
          <p:cNvSpPr>
            <a:spLocks noChangeArrowheads="1"/>
          </p:cNvSpPr>
          <p:nvPr/>
        </p:nvSpPr>
        <p:spPr bwMode="auto">
          <a:xfrm>
            <a:off x="949325" y="573088"/>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1</a:t>
            </a:r>
          </a:p>
        </p:txBody>
      </p:sp>
      <p:sp>
        <p:nvSpPr>
          <p:cNvPr id="28689" name="Rectangle 46">
            <a:extLst>
              <a:ext uri="{FF2B5EF4-FFF2-40B4-BE49-F238E27FC236}">
                <a16:creationId xmlns:a16="http://schemas.microsoft.com/office/drawing/2014/main" id="{A563121C-A644-49F2-B551-784E5117C3DD}"/>
              </a:ext>
            </a:extLst>
          </p:cNvPr>
          <p:cNvSpPr>
            <a:spLocks noChangeArrowheads="1"/>
          </p:cNvSpPr>
          <p:nvPr/>
        </p:nvSpPr>
        <p:spPr bwMode="auto">
          <a:xfrm>
            <a:off x="1711325" y="573088"/>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2</a:t>
            </a:r>
          </a:p>
        </p:txBody>
      </p:sp>
      <p:sp>
        <p:nvSpPr>
          <p:cNvPr id="28690" name="Line 47">
            <a:extLst>
              <a:ext uri="{FF2B5EF4-FFF2-40B4-BE49-F238E27FC236}">
                <a16:creationId xmlns:a16="http://schemas.microsoft.com/office/drawing/2014/main" id="{492AA7C1-34D3-40E1-9D46-7A7102F5AEED}"/>
              </a:ext>
            </a:extLst>
          </p:cNvPr>
          <p:cNvSpPr>
            <a:spLocks noChangeShapeType="1"/>
          </p:cNvSpPr>
          <p:nvPr/>
        </p:nvSpPr>
        <p:spPr bwMode="auto">
          <a:xfrm flipV="1">
            <a:off x="2563813" y="560388"/>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1" name="Line 48">
            <a:extLst>
              <a:ext uri="{FF2B5EF4-FFF2-40B4-BE49-F238E27FC236}">
                <a16:creationId xmlns:a16="http://schemas.microsoft.com/office/drawing/2014/main" id="{DCB70274-0791-4EF4-9CB0-2181110CA59C}"/>
              </a:ext>
            </a:extLst>
          </p:cNvPr>
          <p:cNvSpPr>
            <a:spLocks noChangeShapeType="1"/>
          </p:cNvSpPr>
          <p:nvPr/>
        </p:nvSpPr>
        <p:spPr bwMode="auto">
          <a:xfrm flipV="1">
            <a:off x="3402013" y="560388"/>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2" name="Line 49">
            <a:extLst>
              <a:ext uri="{FF2B5EF4-FFF2-40B4-BE49-F238E27FC236}">
                <a16:creationId xmlns:a16="http://schemas.microsoft.com/office/drawing/2014/main" id="{C91DA0E8-07B8-4DF8-9938-C2B40D784C40}"/>
              </a:ext>
            </a:extLst>
          </p:cNvPr>
          <p:cNvSpPr>
            <a:spLocks noChangeShapeType="1"/>
          </p:cNvSpPr>
          <p:nvPr/>
        </p:nvSpPr>
        <p:spPr bwMode="auto">
          <a:xfrm flipV="1">
            <a:off x="4240213" y="560388"/>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3" name="Line 50">
            <a:extLst>
              <a:ext uri="{FF2B5EF4-FFF2-40B4-BE49-F238E27FC236}">
                <a16:creationId xmlns:a16="http://schemas.microsoft.com/office/drawing/2014/main" id="{AE419D35-8FAD-4811-8349-C6D8DF5E5619}"/>
              </a:ext>
            </a:extLst>
          </p:cNvPr>
          <p:cNvSpPr>
            <a:spLocks noChangeShapeType="1"/>
          </p:cNvSpPr>
          <p:nvPr/>
        </p:nvSpPr>
        <p:spPr bwMode="auto">
          <a:xfrm flipV="1">
            <a:off x="5078413" y="560388"/>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4" name="Line 51">
            <a:extLst>
              <a:ext uri="{FF2B5EF4-FFF2-40B4-BE49-F238E27FC236}">
                <a16:creationId xmlns:a16="http://schemas.microsoft.com/office/drawing/2014/main" id="{07222A4E-D356-4EBD-997F-5E36516BC3BA}"/>
              </a:ext>
            </a:extLst>
          </p:cNvPr>
          <p:cNvSpPr>
            <a:spLocks noChangeShapeType="1"/>
          </p:cNvSpPr>
          <p:nvPr/>
        </p:nvSpPr>
        <p:spPr bwMode="auto">
          <a:xfrm flipV="1">
            <a:off x="5916613" y="560388"/>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5" name="Line 52">
            <a:extLst>
              <a:ext uri="{FF2B5EF4-FFF2-40B4-BE49-F238E27FC236}">
                <a16:creationId xmlns:a16="http://schemas.microsoft.com/office/drawing/2014/main" id="{BD9F96FD-49C1-4D88-B433-6B003251B98E}"/>
              </a:ext>
            </a:extLst>
          </p:cNvPr>
          <p:cNvSpPr>
            <a:spLocks noChangeShapeType="1"/>
          </p:cNvSpPr>
          <p:nvPr/>
        </p:nvSpPr>
        <p:spPr bwMode="auto">
          <a:xfrm flipV="1">
            <a:off x="6754813" y="560388"/>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6" name="Rectangle 53">
            <a:extLst>
              <a:ext uri="{FF2B5EF4-FFF2-40B4-BE49-F238E27FC236}">
                <a16:creationId xmlns:a16="http://schemas.microsoft.com/office/drawing/2014/main" id="{067A8A40-4391-404C-890E-182F8735419E}"/>
              </a:ext>
            </a:extLst>
          </p:cNvPr>
          <p:cNvSpPr>
            <a:spLocks noChangeArrowheads="1"/>
          </p:cNvSpPr>
          <p:nvPr/>
        </p:nvSpPr>
        <p:spPr bwMode="auto">
          <a:xfrm>
            <a:off x="2625725" y="573088"/>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3</a:t>
            </a:r>
          </a:p>
        </p:txBody>
      </p:sp>
      <p:sp>
        <p:nvSpPr>
          <p:cNvPr id="28697" name="Rectangle 54">
            <a:extLst>
              <a:ext uri="{FF2B5EF4-FFF2-40B4-BE49-F238E27FC236}">
                <a16:creationId xmlns:a16="http://schemas.microsoft.com/office/drawing/2014/main" id="{537C6B8E-02E9-4681-BF7F-55EF458EDCFF}"/>
              </a:ext>
            </a:extLst>
          </p:cNvPr>
          <p:cNvSpPr>
            <a:spLocks noChangeArrowheads="1"/>
          </p:cNvSpPr>
          <p:nvPr/>
        </p:nvSpPr>
        <p:spPr bwMode="auto">
          <a:xfrm>
            <a:off x="3387725" y="573088"/>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4</a:t>
            </a:r>
          </a:p>
        </p:txBody>
      </p:sp>
      <p:sp>
        <p:nvSpPr>
          <p:cNvPr id="28698" name="Rectangle 55">
            <a:extLst>
              <a:ext uri="{FF2B5EF4-FFF2-40B4-BE49-F238E27FC236}">
                <a16:creationId xmlns:a16="http://schemas.microsoft.com/office/drawing/2014/main" id="{A0E76872-E3A9-4E61-A0D2-9CFA2D4965BF}"/>
              </a:ext>
            </a:extLst>
          </p:cNvPr>
          <p:cNvSpPr>
            <a:spLocks noChangeArrowheads="1"/>
          </p:cNvSpPr>
          <p:nvPr/>
        </p:nvSpPr>
        <p:spPr bwMode="auto">
          <a:xfrm>
            <a:off x="4225925" y="573088"/>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5</a:t>
            </a:r>
          </a:p>
        </p:txBody>
      </p:sp>
      <p:sp>
        <p:nvSpPr>
          <p:cNvPr id="28699" name="Rectangle 56">
            <a:extLst>
              <a:ext uri="{FF2B5EF4-FFF2-40B4-BE49-F238E27FC236}">
                <a16:creationId xmlns:a16="http://schemas.microsoft.com/office/drawing/2014/main" id="{7F4E72B5-D0F3-408F-B1D7-6A33BFA5B49A}"/>
              </a:ext>
            </a:extLst>
          </p:cNvPr>
          <p:cNvSpPr>
            <a:spLocks noChangeArrowheads="1"/>
          </p:cNvSpPr>
          <p:nvPr/>
        </p:nvSpPr>
        <p:spPr bwMode="auto">
          <a:xfrm>
            <a:off x="5064125" y="573088"/>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6</a:t>
            </a:r>
          </a:p>
        </p:txBody>
      </p:sp>
      <p:sp>
        <p:nvSpPr>
          <p:cNvPr id="28700" name="Rectangle 57">
            <a:extLst>
              <a:ext uri="{FF2B5EF4-FFF2-40B4-BE49-F238E27FC236}">
                <a16:creationId xmlns:a16="http://schemas.microsoft.com/office/drawing/2014/main" id="{E8F68881-04BE-42DF-ADAE-116641DAC3E5}"/>
              </a:ext>
            </a:extLst>
          </p:cNvPr>
          <p:cNvSpPr>
            <a:spLocks noChangeArrowheads="1"/>
          </p:cNvSpPr>
          <p:nvPr/>
        </p:nvSpPr>
        <p:spPr bwMode="auto">
          <a:xfrm>
            <a:off x="5902325" y="573088"/>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7</a:t>
            </a:r>
          </a:p>
        </p:txBody>
      </p:sp>
      <p:grpSp>
        <p:nvGrpSpPr>
          <p:cNvPr id="28701" name="Group 75">
            <a:extLst>
              <a:ext uri="{FF2B5EF4-FFF2-40B4-BE49-F238E27FC236}">
                <a16:creationId xmlns:a16="http://schemas.microsoft.com/office/drawing/2014/main" id="{5E7E6798-624A-4472-B576-5E536D815E08}"/>
              </a:ext>
            </a:extLst>
          </p:cNvPr>
          <p:cNvGrpSpPr>
            <a:grpSpLocks/>
          </p:cNvGrpSpPr>
          <p:nvPr/>
        </p:nvGrpSpPr>
        <p:grpSpPr bwMode="auto">
          <a:xfrm>
            <a:off x="263525" y="1411288"/>
            <a:ext cx="4802188" cy="333375"/>
            <a:chOff x="471" y="1056"/>
            <a:chExt cx="3025" cy="210"/>
          </a:xfrm>
        </p:grpSpPr>
        <p:grpSp>
          <p:nvGrpSpPr>
            <p:cNvPr id="28774" name="Group 73">
              <a:extLst>
                <a:ext uri="{FF2B5EF4-FFF2-40B4-BE49-F238E27FC236}">
                  <a16:creationId xmlns:a16="http://schemas.microsoft.com/office/drawing/2014/main" id="{10D72E62-FD2C-49AF-BCB1-5F5A1A1ED8B7}"/>
                </a:ext>
              </a:extLst>
            </p:cNvPr>
            <p:cNvGrpSpPr>
              <a:grpSpLocks/>
            </p:cNvGrpSpPr>
            <p:nvPr/>
          </p:nvGrpSpPr>
          <p:grpSpPr bwMode="auto">
            <a:xfrm>
              <a:off x="872" y="1056"/>
              <a:ext cx="2624" cy="210"/>
              <a:chOff x="872" y="1056"/>
              <a:chExt cx="2624" cy="210"/>
            </a:xfrm>
          </p:grpSpPr>
          <p:grpSp>
            <p:nvGrpSpPr>
              <p:cNvPr id="28776" name="Group 60">
                <a:extLst>
                  <a:ext uri="{FF2B5EF4-FFF2-40B4-BE49-F238E27FC236}">
                    <a16:creationId xmlns:a16="http://schemas.microsoft.com/office/drawing/2014/main" id="{DCE25F65-B4D9-4D61-86D0-4C749E3C0ACE}"/>
                  </a:ext>
                </a:extLst>
              </p:cNvPr>
              <p:cNvGrpSpPr>
                <a:grpSpLocks/>
              </p:cNvGrpSpPr>
              <p:nvPr/>
            </p:nvGrpSpPr>
            <p:grpSpPr bwMode="auto">
              <a:xfrm>
                <a:off x="872" y="1056"/>
                <a:ext cx="512" cy="210"/>
                <a:chOff x="872" y="1056"/>
                <a:chExt cx="512" cy="210"/>
              </a:xfrm>
            </p:grpSpPr>
            <p:sp>
              <p:nvSpPr>
                <p:cNvPr id="28789" name="Rectangle 58">
                  <a:extLst>
                    <a:ext uri="{FF2B5EF4-FFF2-40B4-BE49-F238E27FC236}">
                      <a16:creationId xmlns:a16="http://schemas.microsoft.com/office/drawing/2014/main" id="{35673D92-DAF0-4AC1-8BBA-326ACBF4D26B}"/>
                    </a:ext>
                  </a:extLst>
                </p:cNvPr>
                <p:cNvSpPr>
                  <a:spLocks noChangeArrowheads="1"/>
                </p:cNvSpPr>
                <p:nvPr/>
              </p:nvSpPr>
              <p:spPr bwMode="auto">
                <a:xfrm>
                  <a:off x="872" y="1064"/>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8790" name="Rectangle 59">
                  <a:extLst>
                    <a:ext uri="{FF2B5EF4-FFF2-40B4-BE49-F238E27FC236}">
                      <a16:creationId xmlns:a16="http://schemas.microsoft.com/office/drawing/2014/main" id="{19B996E9-3A28-46A2-B7E3-04EE0C4FC574}"/>
                    </a:ext>
                  </a:extLst>
                </p:cNvPr>
                <p:cNvSpPr>
                  <a:spLocks noChangeArrowheads="1"/>
                </p:cNvSpPr>
                <p:nvPr/>
              </p:nvSpPr>
              <p:spPr bwMode="auto">
                <a:xfrm>
                  <a:off x="913" y="1056"/>
                  <a:ext cx="4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Ifetch</a:t>
                  </a:r>
                </a:p>
              </p:txBody>
            </p:sp>
          </p:grpSp>
          <p:grpSp>
            <p:nvGrpSpPr>
              <p:cNvPr id="28777" name="Group 63">
                <a:extLst>
                  <a:ext uri="{FF2B5EF4-FFF2-40B4-BE49-F238E27FC236}">
                    <a16:creationId xmlns:a16="http://schemas.microsoft.com/office/drawing/2014/main" id="{B8F816F0-FBEF-4F85-A842-AEDFF08D216E}"/>
                  </a:ext>
                </a:extLst>
              </p:cNvPr>
              <p:cNvGrpSpPr>
                <a:grpSpLocks/>
              </p:cNvGrpSpPr>
              <p:nvPr/>
            </p:nvGrpSpPr>
            <p:grpSpPr bwMode="auto">
              <a:xfrm>
                <a:off x="1383" y="1056"/>
                <a:ext cx="569" cy="210"/>
                <a:chOff x="1383" y="1056"/>
                <a:chExt cx="569" cy="210"/>
              </a:xfrm>
            </p:grpSpPr>
            <p:sp>
              <p:nvSpPr>
                <p:cNvPr id="28787" name="Rectangle 61">
                  <a:extLst>
                    <a:ext uri="{FF2B5EF4-FFF2-40B4-BE49-F238E27FC236}">
                      <a16:creationId xmlns:a16="http://schemas.microsoft.com/office/drawing/2014/main" id="{4CE20976-5E09-40F1-AF77-3311A934C0F7}"/>
                    </a:ext>
                  </a:extLst>
                </p:cNvPr>
                <p:cNvSpPr>
                  <a:spLocks noChangeArrowheads="1"/>
                </p:cNvSpPr>
                <p:nvPr/>
              </p:nvSpPr>
              <p:spPr bwMode="auto">
                <a:xfrm>
                  <a:off x="1400" y="1064"/>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8788" name="Rectangle 62">
                  <a:extLst>
                    <a:ext uri="{FF2B5EF4-FFF2-40B4-BE49-F238E27FC236}">
                      <a16:creationId xmlns:a16="http://schemas.microsoft.com/office/drawing/2014/main" id="{3302B5BD-FF44-4594-9C44-853890AF124A}"/>
                    </a:ext>
                  </a:extLst>
                </p:cNvPr>
                <p:cNvSpPr>
                  <a:spLocks noChangeArrowheads="1"/>
                </p:cNvSpPr>
                <p:nvPr/>
              </p:nvSpPr>
              <p:spPr bwMode="auto">
                <a:xfrm>
                  <a:off x="1383" y="1056"/>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Reg/Dec</a:t>
                  </a:r>
                </a:p>
              </p:txBody>
            </p:sp>
          </p:grpSp>
          <p:grpSp>
            <p:nvGrpSpPr>
              <p:cNvPr id="28778" name="Group 66">
                <a:extLst>
                  <a:ext uri="{FF2B5EF4-FFF2-40B4-BE49-F238E27FC236}">
                    <a16:creationId xmlns:a16="http://schemas.microsoft.com/office/drawing/2014/main" id="{C41CCED5-4187-4FFB-89B5-AB6C4F5A891E}"/>
                  </a:ext>
                </a:extLst>
              </p:cNvPr>
              <p:cNvGrpSpPr>
                <a:grpSpLocks/>
              </p:cNvGrpSpPr>
              <p:nvPr/>
            </p:nvGrpSpPr>
            <p:grpSpPr bwMode="auto">
              <a:xfrm>
                <a:off x="1928" y="1056"/>
                <a:ext cx="512" cy="210"/>
                <a:chOff x="1928" y="1056"/>
                <a:chExt cx="512" cy="210"/>
              </a:xfrm>
            </p:grpSpPr>
            <p:sp>
              <p:nvSpPr>
                <p:cNvPr id="28785" name="Rectangle 64">
                  <a:extLst>
                    <a:ext uri="{FF2B5EF4-FFF2-40B4-BE49-F238E27FC236}">
                      <a16:creationId xmlns:a16="http://schemas.microsoft.com/office/drawing/2014/main" id="{CDAF729F-9D43-4950-BAEA-101465974108}"/>
                    </a:ext>
                  </a:extLst>
                </p:cNvPr>
                <p:cNvSpPr>
                  <a:spLocks noChangeArrowheads="1"/>
                </p:cNvSpPr>
                <p:nvPr/>
              </p:nvSpPr>
              <p:spPr bwMode="auto">
                <a:xfrm>
                  <a:off x="1928" y="1064"/>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8786" name="Rectangle 65">
                  <a:extLst>
                    <a:ext uri="{FF2B5EF4-FFF2-40B4-BE49-F238E27FC236}">
                      <a16:creationId xmlns:a16="http://schemas.microsoft.com/office/drawing/2014/main" id="{8DA8C137-1E6D-499F-816D-147E1D537E18}"/>
                    </a:ext>
                  </a:extLst>
                </p:cNvPr>
                <p:cNvSpPr>
                  <a:spLocks noChangeArrowheads="1"/>
                </p:cNvSpPr>
                <p:nvPr/>
              </p:nvSpPr>
              <p:spPr bwMode="auto">
                <a:xfrm>
                  <a:off x="2007" y="1056"/>
                  <a:ext cx="37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Exec</a:t>
                  </a:r>
                </a:p>
              </p:txBody>
            </p:sp>
          </p:grpSp>
          <p:grpSp>
            <p:nvGrpSpPr>
              <p:cNvPr id="28779" name="Group 69">
                <a:extLst>
                  <a:ext uri="{FF2B5EF4-FFF2-40B4-BE49-F238E27FC236}">
                    <a16:creationId xmlns:a16="http://schemas.microsoft.com/office/drawing/2014/main" id="{3273272A-033E-4A3C-A250-A9F2AD11977C}"/>
                  </a:ext>
                </a:extLst>
              </p:cNvPr>
              <p:cNvGrpSpPr>
                <a:grpSpLocks/>
              </p:cNvGrpSpPr>
              <p:nvPr/>
            </p:nvGrpSpPr>
            <p:grpSpPr bwMode="auto">
              <a:xfrm>
                <a:off x="2456" y="1056"/>
                <a:ext cx="512" cy="210"/>
                <a:chOff x="2456" y="1056"/>
                <a:chExt cx="512" cy="210"/>
              </a:xfrm>
            </p:grpSpPr>
            <p:sp>
              <p:nvSpPr>
                <p:cNvPr id="28783" name="Rectangle 67">
                  <a:extLst>
                    <a:ext uri="{FF2B5EF4-FFF2-40B4-BE49-F238E27FC236}">
                      <a16:creationId xmlns:a16="http://schemas.microsoft.com/office/drawing/2014/main" id="{B0EB43B9-0659-402A-B5F4-2E2542F58A28}"/>
                    </a:ext>
                  </a:extLst>
                </p:cNvPr>
                <p:cNvSpPr>
                  <a:spLocks noChangeArrowheads="1"/>
                </p:cNvSpPr>
                <p:nvPr/>
              </p:nvSpPr>
              <p:spPr bwMode="auto">
                <a:xfrm>
                  <a:off x="2456" y="1064"/>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8784" name="Rectangle 68">
                  <a:extLst>
                    <a:ext uri="{FF2B5EF4-FFF2-40B4-BE49-F238E27FC236}">
                      <a16:creationId xmlns:a16="http://schemas.microsoft.com/office/drawing/2014/main" id="{EE3318AB-EE83-4169-B97F-178C85425B0B}"/>
                    </a:ext>
                  </a:extLst>
                </p:cNvPr>
                <p:cNvSpPr>
                  <a:spLocks noChangeArrowheads="1"/>
                </p:cNvSpPr>
                <p:nvPr/>
              </p:nvSpPr>
              <p:spPr bwMode="auto">
                <a:xfrm>
                  <a:off x="2535" y="1056"/>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Mem</a:t>
                  </a:r>
                </a:p>
              </p:txBody>
            </p:sp>
          </p:grpSp>
          <p:grpSp>
            <p:nvGrpSpPr>
              <p:cNvPr id="28780" name="Group 72">
                <a:extLst>
                  <a:ext uri="{FF2B5EF4-FFF2-40B4-BE49-F238E27FC236}">
                    <a16:creationId xmlns:a16="http://schemas.microsoft.com/office/drawing/2014/main" id="{FA4FFBD0-0310-4253-9F3B-CC85E8393D7A}"/>
                  </a:ext>
                </a:extLst>
              </p:cNvPr>
              <p:cNvGrpSpPr>
                <a:grpSpLocks/>
              </p:cNvGrpSpPr>
              <p:nvPr/>
            </p:nvGrpSpPr>
            <p:grpSpPr bwMode="auto">
              <a:xfrm>
                <a:off x="2984" y="1056"/>
                <a:ext cx="512" cy="210"/>
                <a:chOff x="2984" y="1056"/>
                <a:chExt cx="512" cy="210"/>
              </a:xfrm>
            </p:grpSpPr>
            <p:sp>
              <p:nvSpPr>
                <p:cNvPr id="28781" name="Rectangle 70">
                  <a:extLst>
                    <a:ext uri="{FF2B5EF4-FFF2-40B4-BE49-F238E27FC236}">
                      <a16:creationId xmlns:a16="http://schemas.microsoft.com/office/drawing/2014/main" id="{FEECE278-A97E-4968-85F6-14007038334A}"/>
                    </a:ext>
                  </a:extLst>
                </p:cNvPr>
                <p:cNvSpPr>
                  <a:spLocks noChangeArrowheads="1"/>
                </p:cNvSpPr>
                <p:nvPr/>
              </p:nvSpPr>
              <p:spPr bwMode="auto">
                <a:xfrm>
                  <a:off x="2984" y="1064"/>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8782" name="Rectangle 71">
                  <a:extLst>
                    <a:ext uri="{FF2B5EF4-FFF2-40B4-BE49-F238E27FC236}">
                      <a16:creationId xmlns:a16="http://schemas.microsoft.com/office/drawing/2014/main" id="{2F5636DA-3708-49AE-B683-A63DBED4FB4A}"/>
                    </a:ext>
                  </a:extLst>
                </p:cNvPr>
                <p:cNvSpPr>
                  <a:spLocks noChangeArrowheads="1"/>
                </p:cNvSpPr>
                <p:nvPr/>
              </p:nvSpPr>
              <p:spPr bwMode="auto">
                <a:xfrm>
                  <a:off x="3063" y="1056"/>
                  <a:ext cx="2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Wr</a:t>
                  </a:r>
                </a:p>
              </p:txBody>
            </p:sp>
          </p:grpSp>
        </p:grpSp>
        <p:sp>
          <p:nvSpPr>
            <p:cNvPr id="28775" name="Rectangle 74">
              <a:extLst>
                <a:ext uri="{FF2B5EF4-FFF2-40B4-BE49-F238E27FC236}">
                  <a16:creationId xmlns:a16="http://schemas.microsoft.com/office/drawing/2014/main" id="{7127D212-0615-4706-8737-317387CFCB41}"/>
                </a:ext>
              </a:extLst>
            </p:cNvPr>
            <p:cNvSpPr>
              <a:spLocks noChangeArrowheads="1"/>
            </p:cNvSpPr>
            <p:nvPr/>
          </p:nvSpPr>
          <p:spPr bwMode="auto">
            <a:xfrm>
              <a:off x="471" y="1056"/>
              <a:ext cx="43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ea typeface="宋体" panose="02010600030101010101" pitchFamily="2" charset="-122"/>
                </a:rPr>
                <a:t>1</a:t>
              </a:r>
              <a:r>
                <a:rPr lang="en-US" altLang="zh-CN">
                  <a:ea typeface="宋体" panose="02010600030101010101" pitchFamily="2" charset="-122"/>
                </a:rPr>
                <a:t>st lw</a:t>
              </a:r>
            </a:p>
          </p:txBody>
        </p:sp>
      </p:grpSp>
      <p:grpSp>
        <p:nvGrpSpPr>
          <p:cNvPr id="28702" name="Group 91">
            <a:extLst>
              <a:ext uri="{FF2B5EF4-FFF2-40B4-BE49-F238E27FC236}">
                <a16:creationId xmlns:a16="http://schemas.microsoft.com/office/drawing/2014/main" id="{02F5FEF5-B405-461E-B5AE-9B063139B9B0}"/>
              </a:ext>
            </a:extLst>
          </p:cNvPr>
          <p:cNvGrpSpPr>
            <a:grpSpLocks/>
          </p:cNvGrpSpPr>
          <p:nvPr/>
        </p:nvGrpSpPr>
        <p:grpSpPr bwMode="auto">
          <a:xfrm>
            <a:off x="1738313" y="1868488"/>
            <a:ext cx="4165600" cy="333375"/>
            <a:chOff x="1400" y="1344"/>
            <a:chExt cx="2624" cy="210"/>
          </a:xfrm>
        </p:grpSpPr>
        <p:grpSp>
          <p:nvGrpSpPr>
            <p:cNvPr id="28759" name="Group 78">
              <a:extLst>
                <a:ext uri="{FF2B5EF4-FFF2-40B4-BE49-F238E27FC236}">
                  <a16:creationId xmlns:a16="http://schemas.microsoft.com/office/drawing/2014/main" id="{A10EB84B-88DE-4826-9807-3E8D0F87DE1B}"/>
                </a:ext>
              </a:extLst>
            </p:cNvPr>
            <p:cNvGrpSpPr>
              <a:grpSpLocks/>
            </p:cNvGrpSpPr>
            <p:nvPr/>
          </p:nvGrpSpPr>
          <p:grpSpPr bwMode="auto">
            <a:xfrm>
              <a:off x="1400" y="1344"/>
              <a:ext cx="512" cy="210"/>
              <a:chOff x="1400" y="1344"/>
              <a:chExt cx="512" cy="210"/>
            </a:xfrm>
          </p:grpSpPr>
          <p:sp>
            <p:nvSpPr>
              <p:cNvPr id="28772" name="Rectangle 76">
                <a:extLst>
                  <a:ext uri="{FF2B5EF4-FFF2-40B4-BE49-F238E27FC236}">
                    <a16:creationId xmlns:a16="http://schemas.microsoft.com/office/drawing/2014/main" id="{F4742C04-1513-44B9-A73B-4769990685B9}"/>
                  </a:ext>
                </a:extLst>
              </p:cNvPr>
              <p:cNvSpPr>
                <a:spLocks noChangeArrowheads="1"/>
              </p:cNvSpPr>
              <p:nvPr/>
            </p:nvSpPr>
            <p:spPr bwMode="auto">
              <a:xfrm>
                <a:off x="1400" y="1352"/>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8773" name="Rectangle 77">
                <a:extLst>
                  <a:ext uri="{FF2B5EF4-FFF2-40B4-BE49-F238E27FC236}">
                    <a16:creationId xmlns:a16="http://schemas.microsoft.com/office/drawing/2014/main" id="{BFC42E97-12E2-492A-B102-1E6C9E0F8268}"/>
                  </a:ext>
                </a:extLst>
              </p:cNvPr>
              <p:cNvSpPr>
                <a:spLocks noChangeArrowheads="1"/>
              </p:cNvSpPr>
              <p:nvPr/>
            </p:nvSpPr>
            <p:spPr bwMode="auto">
              <a:xfrm>
                <a:off x="1441" y="1344"/>
                <a:ext cx="4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Ifetch</a:t>
                </a:r>
              </a:p>
            </p:txBody>
          </p:sp>
        </p:grpSp>
        <p:grpSp>
          <p:nvGrpSpPr>
            <p:cNvPr id="28760" name="Group 81">
              <a:extLst>
                <a:ext uri="{FF2B5EF4-FFF2-40B4-BE49-F238E27FC236}">
                  <a16:creationId xmlns:a16="http://schemas.microsoft.com/office/drawing/2014/main" id="{346E0A3E-59EB-4D79-B57C-17AE18A35F11}"/>
                </a:ext>
              </a:extLst>
            </p:cNvPr>
            <p:cNvGrpSpPr>
              <a:grpSpLocks/>
            </p:cNvGrpSpPr>
            <p:nvPr/>
          </p:nvGrpSpPr>
          <p:grpSpPr bwMode="auto">
            <a:xfrm>
              <a:off x="1911" y="1344"/>
              <a:ext cx="569" cy="210"/>
              <a:chOff x="1911" y="1344"/>
              <a:chExt cx="569" cy="210"/>
            </a:xfrm>
          </p:grpSpPr>
          <p:sp>
            <p:nvSpPr>
              <p:cNvPr id="28770" name="Rectangle 79">
                <a:extLst>
                  <a:ext uri="{FF2B5EF4-FFF2-40B4-BE49-F238E27FC236}">
                    <a16:creationId xmlns:a16="http://schemas.microsoft.com/office/drawing/2014/main" id="{65400BE8-6A9C-4A05-B8BF-A6A381958EE5}"/>
                  </a:ext>
                </a:extLst>
              </p:cNvPr>
              <p:cNvSpPr>
                <a:spLocks noChangeArrowheads="1"/>
              </p:cNvSpPr>
              <p:nvPr/>
            </p:nvSpPr>
            <p:spPr bwMode="auto">
              <a:xfrm>
                <a:off x="1928" y="1352"/>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8771" name="Rectangle 80">
                <a:extLst>
                  <a:ext uri="{FF2B5EF4-FFF2-40B4-BE49-F238E27FC236}">
                    <a16:creationId xmlns:a16="http://schemas.microsoft.com/office/drawing/2014/main" id="{896599B9-04E0-4DC6-A414-8F27D6FE0F8C}"/>
                  </a:ext>
                </a:extLst>
              </p:cNvPr>
              <p:cNvSpPr>
                <a:spLocks noChangeArrowheads="1"/>
              </p:cNvSpPr>
              <p:nvPr/>
            </p:nvSpPr>
            <p:spPr bwMode="auto">
              <a:xfrm>
                <a:off x="1911" y="1344"/>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Reg/Dec</a:t>
                </a:r>
              </a:p>
            </p:txBody>
          </p:sp>
        </p:grpSp>
        <p:grpSp>
          <p:nvGrpSpPr>
            <p:cNvPr id="28761" name="Group 84">
              <a:extLst>
                <a:ext uri="{FF2B5EF4-FFF2-40B4-BE49-F238E27FC236}">
                  <a16:creationId xmlns:a16="http://schemas.microsoft.com/office/drawing/2014/main" id="{C1E279AB-B8D5-4983-8C3B-22A40E59582E}"/>
                </a:ext>
              </a:extLst>
            </p:cNvPr>
            <p:cNvGrpSpPr>
              <a:grpSpLocks/>
            </p:cNvGrpSpPr>
            <p:nvPr/>
          </p:nvGrpSpPr>
          <p:grpSpPr bwMode="auto">
            <a:xfrm>
              <a:off x="2456" y="1344"/>
              <a:ext cx="512" cy="210"/>
              <a:chOff x="2456" y="1344"/>
              <a:chExt cx="512" cy="210"/>
            </a:xfrm>
          </p:grpSpPr>
          <p:sp>
            <p:nvSpPr>
              <p:cNvPr id="28768" name="Rectangle 82">
                <a:extLst>
                  <a:ext uri="{FF2B5EF4-FFF2-40B4-BE49-F238E27FC236}">
                    <a16:creationId xmlns:a16="http://schemas.microsoft.com/office/drawing/2014/main" id="{2B3BF369-4D83-4AB7-AD58-DB5CA3F5E0FB}"/>
                  </a:ext>
                </a:extLst>
              </p:cNvPr>
              <p:cNvSpPr>
                <a:spLocks noChangeArrowheads="1"/>
              </p:cNvSpPr>
              <p:nvPr/>
            </p:nvSpPr>
            <p:spPr bwMode="auto">
              <a:xfrm>
                <a:off x="2456" y="1352"/>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8769" name="Rectangle 83">
                <a:extLst>
                  <a:ext uri="{FF2B5EF4-FFF2-40B4-BE49-F238E27FC236}">
                    <a16:creationId xmlns:a16="http://schemas.microsoft.com/office/drawing/2014/main" id="{1470B09E-F7FB-4800-B0B9-FFDAFBC85D43}"/>
                  </a:ext>
                </a:extLst>
              </p:cNvPr>
              <p:cNvSpPr>
                <a:spLocks noChangeArrowheads="1"/>
              </p:cNvSpPr>
              <p:nvPr/>
            </p:nvSpPr>
            <p:spPr bwMode="auto">
              <a:xfrm>
                <a:off x="2535" y="1344"/>
                <a:ext cx="37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Exec</a:t>
                </a:r>
              </a:p>
            </p:txBody>
          </p:sp>
        </p:grpSp>
        <p:grpSp>
          <p:nvGrpSpPr>
            <p:cNvPr id="28762" name="Group 87">
              <a:extLst>
                <a:ext uri="{FF2B5EF4-FFF2-40B4-BE49-F238E27FC236}">
                  <a16:creationId xmlns:a16="http://schemas.microsoft.com/office/drawing/2014/main" id="{36DF32AF-95E5-412E-8DB9-8B77FD02F91B}"/>
                </a:ext>
              </a:extLst>
            </p:cNvPr>
            <p:cNvGrpSpPr>
              <a:grpSpLocks/>
            </p:cNvGrpSpPr>
            <p:nvPr/>
          </p:nvGrpSpPr>
          <p:grpSpPr bwMode="auto">
            <a:xfrm>
              <a:off x="2984" y="1344"/>
              <a:ext cx="512" cy="210"/>
              <a:chOff x="2984" y="1344"/>
              <a:chExt cx="512" cy="210"/>
            </a:xfrm>
          </p:grpSpPr>
          <p:sp>
            <p:nvSpPr>
              <p:cNvPr id="28766" name="Rectangle 85">
                <a:extLst>
                  <a:ext uri="{FF2B5EF4-FFF2-40B4-BE49-F238E27FC236}">
                    <a16:creationId xmlns:a16="http://schemas.microsoft.com/office/drawing/2014/main" id="{5B2E2180-CADD-4953-9885-93217F4BFFBE}"/>
                  </a:ext>
                </a:extLst>
              </p:cNvPr>
              <p:cNvSpPr>
                <a:spLocks noChangeArrowheads="1"/>
              </p:cNvSpPr>
              <p:nvPr/>
            </p:nvSpPr>
            <p:spPr bwMode="auto">
              <a:xfrm>
                <a:off x="2984" y="1352"/>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8767" name="Rectangle 86">
                <a:extLst>
                  <a:ext uri="{FF2B5EF4-FFF2-40B4-BE49-F238E27FC236}">
                    <a16:creationId xmlns:a16="http://schemas.microsoft.com/office/drawing/2014/main" id="{9B71E0FC-7157-4959-BE87-3320B9F02D71}"/>
                  </a:ext>
                </a:extLst>
              </p:cNvPr>
              <p:cNvSpPr>
                <a:spLocks noChangeArrowheads="1"/>
              </p:cNvSpPr>
              <p:nvPr/>
            </p:nvSpPr>
            <p:spPr bwMode="auto">
              <a:xfrm>
                <a:off x="3063" y="1344"/>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Mem</a:t>
                </a:r>
              </a:p>
            </p:txBody>
          </p:sp>
        </p:grpSp>
        <p:grpSp>
          <p:nvGrpSpPr>
            <p:cNvPr id="28763" name="Group 90">
              <a:extLst>
                <a:ext uri="{FF2B5EF4-FFF2-40B4-BE49-F238E27FC236}">
                  <a16:creationId xmlns:a16="http://schemas.microsoft.com/office/drawing/2014/main" id="{F62134CF-93C2-4F5D-8608-D5E1EE4FA143}"/>
                </a:ext>
              </a:extLst>
            </p:cNvPr>
            <p:cNvGrpSpPr>
              <a:grpSpLocks/>
            </p:cNvGrpSpPr>
            <p:nvPr/>
          </p:nvGrpSpPr>
          <p:grpSpPr bwMode="auto">
            <a:xfrm>
              <a:off x="3512" y="1344"/>
              <a:ext cx="512" cy="210"/>
              <a:chOff x="3512" y="1344"/>
              <a:chExt cx="512" cy="210"/>
            </a:xfrm>
          </p:grpSpPr>
          <p:sp>
            <p:nvSpPr>
              <p:cNvPr id="28764" name="Rectangle 88">
                <a:extLst>
                  <a:ext uri="{FF2B5EF4-FFF2-40B4-BE49-F238E27FC236}">
                    <a16:creationId xmlns:a16="http://schemas.microsoft.com/office/drawing/2014/main" id="{8DAB6299-0B99-4E8B-906B-50097507BEAC}"/>
                  </a:ext>
                </a:extLst>
              </p:cNvPr>
              <p:cNvSpPr>
                <a:spLocks noChangeArrowheads="1"/>
              </p:cNvSpPr>
              <p:nvPr/>
            </p:nvSpPr>
            <p:spPr bwMode="auto">
              <a:xfrm>
                <a:off x="3512" y="1352"/>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8765" name="Rectangle 89">
                <a:extLst>
                  <a:ext uri="{FF2B5EF4-FFF2-40B4-BE49-F238E27FC236}">
                    <a16:creationId xmlns:a16="http://schemas.microsoft.com/office/drawing/2014/main" id="{2A67DE29-9FBB-4E7F-BB06-E55E6FCC1BC5}"/>
                  </a:ext>
                </a:extLst>
              </p:cNvPr>
              <p:cNvSpPr>
                <a:spLocks noChangeArrowheads="1"/>
              </p:cNvSpPr>
              <p:nvPr/>
            </p:nvSpPr>
            <p:spPr bwMode="auto">
              <a:xfrm>
                <a:off x="3591" y="1344"/>
                <a:ext cx="2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Wr</a:t>
                </a:r>
              </a:p>
            </p:txBody>
          </p:sp>
        </p:grpSp>
      </p:grpSp>
      <p:sp>
        <p:nvSpPr>
          <p:cNvPr id="28703" name="Rectangle 92">
            <a:extLst>
              <a:ext uri="{FF2B5EF4-FFF2-40B4-BE49-F238E27FC236}">
                <a16:creationId xmlns:a16="http://schemas.microsoft.com/office/drawing/2014/main" id="{A265A15B-2A15-43ED-A73D-7FADE10AB691}"/>
              </a:ext>
            </a:extLst>
          </p:cNvPr>
          <p:cNvSpPr>
            <a:spLocks noChangeArrowheads="1"/>
          </p:cNvSpPr>
          <p:nvPr/>
        </p:nvSpPr>
        <p:spPr bwMode="auto">
          <a:xfrm>
            <a:off x="1025525" y="1868488"/>
            <a:ext cx="762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ea typeface="宋体" panose="02010600030101010101" pitchFamily="2" charset="-122"/>
              </a:rPr>
              <a:t>2</a:t>
            </a:r>
            <a:r>
              <a:rPr lang="en-US" altLang="zh-CN">
                <a:ea typeface="宋体" panose="02010600030101010101" pitchFamily="2" charset="-122"/>
              </a:rPr>
              <a:t>nd lw</a:t>
            </a:r>
          </a:p>
        </p:txBody>
      </p:sp>
      <p:grpSp>
        <p:nvGrpSpPr>
          <p:cNvPr id="28704" name="Group 108">
            <a:extLst>
              <a:ext uri="{FF2B5EF4-FFF2-40B4-BE49-F238E27FC236}">
                <a16:creationId xmlns:a16="http://schemas.microsoft.com/office/drawing/2014/main" id="{ABFDA8AE-EEEB-4D1D-A5DF-E8F92CFF21DA}"/>
              </a:ext>
            </a:extLst>
          </p:cNvPr>
          <p:cNvGrpSpPr>
            <a:grpSpLocks/>
          </p:cNvGrpSpPr>
          <p:nvPr/>
        </p:nvGrpSpPr>
        <p:grpSpPr bwMode="auto">
          <a:xfrm>
            <a:off x="2576513" y="2325688"/>
            <a:ext cx="4165600" cy="333375"/>
            <a:chOff x="1928" y="1632"/>
            <a:chExt cx="2624" cy="210"/>
          </a:xfrm>
        </p:grpSpPr>
        <p:grpSp>
          <p:nvGrpSpPr>
            <p:cNvPr id="28744" name="Group 95">
              <a:extLst>
                <a:ext uri="{FF2B5EF4-FFF2-40B4-BE49-F238E27FC236}">
                  <a16:creationId xmlns:a16="http://schemas.microsoft.com/office/drawing/2014/main" id="{E222AA88-0D62-4941-B932-7A5E7DEFCA64}"/>
                </a:ext>
              </a:extLst>
            </p:cNvPr>
            <p:cNvGrpSpPr>
              <a:grpSpLocks/>
            </p:cNvGrpSpPr>
            <p:nvPr/>
          </p:nvGrpSpPr>
          <p:grpSpPr bwMode="auto">
            <a:xfrm>
              <a:off x="1928" y="1632"/>
              <a:ext cx="512" cy="210"/>
              <a:chOff x="1928" y="1632"/>
              <a:chExt cx="512" cy="210"/>
            </a:xfrm>
          </p:grpSpPr>
          <p:sp>
            <p:nvSpPr>
              <p:cNvPr id="28757" name="Rectangle 93">
                <a:extLst>
                  <a:ext uri="{FF2B5EF4-FFF2-40B4-BE49-F238E27FC236}">
                    <a16:creationId xmlns:a16="http://schemas.microsoft.com/office/drawing/2014/main" id="{3D1C6843-7586-4C39-8899-616466630F02}"/>
                  </a:ext>
                </a:extLst>
              </p:cNvPr>
              <p:cNvSpPr>
                <a:spLocks noChangeArrowheads="1"/>
              </p:cNvSpPr>
              <p:nvPr/>
            </p:nvSpPr>
            <p:spPr bwMode="auto">
              <a:xfrm>
                <a:off x="1928" y="1640"/>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8758" name="Rectangle 94">
                <a:extLst>
                  <a:ext uri="{FF2B5EF4-FFF2-40B4-BE49-F238E27FC236}">
                    <a16:creationId xmlns:a16="http://schemas.microsoft.com/office/drawing/2014/main" id="{C2089864-4C37-4990-940B-BBBBD7B45584}"/>
                  </a:ext>
                </a:extLst>
              </p:cNvPr>
              <p:cNvSpPr>
                <a:spLocks noChangeArrowheads="1"/>
              </p:cNvSpPr>
              <p:nvPr/>
            </p:nvSpPr>
            <p:spPr bwMode="auto">
              <a:xfrm>
                <a:off x="1969" y="1632"/>
                <a:ext cx="4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Ifetch</a:t>
                </a:r>
              </a:p>
            </p:txBody>
          </p:sp>
        </p:grpSp>
        <p:grpSp>
          <p:nvGrpSpPr>
            <p:cNvPr id="28745" name="Group 98">
              <a:extLst>
                <a:ext uri="{FF2B5EF4-FFF2-40B4-BE49-F238E27FC236}">
                  <a16:creationId xmlns:a16="http://schemas.microsoft.com/office/drawing/2014/main" id="{B0E4DF90-3088-403D-9FCC-C1ED46CF4725}"/>
                </a:ext>
              </a:extLst>
            </p:cNvPr>
            <p:cNvGrpSpPr>
              <a:grpSpLocks/>
            </p:cNvGrpSpPr>
            <p:nvPr/>
          </p:nvGrpSpPr>
          <p:grpSpPr bwMode="auto">
            <a:xfrm>
              <a:off x="2439" y="1632"/>
              <a:ext cx="569" cy="210"/>
              <a:chOff x="2439" y="1632"/>
              <a:chExt cx="569" cy="210"/>
            </a:xfrm>
          </p:grpSpPr>
          <p:sp>
            <p:nvSpPr>
              <p:cNvPr id="28755" name="Rectangle 96">
                <a:extLst>
                  <a:ext uri="{FF2B5EF4-FFF2-40B4-BE49-F238E27FC236}">
                    <a16:creationId xmlns:a16="http://schemas.microsoft.com/office/drawing/2014/main" id="{27712047-09A2-4A4E-BE84-71D9102EDFB6}"/>
                  </a:ext>
                </a:extLst>
              </p:cNvPr>
              <p:cNvSpPr>
                <a:spLocks noChangeArrowheads="1"/>
              </p:cNvSpPr>
              <p:nvPr/>
            </p:nvSpPr>
            <p:spPr bwMode="auto">
              <a:xfrm>
                <a:off x="2456" y="1640"/>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8756" name="Rectangle 97">
                <a:extLst>
                  <a:ext uri="{FF2B5EF4-FFF2-40B4-BE49-F238E27FC236}">
                    <a16:creationId xmlns:a16="http://schemas.microsoft.com/office/drawing/2014/main" id="{51A19C55-C8D3-4BDB-B0F1-C9E7B06FC57B}"/>
                  </a:ext>
                </a:extLst>
              </p:cNvPr>
              <p:cNvSpPr>
                <a:spLocks noChangeArrowheads="1"/>
              </p:cNvSpPr>
              <p:nvPr/>
            </p:nvSpPr>
            <p:spPr bwMode="auto">
              <a:xfrm>
                <a:off x="2439" y="1632"/>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Reg/Dec</a:t>
                </a:r>
              </a:p>
            </p:txBody>
          </p:sp>
        </p:grpSp>
        <p:grpSp>
          <p:nvGrpSpPr>
            <p:cNvPr id="28746" name="Group 101">
              <a:extLst>
                <a:ext uri="{FF2B5EF4-FFF2-40B4-BE49-F238E27FC236}">
                  <a16:creationId xmlns:a16="http://schemas.microsoft.com/office/drawing/2014/main" id="{68196CA6-485C-4DF5-8559-2D5396252947}"/>
                </a:ext>
              </a:extLst>
            </p:cNvPr>
            <p:cNvGrpSpPr>
              <a:grpSpLocks/>
            </p:cNvGrpSpPr>
            <p:nvPr/>
          </p:nvGrpSpPr>
          <p:grpSpPr bwMode="auto">
            <a:xfrm>
              <a:off x="2984" y="1632"/>
              <a:ext cx="512" cy="210"/>
              <a:chOff x="2984" y="1632"/>
              <a:chExt cx="512" cy="210"/>
            </a:xfrm>
          </p:grpSpPr>
          <p:sp>
            <p:nvSpPr>
              <p:cNvPr id="28753" name="Rectangle 99">
                <a:extLst>
                  <a:ext uri="{FF2B5EF4-FFF2-40B4-BE49-F238E27FC236}">
                    <a16:creationId xmlns:a16="http://schemas.microsoft.com/office/drawing/2014/main" id="{4DB30B47-F404-4F5A-BBA6-11419774B5FF}"/>
                  </a:ext>
                </a:extLst>
              </p:cNvPr>
              <p:cNvSpPr>
                <a:spLocks noChangeArrowheads="1"/>
              </p:cNvSpPr>
              <p:nvPr/>
            </p:nvSpPr>
            <p:spPr bwMode="auto">
              <a:xfrm>
                <a:off x="2984" y="1640"/>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8754" name="Rectangle 100">
                <a:extLst>
                  <a:ext uri="{FF2B5EF4-FFF2-40B4-BE49-F238E27FC236}">
                    <a16:creationId xmlns:a16="http://schemas.microsoft.com/office/drawing/2014/main" id="{C72CDE1F-9B4B-4759-94B5-F6C739FFD9C0}"/>
                  </a:ext>
                </a:extLst>
              </p:cNvPr>
              <p:cNvSpPr>
                <a:spLocks noChangeArrowheads="1"/>
              </p:cNvSpPr>
              <p:nvPr/>
            </p:nvSpPr>
            <p:spPr bwMode="auto">
              <a:xfrm>
                <a:off x="3063" y="1632"/>
                <a:ext cx="37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Exec</a:t>
                </a:r>
              </a:p>
            </p:txBody>
          </p:sp>
        </p:grpSp>
        <p:grpSp>
          <p:nvGrpSpPr>
            <p:cNvPr id="28747" name="Group 104">
              <a:extLst>
                <a:ext uri="{FF2B5EF4-FFF2-40B4-BE49-F238E27FC236}">
                  <a16:creationId xmlns:a16="http://schemas.microsoft.com/office/drawing/2014/main" id="{ED406C95-07FD-48E5-9246-158FBC58A030}"/>
                </a:ext>
              </a:extLst>
            </p:cNvPr>
            <p:cNvGrpSpPr>
              <a:grpSpLocks/>
            </p:cNvGrpSpPr>
            <p:nvPr/>
          </p:nvGrpSpPr>
          <p:grpSpPr bwMode="auto">
            <a:xfrm>
              <a:off x="3512" y="1632"/>
              <a:ext cx="512" cy="210"/>
              <a:chOff x="3512" y="1632"/>
              <a:chExt cx="512" cy="210"/>
            </a:xfrm>
          </p:grpSpPr>
          <p:sp>
            <p:nvSpPr>
              <p:cNvPr id="28751" name="Rectangle 102">
                <a:extLst>
                  <a:ext uri="{FF2B5EF4-FFF2-40B4-BE49-F238E27FC236}">
                    <a16:creationId xmlns:a16="http://schemas.microsoft.com/office/drawing/2014/main" id="{ACEF03A5-1448-4D7E-AC23-F7DD99D3CAC1}"/>
                  </a:ext>
                </a:extLst>
              </p:cNvPr>
              <p:cNvSpPr>
                <a:spLocks noChangeArrowheads="1"/>
              </p:cNvSpPr>
              <p:nvPr/>
            </p:nvSpPr>
            <p:spPr bwMode="auto">
              <a:xfrm>
                <a:off x="3512" y="1640"/>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8752" name="Rectangle 103">
                <a:extLst>
                  <a:ext uri="{FF2B5EF4-FFF2-40B4-BE49-F238E27FC236}">
                    <a16:creationId xmlns:a16="http://schemas.microsoft.com/office/drawing/2014/main" id="{3AA85278-EAD5-49A8-B533-641B0DF510BF}"/>
                  </a:ext>
                </a:extLst>
              </p:cNvPr>
              <p:cNvSpPr>
                <a:spLocks noChangeArrowheads="1"/>
              </p:cNvSpPr>
              <p:nvPr/>
            </p:nvSpPr>
            <p:spPr bwMode="auto">
              <a:xfrm>
                <a:off x="3591" y="1632"/>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Mem</a:t>
                </a:r>
              </a:p>
            </p:txBody>
          </p:sp>
        </p:grpSp>
        <p:grpSp>
          <p:nvGrpSpPr>
            <p:cNvPr id="28748" name="Group 107">
              <a:extLst>
                <a:ext uri="{FF2B5EF4-FFF2-40B4-BE49-F238E27FC236}">
                  <a16:creationId xmlns:a16="http://schemas.microsoft.com/office/drawing/2014/main" id="{CB17A9C4-6390-4FE1-B635-83D80925F722}"/>
                </a:ext>
              </a:extLst>
            </p:cNvPr>
            <p:cNvGrpSpPr>
              <a:grpSpLocks/>
            </p:cNvGrpSpPr>
            <p:nvPr/>
          </p:nvGrpSpPr>
          <p:grpSpPr bwMode="auto">
            <a:xfrm>
              <a:off x="4040" y="1632"/>
              <a:ext cx="512" cy="210"/>
              <a:chOff x="4040" y="1632"/>
              <a:chExt cx="512" cy="210"/>
            </a:xfrm>
          </p:grpSpPr>
          <p:sp>
            <p:nvSpPr>
              <p:cNvPr id="28749" name="Rectangle 105">
                <a:extLst>
                  <a:ext uri="{FF2B5EF4-FFF2-40B4-BE49-F238E27FC236}">
                    <a16:creationId xmlns:a16="http://schemas.microsoft.com/office/drawing/2014/main" id="{2C71F3E1-4217-4D16-8215-354DB0FCB827}"/>
                  </a:ext>
                </a:extLst>
              </p:cNvPr>
              <p:cNvSpPr>
                <a:spLocks noChangeArrowheads="1"/>
              </p:cNvSpPr>
              <p:nvPr/>
            </p:nvSpPr>
            <p:spPr bwMode="auto">
              <a:xfrm>
                <a:off x="4040" y="1640"/>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8750" name="Rectangle 106">
                <a:extLst>
                  <a:ext uri="{FF2B5EF4-FFF2-40B4-BE49-F238E27FC236}">
                    <a16:creationId xmlns:a16="http://schemas.microsoft.com/office/drawing/2014/main" id="{1BFCA3E1-379D-4A55-824F-892DB870D0FD}"/>
                  </a:ext>
                </a:extLst>
              </p:cNvPr>
              <p:cNvSpPr>
                <a:spLocks noChangeArrowheads="1"/>
              </p:cNvSpPr>
              <p:nvPr/>
            </p:nvSpPr>
            <p:spPr bwMode="auto">
              <a:xfrm>
                <a:off x="4119" y="1632"/>
                <a:ext cx="2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Wr</a:t>
                </a:r>
              </a:p>
            </p:txBody>
          </p:sp>
        </p:grpSp>
      </p:grpSp>
      <p:sp>
        <p:nvSpPr>
          <p:cNvPr id="28705" name="Rectangle 109">
            <a:extLst>
              <a:ext uri="{FF2B5EF4-FFF2-40B4-BE49-F238E27FC236}">
                <a16:creationId xmlns:a16="http://schemas.microsoft.com/office/drawing/2014/main" id="{7D10C7B4-48D6-4E3F-AF05-3C2C2B88B727}"/>
              </a:ext>
            </a:extLst>
          </p:cNvPr>
          <p:cNvSpPr>
            <a:spLocks noChangeArrowheads="1"/>
          </p:cNvSpPr>
          <p:nvPr/>
        </p:nvSpPr>
        <p:spPr bwMode="auto">
          <a:xfrm>
            <a:off x="1863725" y="2325688"/>
            <a:ext cx="739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ea typeface="宋体" panose="02010600030101010101" pitchFamily="2" charset="-122"/>
              </a:rPr>
              <a:t>3</a:t>
            </a:r>
            <a:r>
              <a:rPr lang="en-US" altLang="zh-CN">
                <a:ea typeface="宋体" panose="02010600030101010101" pitchFamily="2" charset="-122"/>
              </a:rPr>
              <a:t>rd lw</a:t>
            </a:r>
          </a:p>
        </p:txBody>
      </p:sp>
      <p:sp>
        <p:nvSpPr>
          <p:cNvPr id="28706" name="Line 110">
            <a:extLst>
              <a:ext uri="{FF2B5EF4-FFF2-40B4-BE49-F238E27FC236}">
                <a16:creationId xmlns:a16="http://schemas.microsoft.com/office/drawing/2014/main" id="{74764527-59EC-4900-9ED9-F5F74649A410}"/>
              </a:ext>
            </a:extLst>
          </p:cNvPr>
          <p:cNvSpPr>
            <a:spLocks noChangeShapeType="1"/>
          </p:cNvSpPr>
          <p:nvPr/>
        </p:nvSpPr>
        <p:spPr bwMode="auto">
          <a:xfrm flipV="1">
            <a:off x="5916613" y="1246188"/>
            <a:ext cx="0" cy="5588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7" name="Line 111">
            <a:extLst>
              <a:ext uri="{FF2B5EF4-FFF2-40B4-BE49-F238E27FC236}">
                <a16:creationId xmlns:a16="http://schemas.microsoft.com/office/drawing/2014/main" id="{073C4660-1BE5-4230-A2C8-9BB59D9133D1}"/>
              </a:ext>
            </a:extLst>
          </p:cNvPr>
          <p:cNvSpPr>
            <a:spLocks noChangeShapeType="1"/>
          </p:cNvSpPr>
          <p:nvPr/>
        </p:nvSpPr>
        <p:spPr bwMode="auto">
          <a:xfrm flipV="1">
            <a:off x="6754813" y="1246188"/>
            <a:ext cx="0" cy="10160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41" name="Rectangle 113">
            <a:extLst>
              <a:ext uri="{FF2B5EF4-FFF2-40B4-BE49-F238E27FC236}">
                <a16:creationId xmlns:a16="http://schemas.microsoft.com/office/drawing/2014/main" id="{4554B466-3F04-4A42-84C9-38CCBAD83619}"/>
              </a:ext>
            </a:extLst>
          </p:cNvPr>
          <p:cNvSpPr>
            <a:spLocks noChangeArrowheads="1"/>
          </p:cNvSpPr>
          <p:nvPr/>
        </p:nvSpPr>
        <p:spPr bwMode="auto">
          <a:xfrm>
            <a:off x="736600" y="3797300"/>
            <a:ext cx="7842250" cy="305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spcBef>
                <a:spcPct val="30000"/>
              </a:spcBef>
              <a:buSzPct val="100000"/>
              <a:buFont typeface="Times New Roman" panose="02020603050405020304" pitchFamily="18" charset="0"/>
              <a:buChar char="°"/>
              <a:defRPr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accent2"/>
                </a:solidFill>
                <a:latin typeface="Arial" panose="020B0604020202020204" pitchFamily="34" charset="0"/>
              </a:defRPr>
            </a:lvl2pPr>
            <a:lvl3pPr marL="1143000" indent="-228600">
              <a:lnSpc>
                <a:spcPct val="85000"/>
              </a:lnSpc>
              <a:spcBef>
                <a:spcPct val="40000"/>
              </a:spcBef>
              <a:buSzPct val="100000"/>
              <a:buChar char="-"/>
              <a:defRPr b="1">
                <a:solidFill>
                  <a:srgbClr val="990000"/>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5000"/>
              </a:lnSpc>
              <a:buFontTx/>
              <a:buChar char="•"/>
            </a:pPr>
            <a:r>
              <a:rPr lang="zh-CN" altLang="en-US" sz="2000">
                <a:ea typeface="黑体" panose="02010609060101010101" pitchFamily="49" charset="-122"/>
              </a:rPr>
              <a:t>每个周期有五个功能部件同时在工作</a:t>
            </a:r>
            <a:endParaRPr lang="en-US" altLang="zh-CN" sz="2000">
              <a:ea typeface="黑体" panose="02010609060101010101" pitchFamily="49" charset="-122"/>
            </a:endParaRPr>
          </a:p>
          <a:p>
            <a:pPr>
              <a:lnSpc>
                <a:spcPct val="115000"/>
              </a:lnSpc>
              <a:buFontTx/>
              <a:buChar char="•"/>
            </a:pPr>
            <a:r>
              <a:rPr lang="zh-CN" altLang="en-US" sz="2000">
                <a:ea typeface="黑体" panose="02010609060101010101" pitchFamily="49" charset="-122"/>
              </a:rPr>
              <a:t>后面指令在前面完成取指后马上开始</a:t>
            </a:r>
          </a:p>
          <a:p>
            <a:pPr>
              <a:lnSpc>
                <a:spcPct val="115000"/>
              </a:lnSpc>
              <a:buFontTx/>
              <a:buChar char="•"/>
            </a:pPr>
            <a:r>
              <a:rPr lang="zh-CN" altLang="en-US" sz="2000">
                <a:ea typeface="黑体" panose="02010609060101010101" pitchFamily="49" charset="-122"/>
              </a:rPr>
              <a:t>虽每个</a:t>
            </a:r>
            <a:r>
              <a:rPr lang="en-US" altLang="zh-CN" sz="2000">
                <a:ea typeface="黑体" panose="02010609060101010101" pitchFamily="49" charset="-122"/>
              </a:rPr>
              <a:t>load</a:t>
            </a:r>
            <a:r>
              <a:rPr lang="zh-CN" altLang="en-US" sz="2000">
                <a:ea typeface="黑体" panose="02010609060101010101" pitchFamily="49" charset="-122"/>
              </a:rPr>
              <a:t>指令仍然需要五个周期完成，但吞吐率</a:t>
            </a:r>
            <a:r>
              <a:rPr lang="en-US" altLang="zh-CN" sz="2000">
                <a:ea typeface="黑体" panose="02010609060101010101" pitchFamily="49" charset="-122"/>
              </a:rPr>
              <a:t>(throughput)</a:t>
            </a:r>
            <a:r>
              <a:rPr lang="zh-CN" altLang="en-US" sz="2000">
                <a:ea typeface="黑体" panose="02010609060101010101" pitchFamily="49" charset="-122"/>
              </a:rPr>
              <a:t>提高很多，理想情况下有：</a:t>
            </a:r>
            <a:endParaRPr lang="en-US" altLang="zh-CN" sz="2000">
              <a:ea typeface="黑体" panose="02010609060101010101" pitchFamily="49" charset="-122"/>
            </a:endParaRPr>
          </a:p>
          <a:p>
            <a:pPr lvl="1">
              <a:lnSpc>
                <a:spcPct val="115000"/>
              </a:lnSpc>
              <a:spcBef>
                <a:spcPct val="30000"/>
              </a:spcBef>
            </a:pPr>
            <a:r>
              <a:rPr lang="zh-CN" altLang="en-US" sz="2000">
                <a:ea typeface="黑体" panose="02010609060101010101" pitchFamily="49" charset="-122"/>
              </a:rPr>
              <a:t>每个周期有一条指令进入流水线</a:t>
            </a:r>
          </a:p>
          <a:p>
            <a:pPr lvl="1">
              <a:lnSpc>
                <a:spcPct val="115000"/>
              </a:lnSpc>
              <a:spcBef>
                <a:spcPct val="30000"/>
              </a:spcBef>
            </a:pPr>
            <a:r>
              <a:rPr lang="zh-CN" altLang="en-US" sz="2000">
                <a:ea typeface="黑体" panose="02010609060101010101" pitchFamily="49" charset="-122"/>
              </a:rPr>
              <a:t>每个周期都有一条指令完成</a:t>
            </a:r>
          </a:p>
          <a:p>
            <a:pPr lvl="1">
              <a:lnSpc>
                <a:spcPct val="115000"/>
              </a:lnSpc>
              <a:spcBef>
                <a:spcPct val="30000"/>
              </a:spcBef>
            </a:pPr>
            <a:r>
              <a:rPr lang="zh-CN" altLang="en-US" sz="2000">
                <a:ea typeface="黑体" panose="02010609060101010101" pitchFamily="49" charset="-122"/>
              </a:rPr>
              <a:t>每条指令的有效周期数</a:t>
            </a:r>
            <a:r>
              <a:rPr lang="en-US" altLang="zh-CN" sz="2000">
                <a:ea typeface="黑体" panose="02010609060101010101" pitchFamily="49" charset="-122"/>
              </a:rPr>
              <a:t>(CPI)</a:t>
            </a:r>
            <a:r>
              <a:rPr lang="zh-CN" altLang="en-US" sz="2000">
                <a:ea typeface="黑体" panose="02010609060101010101" pitchFamily="49" charset="-122"/>
              </a:rPr>
              <a:t>为</a:t>
            </a:r>
            <a:r>
              <a:rPr lang="en-US" altLang="zh-CN" sz="2000">
                <a:ea typeface="黑体" panose="02010609060101010101" pitchFamily="49" charset="-122"/>
              </a:rPr>
              <a:t>1</a:t>
            </a:r>
          </a:p>
        </p:txBody>
      </p:sp>
      <p:grpSp>
        <p:nvGrpSpPr>
          <p:cNvPr id="28710" name="Group 91">
            <a:extLst>
              <a:ext uri="{FF2B5EF4-FFF2-40B4-BE49-F238E27FC236}">
                <a16:creationId xmlns:a16="http://schemas.microsoft.com/office/drawing/2014/main" id="{F7A634AA-075B-4220-B1A9-D6984DA3E432}"/>
              </a:ext>
            </a:extLst>
          </p:cNvPr>
          <p:cNvGrpSpPr>
            <a:grpSpLocks/>
          </p:cNvGrpSpPr>
          <p:nvPr/>
        </p:nvGrpSpPr>
        <p:grpSpPr bwMode="auto">
          <a:xfrm>
            <a:off x="3368675" y="2778125"/>
            <a:ext cx="4165600" cy="333375"/>
            <a:chOff x="1400" y="1344"/>
            <a:chExt cx="2624" cy="210"/>
          </a:xfrm>
        </p:grpSpPr>
        <p:grpSp>
          <p:nvGrpSpPr>
            <p:cNvPr id="28729" name="Group 78">
              <a:extLst>
                <a:ext uri="{FF2B5EF4-FFF2-40B4-BE49-F238E27FC236}">
                  <a16:creationId xmlns:a16="http://schemas.microsoft.com/office/drawing/2014/main" id="{78BECA97-C077-4A4A-91D0-400446E55C30}"/>
                </a:ext>
              </a:extLst>
            </p:cNvPr>
            <p:cNvGrpSpPr>
              <a:grpSpLocks/>
            </p:cNvGrpSpPr>
            <p:nvPr/>
          </p:nvGrpSpPr>
          <p:grpSpPr bwMode="auto">
            <a:xfrm>
              <a:off x="1400" y="1344"/>
              <a:ext cx="512" cy="210"/>
              <a:chOff x="1400" y="1344"/>
              <a:chExt cx="512" cy="210"/>
            </a:xfrm>
          </p:grpSpPr>
          <p:sp>
            <p:nvSpPr>
              <p:cNvPr id="28742" name="Rectangle 76">
                <a:extLst>
                  <a:ext uri="{FF2B5EF4-FFF2-40B4-BE49-F238E27FC236}">
                    <a16:creationId xmlns:a16="http://schemas.microsoft.com/office/drawing/2014/main" id="{2A4611C8-C277-4BC4-A4D5-103F8084D482}"/>
                  </a:ext>
                </a:extLst>
              </p:cNvPr>
              <p:cNvSpPr>
                <a:spLocks noChangeArrowheads="1"/>
              </p:cNvSpPr>
              <p:nvPr/>
            </p:nvSpPr>
            <p:spPr bwMode="auto">
              <a:xfrm>
                <a:off x="1400" y="1352"/>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8743" name="Rectangle 77">
                <a:extLst>
                  <a:ext uri="{FF2B5EF4-FFF2-40B4-BE49-F238E27FC236}">
                    <a16:creationId xmlns:a16="http://schemas.microsoft.com/office/drawing/2014/main" id="{7E1DC966-36FE-4670-BBB6-63CC6082679D}"/>
                  </a:ext>
                </a:extLst>
              </p:cNvPr>
              <p:cNvSpPr>
                <a:spLocks noChangeArrowheads="1"/>
              </p:cNvSpPr>
              <p:nvPr/>
            </p:nvSpPr>
            <p:spPr bwMode="auto">
              <a:xfrm>
                <a:off x="1441" y="1344"/>
                <a:ext cx="4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Ifetch</a:t>
                </a:r>
              </a:p>
            </p:txBody>
          </p:sp>
        </p:grpSp>
        <p:grpSp>
          <p:nvGrpSpPr>
            <p:cNvPr id="28730" name="Group 81">
              <a:extLst>
                <a:ext uri="{FF2B5EF4-FFF2-40B4-BE49-F238E27FC236}">
                  <a16:creationId xmlns:a16="http://schemas.microsoft.com/office/drawing/2014/main" id="{29CC76FA-D9E7-4F49-9C5B-FB1C0B1C47AC}"/>
                </a:ext>
              </a:extLst>
            </p:cNvPr>
            <p:cNvGrpSpPr>
              <a:grpSpLocks/>
            </p:cNvGrpSpPr>
            <p:nvPr/>
          </p:nvGrpSpPr>
          <p:grpSpPr bwMode="auto">
            <a:xfrm>
              <a:off x="1911" y="1344"/>
              <a:ext cx="569" cy="210"/>
              <a:chOff x="1911" y="1344"/>
              <a:chExt cx="569" cy="210"/>
            </a:xfrm>
          </p:grpSpPr>
          <p:sp>
            <p:nvSpPr>
              <p:cNvPr id="28740" name="Rectangle 79">
                <a:extLst>
                  <a:ext uri="{FF2B5EF4-FFF2-40B4-BE49-F238E27FC236}">
                    <a16:creationId xmlns:a16="http://schemas.microsoft.com/office/drawing/2014/main" id="{57AA86B6-E792-4E8E-A904-F3C4D46D09FD}"/>
                  </a:ext>
                </a:extLst>
              </p:cNvPr>
              <p:cNvSpPr>
                <a:spLocks noChangeArrowheads="1"/>
              </p:cNvSpPr>
              <p:nvPr/>
            </p:nvSpPr>
            <p:spPr bwMode="auto">
              <a:xfrm>
                <a:off x="1928" y="1352"/>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8741" name="Rectangle 80">
                <a:extLst>
                  <a:ext uri="{FF2B5EF4-FFF2-40B4-BE49-F238E27FC236}">
                    <a16:creationId xmlns:a16="http://schemas.microsoft.com/office/drawing/2014/main" id="{30A47882-5B97-4044-99BF-4DAE1D09250A}"/>
                  </a:ext>
                </a:extLst>
              </p:cNvPr>
              <p:cNvSpPr>
                <a:spLocks noChangeArrowheads="1"/>
              </p:cNvSpPr>
              <p:nvPr/>
            </p:nvSpPr>
            <p:spPr bwMode="auto">
              <a:xfrm>
                <a:off x="1911" y="1344"/>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Reg/Dec</a:t>
                </a:r>
              </a:p>
            </p:txBody>
          </p:sp>
        </p:grpSp>
        <p:grpSp>
          <p:nvGrpSpPr>
            <p:cNvPr id="28731" name="Group 84">
              <a:extLst>
                <a:ext uri="{FF2B5EF4-FFF2-40B4-BE49-F238E27FC236}">
                  <a16:creationId xmlns:a16="http://schemas.microsoft.com/office/drawing/2014/main" id="{C2695FEC-4135-450D-BA5E-C17C7098316F}"/>
                </a:ext>
              </a:extLst>
            </p:cNvPr>
            <p:cNvGrpSpPr>
              <a:grpSpLocks/>
            </p:cNvGrpSpPr>
            <p:nvPr/>
          </p:nvGrpSpPr>
          <p:grpSpPr bwMode="auto">
            <a:xfrm>
              <a:off x="2456" y="1344"/>
              <a:ext cx="512" cy="210"/>
              <a:chOff x="2456" y="1344"/>
              <a:chExt cx="512" cy="210"/>
            </a:xfrm>
          </p:grpSpPr>
          <p:sp>
            <p:nvSpPr>
              <p:cNvPr id="28738" name="Rectangle 82">
                <a:extLst>
                  <a:ext uri="{FF2B5EF4-FFF2-40B4-BE49-F238E27FC236}">
                    <a16:creationId xmlns:a16="http://schemas.microsoft.com/office/drawing/2014/main" id="{12A8F1BD-3DB6-493E-8375-B52DC2433391}"/>
                  </a:ext>
                </a:extLst>
              </p:cNvPr>
              <p:cNvSpPr>
                <a:spLocks noChangeArrowheads="1"/>
              </p:cNvSpPr>
              <p:nvPr/>
            </p:nvSpPr>
            <p:spPr bwMode="auto">
              <a:xfrm>
                <a:off x="2456" y="1352"/>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8739" name="Rectangle 83">
                <a:extLst>
                  <a:ext uri="{FF2B5EF4-FFF2-40B4-BE49-F238E27FC236}">
                    <a16:creationId xmlns:a16="http://schemas.microsoft.com/office/drawing/2014/main" id="{1BCE4156-7065-49F0-9293-C79F8BDE73AA}"/>
                  </a:ext>
                </a:extLst>
              </p:cNvPr>
              <p:cNvSpPr>
                <a:spLocks noChangeArrowheads="1"/>
              </p:cNvSpPr>
              <p:nvPr/>
            </p:nvSpPr>
            <p:spPr bwMode="auto">
              <a:xfrm>
                <a:off x="2535" y="1344"/>
                <a:ext cx="37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Exec</a:t>
                </a:r>
              </a:p>
            </p:txBody>
          </p:sp>
        </p:grpSp>
        <p:grpSp>
          <p:nvGrpSpPr>
            <p:cNvPr id="28732" name="Group 87">
              <a:extLst>
                <a:ext uri="{FF2B5EF4-FFF2-40B4-BE49-F238E27FC236}">
                  <a16:creationId xmlns:a16="http://schemas.microsoft.com/office/drawing/2014/main" id="{08430E14-05B0-4F2F-9DCC-9EC1BB01FD5D}"/>
                </a:ext>
              </a:extLst>
            </p:cNvPr>
            <p:cNvGrpSpPr>
              <a:grpSpLocks/>
            </p:cNvGrpSpPr>
            <p:nvPr/>
          </p:nvGrpSpPr>
          <p:grpSpPr bwMode="auto">
            <a:xfrm>
              <a:off x="2984" y="1344"/>
              <a:ext cx="512" cy="210"/>
              <a:chOff x="2984" y="1344"/>
              <a:chExt cx="512" cy="210"/>
            </a:xfrm>
          </p:grpSpPr>
          <p:sp>
            <p:nvSpPr>
              <p:cNvPr id="28736" name="Rectangle 85">
                <a:extLst>
                  <a:ext uri="{FF2B5EF4-FFF2-40B4-BE49-F238E27FC236}">
                    <a16:creationId xmlns:a16="http://schemas.microsoft.com/office/drawing/2014/main" id="{395C9F68-F4F3-41E6-9AFB-6F36A217E9AF}"/>
                  </a:ext>
                </a:extLst>
              </p:cNvPr>
              <p:cNvSpPr>
                <a:spLocks noChangeArrowheads="1"/>
              </p:cNvSpPr>
              <p:nvPr/>
            </p:nvSpPr>
            <p:spPr bwMode="auto">
              <a:xfrm>
                <a:off x="2984" y="1352"/>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8737" name="Rectangle 86">
                <a:extLst>
                  <a:ext uri="{FF2B5EF4-FFF2-40B4-BE49-F238E27FC236}">
                    <a16:creationId xmlns:a16="http://schemas.microsoft.com/office/drawing/2014/main" id="{8E4C7D82-4071-4FEE-95F3-30D05C6AD4E0}"/>
                  </a:ext>
                </a:extLst>
              </p:cNvPr>
              <p:cNvSpPr>
                <a:spLocks noChangeArrowheads="1"/>
              </p:cNvSpPr>
              <p:nvPr/>
            </p:nvSpPr>
            <p:spPr bwMode="auto">
              <a:xfrm>
                <a:off x="3063" y="1344"/>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Mem</a:t>
                </a:r>
              </a:p>
            </p:txBody>
          </p:sp>
        </p:grpSp>
        <p:grpSp>
          <p:nvGrpSpPr>
            <p:cNvPr id="28733" name="Group 90">
              <a:extLst>
                <a:ext uri="{FF2B5EF4-FFF2-40B4-BE49-F238E27FC236}">
                  <a16:creationId xmlns:a16="http://schemas.microsoft.com/office/drawing/2014/main" id="{2A3B961C-F119-4041-B823-39F1C5E5E28D}"/>
                </a:ext>
              </a:extLst>
            </p:cNvPr>
            <p:cNvGrpSpPr>
              <a:grpSpLocks/>
            </p:cNvGrpSpPr>
            <p:nvPr/>
          </p:nvGrpSpPr>
          <p:grpSpPr bwMode="auto">
            <a:xfrm>
              <a:off x="3512" y="1344"/>
              <a:ext cx="512" cy="210"/>
              <a:chOff x="3512" y="1344"/>
              <a:chExt cx="512" cy="210"/>
            </a:xfrm>
          </p:grpSpPr>
          <p:sp>
            <p:nvSpPr>
              <p:cNvPr id="28734" name="Rectangle 88">
                <a:extLst>
                  <a:ext uri="{FF2B5EF4-FFF2-40B4-BE49-F238E27FC236}">
                    <a16:creationId xmlns:a16="http://schemas.microsoft.com/office/drawing/2014/main" id="{5C80CE75-FBCE-476C-BE2A-6557B59B31BE}"/>
                  </a:ext>
                </a:extLst>
              </p:cNvPr>
              <p:cNvSpPr>
                <a:spLocks noChangeArrowheads="1"/>
              </p:cNvSpPr>
              <p:nvPr/>
            </p:nvSpPr>
            <p:spPr bwMode="auto">
              <a:xfrm>
                <a:off x="3512" y="1352"/>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8735" name="Rectangle 89">
                <a:extLst>
                  <a:ext uri="{FF2B5EF4-FFF2-40B4-BE49-F238E27FC236}">
                    <a16:creationId xmlns:a16="http://schemas.microsoft.com/office/drawing/2014/main" id="{3DBC9D3B-87AC-4D78-95F2-AD8EB8723B94}"/>
                  </a:ext>
                </a:extLst>
              </p:cNvPr>
              <p:cNvSpPr>
                <a:spLocks noChangeArrowheads="1"/>
              </p:cNvSpPr>
              <p:nvPr/>
            </p:nvSpPr>
            <p:spPr bwMode="auto">
              <a:xfrm>
                <a:off x="3591" y="1344"/>
                <a:ext cx="2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Wr</a:t>
                </a:r>
              </a:p>
            </p:txBody>
          </p:sp>
        </p:grpSp>
      </p:grpSp>
      <p:sp>
        <p:nvSpPr>
          <p:cNvPr id="28711" name="Rectangle 92">
            <a:extLst>
              <a:ext uri="{FF2B5EF4-FFF2-40B4-BE49-F238E27FC236}">
                <a16:creationId xmlns:a16="http://schemas.microsoft.com/office/drawing/2014/main" id="{CC04EAE2-0BA6-4CE2-8A94-BFBD8E4CFBE9}"/>
              </a:ext>
            </a:extLst>
          </p:cNvPr>
          <p:cNvSpPr>
            <a:spLocks noChangeArrowheads="1"/>
          </p:cNvSpPr>
          <p:nvPr/>
        </p:nvSpPr>
        <p:spPr bwMode="auto">
          <a:xfrm>
            <a:off x="2655888" y="2778125"/>
            <a:ext cx="768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4nd lw</a:t>
            </a:r>
          </a:p>
        </p:txBody>
      </p:sp>
      <p:grpSp>
        <p:nvGrpSpPr>
          <p:cNvPr id="28712" name="Group 108">
            <a:extLst>
              <a:ext uri="{FF2B5EF4-FFF2-40B4-BE49-F238E27FC236}">
                <a16:creationId xmlns:a16="http://schemas.microsoft.com/office/drawing/2014/main" id="{A84E2BD5-A2E0-43A7-8E7F-838F8587984D}"/>
              </a:ext>
            </a:extLst>
          </p:cNvPr>
          <p:cNvGrpSpPr>
            <a:grpSpLocks/>
          </p:cNvGrpSpPr>
          <p:nvPr/>
        </p:nvGrpSpPr>
        <p:grpSpPr bwMode="auto">
          <a:xfrm>
            <a:off x="4206875" y="3235325"/>
            <a:ext cx="4165600" cy="333375"/>
            <a:chOff x="1928" y="1632"/>
            <a:chExt cx="2624" cy="210"/>
          </a:xfrm>
        </p:grpSpPr>
        <p:grpSp>
          <p:nvGrpSpPr>
            <p:cNvPr id="28714" name="Group 95">
              <a:extLst>
                <a:ext uri="{FF2B5EF4-FFF2-40B4-BE49-F238E27FC236}">
                  <a16:creationId xmlns:a16="http://schemas.microsoft.com/office/drawing/2014/main" id="{EFEFD63E-89A9-4EBE-AC95-73C655FF3E63}"/>
                </a:ext>
              </a:extLst>
            </p:cNvPr>
            <p:cNvGrpSpPr>
              <a:grpSpLocks/>
            </p:cNvGrpSpPr>
            <p:nvPr/>
          </p:nvGrpSpPr>
          <p:grpSpPr bwMode="auto">
            <a:xfrm>
              <a:off x="1928" y="1632"/>
              <a:ext cx="512" cy="210"/>
              <a:chOff x="1928" y="1632"/>
              <a:chExt cx="512" cy="210"/>
            </a:xfrm>
          </p:grpSpPr>
          <p:sp>
            <p:nvSpPr>
              <p:cNvPr id="28727" name="Rectangle 93">
                <a:extLst>
                  <a:ext uri="{FF2B5EF4-FFF2-40B4-BE49-F238E27FC236}">
                    <a16:creationId xmlns:a16="http://schemas.microsoft.com/office/drawing/2014/main" id="{BA15BC0D-1256-42B9-8A50-B4EE41B70F38}"/>
                  </a:ext>
                </a:extLst>
              </p:cNvPr>
              <p:cNvSpPr>
                <a:spLocks noChangeArrowheads="1"/>
              </p:cNvSpPr>
              <p:nvPr/>
            </p:nvSpPr>
            <p:spPr bwMode="auto">
              <a:xfrm>
                <a:off x="1928" y="1640"/>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8728" name="Rectangle 94">
                <a:extLst>
                  <a:ext uri="{FF2B5EF4-FFF2-40B4-BE49-F238E27FC236}">
                    <a16:creationId xmlns:a16="http://schemas.microsoft.com/office/drawing/2014/main" id="{C267EBEA-2CBF-4AD7-B194-6D88716DDD72}"/>
                  </a:ext>
                </a:extLst>
              </p:cNvPr>
              <p:cNvSpPr>
                <a:spLocks noChangeArrowheads="1"/>
              </p:cNvSpPr>
              <p:nvPr/>
            </p:nvSpPr>
            <p:spPr bwMode="auto">
              <a:xfrm>
                <a:off x="1969" y="1632"/>
                <a:ext cx="4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Ifetch</a:t>
                </a:r>
              </a:p>
            </p:txBody>
          </p:sp>
        </p:grpSp>
        <p:grpSp>
          <p:nvGrpSpPr>
            <p:cNvPr id="28715" name="Group 98">
              <a:extLst>
                <a:ext uri="{FF2B5EF4-FFF2-40B4-BE49-F238E27FC236}">
                  <a16:creationId xmlns:a16="http://schemas.microsoft.com/office/drawing/2014/main" id="{444703AA-CABE-469E-83F5-26E065B15E08}"/>
                </a:ext>
              </a:extLst>
            </p:cNvPr>
            <p:cNvGrpSpPr>
              <a:grpSpLocks/>
            </p:cNvGrpSpPr>
            <p:nvPr/>
          </p:nvGrpSpPr>
          <p:grpSpPr bwMode="auto">
            <a:xfrm>
              <a:off x="2439" y="1632"/>
              <a:ext cx="569" cy="210"/>
              <a:chOff x="2439" y="1632"/>
              <a:chExt cx="569" cy="210"/>
            </a:xfrm>
          </p:grpSpPr>
          <p:sp>
            <p:nvSpPr>
              <p:cNvPr id="28725" name="Rectangle 96">
                <a:extLst>
                  <a:ext uri="{FF2B5EF4-FFF2-40B4-BE49-F238E27FC236}">
                    <a16:creationId xmlns:a16="http://schemas.microsoft.com/office/drawing/2014/main" id="{6C8CD188-9CFD-4AEB-BCCE-751D3DDDE5F9}"/>
                  </a:ext>
                </a:extLst>
              </p:cNvPr>
              <p:cNvSpPr>
                <a:spLocks noChangeArrowheads="1"/>
              </p:cNvSpPr>
              <p:nvPr/>
            </p:nvSpPr>
            <p:spPr bwMode="auto">
              <a:xfrm>
                <a:off x="2456" y="1640"/>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8726" name="Rectangle 97">
                <a:extLst>
                  <a:ext uri="{FF2B5EF4-FFF2-40B4-BE49-F238E27FC236}">
                    <a16:creationId xmlns:a16="http://schemas.microsoft.com/office/drawing/2014/main" id="{F5B71A09-E71B-450F-9A68-673A06ACE6B5}"/>
                  </a:ext>
                </a:extLst>
              </p:cNvPr>
              <p:cNvSpPr>
                <a:spLocks noChangeArrowheads="1"/>
              </p:cNvSpPr>
              <p:nvPr/>
            </p:nvSpPr>
            <p:spPr bwMode="auto">
              <a:xfrm>
                <a:off x="2439" y="1632"/>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Reg/Dec</a:t>
                </a:r>
              </a:p>
            </p:txBody>
          </p:sp>
        </p:grpSp>
        <p:grpSp>
          <p:nvGrpSpPr>
            <p:cNvPr id="28716" name="Group 101">
              <a:extLst>
                <a:ext uri="{FF2B5EF4-FFF2-40B4-BE49-F238E27FC236}">
                  <a16:creationId xmlns:a16="http://schemas.microsoft.com/office/drawing/2014/main" id="{B2545F8D-2531-4EBB-987D-66839CF3D1C2}"/>
                </a:ext>
              </a:extLst>
            </p:cNvPr>
            <p:cNvGrpSpPr>
              <a:grpSpLocks/>
            </p:cNvGrpSpPr>
            <p:nvPr/>
          </p:nvGrpSpPr>
          <p:grpSpPr bwMode="auto">
            <a:xfrm>
              <a:off x="2984" y="1632"/>
              <a:ext cx="512" cy="210"/>
              <a:chOff x="2984" y="1632"/>
              <a:chExt cx="512" cy="210"/>
            </a:xfrm>
          </p:grpSpPr>
          <p:sp>
            <p:nvSpPr>
              <p:cNvPr id="28723" name="Rectangle 99">
                <a:extLst>
                  <a:ext uri="{FF2B5EF4-FFF2-40B4-BE49-F238E27FC236}">
                    <a16:creationId xmlns:a16="http://schemas.microsoft.com/office/drawing/2014/main" id="{4E6EBD81-3A12-4C22-91EF-8104C82A708A}"/>
                  </a:ext>
                </a:extLst>
              </p:cNvPr>
              <p:cNvSpPr>
                <a:spLocks noChangeArrowheads="1"/>
              </p:cNvSpPr>
              <p:nvPr/>
            </p:nvSpPr>
            <p:spPr bwMode="auto">
              <a:xfrm>
                <a:off x="2984" y="1640"/>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8724" name="Rectangle 100">
                <a:extLst>
                  <a:ext uri="{FF2B5EF4-FFF2-40B4-BE49-F238E27FC236}">
                    <a16:creationId xmlns:a16="http://schemas.microsoft.com/office/drawing/2014/main" id="{63399B36-277F-439E-A466-B7A3B6C0EA2F}"/>
                  </a:ext>
                </a:extLst>
              </p:cNvPr>
              <p:cNvSpPr>
                <a:spLocks noChangeArrowheads="1"/>
              </p:cNvSpPr>
              <p:nvPr/>
            </p:nvSpPr>
            <p:spPr bwMode="auto">
              <a:xfrm>
                <a:off x="3063" y="1632"/>
                <a:ext cx="37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Exec</a:t>
                </a:r>
              </a:p>
            </p:txBody>
          </p:sp>
        </p:grpSp>
        <p:grpSp>
          <p:nvGrpSpPr>
            <p:cNvPr id="28717" name="Group 104">
              <a:extLst>
                <a:ext uri="{FF2B5EF4-FFF2-40B4-BE49-F238E27FC236}">
                  <a16:creationId xmlns:a16="http://schemas.microsoft.com/office/drawing/2014/main" id="{34EA7B1E-4012-43E5-A425-B8A148A1788E}"/>
                </a:ext>
              </a:extLst>
            </p:cNvPr>
            <p:cNvGrpSpPr>
              <a:grpSpLocks/>
            </p:cNvGrpSpPr>
            <p:nvPr/>
          </p:nvGrpSpPr>
          <p:grpSpPr bwMode="auto">
            <a:xfrm>
              <a:off x="3512" y="1632"/>
              <a:ext cx="512" cy="210"/>
              <a:chOff x="3512" y="1632"/>
              <a:chExt cx="512" cy="210"/>
            </a:xfrm>
          </p:grpSpPr>
          <p:sp>
            <p:nvSpPr>
              <p:cNvPr id="28721" name="Rectangle 102">
                <a:extLst>
                  <a:ext uri="{FF2B5EF4-FFF2-40B4-BE49-F238E27FC236}">
                    <a16:creationId xmlns:a16="http://schemas.microsoft.com/office/drawing/2014/main" id="{5B4C8ECB-EE70-45C2-97A6-1F7DF4380D2D}"/>
                  </a:ext>
                </a:extLst>
              </p:cNvPr>
              <p:cNvSpPr>
                <a:spLocks noChangeArrowheads="1"/>
              </p:cNvSpPr>
              <p:nvPr/>
            </p:nvSpPr>
            <p:spPr bwMode="auto">
              <a:xfrm>
                <a:off x="3512" y="1640"/>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8722" name="Rectangle 103">
                <a:extLst>
                  <a:ext uri="{FF2B5EF4-FFF2-40B4-BE49-F238E27FC236}">
                    <a16:creationId xmlns:a16="http://schemas.microsoft.com/office/drawing/2014/main" id="{8C87B4D8-10E9-427D-8EA6-52FAC0A0A898}"/>
                  </a:ext>
                </a:extLst>
              </p:cNvPr>
              <p:cNvSpPr>
                <a:spLocks noChangeArrowheads="1"/>
              </p:cNvSpPr>
              <p:nvPr/>
            </p:nvSpPr>
            <p:spPr bwMode="auto">
              <a:xfrm>
                <a:off x="3591" y="1632"/>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Mem</a:t>
                </a:r>
              </a:p>
            </p:txBody>
          </p:sp>
        </p:grpSp>
        <p:grpSp>
          <p:nvGrpSpPr>
            <p:cNvPr id="28718" name="Group 107">
              <a:extLst>
                <a:ext uri="{FF2B5EF4-FFF2-40B4-BE49-F238E27FC236}">
                  <a16:creationId xmlns:a16="http://schemas.microsoft.com/office/drawing/2014/main" id="{A5851A2F-8446-4330-84BE-61A154FB8CB3}"/>
                </a:ext>
              </a:extLst>
            </p:cNvPr>
            <p:cNvGrpSpPr>
              <a:grpSpLocks/>
            </p:cNvGrpSpPr>
            <p:nvPr/>
          </p:nvGrpSpPr>
          <p:grpSpPr bwMode="auto">
            <a:xfrm>
              <a:off x="4040" y="1632"/>
              <a:ext cx="512" cy="210"/>
              <a:chOff x="4040" y="1632"/>
              <a:chExt cx="512" cy="210"/>
            </a:xfrm>
          </p:grpSpPr>
          <p:sp>
            <p:nvSpPr>
              <p:cNvPr id="28719" name="Rectangle 105">
                <a:extLst>
                  <a:ext uri="{FF2B5EF4-FFF2-40B4-BE49-F238E27FC236}">
                    <a16:creationId xmlns:a16="http://schemas.microsoft.com/office/drawing/2014/main" id="{1C39C0EC-BD2E-4311-8C7D-B91D725C8A8C}"/>
                  </a:ext>
                </a:extLst>
              </p:cNvPr>
              <p:cNvSpPr>
                <a:spLocks noChangeArrowheads="1"/>
              </p:cNvSpPr>
              <p:nvPr/>
            </p:nvSpPr>
            <p:spPr bwMode="auto">
              <a:xfrm>
                <a:off x="4040" y="1640"/>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8720" name="Rectangle 106">
                <a:extLst>
                  <a:ext uri="{FF2B5EF4-FFF2-40B4-BE49-F238E27FC236}">
                    <a16:creationId xmlns:a16="http://schemas.microsoft.com/office/drawing/2014/main" id="{6C6CEF93-F0DE-4220-8D45-F02F008508C0}"/>
                  </a:ext>
                </a:extLst>
              </p:cNvPr>
              <p:cNvSpPr>
                <a:spLocks noChangeArrowheads="1"/>
              </p:cNvSpPr>
              <p:nvPr/>
            </p:nvSpPr>
            <p:spPr bwMode="auto">
              <a:xfrm>
                <a:off x="4119" y="1632"/>
                <a:ext cx="2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Wr</a:t>
                </a:r>
              </a:p>
            </p:txBody>
          </p:sp>
        </p:grpSp>
      </p:grpSp>
      <p:sp>
        <p:nvSpPr>
          <p:cNvPr id="28713" name="Rectangle 109">
            <a:extLst>
              <a:ext uri="{FF2B5EF4-FFF2-40B4-BE49-F238E27FC236}">
                <a16:creationId xmlns:a16="http://schemas.microsoft.com/office/drawing/2014/main" id="{ACF723E7-3841-4810-B5C4-E12B952D6CEA}"/>
              </a:ext>
            </a:extLst>
          </p:cNvPr>
          <p:cNvSpPr>
            <a:spLocks noChangeArrowheads="1"/>
          </p:cNvSpPr>
          <p:nvPr/>
        </p:nvSpPr>
        <p:spPr bwMode="auto">
          <a:xfrm>
            <a:off x="3494088" y="3235325"/>
            <a:ext cx="746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5rd lw</a:t>
            </a:r>
          </a:p>
        </p:txBody>
      </p:sp>
      <p:sp>
        <p:nvSpPr>
          <p:cNvPr id="2" name="椭圆 1"/>
          <p:cNvSpPr/>
          <p:nvPr/>
        </p:nvSpPr>
        <p:spPr bwMode="auto">
          <a:xfrm>
            <a:off x="4164013" y="1284288"/>
            <a:ext cx="1006475" cy="2432947"/>
          </a:xfrm>
          <a:prstGeom prst="ellipse">
            <a:avLst/>
          </a:prstGeom>
          <a:noFill/>
          <a:ln w="1905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2641">
                                            <p:txEl>
                                              <p:pRg st="0" end="0"/>
                                            </p:txEl>
                                          </p:spTgt>
                                        </p:tgtEl>
                                        <p:attrNameLst>
                                          <p:attrName>style.visibility</p:attrName>
                                        </p:attrNameLst>
                                      </p:cBhvr>
                                      <p:to>
                                        <p:strVal val="visible"/>
                                      </p:to>
                                    </p:set>
                                    <p:animEffect transition="in" filter="checkerboard(across)">
                                      <p:cBhvr>
                                        <p:cTn id="7" dur="500"/>
                                        <p:tgtEl>
                                          <p:spTgt spid="22641">
                                            <p:txEl>
                                              <p:pRg st="0" end="0"/>
                                            </p:txEl>
                                          </p:spTgt>
                                        </p:tgtEl>
                                      </p:cBhvr>
                                    </p:animEffect>
                                  </p:childTnLst>
                                </p:cTn>
                              </p:par>
                            </p:childTnLst>
                          </p:cTn>
                        </p:par>
                        <p:par>
                          <p:cTn id="8" fill="hold" nodeType="withGroup">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22641">
                                            <p:txEl>
                                              <p:pRg st="1" end="1"/>
                                            </p:txEl>
                                          </p:spTgt>
                                        </p:tgtEl>
                                        <p:attrNameLst>
                                          <p:attrName>style.visibility</p:attrName>
                                        </p:attrNameLst>
                                      </p:cBhvr>
                                      <p:to>
                                        <p:strVal val="visible"/>
                                      </p:to>
                                    </p:set>
                                    <p:animEffect transition="in" filter="checkerboard(across)">
                                      <p:cBhvr>
                                        <p:cTn id="16" dur="500"/>
                                        <p:tgtEl>
                                          <p:spTgt spid="2264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22641">
                                            <p:txEl>
                                              <p:pRg st="2" end="2"/>
                                            </p:txEl>
                                          </p:spTgt>
                                        </p:tgtEl>
                                        <p:attrNameLst>
                                          <p:attrName>style.visibility</p:attrName>
                                        </p:attrNameLst>
                                      </p:cBhvr>
                                      <p:to>
                                        <p:strVal val="visible"/>
                                      </p:to>
                                    </p:set>
                                    <p:animEffect transition="in" filter="checkerboard(across)">
                                      <p:cBhvr>
                                        <p:cTn id="21" dur="500"/>
                                        <p:tgtEl>
                                          <p:spTgt spid="22641">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22641">
                                            <p:txEl>
                                              <p:pRg st="3" end="3"/>
                                            </p:txEl>
                                          </p:spTgt>
                                        </p:tgtEl>
                                        <p:attrNameLst>
                                          <p:attrName>style.visibility</p:attrName>
                                        </p:attrNameLst>
                                      </p:cBhvr>
                                      <p:to>
                                        <p:strVal val="visible"/>
                                      </p:to>
                                    </p:set>
                                    <p:animEffect transition="in" filter="checkerboard(across)">
                                      <p:cBhvr>
                                        <p:cTn id="26" dur="500"/>
                                        <p:tgtEl>
                                          <p:spTgt spid="22641">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22641">
                                            <p:txEl>
                                              <p:pRg st="4" end="4"/>
                                            </p:txEl>
                                          </p:spTgt>
                                        </p:tgtEl>
                                        <p:attrNameLst>
                                          <p:attrName>style.visibility</p:attrName>
                                        </p:attrNameLst>
                                      </p:cBhvr>
                                      <p:to>
                                        <p:strVal val="visible"/>
                                      </p:to>
                                    </p:set>
                                    <p:animEffect transition="in" filter="checkerboard(across)">
                                      <p:cBhvr>
                                        <p:cTn id="31" dur="500"/>
                                        <p:tgtEl>
                                          <p:spTgt spid="22641">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22641">
                                            <p:txEl>
                                              <p:pRg st="5" end="5"/>
                                            </p:txEl>
                                          </p:spTgt>
                                        </p:tgtEl>
                                        <p:attrNameLst>
                                          <p:attrName>style.visibility</p:attrName>
                                        </p:attrNameLst>
                                      </p:cBhvr>
                                      <p:to>
                                        <p:strVal val="visible"/>
                                      </p:to>
                                    </p:set>
                                    <p:animEffect transition="in" filter="checkerboard(across)">
                                      <p:cBhvr>
                                        <p:cTn id="36" dur="500"/>
                                        <p:tgtEl>
                                          <p:spTgt spid="2264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65EB083-623B-4B54-AD25-5741A512A20A}"/>
              </a:ext>
            </a:extLst>
          </p:cNvPr>
          <p:cNvSpPr>
            <a:spLocks noGrp="1" noChangeArrowheads="1"/>
          </p:cNvSpPr>
          <p:nvPr>
            <p:ph type="title"/>
          </p:nvPr>
        </p:nvSpPr>
        <p:spPr>
          <a:xfrm>
            <a:off x="800100" y="228600"/>
            <a:ext cx="5348288" cy="368300"/>
          </a:xfrm>
          <a:noFill/>
        </p:spPr>
        <p:txBody>
          <a:bodyPr/>
          <a:lstStyle/>
          <a:p>
            <a:r>
              <a:rPr lang="en-US" altLang="zh-CN">
                <a:ea typeface="宋体" panose="02010600030101010101" pitchFamily="2" charset="-122"/>
              </a:rPr>
              <a:t>R-type</a:t>
            </a:r>
            <a:r>
              <a:rPr lang="zh-CN" altLang="en-US">
                <a:ea typeface="宋体" panose="02010600030101010101" pitchFamily="2" charset="-122"/>
              </a:rPr>
              <a:t>指令的</a:t>
            </a:r>
            <a:r>
              <a:rPr lang="en-US" altLang="zh-CN">
                <a:ea typeface="宋体" panose="02010600030101010101" pitchFamily="2" charset="-122"/>
              </a:rPr>
              <a:t>4</a:t>
            </a:r>
            <a:r>
              <a:rPr lang="zh-CN" altLang="en-US">
                <a:ea typeface="宋体" panose="02010600030101010101" pitchFamily="2" charset="-122"/>
              </a:rPr>
              <a:t>个阶段</a:t>
            </a:r>
            <a:endParaRPr lang="en-US" altLang="zh-CN">
              <a:ea typeface="宋体" panose="02010600030101010101" pitchFamily="2" charset="-122"/>
            </a:endParaRPr>
          </a:p>
        </p:txBody>
      </p:sp>
      <p:sp>
        <p:nvSpPr>
          <p:cNvPr id="24579" name="Rectangle 3">
            <a:extLst>
              <a:ext uri="{FF2B5EF4-FFF2-40B4-BE49-F238E27FC236}">
                <a16:creationId xmlns:a16="http://schemas.microsoft.com/office/drawing/2014/main" id="{8A537509-DC96-44D7-9178-8CB84CE8E045}"/>
              </a:ext>
            </a:extLst>
          </p:cNvPr>
          <p:cNvSpPr>
            <a:spLocks noGrp="1" noChangeArrowheads="1"/>
          </p:cNvSpPr>
          <p:nvPr>
            <p:ph type="body" idx="1"/>
          </p:nvPr>
        </p:nvSpPr>
        <p:spPr>
          <a:xfrm>
            <a:off x="844550" y="3162300"/>
            <a:ext cx="7545471" cy="2387320"/>
          </a:xfrm>
          <a:noFill/>
        </p:spPr>
        <p:txBody>
          <a:bodyPr/>
          <a:lstStyle/>
          <a:p>
            <a:pPr>
              <a:lnSpc>
                <a:spcPct val="120000"/>
              </a:lnSpc>
            </a:pPr>
            <a:r>
              <a:rPr lang="en-US" altLang="zh-CN" sz="2200" dirty="0" err="1">
                <a:solidFill>
                  <a:srgbClr val="990000"/>
                </a:solidFill>
                <a:ea typeface="黑体" panose="02010609060101010101" pitchFamily="49" charset="-122"/>
              </a:rPr>
              <a:t>Ifetch</a:t>
            </a:r>
            <a:r>
              <a:rPr lang="en-US" altLang="zh-CN" sz="2200" dirty="0">
                <a:solidFill>
                  <a:srgbClr val="990000"/>
                </a:solidFill>
                <a:ea typeface="黑体" panose="02010609060101010101" pitchFamily="49" charset="-122"/>
              </a:rPr>
              <a:t>:</a:t>
            </a:r>
            <a:r>
              <a:rPr lang="en-US" altLang="zh-CN" sz="2200" dirty="0">
                <a:ea typeface="黑体" panose="02010609060101010101" pitchFamily="49" charset="-122"/>
              </a:rPr>
              <a:t>   </a:t>
            </a:r>
            <a:r>
              <a:rPr lang="zh-CN" altLang="en-US" sz="2200" dirty="0">
                <a:ea typeface="黑体" panose="02010609060101010101" pitchFamily="49" charset="-122"/>
              </a:rPr>
              <a:t>取指令并计算</a:t>
            </a:r>
            <a:r>
              <a:rPr lang="en-US" altLang="zh-CN" sz="2200" dirty="0">
                <a:ea typeface="黑体" panose="02010609060101010101" pitchFamily="49" charset="-122"/>
              </a:rPr>
              <a:t>PC+4</a:t>
            </a:r>
            <a:endParaRPr lang="zh-CN" altLang="en-US" sz="2200" dirty="0">
              <a:ea typeface="黑体" panose="02010609060101010101" pitchFamily="49" charset="-122"/>
            </a:endParaRPr>
          </a:p>
          <a:p>
            <a:pPr>
              <a:lnSpc>
                <a:spcPct val="120000"/>
              </a:lnSpc>
            </a:pPr>
            <a:r>
              <a:rPr lang="en-US" altLang="zh-CN" sz="2200" dirty="0" err="1">
                <a:solidFill>
                  <a:srgbClr val="990000"/>
                </a:solidFill>
                <a:ea typeface="黑体" panose="02010609060101010101" pitchFamily="49" charset="-122"/>
              </a:rPr>
              <a:t>Reg</a:t>
            </a:r>
            <a:r>
              <a:rPr lang="en-US" altLang="zh-CN" sz="2200" dirty="0">
                <a:solidFill>
                  <a:srgbClr val="990000"/>
                </a:solidFill>
                <a:ea typeface="黑体" panose="02010609060101010101" pitchFamily="49" charset="-122"/>
              </a:rPr>
              <a:t>/Dec:</a:t>
            </a:r>
            <a:r>
              <a:rPr lang="en-US" altLang="zh-CN" sz="2200" dirty="0">
                <a:ea typeface="黑体" panose="02010609060101010101" pitchFamily="49" charset="-122"/>
              </a:rPr>
              <a:t>  </a:t>
            </a:r>
            <a:r>
              <a:rPr lang="zh-CN" altLang="en-US" sz="2200" dirty="0">
                <a:ea typeface="黑体" panose="02010609060101010101" pitchFamily="49" charset="-122"/>
              </a:rPr>
              <a:t>从寄存器取数，同时指令在译码器进行</a:t>
            </a:r>
            <a:r>
              <a:rPr lang="zh-CN" altLang="en-US" sz="2200" dirty="0" smtClean="0">
                <a:ea typeface="黑体" panose="02010609060101010101" pitchFamily="49" charset="-122"/>
              </a:rPr>
              <a:t>译码。</a:t>
            </a:r>
            <a:endParaRPr lang="zh-CN" altLang="en-US" sz="2200" dirty="0">
              <a:ea typeface="黑体" panose="02010609060101010101" pitchFamily="49" charset="-122"/>
            </a:endParaRPr>
          </a:p>
          <a:p>
            <a:pPr>
              <a:lnSpc>
                <a:spcPct val="120000"/>
              </a:lnSpc>
            </a:pPr>
            <a:r>
              <a:rPr lang="en-US" altLang="zh-CN" sz="2200" dirty="0">
                <a:solidFill>
                  <a:srgbClr val="990000"/>
                </a:solidFill>
                <a:ea typeface="黑体" panose="02010609060101010101" pitchFamily="49" charset="-122"/>
              </a:rPr>
              <a:t>Exec:</a:t>
            </a:r>
            <a:r>
              <a:rPr lang="en-US" altLang="zh-CN" sz="2200" dirty="0">
                <a:ea typeface="黑体" panose="02010609060101010101" pitchFamily="49" charset="-122"/>
              </a:rPr>
              <a:t>   </a:t>
            </a:r>
            <a:r>
              <a:rPr lang="zh-CN" altLang="en-US" sz="2200" dirty="0">
                <a:ea typeface="黑体" panose="02010609060101010101" pitchFamily="49" charset="-122"/>
              </a:rPr>
              <a:t>在</a:t>
            </a:r>
            <a:r>
              <a:rPr lang="en-US" altLang="zh-CN" sz="2200" dirty="0">
                <a:ea typeface="黑体" panose="02010609060101010101" pitchFamily="49" charset="-122"/>
              </a:rPr>
              <a:t>ALU</a:t>
            </a:r>
            <a:r>
              <a:rPr lang="zh-CN" altLang="en-US" sz="2200" dirty="0">
                <a:ea typeface="黑体" panose="02010609060101010101" pitchFamily="49" charset="-122"/>
              </a:rPr>
              <a:t>中对操作数进行计算</a:t>
            </a:r>
          </a:p>
          <a:p>
            <a:pPr>
              <a:lnSpc>
                <a:spcPct val="120000"/>
              </a:lnSpc>
            </a:pPr>
            <a:r>
              <a:rPr lang="en-US" altLang="zh-CN" sz="2200" dirty="0" err="1">
                <a:solidFill>
                  <a:srgbClr val="990000"/>
                </a:solidFill>
                <a:ea typeface="黑体" panose="02010609060101010101" pitchFamily="49" charset="-122"/>
              </a:rPr>
              <a:t>Wr</a:t>
            </a:r>
            <a:r>
              <a:rPr lang="en-US" altLang="zh-CN" sz="2200" dirty="0">
                <a:solidFill>
                  <a:srgbClr val="990000"/>
                </a:solidFill>
                <a:ea typeface="黑体" panose="02010609060101010101" pitchFamily="49" charset="-122"/>
              </a:rPr>
              <a:t>: </a:t>
            </a:r>
            <a:r>
              <a:rPr lang="en-US" altLang="zh-CN" sz="2200" dirty="0">
                <a:ea typeface="黑体" panose="02010609060101010101" pitchFamily="49" charset="-122"/>
              </a:rPr>
              <a:t>  ALU</a:t>
            </a:r>
            <a:r>
              <a:rPr lang="zh-CN" altLang="en-US" sz="2200" dirty="0">
                <a:ea typeface="黑体" panose="02010609060101010101" pitchFamily="49" charset="-122"/>
              </a:rPr>
              <a:t>计算的结果写到寄存器</a:t>
            </a:r>
          </a:p>
        </p:txBody>
      </p:sp>
      <p:grpSp>
        <p:nvGrpSpPr>
          <p:cNvPr id="30724" name="Group 49">
            <a:extLst>
              <a:ext uri="{FF2B5EF4-FFF2-40B4-BE49-F238E27FC236}">
                <a16:creationId xmlns:a16="http://schemas.microsoft.com/office/drawing/2014/main" id="{24A69A82-BEAA-427D-B2EE-43DAF5AB9613}"/>
              </a:ext>
            </a:extLst>
          </p:cNvPr>
          <p:cNvGrpSpPr>
            <a:grpSpLocks/>
          </p:cNvGrpSpPr>
          <p:nvPr/>
        </p:nvGrpSpPr>
        <p:grpSpPr bwMode="auto">
          <a:xfrm>
            <a:off x="1325563" y="1055688"/>
            <a:ext cx="5310187" cy="1674812"/>
            <a:chOff x="807" y="724"/>
            <a:chExt cx="2833" cy="720"/>
          </a:xfrm>
        </p:grpSpPr>
        <p:grpSp>
          <p:nvGrpSpPr>
            <p:cNvPr id="30726" name="Group 8">
              <a:extLst>
                <a:ext uri="{FF2B5EF4-FFF2-40B4-BE49-F238E27FC236}">
                  <a16:creationId xmlns:a16="http://schemas.microsoft.com/office/drawing/2014/main" id="{764EA9E6-B73B-4B9B-BE71-4C54A4C00D13}"/>
                </a:ext>
              </a:extLst>
            </p:cNvPr>
            <p:cNvGrpSpPr>
              <a:grpSpLocks/>
            </p:cNvGrpSpPr>
            <p:nvPr/>
          </p:nvGrpSpPr>
          <p:grpSpPr bwMode="auto">
            <a:xfrm>
              <a:off x="1248" y="964"/>
              <a:ext cx="520" cy="160"/>
              <a:chOff x="1248" y="712"/>
              <a:chExt cx="520" cy="160"/>
            </a:xfrm>
          </p:grpSpPr>
          <p:sp>
            <p:nvSpPr>
              <p:cNvPr id="30767" name="Line 4">
                <a:extLst>
                  <a:ext uri="{FF2B5EF4-FFF2-40B4-BE49-F238E27FC236}">
                    <a16:creationId xmlns:a16="http://schemas.microsoft.com/office/drawing/2014/main" id="{8AE1CF5C-A794-41CF-957E-9B48037F0816}"/>
                  </a:ext>
                </a:extLst>
              </p:cNvPr>
              <p:cNvSpPr>
                <a:spLocks noChangeShapeType="1"/>
              </p:cNvSpPr>
              <p:nvPr/>
            </p:nvSpPr>
            <p:spPr bwMode="auto">
              <a:xfrm>
                <a:off x="1256" y="864"/>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8" name="Line 5">
                <a:extLst>
                  <a:ext uri="{FF2B5EF4-FFF2-40B4-BE49-F238E27FC236}">
                    <a16:creationId xmlns:a16="http://schemas.microsoft.com/office/drawing/2014/main" id="{381A6258-2BA6-4522-8648-29DCCF74D2F3}"/>
                  </a:ext>
                </a:extLst>
              </p:cNvPr>
              <p:cNvSpPr>
                <a:spLocks noChangeShapeType="1"/>
              </p:cNvSpPr>
              <p:nvPr/>
            </p:nvSpPr>
            <p:spPr bwMode="auto">
              <a:xfrm>
                <a:off x="1248" y="728"/>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9" name="Line 6">
                <a:extLst>
                  <a:ext uri="{FF2B5EF4-FFF2-40B4-BE49-F238E27FC236}">
                    <a16:creationId xmlns:a16="http://schemas.microsoft.com/office/drawing/2014/main" id="{A7500ACB-9ECD-4AE3-A922-23D7617688D6}"/>
                  </a:ext>
                </a:extLst>
              </p:cNvPr>
              <p:cNvSpPr>
                <a:spLocks noChangeShapeType="1"/>
              </p:cNvSpPr>
              <p:nvPr/>
            </p:nvSpPr>
            <p:spPr bwMode="auto">
              <a:xfrm flipV="1">
                <a:off x="1536" y="712"/>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70" name="Line 7">
                <a:extLst>
                  <a:ext uri="{FF2B5EF4-FFF2-40B4-BE49-F238E27FC236}">
                    <a16:creationId xmlns:a16="http://schemas.microsoft.com/office/drawing/2014/main" id="{0D537319-1F8A-4D6C-9FD0-15E5EF53D433}"/>
                  </a:ext>
                </a:extLst>
              </p:cNvPr>
              <p:cNvSpPr>
                <a:spLocks noChangeShapeType="1"/>
              </p:cNvSpPr>
              <p:nvPr/>
            </p:nvSpPr>
            <p:spPr bwMode="auto">
              <a:xfrm>
                <a:off x="1544" y="720"/>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727" name="Group 13">
              <a:extLst>
                <a:ext uri="{FF2B5EF4-FFF2-40B4-BE49-F238E27FC236}">
                  <a16:creationId xmlns:a16="http://schemas.microsoft.com/office/drawing/2014/main" id="{E752EE97-49EC-42D0-9968-F6CC9795C8C0}"/>
                </a:ext>
              </a:extLst>
            </p:cNvPr>
            <p:cNvGrpSpPr>
              <a:grpSpLocks/>
            </p:cNvGrpSpPr>
            <p:nvPr/>
          </p:nvGrpSpPr>
          <p:grpSpPr bwMode="auto">
            <a:xfrm>
              <a:off x="1776" y="964"/>
              <a:ext cx="520" cy="160"/>
              <a:chOff x="1776" y="712"/>
              <a:chExt cx="520" cy="160"/>
            </a:xfrm>
          </p:grpSpPr>
          <p:sp>
            <p:nvSpPr>
              <p:cNvPr id="30763" name="Line 9">
                <a:extLst>
                  <a:ext uri="{FF2B5EF4-FFF2-40B4-BE49-F238E27FC236}">
                    <a16:creationId xmlns:a16="http://schemas.microsoft.com/office/drawing/2014/main" id="{E8F8024D-582C-4D1C-9932-D5C3CD17B0E0}"/>
                  </a:ext>
                </a:extLst>
              </p:cNvPr>
              <p:cNvSpPr>
                <a:spLocks noChangeShapeType="1"/>
              </p:cNvSpPr>
              <p:nvPr/>
            </p:nvSpPr>
            <p:spPr bwMode="auto">
              <a:xfrm>
                <a:off x="1784" y="864"/>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4" name="Line 10">
                <a:extLst>
                  <a:ext uri="{FF2B5EF4-FFF2-40B4-BE49-F238E27FC236}">
                    <a16:creationId xmlns:a16="http://schemas.microsoft.com/office/drawing/2014/main" id="{9C17F277-FAFE-4210-901E-CB1815FD3090}"/>
                  </a:ext>
                </a:extLst>
              </p:cNvPr>
              <p:cNvSpPr>
                <a:spLocks noChangeShapeType="1"/>
              </p:cNvSpPr>
              <p:nvPr/>
            </p:nvSpPr>
            <p:spPr bwMode="auto">
              <a:xfrm>
                <a:off x="1776" y="728"/>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5" name="Line 11">
                <a:extLst>
                  <a:ext uri="{FF2B5EF4-FFF2-40B4-BE49-F238E27FC236}">
                    <a16:creationId xmlns:a16="http://schemas.microsoft.com/office/drawing/2014/main" id="{DD92634C-D9D1-46BB-95E2-EC02FB6DC56D}"/>
                  </a:ext>
                </a:extLst>
              </p:cNvPr>
              <p:cNvSpPr>
                <a:spLocks noChangeShapeType="1"/>
              </p:cNvSpPr>
              <p:nvPr/>
            </p:nvSpPr>
            <p:spPr bwMode="auto">
              <a:xfrm flipV="1">
                <a:off x="2064" y="712"/>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6" name="Line 12">
                <a:extLst>
                  <a:ext uri="{FF2B5EF4-FFF2-40B4-BE49-F238E27FC236}">
                    <a16:creationId xmlns:a16="http://schemas.microsoft.com/office/drawing/2014/main" id="{C4BE1E0E-39CE-4DFB-B4B9-C8B7171B8E24}"/>
                  </a:ext>
                </a:extLst>
              </p:cNvPr>
              <p:cNvSpPr>
                <a:spLocks noChangeShapeType="1"/>
              </p:cNvSpPr>
              <p:nvPr/>
            </p:nvSpPr>
            <p:spPr bwMode="auto">
              <a:xfrm>
                <a:off x="2072" y="720"/>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728" name="Group 18">
              <a:extLst>
                <a:ext uri="{FF2B5EF4-FFF2-40B4-BE49-F238E27FC236}">
                  <a16:creationId xmlns:a16="http://schemas.microsoft.com/office/drawing/2014/main" id="{AD7BC1C3-F22D-4C77-A0BB-A305625A7F45}"/>
                </a:ext>
              </a:extLst>
            </p:cNvPr>
            <p:cNvGrpSpPr>
              <a:grpSpLocks/>
            </p:cNvGrpSpPr>
            <p:nvPr/>
          </p:nvGrpSpPr>
          <p:grpSpPr bwMode="auto">
            <a:xfrm>
              <a:off x="2304" y="964"/>
              <a:ext cx="520" cy="160"/>
              <a:chOff x="2304" y="712"/>
              <a:chExt cx="520" cy="160"/>
            </a:xfrm>
          </p:grpSpPr>
          <p:sp>
            <p:nvSpPr>
              <p:cNvPr id="30759" name="Line 14">
                <a:extLst>
                  <a:ext uri="{FF2B5EF4-FFF2-40B4-BE49-F238E27FC236}">
                    <a16:creationId xmlns:a16="http://schemas.microsoft.com/office/drawing/2014/main" id="{A0FE3139-B1E4-426F-A5D9-3E5D53EF8A8A}"/>
                  </a:ext>
                </a:extLst>
              </p:cNvPr>
              <p:cNvSpPr>
                <a:spLocks noChangeShapeType="1"/>
              </p:cNvSpPr>
              <p:nvPr/>
            </p:nvSpPr>
            <p:spPr bwMode="auto">
              <a:xfrm>
                <a:off x="2312" y="864"/>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0" name="Line 15">
                <a:extLst>
                  <a:ext uri="{FF2B5EF4-FFF2-40B4-BE49-F238E27FC236}">
                    <a16:creationId xmlns:a16="http://schemas.microsoft.com/office/drawing/2014/main" id="{759BE428-732D-4A88-8AC4-6A4795B9086D}"/>
                  </a:ext>
                </a:extLst>
              </p:cNvPr>
              <p:cNvSpPr>
                <a:spLocks noChangeShapeType="1"/>
              </p:cNvSpPr>
              <p:nvPr/>
            </p:nvSpPr>
            <p:spPr bwMode="auto">
              <a:xfrm>
                <a:off x="2304" y="728"/>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1" name="Line 16">
                <a:extLst>
                  <a:ext uri="{FF2B5EF4-FFF2-40B4-BE49-F238E27FC236}">
                    <a16:creationId xmlns:a16="http://schemas.microsoft.com/office/drawing/2014/main" id="{9383279F-A58B-41AA-BA9E-4E0AB5E4EA2B}"/>
                  </a:ext>
                </a:extLst>
              </p:cNvPr>
              <p:cNvSpPr>
                <a:spLocks noChangeShapeType="1"/>
              </p:cNvSpPr>
              <p:nvPr/>
            </p:nvSpPr>
            <p:spPr bwMode="auto">
              <a:xfrm flipV="1">
                <a:off x="2592" y="712"/>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2" name="Line 17">
                <a:extLst>
                  <a:ext uri="{FF2B5EF4-FFF2-40B4-BE49-F238E27FC236}">
                    <a16:creationId xmlns:a16="http://schemas.microsoft.com/office/drawing/2014/main" id="{76743087-D032-42F3-ACD5-2CE42F554999}"/>
                  </a:ext>
                </a:extLst>
              </p:cNvPr>
              <p:cNvSpPr>
                <a:spLocks noChangeShapeType="1"/>
              </p:cNvSpPr>
              <p:nvPr/>
            </p:nvSpPr>
            <p:spPr bwMode="auto">
              <a:xfrm>
                <a:off x="2600" y="720"/>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729" name="Group 23">
              <a:extLst>
                <a:ext uri="{FF2B5EF4-FFF2-40B4-BE49-F238E27FC236}">
                  <a16:creationId xmlns:a16="http://schemas.microsoft.com/office/drawing/2014/main" id="{B9FE3820-9773-4129-88C3-C3F47584BD3B}"/>
                </a:ext>
              </a:extLst>
            </p:cNvPr>
            <p:cNvGrpSpPr>
              <a:grpSpLocks/>
            </p:cNvGrpSpPr>
            <p:nvPr/>
          </p:nvGrpSpPr>
          <p:grpSpPr bwMode="auto">
            <a:xfrm>
              <a:off x="2832" y="964"/>
              <a:ext cx="520" cy="160"/>
              <a:chOff x="2832" y="712"/>
              <a:chExt cx="520" cy="160"/>
            </a:xfrm>
          </p:grpSpPr>
          <p:sp>
            <p:nvSpPr>
              <p:cNvPr id="30755" name="Line 19">
                <a:extLst>
                  <a:ext uri="{FF2B5EF4-FFF2-40B4-BE49-F238E27FC236}">
                    <a16:creationId xmlns:a16="http://schemas.microsoft.com/office/drawing/2014/main" id="{CE8BABC1-D2BA-49AF-AAD9-E72D7D63C3B8}"/>
                  </a:ext>
                </a:extLst>
              </p:cNvPr>
              <p:cNvSpPr>
                <a:spLocks noChangeShapeType="1"/>
              </p:cNvSpPr>
              <p:nvPr/>
            </p:nvSpPr>
            <p:spPr bwMode="auto">
              <a:xfrm>
                <a:off x="2840" y="864"/>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6" name="Line 20">
                <a:extLst>
                  <a:ext uri="{FF2B5EF4-FFF2-40B4-BE49-F238E27FC236}">
                    <a16:creationId xmlns:a16="http://schemas.microsoft.com/office/drawing/2014/main" id="{A849DD49-FC32-4313-8177-FA896271C2ED}"/>
                  </a:ext>
                </a:extLst>
              </p:cNvPr>
              <p:cNvSpPr>
                <a:spLocks noChangeShapeType="1"/>
              </p:cNvSpPr>
              <p:nvPr/>
            </p:nvSpPr>
            <p:spPr bwMode="auto">
              <a:xfrm>
                <a:off x="2832" y="728"/>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7" name="Line 21">
                <a:extLst>
                  <a:ext uri="{FF2B5EF4-FFF2-40B4-BE49-F238E27FC236}">
                    <a16:creationId xmlns:a16="http://schemas.microsoft.com/office/drawing/2014/main" id="{E6D4D393-4E16-42BA-8FC4-D5A711C84BEF}"/>
                  </a:ext>
                </a:extLst>
              </p:cNvPr>
              <p:cNvSpPr>
                <a:spLocks noChangeShapeType="1"/>
              </p:cNvSpPr>
              <p:nvPr/>
            </p:nvSpPr>
            <p:spPr bwMode="auto">
              <a:xfrm flipV="1">
                <a:off x="3120" y="712"/>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8" name="Line 22">
                <a:extLst>
                  <a:ext uri="{FF2B5EF4-FFF2-40B4-BE49-F238E27FC236}">
                    <a16:creationId xmlns:a16="http://schemas.microsoft.com/office/drawing/2014/main" id="{88262BA8-0EEF-43E1-A3B0-A6B5B70ABEE5}"/>
                  </a:ext>
                </a:extLst>
              </p:cNvPr>
              <p:cNvSpPr>
                <a:spLocks noChangeShapeType="1"/>
              </p:cNvSpPr>
              <p:nvPr/>
            </p:nvSpPr>
            <p:spPr bwMode="auto">
              <a:xfrm>
                <a:off x="3128" y="720"/>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730" name="Line 24">
              <a:extLst>
                <a:ext uri="{FF2B5EF4-FFF2-40B4-BE49-F238E27FC236}">
                  <a16:creationId xmlns:a16="http://schemas.microsoft.com/office/drawing/2014/main" id="{2CABD4D2-1AEF-42AA-A318-DF10C62641D4}"/>
                </a:ext>
              </a:extLst>
            </p:cNvPr>
            <p:cNvSpPr>
              <a:spLocks noChangeShapeType="1"/>
            </p:cNvSpPr>
            <p:nvPr/>
          </p:nvSpPr>
          <p:spPr bwMode="auto">
            <a:xfrm>
              <a:off x="3368" y="1116"/>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1" name="Line 25">
              <a:extLst>
                <a:ext uri="{FF2B5EF4-FFF2-40B4-BE49-F238E27FC236}">
                  <a16:creationId xmlns:a16="http://schemas.microsoft.com/office/drawing/2014/main" id="{30A9B29A-CB5E-4F4F-96F4-9E27C6F9C0F4}"/>
                </a:ext>
              </a:extLst>
            </p:cNvPr>
            <p:cNvSpPr>
              <a:spLocks noChangeShapeType="1"/>
            </p:cNvSpPr>
            <p:nvPr/>
          </p:nvSpPr>
          <p:spPr bwMode="auto">
            <a:xfrm>
              <a:off x="3360" y="980"/>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2" name="Line 26">
              <a:extLst>
                <a:ext uri="{FF2B5EF4-FFF2-40B4-BE49-F238E27FC236}">
                  <a16:creationId xmlns:a16="http://schemas.microsoft.com/office/drawing/2014/main" id="{8721F199-86B2-4D32-AB05-A626D1AA9699}"/>
                </a:ext>
              </a:extLst>
            </p:cNvPr>
            <p:cNvSpPr>
              <a:spLocks noChangeShapeType="1"/>
            </p:cNvSpPr>
            <p:nvPr/>
          </p:nvSpPr>
          <p:spPr bwMode="auto">
            <a:xfrm>
              <a:off x="1016" y="972"/>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3" name="Line 27">
              <a:extLst>
                <a:ext uri="{FF2B5EF4-FFF2-40B4-BE49-F238E27FC236}">
                  <a16:creationId xmlns:a16="http://schemas.microsoft.com/office/drawing/2014/main" id="{44D51193-3A35-47A7-82B3-8FB0F71DD5E3}"/>
                </a:ext>
              </a:extLst>
            </p:cNvPr>
            <p:cNvSpPr>
              <a:spLocks noChangeShapeType="1"/>
            </p:cNvSpPr>
            <p:nvPr/>
          </p:nvSpPr>
          <p:spPr bwMode="auto">
            <a:xfrm flipV="1">
              <a:off x="1248" y="724"/>
              <a:ext cx="0" cy="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4" name="Line 28">
              <a:extLst>
                <a:ext uri="{FF2B5EF4-FFF2-40B4-BE49-F238E27FC236}">
                  <a16:creationId xmlns:a16="http://schemas.microsoft.com/office/drawing/2014/main" id="{DF59F3B5-3F7F-45CF-A921-477F60A1BA09}"/>
                </a:ext>
              </a:extLst>
            </p:cNvPr>
            <p:cNvSpPr>
              <a:spLocks noChangeShapeType="1"/>
            </p:cNvSpPr>
            <p:nvPr/>
          </p:nvSpPr>
          <p:spPr bwMode="auto">
            <a:xfrm flipV="1">
              <a:off x="1776" y="724"/>
              <a:ext cx="0" cy="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5" name="Rectangle 29">
              <a:extLst>
                <a:ext uri="{FF2B5EF4-FFF2-40B4-BE49-F238E27FC236}">
                  <a16:creationId xmlns:a16="http://schemas.microsoft.com/office/drawing/2014/main" id="{F27EDA68-1772-4454-AE32-69A22BC96663}"/>
                </a:ext>
              </a:extLst>
            </p:cNvPr>
            <p:cNvSpPr>
              <a:spLocks noChangeArrowheads="1"/>
            </p:cNvSpPr>
            <p:nvPr/>
          </p:nvSpPr>
          <p:spPr bwMode="auto">
            <a:xfrm>
              <a:off x="1287" y="732"/>
              <a:ext cx="43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1</a:t>
              </a:r>
            </a:p>
          </p:txBody>
        </p:sp>
        <p:sp>
          <p:nvSpPr>
            <p:cNvPr id="30736" name="Rectangle 30">
              <a:extLst>
                <a:ext uri="{FF2B5EF4-FFF2-40B4-BE49-F238E27FC236}">
                  <a16:creationId xmlns:a16="http://schemas.microsoft.com/office/drawing/2014/main" id="{E9C2160C-17E4-4001-A87D-615056083C3F}"/>
                </a:ext>
              </a:extLst>
            </p:cNvPr>
            <p:cNvSpPr>
              <a:spLocks noChangeArrowheads="1"/>
            </p:cNvSpPr>
            <p:nvPr/>
          </p:nvSpPr>
          <p:spPr bwMode="auto">
            <a:xfrm>
              <a:off x="1767" y="732"/>
              <a:ext cx="43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2</a:t>
              </a:r>
            </a:p>
          </p:txBody>
        </p:sp>
        <p:sp>
          <p:nvSpPr>
            <p:cNvPr id="30737" name="Line 31">
              <a:extLst>
                <a:ext uri="{FF2B5EF4-FFF2-40B4-BE49-F238E27FC236}">
                  <a16:creationId xmlns:a16="http://schemas.microsoft.com/office/drawing/2014/main" id="{3BFB9E10-0B81-4454-BEC7-71B43FC942D8}"/>
                </a:ext>
              </a:extLst>
            </p:cNvPr>
            <p:cNvSpPr>
              <a:spLocks noChangeShapeType="1"/>
            </p:cNvSpPr>
            <p:nvPr/>
          </p:nvSpPr>
          <p:spPr bwMode="auto">
            <a:xfrm flipV="1">
              <a:off x="2304" y="724"/>
              <a:ext cx="0" cy="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8" name="Line 32">
              <a:extLst>
                <a:ext uri="{FF2B5EF4-FFF2-40B4-BE49-F238E27FC236}">
                  <a16:creationId xmlns:a16="http://schemas.microsoft.com/office/drawing/2014/main" id="{C66C861D-ADF1-4A56-8421-7181A8C44FAF}"/>
                </a:ext>
              </a:extLst>
            </p:cNvPr>
            <p:cNvSpPr>
              <a:spLocks noChangeShapeType="1"/>
            </p:cNvSpPr>
            <p:nvPr/>
          </p:nvSpPr>
          <p:spPr bwMode="auto">
            <a:xfrm flipV="1">
              <a:off x="2832" y="724"/>
              <a:ext cx="0" cy="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9" name="Line 33">
              <a:extLst>
                <a:ext uri="{FF2B5EF4-FFF2-40B4-BE49-F238E27FC236}">
                  <a16:creationId xmlns:a16="http://schemas.microsoft.com/office/drawing/2014/main" id="{AC90F124-C29F-4CC1-A78B-E51B6C5B22AA}"/>
                </a:ext>
              </a:extLst>
            </p:cNvPr>
            <p:cNvSpPr>
              <a:spLocks noChangeShapeType="1"/>
            </p:cNvSpPr>
            <p:nvPr/>
          </p:nvSpPr>
          <p:spPr bwMode="auto">
            <a:xfrm flipV="1">
              <a:off x="3360" y="724"/>
              <a:ext cx="0" cy="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0" name="Rectangle 34">
              <a:extLst>
                <a:ext uri="{FF2B5EF4-FFF2-40B4-BE49-F238E27FC236}">
                  <a16:creationId xmlns:a16="http://schemas.microsoft.com/office/drawing/2014/main" id="{A0B0EA07-7911-4393-B90D-406E4904AD83}"/>
                </a:ext>
              </a:extLst>
            </p:cNvPr>
            <p:cNvSpPr>
              <a:spLocks noChangeArrowheads="1"/>
            </p:cNvSpPr>
            <p:nvPr/>
          </p:nvSpPr>
          <p:spPr bwMode="auto">
            <a:xfrm>
              <a:off x="2343" y="732"/>
              <a:ext cx="43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3</a:t>
              </a:r>
            </a:p>
          </p:txBody>
        </p:sp>
        <p:sp>
          <p:nvSpPr>
            <p:cNvPr id="30741" name="Rectangle 35">
              <a:extLst>
                <a:ext uri="{FF2B5EF4-FFF2-40B4-BE49-F238E27FC236}">
                  <a16:creationId xmlns:a16="http://schemas.microsoft.com/office/drawing/2014/main" id="{124FDA59-54A7-4CB5-A6A7-565211754500}"/>
                </a:ext>
              </a:extLst>
            </p:cNvPr>
            <p:cNvSpPr>
              <a:spLocks noChangeArrowheads="1"/>
            </p:cNvSpPr>
            <p:nvPr/>
          </p:nvSpPr>
          <p:spPr bwMode="auto">
            <a:xfrm>
              <a:off x="2823" y="732"/>
              <a:ext cx="43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4</a:t>
              </a:r>
            </a:p>
          </p:txBody>
        </p:sp>
        <p:grpSp>
          <p:nvGrpSpPr>
            <p:cNvPr id="30742" name="Group 38">
              <a:extLst>
                <a:ext uri="{FF2B5EF4-FFF2-40B4-BE49-F238E27FC236}">
                  <a16:creationId xmlns:a16="http://schemas.microsoft.com/office/drawing/2014/main" id="{4365728E-4F8E-4EFB-955C-255EDD21C982}"/>
                </a:ext>
              </a:extLst>
            </p:cNvPr>
            <p:cNvGrpSpPr>
              <a:grpSpLocks/>
            </p:cNvGrpSpPr>
            <p:nvPr/>
          </p:nvGrpSpPr>
          <p:grpSpPr bwMode="auto">
            <a:xfrm>
              <a:off x="1256" y="1260"/>
              <a:ext cx="512" cy="184"/>
              <a:chOff x="1256" y="1008"/>
              <a:chExt cx="512" cy="184"/>
            </a:xfrm>
          </p:grpSpPr>
          <p:sp>
            <p:nvSpPr>
              <p:cNvPr id="30753" name="Rectangle 36">
                <a:extLst>
                  <a:ext uri="{FF2B5EF4-FFF2-40B4-BE49-F238E27FC236}">
                    <a16:creationId xmlns:a16="http://schemas.microsoft.com/office/drawing/2014/main" id="{7E60967A-C7C4-47AC-9642-7F519C6837DC}"/>
                  </a:ext>
                </a:extLst>
              </p:cNvPr>
              <p:cNvSpPr>
                <a:spLocks noChangeArrowheads="1"/>
              </p:cNvSpPr>
              <p:nvPr/>
            </p:nvSpPr>
            <p:spPr bwMode="auto">
              <a:xfrm>
                <a:off x="1256" y="1016"/>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0754" name="Rectangle 37">
                <a:extLst>
                  <a:ext uri="{FF2B5EF4-FFF2-40B4-BE49-F238E27FC236}">
                    <a16:creationId xmlns:a16="http://schemas.microsoft.com/office/drawing/2014/main" id="{CCE4355B-233A-4F4A-A678-C1E7D0665304}"/>
                  </a:ext>
                </a:extLst>
              </p:cNvPr>
              <p:cNvSpPr>
                <a:spLocks noChangeArrowheads="1"/>
              </p:cNvSpPr>
              <p:nvPr/>
            </p:nvSpPr>
            <p:spPr bwMode="auto">
              <a:xfrm>
                <a:off x="1297" y="1008"/>
                <a:ext cx="368" cy="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Ifetch</a:t>
                </a:r>
              </a:p>
            </p:txBody>
          </p:sp>
        </p:grpSp>
        <p:grpSp>
          <p:nvGrpSpPr>
            <p:cNvPr id="30743" name="Group 41">
              <a:extLst>
                <a:ext uri="{FF2B5EF4-FFF2-40B4-BE49-F238E27FC236}">
                  <a16:creationId xmlns:a16="http://schemas.microsoft.com/office/drawing/2014/main" id="{8AF95F0F-D6B4-4E06-940A-755B71FBA60E}"/>
                </a:ext>
              </a:extLst>
            </p:cNvPr>
            <p:cNvGrpSpPr>
              <a:grpSpLocks/>
            </p:cNvGrpSpPr>
            <p:nvPr/>
          </p:nvGrpSpPr>
          <p:grpSpPr bwMode="auto">
            <a:xfrm>
              <a:off x="1760" y="1260"/>
              <a:ext cx="544" cy="184"/>
              <a:chOff x="1760" y="1008"/>
              <a:chExt cx="544" cy="184"/>
            </a:xfrm>
          </p:grpSpPr>
          <p:sp>
            <p:nvSpPr>
              <p:cNvPr id="30751" name="Rectangle 39">
                <a:extLst>
                  <a:ext uri="{FF2B5EF4-FFF2-40B4-BE49-F238E27FC236}">
                    <a16:creationId xmlns:a16="http://schemas.microsoft.com/office/drawing/2014/main" id="{9130475C-06ED-4F13-91E9-2F62EC78C17F}"/>
                  </a:ext>
                </a:extLst>
              </p:cNvPr>
              <p:cNvSpPr>
                <a:spLocks noChangeArrowheads="1"/>
              </p:cNvSpPr>
              <p:nvPr/>
            </p:nvSpPr>
            <p:spPr bwMode="auto">
              <a:xfrm>
                <a:off x="1760" y="1016"/>
                <a:ext cx="54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0752" name="Rectangle 40">
                <a:extLst>
                  <a:ext uri="{FF2B5EF4-FFF2-40B4-BE49-F238E27FC236}">
                    <a16:creationId xmlns:a16="http://schemas.microsoft.com/office/drawing/2014/main" id="{B4E83583-DFCD-4FAE-8A2F-1B2E61FC06E2}"/>
                  </a:ext>
                </a:extLst>
              </p:cNvPr>
              <p:cNvSpPr>
                <a:spLocks noChangeArrowheads="1"/>
              </p:cNvSpPr>
              <p:nvPr/>
            </p:nvSpPr>
            <p:spPr bwMode="auto">
              <a:xfrm>
                <a:off x="1767" y="1008"/>
                <a:ext cx="482" cy="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Reg/Dec</a:t>
                </a:r>
              </a:p>
            </p:txBody>
          </p:sp>
        </p:grpSp>
        <p:grpSp>
          <p:nvGrpSpPr>
            <p:cNvPr id="30744" name="Group 44">
              <a:extLst>
                <a:ext uri="{FF2B5EF4-FFF2-40B4-BE49-F238E27FC236}">
                  <a16:creationId xmlns:a16="http://schemas.microsoft.com/office/drawing/2014/main" id="{378B590B-E19E-4097-A9D6-CF43BFCFEB5C}"/>
                </a:ext>
              </a:extLst>
            </p:cNvPr>
            <p:cNvGrpSpPr>
              <a:grpSpLocks/>
            </p:cNvGrpSpPr>
            <p:nvPr/>
          </p:nvGrpSpPr>
          <p:grpSpPr bwMode="auto">
            <a:xfrm>
              <a:off x="2312" y="1260"/>
              <a:ext cx="512" cy="184"/>
              <a:chOff x="2312" y="1008"/>
              <a:chExt cx="512" cy="184"/>
            </a:xfrm>
          </p:grpSpPr>
          <p:sp>
            <p:nvSpPr>
              <p:cNvPr id="30749" name="Rectangle 42">
                <a:extLst>
                  <a:ext uri="{FF2B5EF4-FFF2-40B4-BE49-F238E27FC236}">
                    <a16:creationId xmlns:a16="http://schemas.microsoft.com/office/drawing/2014/main" id="{BD407D5C-806C-42D9-ABBA-C4572BA9AFD1}"/>
                  </a:ext>
                </a:extLst>
              </p:cNvPr>
              <p:cNvSpPr>
                <a:spLocks noChangeArrowheads="1"/>
              </p:cNvSpPr>
              <p:nvPr/>
            </p:nvSpPr>
            <p:spPr bwMode="auto">
              <a:xfrm>
                <a:off x="2312" y="1016"/>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0750" name="Rectangle 43">
                <a:extLst>
                  <a:ext uri="{FF2B5EF4-FFF2-40B4-BE49-F238E27FC236}">
                    <a16:creationId xmlns:a16="http://schemas.microsoft.com/office/drawing/2014/main" id="{46269472-28B7-476F-A9CD-6C3AA10654F6}"/>
                  </a:ext>
                </a:extLst>
              </p:cNvPr>
              <p:cNvSpPr>
                <a:spLocks noChangeArrowheads="1"/>
              </p:cNvSpPr>
              <p:nvPr/>
            </p:nvSpPr>
            <p:spPr bwMode="auto">
              <a:xfrm>
                <a:off x="2391" y="1008"/>
                <a:ext cx="319" cy="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Exec</a:t>
                </a:r>
              </a:p>
            </p:txBody>
          </p:sp>
        </p:grpSp>
        <p:grpSp>
          <p:nvGrpSpPr>
            <p:cNvPr id="30745" name="Group 47">
              <a:extLst>
                <a:ext uri="{FF2B5EF4-FFF2-40B4-BE49-F238E27FC236}">
                  <a16:creationId xmlns:a16="http://schemas.microsoft.com/office/drawing/2014/main" id="{98EFC007-FABB-4259-BE6D-B46EDF2C28A8}"/>
                </a:ext>
              </a:extLst>
            </p:cNvPr>
            <p:cNvGrpSpPr>
              <a:grpSpLocks/>
            </p:cNvGrpSpPr>
            <p:nvPr/>
          </p:nvGrpSpPr>
          <p:grpSpPr bwMode="auto">
            <a:xfrm>
              <a:off x="2832" y="1260"/>
              <a:ext cx="520" cy="184"/>
              <a:chOff x="2832" y="1008"/>
              <a:chExt cx="520" cy="184"/>
            </a:xfrm>
          </p:grpSpPr>
          <p:sp>
            <p:nvSpPr>
              <p:cNvPr id="30747" name="Rectangle 45">
                <a:extLst>
                  <a:ext uri="{FF2B5EF4-FFF2-40B4-BE49-F238E27FC236}">
                    <a16:creationId xmlns:a16="http://schemas.microsoft.com/office/drawing/2014/main" id="{FE23AB6C-E0AE-4611-A46E-DE4B89C544C2}"/>
                  </a:ext>
                </a:extLst>
              </p:cNvPr>
              <p:cNvSpPr>
                <a:spLocks noChangeArrowheads="1"/>
              </p:cNvSpPr>
              <p:nvPr/>
            </p:nvSpPr>
            <p:spPr bwMode="auto">
              <a:xfrm>
                <a:off x="2832" y="1016"/>
                <a:ext cx="520"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0748" name="Rectangle 46">
                <a:extLst>
                  <a:ext uri="{FF2B5EF4-FFF2-40B4-BE49-F238E27FC236}">
                    <a16:creationId xmlns:a16="http://schemas.microsoft.com/office/drawing/2014/main" id="{9AE9AC0C-D646-451C-BE72-0E01C2D52D6F}"/>
                  </a:ext>
                </a:extLst>
              </p:cNvPr>
              <p:cNvSpPr>
                <a:spLocks noChangeArrowheads="1"/>
              </p:cNvSpPr>
              <p:nvPr/>
            </p:nvSpPr>
            <p:spPr bwMode="auto">
              <a:xfrm>
                <a:off x="2919" y="1008"/>
                <a:ext cx="253" cy="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Wr</a:t>
                </a:r>
              </a:p>
            </p:txBody>
          </p:sp>
        </p:grpSp>
        <p:sp>
          <p:nvSpPr>
            <p:cNvPr id="30746" name="Rectangle 48">
              <a:extLst>
                <a:ext uri="{FF2B5EF4-FFF2-40B4-BE49-F238E27FC236}">
                  <a16:creationId xmlns:a16="http://schemas.microsoft.com/office/drawing/2014/main" id="{527481A3-2AB9-4861-91EA-95E328F2ECF8}"/>
                </a:ext>
              </a:extLst>
            </p:cNvPr>
            <p:cNvSpPr>
              <a:spLocks noChangeArrowheads="1"/>
            </p:cNvSpPr>
            <p:nvPr/>
          </p:nvSpPr>
          <p:spPr bwMode="auto">
            <a:xfrm>
              <a:off x="807" y="1260"/>
              <a:ext cx="410" cy="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R-type</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7" dur="500"/>
                                        <p:tgtEl>
                                          <p:spTgt spid="24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12" dur="500"/>
                                        <p:tgtEl>
                                          <p:spTgt spid="24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7" dur="500"/>
                                        <p:tgtEl>
                                          <p:spTgt spid="245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22" dur="500"/>
                                        <p:tgtEl>
                                          <p:spTgt spid="245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6D60D949-7C96-4588-A246-E862B6D3540C}"/>
              </a:ext>
            </a:extLst>
          </p:cNvPr>
          <p:cNvSpPr>
            <a:spLocks noGrp="1" noChangeArrowheads="1"/>
          </p:cNvSpPr>
          <p:nvPr>
            <p:ph type="title"/>
          </p:nvPr>
        </p:nvSpPr>
        <p:spPr>
          <a:xfrm>
            <a:off x="800100" y="228600"/>
            <a:ext cx="5902325" cy="368300"/>
          </a:xfrm>
          <a:noFill/>
        </p:spPr>
        <p:txBody>
          <a:bodyPr/>
          <a:lstStyle/>
          <a:p>
            <a:r>
              <a:rPr lang="zh-CN" altLang="en-US">
                <a:ea typeface="宋体" panose="02010600030101010101" pitchFamily="2" charset="-122"/>
              </a:rPr>
              <a:t>含</a:t>
            </a:r>
            <a:r>
              <a:rPr lang="en-US" altLang="zh-CN">
                <a:ea typeface="宋体" panose="02010600030101010101" pitchFamily="2" charset="-122"/>
              </a:rPr>
              <a:t>R-type</a:t>
            </a:r>
            <a:r>
              <a:rPr lang="zh-CN" altLang="en-US">
                <a:ea typeface="宋体" panose="02010600030101010101" pitchFamily="2" charset="-122"/>
              </a:rPr>
              <a:t>和 </a:t>
            </a:r>
            <a:r>
              <a:rPr lang="en-US" altLang="zh-CN">
                <a:ea typeface="宋体" panose="02010600030101010101" pitchFamily="2" charset="-122"/>
              </a:rPr>
              <a:t>Load </a:t>
            </a:r>
            <a:r>
              <a:rPr lang="zh-CN" altLang="en-US">
                <a:ea typeface="宋体" panose="02010600030101010101" pitchFamily="2" charset="-122"/>
              </a:rPr>
              <a:t>指令的流水线</a:t>
            </a:r>
          </a:p>
        </p:txBody>
      </p:sp>
      <p:sp>
        <p:nvSpPr>
          <p:cNvPr id="26627" name="Rectangle 3">
            <a:extLst>
              <a:ext uri="{FF2B5EF4-FFF2-40B4-BE49-F238E27FC236}">
                <a16:creationId xmlns:a16="http://schemas.microsoft.com/office/drawing/2014/main" id="{5B96676C-0B14-4E36-B163-AFF47E6524B4}"/>
              </a:ext>
            </a:extLst>
          </p:cNvPr>
          <p:cNvSpPr>
            <a:spLocks noGrp="1" noChangeArrowheads="1"/>
          </p:cNvSpPr>
          <p:nvPr>
            <p:ph type="body" idx="1"/>
          </p:nvPr>
        </p:nvSpPr>
        <p:spPr>
          <a:xfrm>
            <a:off x="0" y="3760788"/>
            <a:ext cx="8869363" cy="2843599"/>
          </a:xfrm>
          <a:noFill/>
        </p:spPr>
        <p:txBody>
          <a:bodyPr/>
          <a:lstStyle/>
          <a:p>
            <a:r>
              <a:rPr lang="zh-CN" altLang="en-US" sz="1900" dirty="0">
                <a:ea typeface="黑体" panose="02010609060101010101" pitchFamily="49" charset="-122"/>
              </a:rPr>
              <a:t>上述流水线有一个问题</a:t>
            </a:r>
            <a:r>
              <a:rPr lang="en-US" altLang="zh-CN" sz="1900" dirty="0">
                <a:ea typeface="黑体" panose="02010609060101010101" pitchFamily="49" charset="-122"/>
              </a:rPr>
              <a:t>----</a:t>
            </a:r>
            <a:r>
              <a:rPr lang="zh-CN" altLang="en-US" sz="1900" dirty="0">
                <a:solidFill>
                  <a:srgbClr val="FF0000"/>
                </a:solidFill>
                <a:ea typeface="黑体" panose="02010609060101010101" pitchFamily="49" charset="-122"/>
              </a:rPr>
              <a:t>两条指令试图同时写寄存器</a:t>
            </a:r>
            <a:r>
              <a:rPr lang="zh-CN" altLang="en-US" sz="1900" dirty="0">
                <a:ea typeface="黑体" panose="02010609060101010101" pitchFamily="49" charset="-122"/>
              </a:rPr>
              <a:t>：</a:t>
            </a:r>
          </a:p>
          <a:p>
            <a:pPr lvl="1">
              <a:lnSpc>
                <a:spcPct val="100000"/>
              </a:lnSpc>
              <a:spcBef>
                <a:spcPct val="30000"/>
              </a:spcBef>
            </a:pPr>
            <a:r>
              <a:rPr lang="en-US" altLang="zh-CN" sz="1900" dirty="0">
                <a:ea typeface="黑体" panose="02010609060101010101" pitchFamily="49" charset="-122"/>
              </a:rPr>
              <a:t>Load</a:t>
            </a:r>
            <a:r>
              <a:rPr lang="zh-CN" altLang="en-US" sz="1900" dirty="0">
                <a:ea typeface="黑体" panose="02010609060101010101" pitchFamily="49" charset="-122"/>
              </a:rPr>
              <a:t>在第</a:t>
            </a:r>
            <a:r>
              <a:rPr lang="en-US" altLang="zh-CN" sz="1900" dirty="0">
                <a:ea typeface="黑体" panose="02010609060101010101" pitchFamily="49" charset="-122"/>
              </a:rPr>
              <a:t>5</a:t>
            </a:r>
            <a:r>
              <a:rPr lang="zh-CN" altLang="en-US" sz="1900" dirty="0">
                <a:ea typeface="黑体" panose="02010609060101010101" pitchFamily="49" charset="-122"/>
              </a:rPr>
              <a:t>阶段用寄存器写口</a:t>
            </a:r>
          </a:p>
          <a:p>
            <a:pPr lvl="1">
              <a:lnSpc>
                <a:spcPct val="100000"/>
              </a:lnSpc>
              <a:spcBef>
                <a:spcPct val="30000"/>
              </a:spcBef>
            </a:pPr>
            <a:r>
              <a:rPr lang="en-US" altLang="zh-CN" sz="1900" dirty="0">
                <a:ea typeface="黑体" panose="02010609060101010101" pitchFamily="49" charset="-122"/>
              </a:rPr>
              <a:t>R-type</a:t>
            </a:r>
            <a:r>
              <a:rPr lang="zh-CN" altLang="en-US" sz="1900" dirty="0">
                <a:ea typeface="黑体" panose="02010609060101010101" pitchFamily="49" charset="-122"/>
              </a:rPr>
              <a:t>在第</a:t>
            </a:r>
            <a:r>
              <a:rPr lang="en-US" altLang="zh-CN" sz="1900" dirty="0">
                <a:ea typeface="黑体" panose="02010609060101010101" pitchFamily="49" charset="-122"/>
              </a:rPr>
              <a:t>4 </a:t>
            </a:r>
            <a:r>
              <a:rPr lang="zh-CN" altLang="en-US" sz="1900" dirty="0">
                <a:ea typeface="黑体" panose="02010609060101010101" pitchFamily="49" charset="-122"/>
              </a:rPr>
              <a:t>阶段用寄存器写口</a:t>
            </a:r>
          </a:p>
          <a:p>
            <a:r>
              <a:rPr lang="zh-CN" altLang="en-US" sz="1900" dirty="0">
                <a:ea typeface="黑体" panose="02010609060101010101" pitchFamily="49" charset="-122"/>
              </a:rPr>
              <a:t>把一个功能部件同时被多条指令使用的现象称为</a:t>
            </a:r>
            <a:r>
              <a:rPr lang="zh-CN" altLang="en-US" sz="1900" dirty="0">
                <a:solidFill>
                  <a:srgbClr val="008000"/>
                </a:solidFill>
                <a:ea typeface="黑体" panose="02010609060101010101" pitchFamily="49" charset="-122"/>
              </a:rPr>
              <a:t>结构冒险</a:t>
            </a:r>
            <a:r>
              <a:rPr lang="en-US" altLang="zh-CN" sz="1900" dirty="0">
                <a:solidFill>
                  <a:srgbClr val="008000"/>
                </a:solidFill>
                <a:ea typeface="黑体" panose="02010609060101010101" pitchFamily="49" charset="-122"/>
              </a:rPr>
              <a:t>(</a:t>
            </a:r>
            <a:r>
              <a:rPr lang="en-US" altLang="zh-CN" sz="1900" dirty="0" err="1">
                <a:solidFill>
                  <a:srgbClr val="008000"/>
                </a:solidFill>
                <a:ea typeface="黑体" panose="02010609060101010101" pitchFamily="49" charset="-122"/>
              </a:rPr>
              <a:t>Struture</a:t>
            </a:r>
            <a:r>
              <a:rPr lang="en-US" altLang="zh-CN" sz="1900" dirty="0">
                <a:solidFill>
                  <a:srgbClr val="008000"/>
                </a:solidFill>
                <a:ea typeface="黑体" panose="02010609060101010101" pitchFamily="49" charset="-122"/>
              </a:rPr>
              <a:t> Hazard)</a:t>
            </a:r>
          </a:p>
          <a:p>
            <a:r>
              <a:rPr lang="zh-CN" altLang="en-US" sz="1900" dirty="0">
                <a:ea typeface="黑体" panose="02010609060101010101" pitchFamily="49" charset="-122"/>
              </a:rPr>
              <a:t>为了流水线能顺利工作，规定：</a:t>
            </a:r>
          </a:p>
          <a:p>
            <a:pPr lvl="1"/>
            <a:r>
              <a:rPr lang="zh-CN" altLang="en-US" sz="1900" dirty="0">
                <a:ea typeface="黑体" panose="02010609060101010101" pitchFamily="49" charset="-122"/>
              </a:rPr>
              <a:t>每个功能部件每条指令只能用一次（如</a:t>
            </a:r>
            <a:r>
              <a:rPr lang="zh-CN" altLang="en-US" sz="1900" dirty="0" smtClean="0">
                <a:ea typeface="黑体" panose="02010609060101010101" pitchFamily="49" charset="-122"/>
              </a:rPr>
              <a:t>：</a:t>
            </a:r>
            <a:r>
              <a:rPr lang="zh-CN" altLang="en-US" sz="1900" dirty="0" smtClean="0">
                <a:solidFill>
                  <a:srgbClr val="FF0000"/>
                </a:solidFill>
                <a:ea typeface="黑体" panose="02010609060101010101" pitchFamily="49" charset="-122"/>
              </a:rPr>
              <a:t>寄存器组写</a:t>
            </a:r>
            <a:r>
              <a:rPr lang="zh-CN" altLang="en-US" sz="1900" dirty="0">
                <a:solidFill>
                  <a:srgbClr val="FF0000"/>
                </a:solidFill>
                <a:ea typeface="黑体" panose="02010609060101010101" pitchFamily="49" charset="-122"/>
              </a:rPr>
              <a:t>口</a:t>
            </a:r>
            <a:r>
              <a:rPr lang="zh-CN" altLang="en-US" sz="1900" dirty="0">
                <a:ea typeface="黑体" panose="02010609060101010101" pitchFamily="49" charset="-122"/>
              </a:rPr>
              <a:t>不能用两次或以上）</a:t>
            </a:r>
            <a:endParaRPr lang="en-US" altLang="zh-CN" sz="1900" dirty="0">
              <a:ea typeface="黑体" panose="02010609060101010101" pitchFamily="49" charset="-122"/>
            </a:endParaRPr>
          </a:p>
          <a:p>
            <a:pPr lvl="1"/>
            <a:r>
              <a:rPr lang="zh-CN" altLang="en-US" sz="1900" dirty="0">
                <a:ea typeface="黑体" panose="02010609060101010101" pitchFamily="49" charset="-122"/>
              </a:rPr>
              <a:t>每个功能部件必须</a:t>
            </a:r>
            <a:r>
              <a:rPr lang="zh-CN" altLang="en-US" sz="1900" dirty="0" smtClean="0">
                <a:ea typeface="黑体" panose="02010609060101010101" pitchFamily="49" charset="-122"/>
              </a:rPr>
              <a:t>在</a:t>
            </a:r>
            <a:r>
              <a:rPr lang="zh-CN" altLang="en-US" sz="1900" dirty="0">
                <a:ea typeface="黑体" panose="02010609060101010101" pitchFamily="49" charset="-122"/>
              </a:rPr>
              <a:t>每</a:t>
            </a:r>
            <a:r>
              <a:rPr lang="zh-CN" altLang="en-US" sz="1900" dirty="0" smtClean="0">
                <a:ea typeface="黑体" panose="02010609060101010101" pitchFamily="49" charset="-122"/>
              </a:rPr>
              <a:t>条指令相同</a:t>
            </a:r>
            <a:r>
              <a:rPr lang="zh-CN" altLang="en-US" sz="1900" dirty="0">
                <a:ea typeface="黑体" panose="02010609060101010101" pitchFamily="49" charset="-122"/>
              </a:rPr>
              <a:t>的阶段被使用（如</a:t>
            </a:r>
            <a:r>
              <a:rPr lang="zh-CN" altLang="en-US" sz="1900" dirty="0" smtClean="0">
                <a:ea typeface="黑体" panose="02010609060101010101" pitchFamily="49" charset="-122"/>
              </a:rPr>
              <a:t>：</a:t>
            </a:r>
            <a:r>
              <a:rPr lang="zh-CN" altLang="en-US" sz="1900" dirty="0" smtClean="0">
                <a:solidFill>
                  <a:srgbClr val="FF0000"/>
                </a:solidFill>
                <a:ea typeface="黑体" panose="02010609060101010101" pitchFamily="49" charset="-122"/>
              </a:rPr>
              <a:t>寄存器组写</a:t>
            </a:r>
            <a:r>
              <a:rPr lang="zh-CN" altLang="en-US" sz="1900" dirty="0">
                <a:solidFill>
                  <a:srgbClr val="FF0000"/>
                </a:solidFill>
                <a:ea typeface="黑体" panose="02010609060101010101" pitchFamily="49" charset="-122"/>
              </a:rPr>
              <a:t>口</a:t>
            </a:r>
            <a:r>
              <a:rPr lang="zh-CN" altLang="en-US" sz="1900" dirty="0">
                <a:ea typeface="黑体" panose="02010609060101010101" pitchFamily="49" charset="-122"/>
              </a:rPr>
              <a:t>总是在第五阶段被使用）</a:t>
            </a:r>
          </a:p>
        </p:txBody>
      </p:sp>
      <p:grpSp>
        <p:nvGrpSpPr>
          <p:cNvPr id="32772" name="Group 117">
            <a:extLst>
              <a:ext uri="{FF2B5EF4-FFF2-40B4-BE49-F238E27FC236}">
                <a16:creationId xmlns:a16="http://schemas.microsoft.com/office/drawing/2014/main" id="{8E937160-6281-404F-A075-9B546FB31C0B}"/>
              </a:ext>
            </a:extLst>
          </p:cNvPr>
          <p:cNvGrpSpPr>
            <a:grpSpLocks/>
          </p:cNvGrpSpPr>
          <p:nvPr/>
        </p:nvGrpSpPr>
        <p:grpSpPr bwMode="auto">
          <a:xfrm>
            <a:off x="3517900" y="2895600"/>
            <a:ext cx="812800" cy="333375"/>
            <a:chOff x="2216" y="1824"/>
            <a:chExt cx="512" cy="210"/>
          </a:xfrm>
        </p:grpSpPr>
        <p:sp>
          <p:nvSpPr>
            <p:cNvPr id="32918" name="Rectangle 115">
              <a:extLst>
                <a:ext uri="{FF2B5EF4-FFF2-40B4-BE49-F238E27FC236}">
                  <a16:creationId xmlns:a16="http://schemas.microsoft.com/office/drawing/2014/main" id="{18A7440D-C9CA-4B05-ACE6-2461B2C5A626}"/>
                </a:ext>
              </a:extLst>
            </p:cNvPr>
            <p:cNvSpPr>
              <a:spLocks noChangeArrowheads="1"/>
            </p:cNvSpPr>
            <p:nvPr/>
          </p:nvSpPr>
          <p:spPr bwMode="auto">
            <a:xfrm>
              <a:off x="2216" y="1832"/>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2919" name="Rectangle 116">
              <a:extLst>
                <a:ext uri="{FF2B5EF4-FFF2-40B4-BE49-F238E27FC236}">
                  <a16:creationId xmlns:a16="http://schemas.microsoft.com/office/drawing/2014/main" id="{D4B94B69-6EC6-469B-9F5C-6FC24BD36BBC}"/>
                </a:ext>
              </a:extLst>
            </p:cNvPr>
            <p:cNvSpPr>
              <a:spLocks noChangeArrowheads="1"/>
            </p:cNvSpPr>
            <p:nvPr/>
          </p:nvSpPr>
          <p:spPr bwMode="auto">
            <a:xfrm>
              <a:off x="2257" y="1824"/>
              <a:ext cx="4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Ifetch</a:t>
              </a:r>
            </a:p>
          </p:txBody>
        </p:sp>
      </p:grpSp>
      <p:grpSp>
        <p:nvGrpSpPr>
          <p:cNvPr id="32773" name="Group 120">
            <a:extLst>
              <a:ext uri="{FF2B5EF4-FFF2-40B4-BE49-F238E27FC236}">
                <a16:creationId xmlns:a16="http://schemas.microsoft.com/office/drawing/2014/main" id="{07A54CEE-0636-4B13-BE5B-4CF6B5B62EFD}"/>
              </a:ext>
            </a:extLst>
          </p:cNvPr>
          <p:cNvGrpSpPr>
            <a:grpSpLocks/>
          </p:cNvGrpSpPr>
          <p:nvPr/>
        </p:nvGrpSpPr>
        <p:grpSpPr bwMode="auto">
          <a:xfrm>
            <a:off x="4329113" y="2895600"/>
            <a:ext cx="903287" cy="333375"/>
            <a:chOff x="2727" y="1824"/>
            <a:chExt cx="569" cy="210"/>
          </a:xfrm>
        </p:grpSpPr>
        <p:sp>
          <p:nvSpPr>
            <p:cNvPr id="32916" name="Rectangle 118">
              <a:extLst>
                <a:ext uri="{FF2B5EF4-FFF2-40B4-BE49-F238E27FC236}">
                  <a16:creationId xmlns:a16="http://schemas.microsoft.com/office/drawing/2014/main" id="{055FA4B4-888B-47D0-83F0-4CF7B9782906}"/>
                </a:ext>
              </a:extLst>
            </p:cNvPr>
            <p:cNvSpPr>
              <a:spLocks noChangeArrowheads="1"/>
            </p:cNvSpPr>
            <p:nvPr/>
          </p:nvSpPr>
          <p:spPr bwMode="auto">
            <a:xfrm>
              <a:off x="2744" y="1832"/>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2917" name="Rectangle 119">
              <a:extLst>
                <a:ext uri="{FF2B5EF4-FFF2-40B4-BE49-F238E27FC236}">
                  <a16:creationId xmlns:a16="http://schemas.microsoft.com/office/drawing/2014/main" id="{3DCFE066-4FF0-4683-9537-C6E3CC321FD3}"/>
                </a:ext>
              </a:extLst>
            </p:cNvPr>
            <p:cNvSpPr>
              <a:spLocks noChangeArrowheads="1"/>
            </p:cNvSpPr>
            <p:nvPr/>
          </p:nvSpPr>
          <p:spPr bwMode="auto">
            <a:xfrm>
              <a:off x="2727" y="1824"/>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Reg/Dec</a:t>
              </a:r>
            </a:p>
          </p:txBody>
        </p:sp>
      </p:grpSp>
      <p:grpSp>
        <p:nvGrpSpPr>
          <p:cNvPr id="32774" name="Group 123">
            <a:extLst>
              <a:ext uri="{FF2B5EF4-FFF2-40B4-BE49-F238E27FC236}">
                <a16:creationId xmlns:a16="http://schemas.microsoft.com/office/drawing/2014/main" id="{4211839B-518D-4142-9F9A-632A57E92412}"/>
              </a:ext>
            </a:extLst>
          </p:cNvPr>
          <p:cNvGrpSpPr>
            <a:grpSpLocks/>
          </p:cNvGrpSpPr>
          <p:nvPr/>
        </p:nvGrpSpPr>
        <p:grpSpPr bwMode="auto">
          <a:xfrm>
            <a:off x="5194300" y="2895600"/>
            <a:ext cx="812800" cy="333375"/>
            <a:chOff x="3272" y="1824"/>
            <a:chExt cx="512" cy="210"/>
          </a:xfrm>
        </p:grpSpPr>
        <p:sp>
          <p:nvSpPr>
            <p:cNvPr id="32914" name="Rectangle 121">
              <a:extLst>
                <a:ext uri="{FF2B5EF4-FFF2-40B4-BE49-F238E27FC236}">
                  <a16:creationId xmlns:a16="http://schemas.microsoft.com/office/drawing/2014/main" id="{BBA4DF74-4DBB-45A3-B97B-3137BC766047}"/>
                </a:ext>
              </a:extLst>
            </p:cNvPr>
            <p:cNvSpPr>
              <a:spLocks noChangeArrowheads="1"/>
            </p:cNvSpPr>
            <p:nvPr/>
          </p:nvSpPr>
          <p:spPr bwMode="auto">
            <a:xfrm>
              <a:off x="3272" y="1832"/>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2915" name="Rectangle 122">
              <a:extLst>
                <a:ext uri="{FF2B5EF4-FFF2-40B4-BE49-F238E27FC236}">
                  <a16:creationId xmlns:a16="http://schemas.microsoft.com/office/drawing/2014/main" id="{8F64C15B-2A71-4E23-ADE3-5D119E2BDADC}"/>
                </a:ext>
              </a:extLst>
            </p:cNvPr>
            <p:cNvSpPr>
              <a:spLocks noChangeArrowheads="1"/>
            </p:cNvSpPr>
            <p:nvPr/>
          </p:nvSpPr>
          <p:spPr bwMode="auto">
            <a:xfrm>
              <a:off x="3351" y="1824"/>
              <a:ext cx="37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Exec</a:t>
              </a:r>
            </a:p>
          </p:txBody>
        </p:sp>
      </p:grpSp>
      <p:grpSp>
        <p:nvGrpSpPr>
          <p:cNvPr id="32775" name="Group 126">
            <a:extLst>
              <a:ext uri="{FF2B5EF4-FFF2-40B4-BE49-F238E27FC236}">
                <a16:creationId xmlns:a16="http://schemas.microsoft.com/office/drawing/2014/main" id="{65A3004D-9D90-42CB-81E6-79A7F2A4ACDE}"/>
              </a:ext>
            </a:extLst>
          </p:cNvPr>
          <p:cNvGrpSpPr>
            <a:grpSpLocks/>
          </p:cNvGrpSpPr>
          <p:nvPr/>
        </p:nvGrpSpPr>
        <p:grpSpPr bwMode="auto">
          <a:xfrm>
            <a:off x="6032500" y="2895600"/>
            <a:ext cx="812800" cy="333375"/>
            <a:chOff x="3800" y="1824"/>
            <a:chExt cx="512" cy="210"/>
          </a:xfrm>
        </p:grpSpPr>
        <p:sp>
          <p:nvSpPr>
            <p:cNvPr id="32912" name="Rectangle 124">
              <a:extLst>
                <a:ext uri="{FF2B5EF4-FFF2-40B4-BE49-F238E27FC236}">
                  <a16:creationId xmlns:a16="http://schemas.microsoft.com/office/drawing/2014/main" id="{2E4417F7-70AF-4003-89A4-B77943AA9DE8}"/>
                </a:ext>
              </a:extLst>
            </p:cNvPr>
            <p:cNvSpPr>
              <a:spLocks noChangeArrowheads="1"/>
            </p:cNvSpPr>
            <p:nvPr/>
          </p:nvSpPr>
          <p:spPr bwMode="auto">
            <a:xfrm>
              <a:off x="3800" y="1832"/>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2913" name="Rectangle 125">
              <a:extLst>
                <a:ext uri="{FF2B5EF4-FFF2-40B4-BE49-F238E27FC236}">
                  <a16:creationId xmlns:a16="http://schemas.microsoft.com/office/drawing/2014/main" id="{A35C940F-33AE-458F-BB85-2642D4D99143}"/>
                </a:ext>
              </a:extLst>
            </p:cNvPr>
            <p:cNvSpPr>
              <a:spLocks noChangeArrowheads="1"/>
            </p:cNvSpPr>
            <p:nvPr/>
          </p:nvSpPr>
          <p:spPr bwMode="auto">
            <a:xfrm>
              <a:off x="3879" y="1824"/>
              <a:ext cx="2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Wr</a:t>
              </a:r>
            </a:p>
          </p:txBody>
        </p:sp>
      </p:grpSp>
      <p:sp>
        <p:nvSpPr>
          <p:cNvPr id="32776" name="Rectangle 127">
            <a:extLst>
              <a:ext uri="{FF2B5EF4-FFF2-40B4-BE49-F238E27FC236}">
                <a16:creationId xmlns:a16="http://schemas.microsoft.com/office/drawing/2014/main" id="{9D29389A-78E1-4545-AF4D-B6C95D8AECDF}"/>
              </a:ext>
            </a:extLst>
          </p:cNvPr>
          <p:cNvSpPr>
            <a:spLocks noChangeArrowheads="1"/>
          </p:cNvSpPr>
          <p:nvPr/>
        </p:nvSpPr>
        <p:spPr bwMode="auto">
          <a:xfrm>
            <a:off x="2805113" y="2895600"/>
            <a:ext cx="7683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R-type</a:t>
            </a:r>
          </a:p>
        </p:txBody>
      </p:sp>
      <p:grpSp>
        <p:nvGrpSpPr>
          <p:cNvPr id="32777" name="Group 130">
            <a:extLst>
              <a:ext uri="{FF2B5EF4-FFF2-40B4-BE49-F238E27FC236}">
                <a16:creationId xmlns:a16="http://schemas.microsoft.com/office/drawing/2014/main" id="{27D67890-1D44-4753-94DA-9538C7C3D191}"/>
              </a:ext>
            </a:extLst>
          </p:cNvPr>
          <p:cNvGrpSpPr>
            <a:grpSpLocks/>
          </p:cNvGrpSpPr>
          <p:nvPr/>
        </p:nvGrpSpPr>
        <p:grpSpPr bwMode="auto">
          <a:xfrm>
            <a:off x="4356100" y="3352800"/>
            <a:ext cx="812800" cy="333375"/>
            <a:chOff x="2744" y="2112"/>
            <a:chExt cx="512" cy="210"/>
          </a:xfrm>
        </p:grpSpPr>
        <p:sp>
          <p:nvSpPr>
            <p:cNvPr id="32910" name="Rectangle 128">
              <a:extLst>
                <a:ext uri="{FF2B5EF4-FFF2-40B4-BE49-F238E27FC236}">
                  <a16:creationId xmlns:a16="http://schemas.microsoft.com/office/drawing/2014/main" id="{B9FB0EE6-6868-4A33-BAEA-871AF1857491}"/>
                </a:ext>
              </a:extLst>
            </p:cNvPr>
            <p:cNvSpPr>
              <a:spLocks noChangeArrowheads="1"/>
            </p:cNvSpPr>
            <p:nvPr/>
          </p:nvSpPr>
          <p:spPr bwMode="auto">
            <a:xfrm>
              <a:off x="2744" y="2120"/>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2911" name="Rectangle 129">
              <a:extLst>
                <a:ext uri="{FF2B5EF4-FFF2-40B4-BE49-F238E27FC236}">
                  <a16:creationId xmlns:a16="http://schemas.microsoft.com/office/drawing/2014/main" id="{C17FC42D-FB20-4EF2-B791-B27642F8E405}"/>
                </a:ext>
              </a:extLst>
            </p:cNvPr>
            <p:cNvSpPr>
              <a:spLocks noChangeArrowheads="1"/>
            </p:cNvSpPr>
            <p:nvPr/>
          </p:nvSpPr>
          <p:spPr bwMode="auto">
            <a:xfrm>
              <a:off x="2785" y="2112"/>
              <a:ext cx="4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Ifetch</a:t>
              </a:r>
            </a:p>
          </p:txBody>
        </p:sp>
      </p:grpSp>
      <p:grpSp>
        <p:nvGrpSpPr>
          <p:cNvPr id="32778" name="Group 133">
            <a:extLst>
              <a:ext uri="{FF2B5EF4-FFF2-40B4-BE49-F238E27FC236}">
                <a16:creationId xmlns:a16="http://schemas.microsoft.com/office/drawing/2014/main" id="{E5E39225-EFB9-455A-9739-5ADE174E550A}"/>
              </a:ext>
            </a:extLst>
          </p:cNvPr>
          <p:cNvGrpSpPr>
            <a:grpSpLocks/>
          </p:cNvGrpSpPr>
          <p:nvPr/>
        </p:nvGrpSpPr>
        <p:grpSpPr bwMode="auto">
          <a:xfrm>
            <a:off x="5167313" y="3352800"/>
            <a:ext cx="903287" cy="333375"/>
            <a:chOff x="3255" y="2112"/>
            <a:chExt cx="569" cy="210"/>
          </a:xfrm>
        </p:grpSpPr>
        <p:sp>
          <p:nvSpPr>
            <p:cNvPr id="32908" name="Rectangle 131">
              <a:extLst>
                <a:ext uri="{FF2B5EF4-FFF2-40B4-BE49-F238E27FC236}">
                  <a16:creationId xmlns:a16="http://schemas.microsoft.com/office/drawing/2014/main" id="{8687E440-D245-4720-9203-4D1B764821B3}"/>
                </a:ext>
              </a:extLst>
            </p:cNvPr>
            <p:cNvSpPr>
              <a:spLocks noChangeArrowheads="1"/>
            </p:cNvSpPr>
            <p:nvPr/>
          </p:nvSpPr>
          <p:spPr bwMode="auto">
            <a:xfrm>
              <a:off x="3272" y="2120"/>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2909" name="Rectangle 132">
              <a:extLst>
                <a:ext uri="{FF2B5EF4-FFF2-40B4-BE49-F238E27FC236}">
                  <a16:creationId xmlns:a16="http://schemas.microsoft.com/office/drawing/2014/main" id="{F903E5F1-3BC7-4018-A6B6-E1A9F13752E3}"/>
                </a:ext>
              </a:extLst>
            </p:cNvPr>
            <p:cNvSpPr>
              <a:spLocks noChangeArrowheads="1"/>
            </p:cNvSpPr>
            <p:nvPr/>
          </p:nvSpPr>
          <p:spPr bwMode="auto">
            <a:xfrm>
              <a:off x="3255" y="2112"/>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Reg/Dec</a:t>
              </a:r>
            </a:p>
          </p:txBody>
        </p:sp>
      </p:grpSp>
      <p:grpSp>
        <p:nvGrpSpPr>
          <p:cNvPr id="32779" name="Group 136">
            <a:extLst>
              <a:ext uri="{FF2B5EF4-FFF2-40B4-BE49-F238E27FC236}">
                <a16:creationId xmlns:a16="http://schemas.microsoft.com/office/drawing/2014/main" id="{85FD73AA-B723-4986-AEA2-935168298670}"/>
              </a:ext>
            </a:extLst>
          </p:cNvPr>
          <p:cNvGrpSpPr>
            <a:grpSpLocks/>
          </p:cNvGrpSpPr>
          <p:nvPr/>
        </p:nvGrpSpPr>
        <p:grpSpPr bwMode="auto">
          <a:xfrm>
            <a:off x="6032500" y="3352800"/>
            <a:ext cx="812800" cy="333375"/>
            <a:chOff x="3800" y="2112"/>
            <a:chExt cx="512" cy="210"/>
          </a:xfrm>
        </p:grpSpPr>
        <p:sp>
          <p:nvSpPr>
            <p:cNvPr id="32906" name="Rectangle 134">
              <a:extLst>
                <a:ext uri="{FF2B5EF4-FFF2-40B4-BE49-F238E27FC236}">
                  <a16:creationId xmlns:a16="http://schemas.microsoft.com/office/drawing/2014/main" id="{405C1973-85CA-4F35-9F60-BD2776C284D8}"/>
                </a:ext>
              </a:extLst>
            </p:cNvPr>
            <p:cNvSpPr>
              <a:spLocks noChangeArrowheads="1"/>
            </p:cNvSpPr>
            <p:nvPr/>
          </p:nvSpPr>
          <p:spPr bwMode="auto">
            <a:xfrm>
              <a:off x="3800" y="2120"/>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2907" name="Rectangle 135">
              <a:extLst>
                <a:ext uri="{FF2B5EF4-FFF2-40B4-BE49-F238E27FC236}">
                  <a16:creationId xmlns:a16="http://schemas.microsoft.com/office/drawing/2014/main" id="{2805BC4A-5F43-42A3-991F-8CAE8A9CF169}"/>
                </a:ext>
              </a:extLst>
            </p:cNvPr>
            <p:cNvSpPr>
              <a:spLocks noChangeArrowheads="1"/>
            </p:cNvSpPr>
            <p:nvPr/>
          </p:nvSpPr>
          <p:spPr bwMode="auto">
            <a:xfrm>
              <a:off x="3879" y="2112"/>
              <a:ext cx="37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Exec</a:t>
              </a:r>
            </a:p>
          </p:txBody>
        </p:sp>
      </p:grpSp>
      <p:grpSp>
        <p:nvGrpSpPr>
          <p:cNvPr id="32780" name="Group 139">
            <a:extLst>
              <a:ext uri="{FF2B5EF4-FFF2-40B4-BE49-F238E27FC236}">
                <a16:creationId xmlns:a16="http://schemas.microsoft.com/office/drawing/2014/main" id="{2D894538-F7E6-4C95-B19A-96FAD87FDDF3}"/>
              </a:ext>
            </a:extLst>
          </p:cNvPr>
          <p:cNvGrpSpPr>
            <a:grpSpLocks/>
          </p:cNvGrpSpPr>
          <p:nvPr/>
        </p:nvGrpSpPr>
        <p:grpSpPr bwMode="auto">
          <a:xfrm>
            <a:off x="6870700" y="3352800"/>
            <a:ext cx="812800" cy="333375"/>
            <a:chOff x="4328" y="2112"/>
            <a:chExt cx="512" cy="210"/>
          </a:xfrm>
        </p:grpSpPr>
        <p:sp>
          <p:nvSpPr>
            <p:cNvPr id="32904" name="Rectangle 137">
              <a:extLst>
                <a:ext uri="{FF2B5EF4-FFF2-40B4-BE49-F238E27FC236}">
                  <a16:creationId xmlns:a16="http://schemas.microsoft.com/office/drawing/2014/main" id="{B84E1569-B9D8-4C53-BB8D-DA1AFDFA1B20}"/>
                </a:ext>
              </a:extLst>
            </p:cNvPr>
            <p:cNvSpPr>
              <a:spLocks noChangeArrowheads="1"/>
            </p:cNvSpPr>
            <p:nvPr/>
          </p:nvSpPr>
          <p:spPr bwMode="auto">
            <a:xfrm>
              <a:off x="4328" y="2120"/>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2905" name="Rectangle 138">
              <a:extLst>
                <a:ext uri="{FF2B5EF4-FFF2-40B4-BE49-F238E27FC236}">
                  <a16:creationId xmlns:a16="http://schemas.microsoft.com/office/drawing/2014/main" id="{646C6739-140B-422C-BB22-03248F5F4207}"/>
                </a:ext>
              </a:extLst>
            </p:cNvPr>
            <p:cNvSpPr>
              <a:spLocks noChangeArrowheads="1"/>
            </p:cNvSpPr>
            <p:nvPr/>
          </p:nvSpPr>
          <p:spPr bwMode="auto">
            <a:xfrm>
              <a:off x="4407" y="2112"/>
              <a:ext cx="2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Wr</a:t>
              </a:r>
            </a:p>
          </p:txBody>
        </p:sp>
      </p:grpSp>
      <p:sp>
        <p:nvSpPr>
          <p:cNvPr id="32781" name="Rectangle 140">
            <a:extLst>
              <a:ext uri="{FF2B5EF4-FFF2-40B4-BE49-F238E27FC236}">
                <a16:creationId xmlns:a16="http://schemas.microsoft.com/office/drawing/2014/main" id="{D474DCAE-540F-463B-A3DA-AFA6D8DDFA4C}"/>
              </a:ext>
            </a:extLst>
          </p:cNvPr>
          <p:cNvSpPr>
            <a:spLocks noChangeArrowheads="1"/>
          </p:cNvSpPr>
          <p:nvPr/>
        </p:nvSpPr>
        <p:spPr bwMode="auto">
          <a:xfrm>
            <a:off x="3643313" y="3352800"/>
            <a:ext cx="7683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R-type</a:t>
            </a:r>
          </a:p>
        </p:txBody>
      </p:sp>
      <p:sp>
        <p:nvSpPr>
          <p:cNvPr id="32782" name="Line 143">
            <a:extLst>
              <a:ext uri="{FF2B5EF4-FFF2-40B4-BE49-F238E27FC236}">
                <a16:creationId xmlns:a16="http://schemas.microsoft.com/office/drawing/2014/main" id="{BADECB31-F856-435D-9E82-760E68CE5F20}"/>
              </a:ext>
            </a:extLst>
          </p:cNvPr>
          <p:cNvSpPr>
            <a:spLocks noChangeShapeType="1"/>
          </p:cNvSpPr>
          <p:nvPr/>
        </p:nvSpPr>
        <p:spPr bwMode="auto">
          <a:xfrm flipV="1">
            <a:off x="8534400" y="1358900"/>
            <a:ext cx="0" cy="19304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3" name="Rectangle 4">
            <a:extLst>
              <a:ext uri="{FF2B5EF4-FFF2-40B4-BE49-F238E27FC236}">
                <a16:creationId xmlns:a16="http://schemas.microsoft.com/office/drawing/2014/main" id="{2BA9F4BC-4597-4C9C-814D-D123FD1DFBDF}"/>
              </a:ext>
            </a:extLst>
          </p:cNvPr>
          <p:cNvSpPr>
            <a:spLocks noChangeArrowheads="1"/>
          </p:cNvSpPr>
          <p:nvPr/>
        </p:nvSpPr>
        <p:spPr bwMode="auto">
          <a:xfrm>
            <a:off x="214313" y="1066800"/>
            <a:ext cx="6889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Clock</a:t>
            </a:r>
          </a:p>
        </p:txBody>
      </p:sp>
      <p:grpSp>
        <p:nvGrpSpPr>
          <p:cNvPr id="32784" name="Group 52">
            <a:extLst>
              <a:ext uri="{FF2B5EF4-FFF2-40B4-BE49-F238E27FC236}">
                <a16:creationId xmlns:a16="http://schemas.microsoft.com/office/drawing/2014/main" id="{ABF63554-945B-48D3-89D0-ED76453F6DD0}"/>
              </a:ext>
            </a:extLst>
          </p:cNvPr>
          <p:cNvGrpSpPr>
            <a:grpSpLocks/>
          </p:cNvGrpSpPr>
          <p:nvPr/>
        </p:nvGrpSpPr>
        <p:grpSpPr bwMode="auto">
          <a:xfrm>
            <a:off x="622300" y="1054100"/>
            <a:ext cx="7912100" cy="254000"/>
            <a:chOff x="392" y="664"/>
            <a:chExt cx="4984" cy="160"/>
          </a:xfrm>
        </p:grpSpPr>
        <p:grpSp>
          <p:nvGrpSpPr>
            <p:cNvPr id="32857" name="Group 9">
              <a:extLst>
                <a:ext uri="{FF2B5EF4-FFF2-40B4-BE49-F238E27FC236}">
                  <a16:creationId xmlns:a16="http://schemas.microsoft.com/office/drawing/2014/main" id="{8DA9CCF6-0B98-4635-A96C-DD08D763DABF}"/>
                </a:ext>
              </a:extLst>
            </p:cNvPr>
            <p:cNvGrpSpPr>
              <a:grpSpLocks/>
            </p:cNvGrpSpPr>
            <p:nvPr/>
          </p:nvGrpSpPr>
          <p:grpSpPr bwMode="auto">
            <a:xfrm>
              <a:off x="624" y="664"/>
              <a:ext cx="520" cy="160"/>
              <a:chOff x="624" y="664"/>
              <a:chExt cx="520" cy="160"/>
            </a:xfrm>
          </p:grpSpPr>
          <p:sp>
            <p:nvSpPr>
              <p:cNvPr id="32900" name="Line 5">
                <a:extLst>
                  <a:ext uri="{FF2B5EF4-FFF2-40B4-BE49-F238E27FC236}">
                    <a16:creationId xmlns:a16="http://schemas.microsoft.com/office/drawing/2014/main" id="{AD49A91D-D468-46FC-AA5C-CF6E7C21E876}"/>
                  </a:ext>
                </a:extLst>
              </p:cNvPr>
              <p:cNvSpPr>
                <a:spLocks noChangeShapeType="1"/>
              </p:cNvSpPr>
              <p:nvPr/>
            </p:nvSpPr>
            <p:spPr bwMode="auto">
              <a:xfrm>
                <a:off x="632" y="816"/>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01" name="Line 6">
                <a:extLst>
                  <a:ext uri="{FF2B5EF4-FFF2-40B4-BE49-F238E27FC236}">
                    <a16:creationId xmlns:a16="http://schemas.microsoft.com/office/drawing/2014/main" id="{BFCB87D8-6308-48E5-A770-B41C9C5D93FF}"/>
                  </a:ext>
                </a:extLst>
              </p:cNvPr>
              <p:cNvSpPr>
                <a:spLocks noChangeShapeType="1"/>
              </p:cNvSpPr>
              <p:nvPr/>
            </p:nvSpPr>
            <p:spPr bwMode="auto">
              <a:xfrm>
                <a:off x="624" y="680"/>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02" name="Line 7">
                <a:extLst>
                  <a:ext uri="{FF2B5EF4-FFF2-40B4-BE49-F238E27FC236}">
                    <a16:creationId xmlns:a16="http://schemas.microsoft.com/office/drawing/2014/main" id="{1D75FB73-D67E-4250-ACB2-D22F6C0DB91D}"/>
                  </a:ext>
                </a:extLst>
              </p:cNvPr>
              <p:cNvSpPr>
                <a:spLocks noChangeShapeType="1"/>
              </p:cNvSpPr>
              <p:nvPr/>
            </p:nvSpPr>
            <p:spPr bwMode="auto">
              <a:xfrm flipV="1">
                <a:off x="912" y="664"/>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03" name="Line 8">
                <a:extLst>
                  <a:ext uri="{FF2B5EF4-FFF2-40B4-BE49-F238E27FC236}">
                    <a16:creationId xmlns:a16="http://schemas.microsoft.com/office/drawing/2014/main" id="{33E7BE27-A80E-41BD-9414-9630BE3B9707}"/>
                  </a:ext>
                </a:extLst>
              </p:cNvPr>
              <p:cNvSpPr>
                <a:spLocks noChangeShapeType="1"/>
              </p:cNvSpPr>
              <p:nvPr/>
            </p:nvSpPr>
            <p:spPr bwMode="auto">
              <a:xfrm>
                <a:off x="920" y="672"/>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858" name="Group 14">
              <a:extLst>
                <a:ext uri="{FF2B5EF4-FFF2-40B4-BE49-F238E27FC236}">
                  <a16:creationId xmlns:a16="http://schemas.microsoft.com/office/drawing/2014/main" id="{7D969FF8-966A-4FD0-9787-2F1C92AC176D}"/>
                </a:ext>
              </a:extLst>
            </p:cNvPr>
            <p:cNvGrpSpPr>
              <a:grpSpLocks/>
            </p:cNvGrpSpPr>
            <p:nvPr/>
          </p:nvGrpSpPr>
          <p:grpSpPr bwMode="auto">
            <a:xfrm>
              <a:off x="1152" y="664"/>
              <a:ext cx="520" cy="160"/>
              <a:chOff x="1152" y="664"/>
              <a:chExt cx="520" cy="160"/>
            </a:xfrm>
          </p:grpSpPr>
          <p:sp>
            <p:nvSpPr>
              <p:cNvPr id="32896" name="Line 10">
                <a:extLst>
                  <a:ext uri="{FF2B5EF4-FFF2-40B4-BE49-F238E27FC236}">
                    <a16:creationId xmlns:a16="http://schemas.microsoft.com/office/drawing/2014/main" id="{F70313FD-F678-48EF-99A6-4AECF3379908}"/>
                  </a:ext>
                </a:extLst>
              </p:cNvPr>
              <p:cNvSpPr>
                <a:spLocks noChangeShapeType="1"/>
              </p:cNvSpPr>
              <p:nvPr/>
            </p:nvSpPr>
            <p:spPr bwMode="auto">
              <a:xfrm>
                <a:off x="1160" y="816"/>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97" name="Line 11">
                <a:extLst>
                  <a:ext uri="{FF2B5EF4-FFF2-40B4-BE49-F238E27FC236}">
                    <a16:creationId xmlns:a16="http://schemas.microsoft.com/office/drawing/2014/main" id="{F04B7BA2-22EA-4E7A-9B44-AC207089AA9E}"/>
                  </a:ext>
                </a:extLst>
              </p:cNvPr>
              <p:cNvSpPr>
                <a:spLocks noChangeShapeType="1"/>
              </p:cNvSpPr>
              <p:nvPr/>
            </p:nvSpPr>
            <p:spPr bwMode="auto">
              <a:xfrm>
                <a:off x="1152" y="680"/>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98" name="Line 12">
                <a:extLst>
                  <a:ext uri="{FF2B5EF4-FFF2-40B4-BE49-F238E27FC236}">
                    <a16:creationId xmlns:a16="http://schemas.microsoft.com/office/drawing/2014/main" id="{7D090AF6-F789-40E8-B54B-4B8872A50A84}"/>
                  </a:ext>
                </a:extLst>
              </p:cNvPr>
              <p:cNvSpPr>
                <a:spLocks noChangeShapeType="1"/>
              </p:cNvSpPr>
              <p:nvPr/>
            </p:nvSpPr>
            <p:spPr bwMode="auto">
              <a:xfrm flipV="1">
                <a:off x="1440" y="664"/>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99" name="Line 13">
                <a:extLst>
                  <a:ext uri="{FF2B5EF4-FFF2-40B4-BE49-F238E27FC236}">
                    <a16:creationId xmlns:a16="http://schemas.microsoft.com/office/drawing/2014/main" id="{4B4095AF-4FE1-4AB9-A8C9-421830A16BC7}"/>
                  </a:ext>
                </a:extLst>
              </p:cNvPr>
              <p:cNvSpPr>
                <a:spLocks noChangeShapeType="1"/>
              </p:cNvSpPr>
              <p:nvPr/>
            </p:nvSpPr>
            <p:spPr bwMode="auto">
              <a:xfrm>
                <a:off x="1448" y="672"/>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859" name="Group 19">
              <a:extLst>
                <a:ext uri="{FF2B5EF4-FFF2-40B4-BE49-F238E27FC236}">
                  <a16:creationId xmlns:a16="http://schemas.microsoft.com/office/drawing/2014/main" id="{8A75A5A2-A823-465F-A039-BEDBD943666E}"/>
                </a:ext>
              </a:extLst>
            </p:cNvPr>
            <p:cNvGrpSpPr>
              <a:grpSpLocks/>
            </p:cNvGrpSpPr>
            <p:nvPr/>
          </p:nvGrpSpPr>
          <p:grpSpPr bwMode="auto">
            <a:xfrm>
              <a:off x="1680" y="664"/>
              <a:ext cx="520" cy="160"/>
              <a:chOff x="1680" y="664"/>
              <a:chExt cx="520" cy="160"/>
            </a:xfrm>
          </p:grpSpPr>
          <p:sp>
            <p:nvSpPr>
              <p:cNvPr id="32892" name="Line 15">
                <a:extLst>
                  <a:ext uri="{FF2B5EF4-FFF2-40B4-BE49-F238E27FC236}">
                    <a16:creationId xmlns:a16="http://schemas.microsoft.com/office/drawing/2014/main" id="{A989B93E-23C4-42E5-A7C0-B4B15FEA7E45}"/>
                  </a:ext>
                </a:extLst>
              </p:cNvPr>
              <p:cNvSpPr>
                <a:spLocks noChangeShapeType="1"/>
              </p:cNvSpPr>
              <p:nvPr/>
            </p:nvSpPr>
            <p:spPr bwMode="auto">
              <a:xfrm>
                <a:off x="1688" y="816"/>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93" name="Line 16">
                <a:extLst>
                  <a:ext uri="{FF2B5EF4-FFF2-40B4-BE49-F238E27FC236}">
                    <a16:creationId xmlns:a16="http://schemas.microsoft.com/office/drawing/2014/main" id="{CB2D7891-95A1-4707-88C5-3EF952E8CD20}"/>
                  </a:ext>
                </a:extLst>
              </p:cNvPr>
              <p:cNvSpPr>
                <a:spLocks noChangeShapeType="1"/>
              </p:cNvSpPr>
              <p:nvPr/>
            </p:nvSpPr>
            <p:spPr bwMode="auto">
              <a:xfrm>
                <a:off x="1680" y="680"/>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94" name="Line 17">
                <a:extLst>
                  <a:ext uri="{FF2B5EF4-FFF2-40B4-BE49-F238E27FC236}">
                    <a16:creationId xmlns:a16="http://schemas.microsoft.com/office/drawing/2014/main" id="{134974BE-BA09-4E76-9DB3-2393523F3727}"/>
                  </a:ext>
                </a:extLst>
              </p:cNvPr>
              <p:cNvSpPr>
                <a:spLocks noChangeShapeType="1"/>
              </p:cNvSpPr>
              <p:nvPr/>
            </p:nvSpPr>
            <p:spPr bwMode="auto">
              <a:xfrm flipV="1">
                <a:off x="1968" y="664"/>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95" name="Line 18">
                <a:extLst>
                  <a:ext uri="{FF2B5EF4-FFF2-40B4-BE49-F238E27FC236}">
                    <a16:creationId xmlns:a16="http://schemas.microsoft.com/office/drawing/2014/main" id="{A221B0E8-5D2C-4D17-B8A7-55D80B6F6C2F}"/>
                  </a:ext>
                </a:extLst>
              </p:cNvPr>
              <p:cNvSpPr>
                <a:spLocks noChangeShapeType="1"/>
              </p:cNvSpPr>
              <p:nvPr/>
            </p:nvSpPr>
            <p:spPr bwMode="auto">
              <a:xfrm>
                <a:off x="1976" y="672"/>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860" name="Group 24">
              <a:extLst>
                <a:ext uri="{FF2B5EF4-FFF2-40B4-BE49-F238E27FC236}">
                  <a16:creationId xmlns:a16="http://schemas.microsoft.com/office/drawing/2014/main" id="{F3CAF68E-3225-4DB0-98FF-8157DE0E3628}"/>
                </a:ext>
              </a:extLst>
            </p:cNvPr>
            <p:cNvGrpSpPr>
              <a:grpSpLocks/>
            </p:cNvGrpSpPr>
            <p:nvPr/>
          </p:nvGrpSpPr>
          <p:grpSpPr bwMode="auto">
            <a:xfrm>
              <a:off x="2208" y="664"/>
              <a:ext cx="520" cy="160"/>
              <a:chOff x="2208" y="664"/>
              <a:chExt cx="520" cy="160"/>
            </a:xfrm>
          </p:grpSpPr>
          <p:sp>
            <p:nvSpPr>
              <p:cNvPr id="32888" name="Line 20">
                <a:extLst>
                  <a:ext uri="{FF2B5EF4-FFF2-40B4-BE49-F238E27FC236}">
                    <a16:creationId xmlns:a16="http://schemas.microsoft.com/office/drawing/2014/main" id="{7B6F13DC-C57A-46AC-9882-AC56B043EFDC}"/>
                  </a:ext>
                </a:extLst>
              </p:cNvPr>
              <p:cNvSpPr>
                <a:spLocks noChangeShapeType="1"/>
              </p:cNvSpPr>
              <p:nvPr/>
            </p:nvSpPr>
            <p:spPr bwMode="auto">
              <a:xfrm>
                <a:off x="2216" y="816"/>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89" name="Line 21">
                <a:extLst>
                  <a:ext uri="{FF2B5EF4-FFF2-40B4-BE49-F238E27FC236}">
                    <a16:creationId xmlns:a16="http://schemas.microsoft.com/office/drawing/2014/main" id="{0323795D-0058-4D26-BA7D-5E550C064168}"/>
                  </a:ext>
                </a:extLst>
              </p:cNvPr>
              <p:cNvSpPr>
                <a:spLocks noChangeShapeType="1"/>
              </p:cNvSpPr>
              <p:nvPr/>
            </p:nvSpPr>
            <p:spPr bwMode="auto">
              <a:xfrm>
                <a:off x="2208" y="680"/>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90" name="Line 22">
                <a:extLst>
                  <a:ext uri="{FF2B5EF4-FFF2-40B4-BE49-F238E27FC236}">
                    <a16:creationId xmlns:a16="http://schemas.microsoft.com/office/drawing/2014/main" id="{CA1EDDBE-561B-4E60-AD2C-B3B39732063F}"/>
                  </a:ext>
                </a:extLst>
              </p:cNvPr>
              <p:cNvSpPr>
                <a:spLocks noChangeShapeType="1"/>
              </p:cNvSpPr>
              <p:nvPr/>
            </p:nvSpPr>
            <p:spPr bwMode="auto">
              <a:xfrm flipV="1">
                <a:off x="2496" y="664"/>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91" name="Line 23">
                <a:extLst>
                  <a:ext uri="{FF2B5EF4-FFF2-40B4-BE49-F238E27FC236}">
                    <a16:creationId xmlns:a16="http://schemas.microsoft.com/office/drawing/2014/main" id="{5FA636B6-BC30-44B6-8BEE-59519DCF8FD8}"/>
                  </a:ext>
                </a:extLst>
              </p:cNvPr>
              <p:cNvSpPr>
                <a:spLocks noChangeShapeType="1"/>
              </p:cNvSpPr>
              <p:nvPr/>
            </p:nvSpPr>
            <p:spPr bwMode="auto">
              <a:xfrm>
                <a:off x="2504" y="672"/>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861" name="Group 29">
              <a:extLst>
                <a:ext uri="{FF2B5EF4-FFF2-40B4-BE49-F238E27FC236}">
                  <a16:creationId xmlns:a16="http://schemas.microsoft.com/office/drawing/2014/main" id="{8FEB834F-B1B1-48A7-9118-3597ED6710F0}"/>
                </a:ext>
              </a:extLst>
            </p:cNvPr>
            <p:cNvGrpSpPr>
              <a:grpSpLocks/>
            </p:cNvGrpSpPr>
            <p:nvPr/>
          </p:nvGrpSpPr>
          <p:grpSpPr bwMode="auto">
            <a:xfrm>
              <a:off x="2736" y="664"/>
              <a:ext cx="520" cy="160"/>
              <a:chOff x="2736" y="664"/>
              <a:chExt cx="520" cy="160"/>
            </a:xfrm>
          </p:grpSpPr>
          <p:sp>
            <p:nvSpPr>
              <p:cNvPr id="32884" name="Line 25">
                <a:extLst>
                  <a:ext uri="{FF2B5EF4-FFF2-40B4-BE49-F238E27FC236}">
                    <a16:creationId xmlns:a16="http://schemas.microsoft.com/office/drawing/2014/main" id="{95E2B628-D2F7-45FF-A89E-2CF946DDD000}"/>
                  </a:ext>
                </a:extLst>
              </p:cNvPr>
              <p:cNvSpPr>
                <a:spLocks noChangeShapeType="1"/>
              </p:cNvSpPr>
              <p:nvPr/>
            </p:nvSpPr>
            <p:spPr bwMode="auto">
              <a:xfrm>
                <a:off x="2744" y="816"/>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85" name="Line 26">
                <a:extLst>
                  <a:ext uri="{FF2B5EF4-FFF2-40B4-BE49-F238E27FC236}">
                    <a16:creationId xmlns:a16="http://schemas.microsoft.com/office/drawing/2014/main" id="{6894ED62-D506-442A-BE70-0BF5C4980544}"/>
                  </a:ext>
                </a:extLst>
              </p:cNvPr>
              <p:cNvSpPr>
                <a:spLocks noChangeShapeType="1"/>
              </p:cNvSpPr>
              <p:nvPr/>
            </p:nvSpPr>
            <p:spPr bwMode="auto">
              <a:xfrm>
                <a:off x="2736" y="680"/>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86" name="Line 27">
                <a:extLst>
                  <a:ext uri="{FF2B5EF4-FFF2-40B4-BE49-F238E27FC236}">
                    <a16:creationId xmlns:a16="http://schemas.microsoft.com/office/drawing/2014/main" id="{87B00440-6B42-42DE-8D51-265AC77826A6}"/>
                  </a:ext>
                </a:extLst>
              </p:cNvPr>
              <p:cNvSpPr>
                <a:spLocks noChangeShapeType="1"/>
              </p:cNvSpPr>
              <p:nvPr/>
            </p:nvSpPr>
            <p:spPr bwMode="auto">
              <a:xfrm flipV="1">
                <a:off x="3024" y="664"/>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87" name="Line 28">
                <a:extLst>
                  <a:ext uri="{FF2B5EF4-FFF2-40B4-BE49-F238E27FC236}">
                    <a16:creationId xmlns:a16="http://schemas.microsoft.com/office/drawing/2014/main" id="{4E5494E1-5B3D-4A1C-9E9C-20F5E5477A13}"/>
                  </a:ext>
                </a:extLst>
              </p:cNvPr>
              <p:cNvSpPr>
                <a:spLocks noChangeShapeType="1"/>
              </p:cNvSpPr>
              <p:nvPr/>
            </p:nvSpPr>
            <p:spPr bwMode="auto">
              <a:xfrm>
                <a:off x="3032" y="672"/>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862" name="Group 34">
              <a:extLst>
                <a:ext uri="{FF2B5EF4-FFF2-40B4-BE49-F238E27FC236}">
                  <a16:creationId xmlns:a16="http://schemas.microsoft.com/office/drawing/2014/main" id="{CC342A41-B6C1-46B1-AA92-C4F8F6280FD4}"/>
                </a:ext>
              </a:extLst>
            </p:cNvPr>
            <p:cNvGrpSpPr>
              <a:grpSpLocks/>
            </p:cNvGrpSpPr>
            <p:nvPr/>
          </p:nvGrpSpPr>
          <p:grpSpPr bwMode="auto">
            <a:xfrm>
              <a:off x="3264" y="664"/>
              <a:ext cx="520" cy="160"/>
              <a:chOff x="3264" y="664"/>
              <a:chExt cx="520" cy="160"/>
            </a:xfrm>
          </p:grpSpPr>
          <p:sp>
            <p:nvSpPr>
              <p:cNvPr id="32880" name="Line 30">
                <a:extLst>
                  <a:ext uri="{FF2B5EF4-FFF2-40B4-BE49-F238E27FC236}">
                    <a16:creationId xmlns:a16="http://schemas.microsoft.com/office/drawing/2014/main" id="{4D3328D5-3870-44F3-9C19-CF4533F1E4B2}"/>
                  </a:ext>
                </a:extLst>
              </p:cNvPr>
              <p:cNvSpPr>
                <a:spLocks noChangeShapeType="1"/>
              </p:cNvSpPr>
              <p:nvPr/>
            </p:nvSpPr>
            <p:spPr bwMode="auto">
              <a:xfrm>
                <a:off x="3272" y="816"/>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81" name="Line 31">
                <a:extLst>
                  <a:ext uri="{FF2B5EF4-FFF2-40B4-BE49-F238E27FC236}">
                    <a16:creationId xmlns:a16="http://schemas.microsoft.com/office/drawing/2014/main" id="{B6861DEF-BE67-4307-B430-8ED186EB64EA}"/>
                  </a:ext>
                </a:extLst>
              </p:cNvPr>
              <p:cNvSpPr>
                <a:spLocks noChangeShapeType="1"/>
              </p:cNvSpPr>
              <p:nvPr/>
            </p:nvSpPr>
            <p:spPr bwMode="auto">
              <a:xfrm>
                <a:off x="3264" y="680"/>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82" name="Line 32">
                <a:extLst>
                  <a:ext uri="{FF2B5EF4-FFF2-40B4-BE49-F238E27FC236}">
                    <a16:creationId xmlns:a16="http://schemas.microsoft.com/office/drawing/2014/main" id="{F6B6B6F1-D28B-4E21-9C34-05CDE338FF29}"/>
                  </a:ext>
                </a:extLst>
              </p:cNvPr>
              <p:cNvSpPr>
                <a:spLocks noChangeShapeType="1"/>
              </p:cNvSpPr>
              <p:nvPr/>
            </p:nvSpPr>
            <p:spPr bwMode="auto">
              <a:xfrm flipV="1">
                <a:off x="3552" y="664"/>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83" name="Line 33">
                <a:extLst>
                  <a:ext uri="{FF2B5EF4-FFF2-40B4-BE49-F238E27FC236}">
                    <a16:creationId xmlns:a16="http://schemas.microsoft.com/office/drawing/2014/main" id="{01936BD9-7238-4540-A3FB-13D9DF8623B5}"/>
                  </a:ext>
                </a:extLst>
              </p:cNvPr>
              <p:cNvSpPr>
                <a:spLocks noChangeShapeType="1"/>
              </p:cNvSpPr>
              <p:nvPr/>
            </p:nvSpPr>
            <p:spPr bwMode="auto">
              <a:xfrm>
                <a:off x="3560" y="672"/>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863" name="Group 39">
              <a:extLst>
                <a:ext uri="{FF2B5EF4-FFF2-40B4-BE49-F238E27FC236}">
                  <a16:creationId xmlns:a16="http://schemas.microsoft.com/office/drawing/2014/main" id="{DBC42B33-B01B-4121-8833-2F9BE6D55D34}"/>
                </a:ext>
              </a:extLst>
            </p:cNvPr>
            <p:cNvGrpSpPr>
              <a:grpSpLocks/>
            </p:cNvGrpSpPr>
            <p:nvPr/>
          </p:nvGrpSpPr>
          <p:grpSpPr bwMode="auto">
            <a:xfrm>
              <a:off x="3792" y="664"/>
              <a:ext cx="520" cy="160"/>
              <a:chOff x="3792" y="664"/>
              <a:chExt cx="520" cy="160"/>
            </a:xfrm>
          </p:grpSpPr>
          <p:sp>
            <p:nvSpPr>
              <p:cNvPr id="32876" name="Line 35">
                <a:extLst>
                  <a:ext uri="{FF2B5EF4-FFF2-40B4-BE49-F238E27FC236}">
                    <a16:creationId xmlns:a16="http://schemas.microsoft.com/office/drawing/2014/main" id="{A48DD5D9-CB1D-4B33-A8B0-4CEA0AAC9D18}"/>
                  </a:ext>
                </a:extLst>
              </p:cNvPr>
              <p:cNvSpPr>
                <a:spLocks noChangeShapeType="1"/>
              </p:cNvSpPr>
              <p:nvPr/>
            </p:nvSpPr>
            <p:spPr bwMode="auto">
              <a:xfrm>
                <a:off x="3800" y="816"/>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7" name="Line 36">
                <a:extLst>
                  <a:ext uri="{FF2B5EF4-FFF2-40B4-BE49-F238E27FC236}">
                    <a16:creationId xmlns:a16="http://schemas.microsoft.com/office/drawing/2014/main" id="{628DEF63-B665-4635-8170-697DC73356AB}"/>
                  </a:ext>
                </a:extLst>
              </p:cNvPr>
              <p:cNvSpPr>
                <a:spLocks noChangeShapeType="1"/>
              </p:cNvSpPr>
              <p:nvPr/>
            </p:nvSpPr>
            <p:spPr bwMode="auto">
              <a:xfrm>
                <a:off x="3792" y="680"/>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8" name="Line 37">
                <a:extLst>
                  <a:ext uri="{FF2B5EF4-FFF2-40B4-BE49-F238E27FC236}">
                    <a16:creationId xmlns:a16="http://schemas.microsoft.com/office/drawing/2014/main" id="{BD4B4211-D0B5-420E-9678-EA90532335BD}"/>
                  </a:ext>
                </a:extLst>
              </p:cNvPr>
              <p:cNvSpPr>
                <a:spLocks noChangeShapeType="1"/>
              </p:cNvSpPr>
              <p:nvPr/>
            </p:nvSpPr>
            <p:spPr bwMode="auto">
              <a:xfrm flipV="1">
                <a:off x="4080" y="664"/>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9" name="Line 38">
                <a:extLst>
                  <a:ext uri="{FF2B5EF4-FFF2-40B4-BE49-F238E27FC236}">
                    <a16:creationId xmlns:a16="http://schemas.microsoft.com/office/drawing/2014/main" id="{346996C1-32DF-4F9A-BD37-CC12F6CCBF38}"/>
                  </a:ext>
                </a:extLst>
              </p:cNvPr>
              <p:cNvSpPr>
                <a:spLocks noChangeShapeType="1"/>
              </p:cNvSpPr>
              <p:nvPr/>
            </p:nvSpPr>
            <p:spPr bwMode="auto">
              <a:xfrm>
                <a:off x="4088" y="672"/>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864" name="Group 44">
              <a:extLst>
                <a:ext uri="{FF2B5EF4-FFF2-40B4-BE49-F238E27FC236}">
                  <a16:creationId xmlns:a16="http://schemas.microsoft.com/office/drawing/2014/main" id="{C2376308-198F-4842-A499-22CDF756E7EB}"/>
                </a:ext>
              </a:extLst>
            </p:cNvPr>
            <p:cNvGrpSpPr>
              <a:grpSpLocks/>
            </p:cNvGrpSpPr>
            <p:nvPr/>
          </p:nvGrpSpPr>
          <p:grpSpPr bwMode="auto">
            <a:xfrm>
              <a:off x="4320" y="664"/>
              <a:ext cx="520" cy="160"/>
              <a:chOff x="4320" y="664"/>
              <a:chExt cx="520" cy="160"/>
            </a:xfrm>
          </p:grpSpPr>
          <p:sp>
            <p:nvSpPr>
              <p:cNvPr id="32872" name="Line 40">
                <a:extLst>
                  <a:ext uri="{FF2B5EF4-FFF2-40B4-BE49-F238E27FC236}">
                    <a16:creationId xmlns:a16="http://schemas.microsoft.com/office/drawing/2014/main" id="{A8829461-CB93-40B7-A790-21690F51F86C}"/>
                  </a:ext>
                </a:extLst>
              </p:cNvPr>
              <p:cNvSpPr>
                <a:spLocks noChangeShapeType="1"/>
              </p:cNvSpPr>
              <p:nvPr/>
            </p:nvSpPr>
            <p:spPr bwMode="auto">
              <a:xfrm>
                <a:off x="4328" y="816"/>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 name="Line 41">
                <a:extLst>
                  <a:ext uri="{FF2B5EF4-FFF2-40B4-BE49-F238E27FC236}">
                    <a16:creationId xmlns:a16="http://schemas.microsoft.com/office/drawing/2014/main" id="{9223785C-EC12-4055-9897-CD864631DC80}"/>
                  </a:ext>
                </a:extLst>
              </p:cNvPr>
              <p:cNvSpPr>
                <a:spLocks noChangeShapeType="1"/>
              </p:cNvSpPr>
              <p:nvPr/>
            </p:nvSpPr>
            <p:spPr bwMode="auto">
              <a:xfrm>
                <a:off x="4320" y="680"/>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 name="Line 42">
                <a:extLst>
                  <a:ext uri="{FF2B5EF4-FFF2-40B4-BE49-F238E27FC236}">
                    <a16:creationId xmlns:a16="http://schemas.microsoft.com/office/drawing/2014/main" id="{4D751AB3-549D-44F9-AD08-FECD9B6E1779}"/>
                  </a:ext>
                </a:extLst>
              </p:cNvPr>
              <p:cNvSpPr>
                <a:spLocks noChangeShapeType="1"/>
              </p:cNvSpPr>
              <p:nvPr/>
            </p:nvSpPr>
            <p:spPr bwMode="auto">
              <a:xfrm flipV="1">
                <a:off x="4608" y="664"/>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 name="Line 43">
                <a:extLst>
                  <a:ext uri="{FF2B5EF4-FFF2-40B4-BE49-F238E27FC236}">
                    <a16:creationId xmlns:a16="http://schemas.microsoft.com/office/drawing/2014/main" id="{66B68DB6-A68F-4D3F-BA3A-6648AEE424DF}"/>
                  </a:ext>
                </a:extLst>
              </p:cNvPr>
              <p:cNvSpPr>
                <a:spLocks noChangeShapeType="1"/>
              </p:cNvSpPr>
              <p:nvPr/>
            </p:nvSpPr>
            <p:spPr bwMode="auto">
              <a:xfrm>
                <a:off x="4616" y="672"/>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865" name="Line 45">
              <a:extLst>
                <a:ext uri="{FF2B5EF4-FFF2-40B4-BE49-F238E27FC236}">
                  <a16:creationId xmlns:a16="http://schemas.microsoft.com/office/drawing/2014/main" id="{421AEFA3-B709-4866-8DD1-2A6197067914}"/>
                </a:ext>
              </a:extLst>
            </p:cNvPr>
            <p:cNvSpPr>
              <a:spLocks noChangeShapeType="1"/>
            </p:cNvSpPr>
            <p:nvPr/>
          </p:nvSpPr>
          <p:spPr bwMode="auto">
            <a:xfrm>
              <a:off x="392" y="672"/>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866" name="Group 50">
              <a:extLst>
                <a:ext uri="{FF2B5EF4-FFF2-40B4-BE49-F238E27FC236}">
                  <a16:creationId xmlns:a16="http://schemas.microsoft.com/office/drawing/2014/main" id="{1C2F8C59-4979-4C93-9EE8-A048179B6501}"/>
                </a:ext>
              </a:extLst>
            </p:cNvPr>
            <p:cNvGrpSpPr>
              <a:grpSpLocks/>
            </p:cNvGrpSpPr>
            <p:nvPr/>
          </p:nvGrpSpPr>
          <p:grpSpPr bwMode="auto">
            <a:xfrm>
              <a:off x="4848" y="664"/>
              <a:ext cx="520" cy="160"/>
              <a:chOff x="4848" y="664"/>
              <a:chExt cx="520" cy="160"/>
            </a:xfrm>
          </p:grpSpPr>
          <p:sp>
            <p:nvSpPr>
              <p:cNvPr id="32868" name="Line 46">
                <a:extLst>
                  <a:ext uri="{FF2B5EF4-FFF2-40B4-BE49-F238E27FC236}">
                    <a16:creationId xmlns:a16="http://schemas.microsoft.com/office/drawing/2014/main" id="{54ED70FA-D495-47B8-9846-CDBB2845412B}"/>
                  </a:ext>
                </a:extLst>
              </p:cNvPr>
              <p:cNvSpPr>
                <a:spLocks noChangeShapeType="1"/>
              </p:cNvSpPr>
              <p:nvPr/>
            </p:nvSpPr>
            <p:spPr bwMode="auto">
              <a:xfrm>
                <a:off x="4856" y="816"/>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69" name="Line 47">
                <a:extLst>
                  <a:ext uri="{FF2B5EF4-FFF2-40B4-BE49-F238E27FC236}">
                    <a16:creationId xmlns:a16="http://schemas.microsoft.com/office/drawing/2014/main" id="{B49532E1-E6C1-462F-A662-CADF872467E3}"/>
                  </a:ext>
                </a:extLst>
              </p:cNvPr>
              <p:cNvSpPr>
                <a:spLocks noChangeShapeType="1"/>
              </p:cNvSpPr>
              <p:nvPr/>
            </p:nvSpPr>
            <p:spPr bwMode="auto">
              <a:xfrm>
                <a:off x="4848" y="680"/>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0" name="Line 48">
                <a:extLst>
                  <a:ext uri="{FF2B5EF4-FFF2-40B4-BE49-F238E27FC236}">
                    <a16:creationId xmlns:a16="http://schemas.microsoft.com/office/drawing/2014/main" id="{84FB790A-32E9-463B-A1DB-2730921DC4FA}"/>
                  </a:ext>
                </a:extLst>
              </p:cNvPr>
              <p:cNvSpPr>
                <a:spLocks noChangeShapeType="1"/>
              </p:cNvSpPr>
              <p:nvPr/>
            </p:nvSpPr>
            <p:spPr bwMode="auto">
              <a:xfrm flipV="1">
                <a:off x="5136" y="664"/>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 name="Line 49">
                <a:extLst>
                  <a:ext uri="{FF2B5EF4-FFF2-40B4-BE49-F238E27FC236}">
                    <a16:creationId xmlns:a16="http://schemas.microsoft.com/office/drawing/2014/main" id="{5B5CB0FA-9E4E-464D-81C5-979A5E00145A}"/>
                  </a:ext>
                </a:extLst>
              </p:cNvPr>
              <p:cNvSpPr>
                <a:spLocks noChangeShapeType="1"/>
              </p:cNvSpPr>
              <p:nvPr/>
            </p:nvSpPr>
            <p:spPr bwMode="auto">
              <a:xfrm>
                <a:off x="5144" y="672"/>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867" name="Line 51">
              <a:extLst>
                <a:ext uri="{FF2B5EF4-FFF2-40B4-BE49-F238E27FC236}">
                  <a16:creationId xmlns:a16="http://schemas.microsoft.com/office/drawing/2014/main" id="{F47EBE55-F2AF-4EBF-854D-E68DA266C62C}"/>
                </a:ext>
              </a:extLst>
            </p:cNvPr>
            <p:cNvSpPr>
              <a:spLocks noChangeShapeType="1"/>
            </p:cNvSpPr>
            <p:nvPr/>
          </p:nvSpPr>
          <p:spPr bwMode="auto">
            <a:xfrm>
              <a:off x="5376" y="680"/>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785" name="Line 53">
            <a:extLst>
              <a:ext uri="{FF2B5EF4-FFF2-40B4-BE49-F238E27FC236}">
                <a16:creationId xmlns:a16="http://schemas.microsoft.com/office/drawing/2014/main" id="{F00DB128-5D29-4CFE-B04C-5D0686F77C16}"/>
              </a:ext>
            </a:extLst>
          </p:cNvPr>
          <p:cNvSpPr>
            <a:spLocks noChangeShapeType="1"/>
          </p:cNvSpPr>
          <p:nvPr/>
        </p:nvSpPr>
        <p:spPr bwMode="auto">
          <a:xfrm flipV="1">
            <a:off x="990600" y="673100"/>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6" name="Line 54">
            <a:extLst>
              <a:ext uri="{FF2B5EF4-FFF2-40B4-BE49-F238E27FC236}">
                <a16:creationId xmlns:a16="http://schemas.microsoft.com/office/drawing/2014/main" id="{ECCC9E82-39B0-49B6-8C12-C2C7E243140B}"/>
              </a:ext>
            </a:extLst>
          </p:cNvPr>
          <p:cNvSpPr>
            <a:spLocks noChangeShapeType="1"/>
          </p:cNvSpPr>
          <p:nvPr/>
        </p:nvSpPr>
        <p:spPr bwMode="auto">
          <a:xfrm flipV="1">
            <a:off x="1828800" y="673100"/>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7" name="Rectangle 55">
            <a:extLst>
              <a:ext uri="{FF2B5EF4-FFF2-40B4-BE49-F238E27FC236}">
                <a16:creationId xmlns:a16="http://schemas.microsoft.com/office/drawing/2014/main" id="{CF322D52-0152-42BD-8C65-A586A4A6AC56}"/>
              </a:ext>
            </a:extLst>
          </p:cNvPr>
          <p:cNvSpPr>
            <a:spLocks noChangeArrowheads="1"/>
          </p:cNvSpPr>
          <p:nvPr/>
        </p:nvSpPr>
        <p:spPr bwMode="auto">
          <a:xfrm>
            <a:off x="1052513" y="685800"/>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1</a:t>
            </a:r>
          </a:p>
        </p:txBody>
      </p:sp>
      <p:sp>
        <p:nvSpPr>
          <p:cNvPr id="32788" name="Rectangle 56">
            <a:extLst>
              <a:ext uri="{FF2B5EF4-FFF2-40B4-BE49-F238E27FC236}">
                <a16:creationId xmlns:a16="http://schemas.microsoft.com/office/drawing/2014/main" id="{899BD146-2BA1-4B0E-BFA1-AF74147DEAB8}"/>
              </a:ext>
            </a:extLst>
          </p:cNvPr>
          <p:cNvSpPr>
            <a:spLocks noChangeArrowheads="1"/>
          </p:cNvSpPr>
          <p:nvPr/>
        </p:nvSpPr>
        <p:spPr bwMode="auto">
          <a:xfrm>
            <a:off x="1814513" y="685800"/>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2</a:t>
            </a:r>
          </a:p>
        </p:txBody>
      </p:sp>
      <p:sp>
        <p:nvSpPr>
          <p:cNvPr id="32789" name="Line 57">
            <a:extLst>
              <a:ext uri="{FF2B5EF4-FFF2-40B4-BE49-F238E27FC236}">
                <a16:creationId xmlns:a16="http://schemas.microsoft.com/office/drawing/2014/main" id="{FA11BDF9-512E-46B3-88A0-C0015E973D06}"/>
              </a:ext>
            </a:extLst>
          </p:cNvPr>
          <p:cNvSpPr>
            <a:spLocks noChangeShapeType="1"/>
          </p:cNvSpPr>
          <p:nvPr/>
        </p:nvSpPr>
        <p:spPr bwMode="auto">
          <a:xfrm flipV="1">
            <a:off x="2667000" y="673100"/>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0" name="Line 58">
            <a:extLst>
              <a:ext uri="{FF2B5EF4-FFF2-40B4-BE49-F238E27FC236}">
                <a16:creationId xmlns:a16="http://schemas.microsoft.com/office/drawing/2014/main" id="{EFDAC816-B806-4B39-BEE6-C2D40302C5CD}"/>
              </a:ext>
            </a:extLst>
          </p:cNvPr>
          <p:cNvSpPr>
            <a:spLocks noChangeShapeType="1"/>
          </p:cNvSpPr>
          <p:nvPr/>
        </p:nvSpPr>
        <p:spPr bwMode="auto">
          <a:xfrm flipV="1">
            <a:off x="3505200" y="673100"/>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1" name="Line 59">
            <a:extLst>
              <a:ext uri="{FF2B5EF4-FFF2-40B4-BE49-F238E27FC236}">
                <a16:creationId xmlns:a16="http://schemas.microsoft.com/office/drawing/2014/main" id="{015FAA45-8DCB-472C-8C9C-148AA8265009}"/>
              </a:ext>
            </a:extLst>
          </p:cNvPr>
          <p:cNvSpPr>
            <a:spLocks noChangeShapeType="1"/>
          </p:cNvSpPr>
          <p:nvPr/>
        </p:nvSpPr>
        <p:spPr bwMode="auto">
          <a:xfrm flipV="1">
            <a:off x="4343400" y="673100"/>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2" name="Line 60">
            <a:extLst>
              <a:ext uri="{FF2B5EF4-FFF2-40B4-BE49-F238E27FC236}">
                <a16:creationId xmlns:a16="http://schemas.microsoft.com/office/drawing/2014/main" id="{ECC49B1D-98B9-470B-810C-F5FBF0408DB1}"/>
              </a:ext>
            </a:extLst>
          </p:cNvPr>
          <p:cNvSpPr>
            <a:spLocks noChangeShapeType="1"/>
          </p:cNvSpPr>
          <p:nvPr/>
        </p:nvSpPr>
        <p:spPr bwMode="auto">
          <a:xfrm flipV="1">
            <a:off x="5181600" y="673100"/>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3" name="Line 61">
            <a:extLst>
              <a:ext uri="{FF2B5EF4-FFF2-40B4-BE49-F238E27FC236}">
                <a16:creationId xmlns:a16="http://schemas.microsoft.com/office/drawing/2014/main" id="{B59E57F0-A665-40E0-8FE5-9F0100BCA80B}"/>
              </a:ext>
            </a:extLst>
          </p:cNvPr>
          <p:cNvSpPr>
            <a:spLocks noChangeShapeType="1"/>
          </p:cNvSpPr>
          <p:nvPr/>
        </p:nvSpPr>
        <p:spPr bwMode="auto">
          <a:xfrm flipV="1">
            <a:off x="6019800" y="673100"/>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4" name="Line 62">
            <a:extLst>
              <a:ext uri="{FF2B5EF4-FFF2-40B4-BE49-F238E27FC236}">
                <a16:creationId xmlns:a16="http://schemas.microsoft.com/office/drawing/2014/main" id="{682DDEC6-E4A5-4DA2-9F28-636962DF958C}"/>
              </a:ext>
            </a:extLst>
          </p:cNvPr>
          <p:cNvSpPr>
            <a:spLocks noChangeShapeType="1"/>
          </p:cNvSpPr>
          <p:nvPr/>
        </p:nvSpPr>
        <p:spPr bwMode="auto">
          <a:xfrm flipV="1">
            <a:off x="6858000" y="673100"/>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5" name="Line 63">
            <a:extLst>
              <a:ext uri="{FF2B5EF4-FFF2-40B4-BE49-F238E27FC236}">
                <a16:creationId xmlns:a16="http://schemas.microsoft.com/office/drawing/2014/main" id="{E09C4BDB-5DCC-4573-9C08-86017ADD4BF3}"/>
              </a:ext>
            </a:extLst>
          </p:cNvPr>
          <p:cNvSpPr>
            <a:spLocks noChangeShapeType="1"/>
          </p:cNvSpPr>
          <p:nvPr/>
        </p:nvSpPr>
        <p:spPr bwMode="auto">
          <a:xfrm flipV="1">
            <a:off x="7696200" y="673100"/>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6" name="Line 64">
            <a:extLst>
              <a:ext uri="{FF2B5EF4-FFF2-40B4-BE49-F238E27FC236}">
                <a16:creationId xmlns:a16="http://schemas.microsoft.com/office/drawing/2014/main" id="{32C7BEFE-209A-4106-80DE-6B3FD0A2F59D}"/>
              </a:ext>
            </a:extLst>
          </p:cNvPr>
          <p:cNvSpPr>
            <a:spLocks noChangeShapeType="1"/>
          </p:cNvSpPr>
          <p:nvPr/>
        </p:nvSpPr>
        <p:spPr bwMode="auto">
          <a:xfrm flipV="1">
            <a:off x="8534400" y="673100"/>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7" name="Rectangle 65">
            <a:extLst>
              <a:ext uri="{FF2B5EF4-FFF2-40B4-BE49-F238E27FC236}">
                <a16:creationId xmlns:a16="http://schemas.microsoft.com/office/drawing/2014/main" id="{AA637BEC-4A28-4288-9890-49ECC10FD61D}"/>
              </a:ext>
            </a:extLst>
          </p:cNvPr>
          <p:cNvSpPr>
            <a:spLocks noChangeArrowheads="1"/>
          </p:cNvSpPr>
          <p:nvPr/>
        </p:nvSpPr>
        <p:spPr bwMode="auto">
          <a:xfrm>
            <a:off x="2728913" y="685800"/>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3</a:t>
            </a:r>
          </a:p>
        </p:txBody>
      </p:sp>
      <p:sp>
        <p:nvSpPr>
          <p:cNvPr id="32798" name="Rectangle 66">
            <a:extLst>
              <a:ext uri="{FF2B5EF4-FFF2-40B4-BE49-F238E27FC236}">
                <a16:creationId xmlns:a16="http://schemas.microsoft.com/office/drawing/2014/main" id="{0F64FA21-9BBD-4B40-91F8-AFF2CB49A8CA}"/>
              </a:ext>
            </a:extLst>
          </p:cNvPr>
          <p:cNvSpPr>
            <a:spLocks noChangeArrowheads="1"/>
          </p:cNvSpPr>
          <p:nvPr/>
        </p:nvSpPr>
        <p:spPr bwMode="auto">
          <a:xfrm>
            <a:off x="3490913" y="685800"/>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4</a:t>
            </a:r>
          </a:p>
        </p:txBody>
      </p:sp>
      <p:sp>
        <p:nvSpPr>
          <p:cNvPr id="32799" name="Rectangle 67">
            <a:extLst>
              <a:ext uri="{FF2B5EF4-FFF2-40B4-BE49-F238E27FC236}">
                <a16:creationId xmlns:a16="http://schemas.microsoft.com/office/drawing/2014/main" id="{E3F58EE6-2F0F-4F97-9DDD-1372F938C579}"/>
              </a:ext>
            </a:extLst>
          </p:cNvPr>
          <p:cNvSpPr>
            <a:spLocks noChangeArrowheads="1"/>
          </p:cNvSpPr>
          <p:nvPr/>
        </p:nvSpPr>
        <p:spPr bwMode="auto">
          <a:xfrm>
            <a:off x="4329113" y="685800"/>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5</a:t>
            </a:r>
          </a:p>
        </p:txBody>
      </p:sp>
      <p:sp>
        <p:nvSpPr>
          <p:cNvPr id="32800" name="Rectangle 68">
            <a:extLst>
              <a:ext uri="{FF2B5EF4-FFF2-40B4-BE49-F238E27FC236}">
                <a16:creationId xmlns:a16="http://schemas.microsoft.com/office/drawing/2014/main" id="{41F1AC6F-4463-48F7-8354-8396662C1CF7}"/>
              </a:ext>
            </a:extLst>
          </p:cNvPr>
          <p:cNvSpPr>
            <a:spLocks noChangeArrowheads="1"/>
          </p:cNvSpPr>
          <p:nvPr/>
        </p:nvSpPr>
        <p:spPr bwMode="auto">
          <a:xfrm>
            <a:off x="5167313" y="685800"/>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6</a:t>
            </a:r>
          </a:p>
        </p:txBody>
      </p:sp>
      <p:sp>
        <p:nvSpPr>
          <p:cNvPr id="32801" name="Rectangle 69">
            <a:extLst>
              <a:ext uri="{FF2B5EF4-FFF2-40B4-BE49-F238E27FC236}">
                <a16:creationId xmlns:a16="http://schemas.microsoft.com/office/drawing/2014/main" id="{C8A82532-2316-451F-9F63-4445D03B06E5}"/>
              </a:ext>
            </a:extLst>
          </p:cNvPr>
          <p:cNvSpPr>
            <a:spLocks noChangeArrowheads="1"/>
          </p:cNvSpPr>
          <p:nvPr/>
        </p:nvSpPr>
        <p:spPr bwMode="auto">
          <a:xfrm>
            <a:off x="6005513" y="685800"/>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7</a:t>
            </a:r>
          </a:p>
        </p:txBody>
      </p:sp>
      <p:sp>
        <p:nvSpPr>
          <p:cNvPr id="32802" name="Rectangle 70">
            <a:extLst>
              <a:ext uri="{FF2B5EF4-FFF2-40B4-BE49-F238E27FC236}">
                <a16:creationId xmlns:a16="http://schemas.microsoft.com/office/drawing/2014/main" id="{BEF666C8-E190-4338-A618-F043EC8485BC}"/>
              </a:ext>
            </a:extLst>
          </p:cNvPr>
          <p:cNvSpPr>
            <a:spLocks noChangeArrowheads="1"/>
          </p:cNvSpPr>
          <p:nvPr/>
        </p:nvSpPr>
        <p:spPr bwMode="auto">
          <a:xfrm>
            <a:off x="6843713" y="685800"/>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8</a:t>
            </a:r>
          </a:p>
        </p:txBody>
      </p:sp>
      <p:sp>
        <p:nvSpPr>
          <p:cNvPr id="32803" name="Rectangle 71">
            <a:extLst>
              <a:ext uri="{FF2B5EF4-FFF2-40B4-BE49-F238E27FC236}">
                <a16:creationId xmlns:a16="http://schemas.microsoft.com/office/drawing/2014/main" id="{7BC4DA37-378A-499A-B47E-047E33151A29}"/>
              </a:ext>
            </a:extLst>
          </p:cNvPr>
          <p:cNvSpPr>
            <a:spLocks noChangeArrowheads="1"/>
          </p:cNvSpPr>
          <p:nvPr/>
        </p:nvSpPr>
        <p:spPr bwMode="auto">
          <a:xfrm>
            <a:off x="7681913" y="685800"/>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9</a:t>
            </a:r>
          </a:p>
        </p:txBody>
      </p:sp>
      <p:grpSp>
        <p:nvGrpSpPr>
          <p:cNvPr id="32804" name="Group 74">
            <a:extLst>
              <a:ext uri="{FF2B5EF4-FFF2-40B4-BE49-F238E27FC236}">
                <a16:creationId xmlns:a16="http://schemas.microsoft.com/office/drawing/2014/main" id="{E26FB556-6BBA-4D44-9E4C-ACD431DCDFAF}"/>
              </a:ext>
            </a:extLst>
          </p:cNvPr>
          <p:cNvGrpSpPr>
            <a:grpSpLocks/>
          </p:cNvGrpSpPr>
          <p:nvPr/>
        </p:nvGrpSpPr>
        <p:grpSpPr bwMode="auto">
          <a:xfrm>
            <a:off x="1003300" y="1524000"/>
            <a:ext cx="812800" cy="333375"/>
            <a:chOff x="632" y="960"/>
            <a:chExt cx="512" cy="210"/>
          </a:xfrm>
        </p:grpSpPr>
        <p:sp>
          <p:nvSpPr>
            <p:cNvPr id="32855" name="Rectangle 72">
              <a:extLst>
                <a:ext uri="{FF2B5EF4-FFF2-40B4-BE49-F238E27FC236}">
                  <a16:creationId xmlns:a16="http://schemas.microsoft.com/office/drawing/2014/main" id="{7D95E3F2-30AA-492E-99B9-FB23FB21FF55}"/>
                </a:ext>
              </a:extLst>
            </p:cNvPr>
            <p:cNvSpPr>
              <a:spLocks noChangeArrowheads="1"/>
            </p:cNvSpPr>
            <p:nvPr/>
          </p:nvSpPr>
          <p:spPr bwMode="auto">
            <a:xfrm>
              <a:off x="632" y="968"/>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2856" name="Rectangle 73">
              <a:extLst>
                <a:ext uri="{FF2B5EF4-FFF2-40B4-BE49-F238E27FC236}">
                  <a16:creationId xmlns:a16="http://schemas.microsoft.com/office/drawing/2014/main" id="{330085E2-595F-4B64-A54F-2D2538D451F0}"/>
                </a:ext>
              </a:extLst>
            </p:cNvPr>
            <p:cNvSpPr>
              <a:spLocks noChangeArrowheads="1"/>
            </p:cNvSpPr>
            <p:nvPr/>
          </p:nvSpPr>
          <p:spPr bwMode="auto">
            <a:xfrm>
              <a:off x="673" y="960"/>
              <a:ext cx="4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Ifetch</a:t>
              </a:r>
            </a:p>
          </p:txBody>
        </p:sp>
      </p:grpSp>
      <p:grpSp>
        <p:nvGrpSpPr>
          <p:cNvPr id="32805" name="Group 77">
            <a:extLst>
              <a:ext uri="{FF2B5EF4-FFF2-40B4-BE49-F238E27FC236}">
                <a16:creationId xmlns:a16="http://schemas.microsoft.com/office/drawing/2014/main" id="{EDC36D41-0697-4CE3-8583-1521DA4A5E55}"/>
              </a:ext>
            </a:extLst>
          </p:cNvPr>
          <p:cNvGrpSpPr>
            <a:grpSpLocks/>
          </p:cNvGrpSpPr>
          <p:nvPr/>
        </p:nvGrpSpPr>
        <p:grpSpPr bwMode="auto">
          <a:xfrm>
            <a:off x="1814513" y="1524000"/>
            <a:ext cx="903287" cy="333375"/>
            <a:chOff x="1143" y="960"/>
            <a:chExt cx="569" cy="210"/>
          </a:xfrm>
        </p:grpSpPr>
        <p:sp>
          <p:nvSpPr>
            <p:cNvPr id="32853" name="Rectangle 75">
              <a:extLst>
                <a:ext uri="{FF2B5EF4-FFF2-40B4-BE49-F238E27FC236}">
                  <a16:creationId xmlns:a16="http://schemas.microsoft.com/office/drawing/2014/main" id="{C09975B2-B2C9-4171-994A-22D10AC9799E}"/>
                </a:ext>
              </a:extLst>
            </p:cNvPr>
            <p:cNvSpPr>
              <a:spLocks noChangeArrowheads="1"/>
            </p:cNvSpPr>
            <p:nvPr/>
          </p:nvSpPr>
          <p:spPr bwMode="auto">
            <a:xfrm>
              <a:off x="1160" y="968"/>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2854" name="Rectangle 76">
              <a:extLst>
                <a:ext uri="{FF2B5EF4-FFF2-40B4-BE49-F238E27FC236}">
                  <a16:creationId xmlns:a16="http://schemas.microsoft.com/office/drawing/2014/main" id="{B4877538-6B6D-4D0B-ABA0-46D691CEF58F}"/>
                </a:ext>
              </a:extLst>
            </p:cNvPr>
            <p:cNvSpPr>
              <a:spLocks noChangeArrowheads="1"/>
            </p:cNvSpPr>
            <p:nvPr/>
          </p:nvSpPr>
          <p:spPr bwMode="auto">
            <a:xfrm>
              <a:off x="1143" y="960"/>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Reg/Dec</a:t>
              </a:r>
            </a:p>
          </p:txBody>
        </p:sp>
      </p:grpSp>
      <p:grpSp>
        <p:nvGrpSpPr>
          <p:cNvPr id="32806" name="Group 80">
            <a:extLst>
              <a:ext uri="{FF2B5EF4-FFF2-40B4-BE49-F238E27FC236}">
                <a16:creationId xmlns:a16="http://schemas.microsoft.com/office/drawing/2014/main" id="{5EFECB03-AB56-4577-BF5D-077161B39322}"/>
              </a:ext>
            </a:extLst>
          </p:cNvPr>
          <p:cNvGrpSpPr>
            <a:grpSpLocks/>
          </p:cNvGrpSpPr>
          <p:nvPr/>
        </p:nvGrpSpPr>
        <p:grpSpPr bwMode="auto">
          <a:xfrm>
            <a:off x="2679700" y="1524000"/>
            <a:ext cx="812800" cy="333375"/>
            <a:chOff x="1688" y="960"/>
            <a:chExt cx="512" cy="210"/>
          </a:xfrm>
        </p:grpSpPr>
        <p:sp>
          <p:nvSpPr>
            <p:cNvPr id="32851" name="Rectangle 78">
              <a:extLst>
                <a:ext uri="{FF2B5EF4-FFF2-40B4-BE49-F238E27FC236}">
                  <a16:creationId xmlns:a16="http://schemas.microsoft.com/office/drawing/2014/main" id="{E0F0CB3B-DEB8-4F01-AF53-BE3CDE5596F7}"/>
                </a:ext>
              </a:extLst>
            </p:cNvPr>
            <p:cNvSpPr>
              <a:spLocks noChangeArrowheads="1"/>
            </p:cNvSpPr>
            <p:nvPr/>
          </p:nvSpPr>
          <p:spPr bwMode="auto">
            <a:xfrm>
              <a:off x="1688" y="968"/>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2852" name="Rectangle 79">
              <a:extLst>
                <a:ext uri="{FF2B5EF4-FFF2-40B4-BE49-F238E27FC236}">
                  <a16:creationId xmlns:a16="http://schemas.microsoft.com/office/drawing/2014/main" id="{EC19D153-CA41-466B-9413-4F7C1FD18723}"/>
                </a:ext>
              </a:extLst>
            </p:cNvPr>
            <p:cNvSpPr>
              <a:spLocks noChangeArrowheads="1"/>
            </p:cNvSpPr>
            <p:nvPr/>
          </p:nvSpPr>
          <p:spPr bwMode="auto">
            <a:xfrm>
              <a:off x="1767" y="960"/>
              <a:ext cx="37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Exec</a:t>
              </a:r>
            </a:p>
          </p:txBody>
        </p:sp>
      </p:grpSp>
      <p:grpSp>
        <p:nvGrpSpPr>
          <p:cNvPr id="32807" name="Group 83">
            <a:extLst>
              <a:ext uri="{FF2B5EF4-FFF2-40B4-BE49-F238E27FC236}">
                <a16:creationId xmlns:a16="http://schemas.microsoft.com/office/drawing/2014/main" id="{CA494FD4-0BA1-4225-A8C7-7B8A2BBFA31A}"/>
              </a:ext>
            </a:extLst>
          </p:cNvPr>
          <p:cNvGrpSpPr>
            <a:grpSpLocks/>
          </p:cNvGrpSpPr>
          <p:nvPr/>
        </p:nvGrpSpPr>
        <p:grpSpPr bwMode="auto">
          <a:xfrm>
            <a:off x="3517900" y="1524000"/>
            <a:ext cx="812800" cy="333375"/>
            <a:chOff x="2216" y="960"/>
            <a:chExt cx="512" cy="210"/>
          </a:xfrm>
        </p:grpSpPr>
        <p:sp>
          <p:nvSpPr>
            <p:cNvPr id="32849" name="Rectangle 81">
              <a:extLst>
                <a:ext uri="{FF2B5EF4-FFF2-40B4-BE49-F238E27FC236}">
                  <a16:creationId xmlns:a16="http://schemas.microsoft.com/office/drawing/2014/main" id="{32698E07-C887-4B7E-8FCF-14837B31607A}"/>
                </a:ext>
              </a:extLst>
            </p:cNvPr>
            <p:cNvSpPr>
              <a:spLocks noChangeArrowheads="1"/>
            </p:cNvSpPr>
            <p:nvPr/>
          </p:nvSpPr>
          <p:spPr bwMode="auto">
            <a:xfrm>
              <a:off x="2216" y="968"/>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2850" name="Rectangle 82">
              <a:extLst>
                <a:ext uri="{FF2B5EF4-FFF2-40B4-BE49-F238E27FC236}">
                  <a16:creationId xmlns:a16="http://schemas.microsoft.com/office/drawing/2014/main" id="{F6F71B32-2E35-458E-864F-B0A3155AEE82}"/>
                </a:ext>
              </a:extLst>
            </p:cNvPr>
            <p:cNvSpPr>
              <a:spLocks noChangeArrowheads="1"/>
            </p:cNvSpPr>
            <p:nvPr/>
          </p:nvSpPr>
          <p:spPr bwMode="auto">
            <a:xfrm>
              <a:off x="2295" y="960"/>
              <a:ext cx="2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Wr</a:t>
              </a:r>
            </a:p>
          </p:txBody>
        </p:sp>
      </p:grpSp>
      <p:sp>
        <p:nvSpPr>
          <p:cNvPr id="32808" name="Rectangle 84">
            <a:extLst>
              <a:ext uri="{FF2B5EF4-FFF2-40B4-BE49-F238E27FC236}">
                <a16:creationId xmlns:a16="http://schemas.microsoft.com/office/drawing/2014/main" id="{39DC9EFE-5D2D-4215-90AD-50A5F16F94D4}"/>
              </a:ext>
            </a:extLst>
          </p:cNvPr>
          <p:cNvSpPr>
            <a:spLocks noChangeArrowheads="1"/>
          </p:cNvSpPr>
          <p:nvPr/>
        </p:nvSpPr>
        <p:spPr bwMode="auto">
          <a:xfrm>
            <a:off x="290513" y="1524000"/>
            <a:ext cx="7683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R-type</a:t>
            </a:r>
          </a:p>
        </p:txBody>
      </p:sp>
      <p:grpSp>
        <p:nvGrpSpPr>
          <p:cNvPr id="32809" name="Group 87">
            <a:extLst>
              <a:ext uri="{FF2B5EF4-FFF2-40B4-BE49-F238E27FC236}">
                <a16:creationId xmlns:a16="http://schemas.microsoft.com/office/drawing/2014/main" id="{E67647CF-265B-4B05-8164-41F9462BED9C}"/>
              </a:ext>
            </a:extLst>
          </p:cNvPr>
          <p:cNvGrpSpPr>
            <a:grpSpLocks/>
          </p:cNvGrpSpPr>
          <p:nvPr/>
        </p:nvGrpSpPr>
        <p:grpSpPr bwMode="auto">
          <a:xfrm>
            <a:off x="1841500" y="1981200"/>
            <a:ext cx="812800" cy="333375"/>
            <a:chOff x="1160" y="1248"/>
            <a:chExt cx="512" cy="210"/>
          </a:xfrm>
        </p:grpSpPr>
        <p:sp>
          <p:nvSpPr>
            <p:cNvPr id="32847" name="Rectangle 85">
              <a:extLst>
                <a:ext uri="{FF2B5EF4-FFF2-40B4-BE49-F238E27FC236}">
                  <a16:creationId xmlns:a16="http://schemas.microsoft.com/office/drawing/2014/main" id="{C5D889E7-899C-44B9-A0A5-DA2D105DB864}"/>
                </a:ext>
              </a:extLst>
            </p:cNvPr>
            <p:cNvSpPr>
              <a:spLocks noChangeArrowheads="1"/>
            </p:cNvSpPr>
            <p:nvPr/>
          </p:nvSpPr>
          <p:spPr bwMode="auto">
            <a:xfrm>
              <a:off x="1160" y="1256"/>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2848" name="Rectangle 86">
              <a:extLst>
                <a:ext uri="{FF2B5EF4-FFF2-40B4-BE49-F238E27FC236}">
                  <a16:creationId xmlns:a16="http://schemas.microsoft.com/office/drawing/2014/main" id="{6481E52C-05D4-4D2F-AC9C-9DADF3A3A69B}"/>
                </a:ext>
              </a:extLst>
            </p:cNvPr>
            <p:cNvSpPr>
              <a:spLocks noChangeArrowheads="1"/>
            </p:cNvSpPr>
            <p:nvPr/>
          </p:nvSpPr>
          <p:spPr bwMode="auto">
            <a:xfrm>
              <a:off x="1201" y="1248"/>
              <a:ext cx="4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Ifetch</a:t>
              </a:r>
            </a:p>
          </p:txBody>
        </p:sp>
      </p:grpSp>
      <p:grpSp>
        <p:nvGrpSpPr>
          <p:cNvPr id="32810" name="Group 90">
            <a:extLst>
              <a:ext uri="{FF2B5EF4-FFF2-40B4-BE49-F238E27FC236}">
                <a16:creationId xmlns:a16="http://schemas.microsoft.com/office/drawing/2014/main" id="{8E4997BF-4568-4D7F-AB78-B69269F3E415}"/>
              </a:ext>
            </a:extLst>
          </p:cNvPr>
          <p:cNvGrpSpPr>
            <a:grpSpLocks/>
          </p:cNvGrpSpPr>
          <p:nvPr/>
        </p:nvGrpSpPr>
        <p:grpSpPr bwMode="auto">
          <a:xfrm>
            <a:off x="2652713" y="1981200"/>
            <a:ext cx="903287" cy="333375"/>
            <a:chOff x="1671" y="1248"/>
            <a:chExt cx="569" cy="210"/>
          </a:xfrm>
        </p:grpSpPr>
        <p:sp>
          <p:nvSpPr>
            <p:cNvPr id="32845" name="Rectangle 88">
              <a:extLst>
                <a:ext uri="{FF2B5EF4-FFF2-40B4-BE49-F238E27FC236}">
                  <a16:creationId xmlns:a16="http://schemas.microsoft.com/office/drawing/2014/main" id="{5B4D9C8C-152F-4AB4-AEC8-04A2F69976FD}"/>
                </a:ext>
              </a:extLst>
            </p:cNvPr>
            <p:cNvSpPr>
              <a:spLocks noChangeArrowheads="1"/>
            </p:cNvSpPr>
            <p:nvPr/>
          </p:nvSpPr>
          <p:spPr bwMode="auto">
            <a:xfrm>
              <a:off x="1688" y="1256"/>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2846" name="Rectangle 89">
              <a:extLst>
                <a:ext uri="{FF2B5EF4-FFF2-40B4-BE49-F238E27FC236}">
                  <a16:creationId xmlns:a16="http://schemas.microsoft.com/office/drawing/2014/main" id="{09D7EACB-159C-488C-86B4-16E9DBCBDF73}"/>
                </a:ext>
              </a:extLst>
            </p:cNvPr>
            <p:cNvSpPr>
              <a:spLocks noChangeArrowheads="1"/>
            </p:cNvSpPr>
            <p:nvPr/>
          </p:nvSpPr>
          <p:spPr bwMode="auto">
            <a:xfrm>
              <a:off x="1671" y="1248"/>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Reg/Dec</a:t>
              </a:r>
            </a:p>
          </p:txBody>
        </p:sp>
      </p:grpSp>
      <p:grpSp>
        <p:nvGrpSpPr>
          <p:cNvPr id="32811" name="Group 93">
            <a:extLst>
              <a:ext uri="{FF2B5EF4-FFF2-40B4-BE49-F238E27FC236}">
                <a16:creationId xmlns:a16="http://schemas.microsoft.com/office/drawing/2014/main" id="{823733D1-0BD0-46B2-AFC6-74FDF47890AD}"/>
              </a:ext>
            </a:extLst>
          </p:cNvPr>
          <p:cNvGrpSpPr>
            <a:grpSpLocks/>
          </p:cNvGrpSpPr>
          <p:nvPr/>
        </p:nvGrpSpPr>
        <p:grpSpPr bwMode="auto">
          <a:xfrm>
            <a:off x="3517900" y="1981200"/>
            <a:ext cx="812800" cy="333375"/>
            <a:chOff x="2216" y="1248"/>
            <a:chExt cx="512" cy="210"/>
          </a:xfrm>
        </p:grpSpPr>
        <p:sp>
          <p:nvSpPr>
            <p:cNvPr id="32843" name="Rectangle 91">
              <a:extLst>
                <a:ext uri="{FF2B5EF4-FFF2-40B4-BE49-F238E27FC236}">
                  <a16:creationId xmlns:a16="http://schemas.microsoft.com/office/drawing/2014/main" id="{B5216E52-20B1-4A55-96A9-D2E289E058BB}"/>
                </a:ext>
              </a:extLst>
            </p:cNvPr>
            <p:cNvSpPr>
              <a:spLocks noChangeArrowheads="1"/>
            </p:cNvSpPr>
            <p:nvPr/>
          </p:nvSpPr>
          <p:spPr bwMode="auto">
            <a:xfrm>
              <a:off x="2216" y="1256"/>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2844" name="Rectangle 92">
              <a:extLst>
                <a:ext uri="{FF2B5EF4-FFF2-40B4-BE49-F238E27FC236}">
                  <a16:creationId xmlns:a16="http://schemas.microsoft.com/office/drawing/2014/main" id="{59EDB3C9-F634-400E-898A-215AFFB9F524}"/>
                </a:ext>
              </a:extLst>
            </p:cNvPr>
            <p:cNvSpPr>
              <a:spLocks noChangeArrowheads="1"/>
            </p:cNvSpPr>
            <p:nvPr/>
          </p:nvSpPr>
          <p:spPr bwMode="auto">
            <a:xfrm>
              <a:off x="2295" y="1248"/>
              <a:ext cx="37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Exec</a:t>
              </a:r>
            </a:p>
          </p:txBody>
        </p:sp>
      </p:grpSp>
      <p:grpSp>
        <p:nvGrpSpPr>
          <p:cNvPr id="32812" name="Group 96">
            <a:extLst>
              <a:ext uri="{FF2B5EF4-FFF2-40B4-BE49-F238E27FC236}">
                <a16:creationId xmlns:a16="http://schemas.microsoft.com/office/drawing/2014/main" id="{CC5AA236-9BC7-4F4B-9810-EF574AD580A6}"/>
              </a:ext>
            </a:extLst>
          </p:cNvPr>
          <p:cNvGrpSpPr>
            <a:grpSpLocks/>
          </p:cNvGrpSpPr>
          <p:nvPr/>
        </p:nvGrpSpPr>
        <p:grpSpPr bwMode="auto">
          <a:xfrm>
            <a:off x="4356100" y="1981200"/>
            <a:ext cx="812800" cy="333375"/>
            <a:chOff x="2744" y="1248"/>
            <a:chExt cx="512" cy="210"/>
          </a:xfrm>
        </p:grpSpPr>
        <p:sp>
          <p:nvSpPr>
            <p:cNvPr id="32841" name="Rectangle 94">
              <a:extLst>
                <a:ext uri="{FF2B5EF4-FFF2-40B4-BE49-F238E27FC236}">
                  <a16:creationId xmlns:a16="http://schemas.microsoft.com/office/drawing/2014/main" id="{EEFF02BC-AC0B-4E70-BD73-51D5A535B4D5}"/>
                </a:ext>
              </a:extLst>
            </p:cNvPr>
            <p:cNvSpPr>
              <a:spLocks noChangeArrowheads="1"/>
            </p:cNvSpPr>
            <p:nvPr/>
          </p:nvSpPr>
          <p:spPr bwMode="auto">
            <a:xfrm>
              <a:off x="2744" y="1256"/>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2842" name="Rectangle 95">
              <a:extLst>
                <a:ext uri="{FF2B5EF4-FFF2-40B4-BE49-F238E27FC236}">
                  <a16:creationId xmlns:a16="http://schemas.microsoft.com/office/drawing/2014/main" id="{0830FF89-BD68-4592-8FD2-EC35A9A73081}"/>
                </a:ext>
              </a:extLst>
            </p:cNvPr>
            <p:cNvSpPr>
              <a:spLocks noChangeArrowheads="1"/>
            </p:cNvSpPr>
            <p:nvPr/>
          </p:nvSpPr>
          <p:spPr bwMode="auto">
            <a:xfrm>
              <a:off x="2823" y="1248"/>
              <a:ext cx="2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Wr</a:t>
              </a:r>
            </a:p>
          </p:txBody>
        </p:sp>
      </p:grpSp>
      <p:sp>
        <p:nvSpPr>
          <p:cNvPr id="32813" name="Rectangle 97">
            <a:extLst>
              <a:ext uri="{FF2B5EF4-FFF2-40B4-BE49-F238E27FC236}">
                <a16:creationId xmlns:a16="http://schemas.microsoft.com/office/drawing/2014/main" id="{130B6895-6DF8-4184-A9AE-5D7C97C6EFF3}"/>
              </a:ext>
            </a:extLst>
          </p:cNvPr>
          <p:cNvSpPr>
            <a:spLocks noChangeArrowheads="1"/>
          </p:cNvSpPr>
          <p:nvPr/>
        </p:nvSpPr>
        <p:spPr bwMode="auto">
          <a:xfrm>
            <a:off x="1052513" y="1981200"/>
            <a:ext cx="7683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R-type</a:t>
            </a:r>
          </a:p>
        </p:txBody>
      </p:sp>
      <p:grpSp>
        <p:nvGrpSpPr>
          <p:cNvPr id="32814" name="Group 113">
            <a:extLst>
              <a:ext uri="{FF2B5EF4-FFF2-40B4-BE49-F238E27FC236}">
                <a16:creationId xmlns:a16="http://schemas.microsoft.com/office/drawing/2014/main" id="{A45458F5-F4A7-466F-B689-EB3C1E4750B2}"/>
              </a:ext>
            </a:extLst>
          </p:cNvPr>
          <p:cNvGrpSpPr>
            <a:grpSpLocks/>
          </p:cNvGrpSpPr>
          <p:nvPr/>
        </p:nvGrpSpPr>
        <p:grpSpPr bwMode="auto">
          <a:xfrm>
            <a:off x="2679700" y="2438400"/>
            <a:ext cx="4165600" cy="333375"/>
            <a:chOff x="1688" y="1536"/>
            <a:chExt cx="2624" cy="210"/>
          </a:xfrm>
        </p:grpSpPr>
        <p:grpSp>
          <p:nvGrpSpPr>
            <p:cNvPr id="32826" name="Group 100">
              <a:extLst>
                <a:ext uri="{FF2B5EF4-FFF2-40B4-BE49-F238E27FC236}">
                  <a16:creationId xmlns:a16="http://schemas.microsoft.com/office/drawing/2014/main" id="{E666767E-127A-4613-B800-9784970BB486}"/>
                </a:ext>
              </a:extLst>
            </p:cNvPr>
            <p:cNvGrpSpPr>
              <a:grpSpLocks/>
            </p:cNvGrpSpPr>
            <p:nvPr/>
          </p:nvGrpSpPr>
          <p:grpSpPr bwMode="auto">
            <a:xfrm>
              <a:off x="1688" y="1536"/>
              <a:ext cx="512" cy="210"/>
              <a:chOff x="1688" y="1536"/>
              <a:chExt cx="512" cy="210"/>
            </a:xfrm>
          </p:grpSpPr>
          <p:sp>
            <p:nvSpPr>
              <p:cNvPr id="32839" name="Rectangle 98">
                <a:extLst>
                  <a:ext uri="{FF2B5EF4-FFF2-40B4-BE49-F238E27FC236}">
                    <a16:creationId xmlns:a16="http://schemas.microsoft.com/office/drawing/2014/main" id="{3E8B1ADE-CCDB-4C48-89BD-09FA919048E1}"/>
                  </a:ext>
                </a:extLst>
              </p:cNvPr>
              <p:cNvSpPr>
                <a:spLocks noChangeArrowheads="1"/>
              </p:cNvSpPr>
              <p:nvPr/>
            </p:nvSpPr>
            <p:spPr bwMode="auto">
              <a:xfrm>
                <a:off x="1688" y="1544"/>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2840" name="Rectangle 99">
                <a:extLst>
                  <a:ext uri="{FF2B5EF4-FFF2-40B4-BE49-F238E27FC236}">
                    <a16:creationId xmlns:a16="http://schemas.microsoft.com/office/drawing/2014/main" id="{4F5E4E79-6980-4055-8D8B-841A5B57F575}"/>
                  </a:ext>
                </a:extLst>
              </p:cNvPr>
              <p:cNvSpPr>
                <a:spLocks noChangeArrowheads="1"/>
              </p:cNvSpPr>
              <p:nvPr/>
            </p:nvSpPr>
            <p:spPr bwMode="auto">
              <a:xfrm>
                <a:off x="1729" y="1536"/>
                <a:ext cx="4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Ifetch</a:t>
                </a:r>
              </a:p>
            </p:txBody>
          </p:sp>
        </p:grpSp>
        <p:grpSp>
          <p:nvGrpSpPr>
            <p:cNvPr id="32827" name="Group 103">
              <a:extLst>
                <a:ext uri="{FF2B5EF4-FFF2-40B4-BE49-F238E27FC236}">
                  <a16:creationId xmlns:a16="http://schemas.microsoft.com/office/drawing/2014/main" id="{D8705B4C-F326-4961-9808-F6FE6E8F5848}"/>
                </a:ext>
              </a:extLst>
            </p:cNvPr>
            <p:cNvGrpSpPr>
              <a:grpSpLocks/>
            </p:cNvGrpSpPr>
            <p:nvPr/>
          </p:nvGrpSpPr>
          <p:grpSpPr bwMode="auto">
            <a:xfrm>
              <a:off x="2199" y="1536"/>
              <a:ext cx="569" cy="210"/>
              <a:chOff x="2199" y="1536"/>
              <a:chExt cx="569" cy="210"/>
            </a:xfrm>
          </p:grpSpPr>
          <p:sp>
            <p:nvSpPr>
              <p:cNvPr id="32837" name="Rectangle 101">
                <a:extLst>
                  <a:ext uri="{FF2B5EF4-FFF2-40B4-BE49-F238E27FC236}">
                    <a16:creationId xmlns:a16="http://schemas.microsoft.com/office/drawing/2014/main" id="{7998FB69-6B81-4851-9CC0-1808ED29CC44}"/>
                  </a:ext>
                </a:extLst>
              </p:cNvPr>
              <p:cNvSpPr>
                <a:spLocks noChangeArrowheads="1"/>
              </p:cNvSpPr>
              <p:nvPr/>
            </p:nvSpPr>
            <p:spPr bwMode="auto">
              <a:xfrm>
                <a:off x="2216" y="1544"/>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2838" name="Rectangle 102">
                <a:extLst>
                  <a:ext uri="{FF2B5EF4-FFF2-40B4-BE49-F238E27FC236}">
                    <a16:creationId xmlns:a16="http://schemas.microsoft.com/office/drawing/2014/main" id="{87DF62B7-6006-42D6-8D59-3FFDB0B0C713}"/>
                  </a:ext>
                </a:extLst>
              </p:cNvPr>
              <p:cNvSpPr>
                <a:spLocks noChangeArrowheads="1"/>
              </p:cNvSpPr>
              <p:nvPr/>
            </p:nvSpPr>
            <p:spPr bwMode="auto">
              <a:xfrm>
                <a:off x="2199" y="1536"/>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Reg/Dec</a:t>
                </a:r>
              </a:p>
            </p:txBody>
          </p:sp>
        </p:grpSp>
        <p:grpSp>
          <p:nvGrpSpPr>
            <p:cNvPr id="32828" name="Group 106">
              <a:extLst>
                <a:ext uri="{FF2B5EF4-FFF2-40B4-BE49-F238E27FC236}">
                  <a16:creationId xmlns:a16="http://schemas.microsoft.com/office/drawing/2014/main" id="{94390033-C837-48B6-9280-DED83A47077E}"/>
                </a:ext>
              </a:extLst>
            </p:cNvPr>
            <p:cNvGrpSpPr>
              <a:grpSpLocks/>
            </p:cNvGrpSpPr>
            <p:nvPr/>
          </p:nvGrpSpPr>
          <p:grpSpPr bwMode="auto">
            <a:xfrm>
              <a:off x="2744" y="1536"/>
              <a:ext cx="512" cy="210"/>
              <a:chOff x="2744" y="1536"/>
              <a:chExt cx="512" cy="210"/>
            </a:xfrm>
          </p:grpSpPr>
          <p:sp>
            <p:nvSpPr>
              <p:cNvPr id="32835" name="Rectangle 104">
                <a:extLst>
                  <a:ext uri="{FF2B5EF4-FFF2-40B4-BE49-F238E27FC236}">
                    <a16:creationId xmlns:a16="http://schemas.microsoft.com/office/drawing/2014/main" id="{31A88081-E0C7-418A-994A-D723D0CF7453}"/>
                  </a:ext>
                </a:extLst>
              </p:cNvPr>
              <p:cNvSpPr>
                <a:spLocks noChangeArrowheads="1"/>
              </p:cNvSpPr>
              <p:nvPr/>
            </p:nvSpPr>
            <p:spPr bwMode="auto">
              <a:xfrm>
                <a:off x="2744" y="1544"/>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2836" name="Rectangle 105">
                <a:extLst>
                  <a:ext uri="{FF2B5EF4-FFF2-40B4-BE49-F238E27FC236}">
                    <a16:creationId xmlns:a16="http://schemas.microsoft.com/office/drawing/2014/main" id="{585AEA2A-C809-4748-9B04-4D18EEFCB3E3}"/>
                  </a:ext>
                </a:extLst>
              </p:cNvPr>
              <p:cNvSpPr>
                <a:spLocks noChangeArrowheads="1"/>
              </p:cNvSpPr>
              <p:nvPr/>
            </p:nvSpPr>
            <p:spPr bwMode="auto">
              <a:xfrm>
                <a:off x="2823" y="1536"/>
                <a:ext cx="37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Exec</a:t>
                </a:r>
              </a:p>
            </p:txBody>
          </p:sp>
        </p:grpSp>
        <p:grpSp>
          <p:nvGrpSpPr>
            <p:cNvPr id="32829" name="Group 109">
              <a:extLst>
                <a:ext uri="{FF2B5EF4-FFF2-40B4-BE49-F238E27FC236}">
                  <a16:creationId xmlns:a16="http://schemas.microsoft.com/office/drawing/2014/main" id="{532A6636-BB99-4E9E-9B6B-2909CFE3669E}"/>
                </a:ext>
              </a:extLst>
            </p:cNvPr>
            <p:cNvGrpSpPr>
              <a:grpSpLocks/>
            </p:cNvGrpSpPr>
            <p:nvPr/>
          </p:nvGrpSpPr>
          <p:grpSpPr bwMode="auto">
            <a:xfrm>
              <a:off x="3272" y="1536"/>
              <a:ext cx="512" cy="210"/>
              <a:chOff x="3272" y="1536"/>
              <a:chExt cx="512" cy="210"/>
            </a:xfrm>
          </p:grpSpPr>
          <p:sp>
            <p:nvSpPr>
              <p:cNvPr id="32833" name="Rectangle 107">
                <a:extLst>
                  <a:ext uri="{FF2B5EF4-FFF2-40B4-BE49-F238E27FC236}">
                    <a16:creationId xmlns:a16="http://schemas.microsoft.com/office/drawing/2014/main" id="{852A8D88-FB8C-43BC-8FA9-C79A4504FDA7}"/>
                  </a:ext>
                </a:extLst>
              </p:cNvPr>
              <p:cNvSpPr>
                <a:spLocks noChangeArrowheads="1"/>
              </p:cNvSpPr>
              <p:nvPr/>
            </p:nvSpPr>
            <p:spPr bwMode="auto">
              <a:xfrm>
                <a:off x="3272" y="1544"/>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2834" name="Rectangle 108">
                <a:extLst>
                  <a:ext uri="{FF2B5EF4-FFF2-40B4-BE49-F238E27FC236}">
                    <a16:creationId xmlns:a16="http://schemas.microsoft.com/office/drawing/2014/main" id="{BCF17B92-A03B-4802-94EE-2EF7202A9BC9}"/>
                  </a:ext>
                </a:extLst>
              </p:cNvPr>
              <p:cNvSpPr>
                <a:spLocks noChangeArrowheads="1"/>
              </p:cNvSpPr>
              <p:nvPr/>
            </p:nvSpPr>
            <p:spPr bwMode="auto">
              <a:xfrm>
                <a:off x="3351" y="1536"/>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Mem</a:t>
                </a:r>
              </a:p>
            </p:txBody>
          </p:sp>
        </p:grpSp>
        <p:grpSp>
          <p:nvGrpSpPr>
            <p:cNvPr id="32830" name="Group 112">
              <a:extLst>
                <a:ext uri="{FF2B5EF4-FFF2-40B4-BE49-F238E27FC236}">
                  <a16:creationId xmlns:a16="http://schemas.microsoft.com/office/drawing/2014/main" id="{34C56F25-B00E-40F0-9A11-4F785C1996B6}"/>
                </a:ext>
              </a:extLst>
            </p:cNvPr>
            <p:cNvGrpSpPr>
              <a:grpSpLocks/>
            </p:cNvGrpSpPr>
            <p:nvPr/>
          </p:nvGrpSpPr>
          <p:grpSpPr bwMode="auto">
            <a:xfrm>
              <a:off x="3800" y="1536"/>
              <a:ext cx="512" cy="210"/>
              <a:chOff x="3800" y="1536"/>
              <a:chExt cx="512" cy="210"/>
            </a:xfrm>
          </p:grpSpPr>
          <p:sp>
            <p:nvSpPr>
              <p:cNvPr id="32831" name="Rectangle 110">
                <a:extLst>
                  <a:ext uri="{FF2B5EF4-FFF2-40B4-BE49-F238E27FC236}">
                    <a16:creationId xmlns:a16="http://schemas.microsoft.com/office/drawing/2014/main" id="{8032892C-9448-437F-A868-153B52A73278}"/>
                  </a:ext>
                </a:extLst>
              </p:cNvPr>
              <p:cNvSpPr>
                <a:spLocks noChangeArrowheads="1"/>
              </p:cNvSpPr>
              <p:nvPr/>
            </p:nvSpPr>
            <p:spPr bwMode="auto">
              <a:xfrm>
                <a:off x="3800" y="1544"/>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2832" name="Rectangle 111">
                <a:extLst>
                  <a:ext uri="{FF2B5EF4-FFF2-40B4-BE49-F238E27FC236}">
                    <a16:creationId xmlns:a16="http://schemas.microsoft.com/office/drawing/2014/main" id="{D1A30FD4-6955-463E-890E-3BFC987CC6C3}"/>
                  </a:ext>
                </a:extLst>
              </p:cNvPr>
              <p:cNvSpPr>
                <a:spLocks noChangeArrowheads="1"/>
              </p:cNvSpPr>
              <p:nvPr/>
            </p:nvSpPr>
            <p:spPr bwMode="auto">
              <a:xfrm>
                <a:off x="3879" y="1536"/>
                <a:ext cx="2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Wr</a:t>
                </a:r>
              </a:p>
            </p:txBody>
          </p:sp>
        </p:grpSp>
      </p:grpSp>
      <p:sp>
        <p:nvSpPr>
          <p:cNvPr id="32815" name="Rectangle 114">
            <a:extLst>
              <a:ext uri="{FF2B5EF4-FFF2-40B4-BE49-F238E27FC236}">
                <a16:creationId xmlns:a16="http://schemas.microsoft.com/office/drawing/2014/main" id="{3DD85570-0B4B-43C2-85EF-DF1E934F8BFA}"/>
              </a:ext>
            </a:extLst>
          </p:cNvPr>
          <p:cNvSpPr>
            <a:spLocks noChangeArrowheads="1"/>
          </p:cNvSpPr>
          <p:nvPr/>
        </p:nvSpPr>
        <p:spPr bwMode="auto">
          <a:xfrm>
            <a:off x="2043113" y="2438400"/>
            <a:ext cx="6318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Load</a:t>
            </a:r>
          </a:p>
        </p:txBody>
      </p:sp>
      <p:sp>
        <p:nvSpPr>
          <p:cNvPr id="32816" name="Line 141">
            <a:extLst>
              <a:ext uri="{FF2B5EF4-FFF2-40B4-BE49-F238E27FC236}">
                <a16:creationId xmlns:a16="http://schemas.microsoft.com/office/drawing/2014/main" id="{86BEB24A-C127-405F-BFF6-2AB978DFB79C}"/>
              </a:ext>
            </a:extLst>
          </p:cNvPr>
          <p:cNvSpPr>
            <a:spLocks noChangeShapeType="1"/>
          </p:cNvSpPr>
          <p:nvPr/>
        </p:nvSpPr>
        <p:spPr bwMode="auto">
          <a:xfrm flipV="1">
            <a:off x="5181600" y="1358900"/>
            <a:ext cx="0" cy="5588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7" name="Line 142">
            <a:extLst>
              <a:ext uri="{FF2B5EF4-FFF2-40B4-BE49-F238E27FC236}">
                <a16:creationId xmlns:a16="http://schemas.microsoft.com/office/drawing/2014/main" id="{D1DF4319-FF85-4BAE-AB7D-CC9EE9FF5AAC}"/>
              </a:ext>
            </a:extLst>
          </p:cNvPr>
          <p:cNvSpPr>
            <a:spLocks noChangeShapeType="1"/>
          </p:cNvSpPr>
          <p:nvPr/>
        </p:nvSpPr>
        <p:spPr bwMode="auto">
          <a:xfrm flipV="1">
            <a:off x="6858000" y="1358900"/>
            <a:ext cx="0" cy="10160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8" name="Line 144">
            <a:extLst>
              <a:ext uri="{FF2B5EF4-FFF2-40B4-BE49-F238E27FC236}">
                <a16:creationId xmlns:a16="http://schemas.microsoft.com/office/drawing/2014/main" id="{65DAEC41-ABC3-4B97-975E-B5F13074AAD1}"/>
              </a:ext>
            </a:extLst>
          </p:cNvPr>
          <p:cNvSpPr>
            <a:spLocks noChangeShapeType="1"/>
          </p:cNvSpPr>
          <p:nvPr/>
        </p:nvSpPr>
        <p:spPr bwMode="auto">
          <a:xfrm flipV="1">
            <a:off x="6019800" y="1358900"/>
            <a:ext cx="0" cy="10160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9" name="Line 145">
            <a:extLst>
              <a:ext uri="{FF2B5EF4-FFF2-40B4-BE49-F238E27FC236}">
                <a16:creationId xmlns:a16="http://schemas.microsoft.com/office/drawing/2014/main" id="{08A673D7-D93C-44FF-9027-5BDFCA129B6F}"/>
              </a:ext>
            </a:extLst>
          </p:cNvPr>
          <p:cNvSpPr>
            <a:spLocks noChangeShapeType="1"/>
          </p:cNvSpPr>
          <p:nvPr/>
        </p:nvSpPr>
        <p:spPr bwMode="auto">
          <a:xfrm flipV="1">
            <a:off x="7696200" y="1358900"/>
            <a:ext cx="0" cy="19304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779" name="Group 155">
            <a:extLst>
              <a:ext uri="{FF2B5EF4-FFF2-40B4-BE49-F238E27FC236}">
                <a16:creationId xmlns:a16="http://schemas.microsoft.com/office/drawing/2014/main" id="{C890A68F-CC73-4AC8-9CF2-DFB7D2A7CA1E}"/>
              </a:ext>
            </a:extLst>
          </p:cNvPr>
          <p:cNvGrpSpPr>
            <a:grpSpLocks/>
          </p:cNvGrpSpPr>
          <p:nvPr/>
        </p:nvGrpSpPr>
        <p:grpSpPr bwMode="auto">
          <a:xfrm>
            <a:off x="6026150" y="1447800"/>
            <a:ext cx="2073275" cy="1822450"/>
            <a:chOff x="3796" y="912"/>
            <a:chExt cx="1306" cy="1148"/>
          </a:xfrm>
        </p:grpSpPr>
        <p:sp>
          <p:nvSpPr>
            <p:cNvPr id="32822" name="Oval 146">
              <a:extLst>
                <a:ext uri="{FF2B5EF4-FFF2-40B4-BE49-F238E27FC236}">
                  <a16:creationId xmlns:a16="http://schemas.microsoft.com/office/drawing/2014/main" id="{4E399173-9787-4B96-9A8A-B560A90D2BD7}"/>
                </a:ext>
              </a:extLst>
            </p:cNvPr>
            <p:cNvSpPr>
              <a:spLocks noChangeArrowheads="1"/>
            </p:cNvSpPr>
            <p:nvPr/>
          </p:nvSpPr>
          <p:spPr bwMode="auto">
            <a:xfrm>
              <a:off x="3796" y="1396"/>
              <a:ext cx="520" cy="664"/>
            </a:xfrm>
            <a:prstGeom prst="ellipse">
              <a:avLst/>
            </a:prstGeom>
            <a:noFill/>
            <a:ln w="127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nvGrpSpPr>
            <p:cNvPr id="32823" name="Group 154">
              <a:extLst>
                <a:ext uri="{FF2B5EF4-FFF2-40B4-BE49-F238E27FC236}">
                  <a16:creationId xmlns:a16="http://schemas.microsoft.com/office/drawing/2014/main" id="{135BE882-95B7-4800-AA54-4494D3896B69}"/>
                </a:ext>
              </a:extLst>
            </p:cNvPr>
            <p:cNvGrpSpPr>
              <a:grpSpLocks/>
            </p:cNvGrpSpPr>
            <p:nvPr/>
          </p:nvGrpSpPr>
          <p:grpSpPr bwMode="auto">
            <a:xfrm>
              <a:off x="3879" y="912"/>
              <a:ext cx="1223" cy="488"/>
              <a:chOff x="3879" y="912"/>
              <a:chExt cx="1223" cy="488"/>
            </a:xfrm>
          </p:grpSpPr>
          <p:sp>
            <p:nvSpPr>
              <p:cNvPr id="32824" name="Line 147">
                <a:extLst>
                  <a:ext uri="{FF2B5EF4-FFF2-40B4-BE49-F238E27FC236}">
                    <a16:creationId xmlns:a16="http://schemas.microsoft.com/office/drawing/2014/main" id="{10A626C5-E6BB-4959-95D7-F6A88EBB6933}"/>
                  </a:ext>
                </a:extLst>
              </p:cNvPr>
              <p:cNvSpPr>
                <a:spLocks noChangeShapeType="1"/>
              </p:cNvSpPr>
              <p:nvPr/>
            </p:nvSpPr>
            <p:spPr bwMode="auto">
              <a:xfrm flipV="1">
                <a:off x="4080" y="1096"/>
                <a:ext cx="0" cy="304"/>
              </a:xfrm>
              <a:prstGeom prst="line">
                <a:avLst/>
              </a:prstGeom>
              <a:noFill/>
              <a:ln w="254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25" name="Rectangle 148">
                <a:extLst>
                  <a:ext uri="{FF2B5EF4-FFF2-40B4-BE49-F238E27FC236}">
                    <a16:creationId xmlns:a16="http://schemas.microsoft.com/office/drawing/2014/main" id="{44994E0C-61CE-4687-9162-F93FF96BE449}"/>
                  </a:ext>
                </a:extLst>
              </p:cNvPr>
              <p:cNvSpPr>
                <a:spLocks noChangeArrowheads="1"/>
              </p:cNvSpPr>
              <p:nvPr/>
            </p:nvSpPr>
            <p:spPr bwMode="auto">
              <a:xfrm>
                <a:off x="3879" y="912"/>
                <a:ext cx="1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solidFill>
                      <a:schemeClr val="accent1"/>
                    </a:solidFill>
                    <a:ea typeface="宋体" panose="02010600030101010101" pitchFamily="2" charset="-122"/>
                  </a:rPr>
                  <a:t>We have a problem!</a:t>
                </a:r>
              </a:p>
            </p:txBody>
          </p:sp>
        </p:grpSp>
      </p:grpSp>
      <p:sp>
        <p:nvSpPr>
          <p:cNvPr id="26781" name="Text Box 157">
            <a:extLst>
              <a:ext uri="{FF2B5EF4-FFF2-40B4-BE49-F238E27FC236}">
                <a16:creationId xmlns:a16="http://schemas.microsoft.com/office/drawing/2014/main" id="{49D2256E-9099-4A61-ABBA-2D803E62F464}"/>
              </a:ext>
            </a:extLst>
          </p:cNvPr>
          <p:cNvSpPr txBox="1">
            <a:spLocks noChangeArrowheads="1"/>
          </p:cNvSpPr>
          <p:nvPr/>
        </p:nvSpPr>
        <p:spPr bwMode="auto">
          <a:xfrm>
            <a:off x="5208588" y="4424363"/>
            <a:ext cx="2578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b="0">
                <a:solidFill>
                  <a:schemeClr val="accent1"/>
                </a:solidFill>
                <a:latin typeface="黑体" panose="02010609060101010101" pitchFamily="49" charset="-122"/>
                <a:ea typeface="黑体" panose="02010609060101010101" pitchFamily="49" charset="-122"/>
              </a:rPr>
              <a:t>或称为资源冲突！</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wipe(down)">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wipe(down)">
                                      <p:cBhvr>
                                        <p:cTn id="12" dur="500"/>
                                        <p:tgtEl>
                                          <p:spTgt spid="26627">
                                            <p:txEl>
                                              <p:pRg st="1" end="1"/>
                                            </p:txEl>
                                          </p:spTgt>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26779"/>
                                        </p:tgtEl>
                                        <p:attrNameLst>
                                          <p:attrName>style.visibility</p:attrName>
                                        </p:attrNameLst>
                                      </p:cBhvr>
                                      <p:to>
                                        <p:strVal val="visible"/>
                                      </p:to>
                                    </p:set>
                                    <p:animEffect transition="in" filter="blinds(horizontal)">
                                      <p:cBhvr>
                                        <p:cTn id="16" dur="500"/>
                                        <p:tgtEl>
                                          <p:spTgt spid="26779"/>
                                        </p:tgtEl>
                                      </p:cBhvr>
                                    </p:animEffect>
                                  </p:childTnLst>
                                </p:cTn>
                              </p:par>
                            </p:childTnLst>
                          </p:cTn>
                        </p:par>
                        <p:par>
                          <p:cTn id="17" fill="hold">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26627">
                                            <p:txEl>
                                              <p:pRg st="2" end="2"/>
                                            </p:txEl>
                                          </p:spTgt>
                                        </p:tgtEl>
                                        <p:attrNameLst>
                                          <p:attrName>style.visibility</p:attrName>
                                        </p:attrNameLst>
                                      </p:cBhvr>
                                      <p:to>
                                        <p:strVal val="visible"/>
                                      </p:to>
                                    </p:set>
                                    <p:animEffect transition="in" filter="wipe(down)">
                                      <p:cBhvr>
                                        <p:cTn id="20" dur="500"/>
                                        <p:tgtEl>
                                          <p:spTgt spid="2662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6627">
                                            <p:txEl>
                                              <p:pRg st="3" end="3"/>
                                            </p:txEl>
                                          </p:spTgt>
                                        </p:tgtEl>
                                        <p:attrNameLst>
                                          <p:attrName>style.visibility</p:attrName>
                                        </p:attrNameLst>
                                      </p:cBhvr>
                                      <p:to>
                                        <p:strVal val="visible"/>
                                      </p:to>
                                    </p:set>
                                    <p:animEffect transition="in" filter="wipe(down)">
                                      <p:cBhvr>
                                        <p:cTn id="25" dur="500"/>
                                        <p:tgtEl>
                                          <p:spTgt spid="26627">
                                            <p:txEl>
                                              <p:pRg st="3" end="3"/>
                                            </p:txEl>
                                          </p:spTgt>
                                        </p:tgtEl>
                                      </p:cBhvr>
                                    </p:animEffect>
                                  </p:childTnLst>
                                </p:cTn>
                              </p:par>
                            </p:childTnLst>
                          </p:cTn>
                        </p:par>
                        <p:par>
                          <p:cTn id="26" fill="hold">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26781"/>
                                        </p:tgtEl>
                                        <p:attrNameLst>
                                          <p:attrName>style.visibility</p:attrName>
                                        </p:attrNameLst>
                                      </p:cBhvr>
                                      <p:to>
                                        <p:strVal val="visible"/>
                                      </p:to>
                                    </p:set>
                                    <p:animEffect transition="in" filter="blinds(horizontal)">
                                      <p:cBhvr>
                                        <p:cTn id="29" dur="500"/>
                                        <p:tgtEl>
                                          <p:spTgt spid="2678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6627">
                                            <p:txEl>
                                              <p:pRg st="4" end="4"/>
                                            </p:txEl>
                                          </p:spTgt>
                                        </p:tgtEl>
                                        <p:attrNameLst>
                                          <p:attrName>style.visibility</p:attrName>
                                        </p:attrNameLst>
                                      </p:cBhvr>
                                      <p:to>
                                        <p:strVal val="visible"/>
                                      </p:to>
                                    </p:set>
                                    <p:animEffect transition="in" filter="wipe(down)">
                                      <p:cBhvr>
                                        <p:cTn id="34" dur="500"/>
                                        <p:tgtEl>
                                          <p:spTgt spid="26627">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6627">
                                            <p:txEl>
                                              <p:pRg st="5" end="5"/>
                                            </p:txEl>
                                          </p:spTgt>
                                        </p:tgtEl>
                                        <p:attrNameLst>
                                          <p:attrName>style.visibility</p:attrName>
                                        </p:attrNameLst>
                                      </p:cBhvr>
                                      <p:to>
                                        <p:strVal val="visible"/>
                                      </p:to>
                                    </p:set>
                                    <p:animEffect transition="in" filter="wipe(down)">
                                      <p:cBhvr>
                                        <p:cTn id="39" dur="500"/>
                                        <p:tgtEl>
                                          <p:spTgt spid="26627">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6627">
                                            <p:txEl>
                                              <p:pRg st="6" end="6"/>
                                            </p:txEl>
                                          </p:spTgt>
                                        </p:tgtEl>
                                        <p:attrNameLst>
                                          <p:attrName>style.visibility</p:attrName>
                                        </p:attrNameLst>
                                      </p:cBhvr>
                                      <p:to>
                                        <p:strVal val="visible"/>
                                      </p:to>
                                    </p:set>
                                    <p:animEffect transition="in" filter="wipe(down)">
                                      <p:cBhvr>
                                        <p:cTn id="44" dur="500"/>
                                        <p:tgtEl>
                                          <p:spTgt spid="266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uiExpand="1" build="p"/>
      <p:bldP spid="2678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E79079A-C1DA-4D4E-845A-0966D86BC74C}"/>
              </a:ext>
            </a:extLst>
          </p:cNvPr>
          <p:cNvSpPr>
            <a:spLocks noGrp="1" noChangeArrowheads="1"/>
          </p:cNvSpPr>
          <p:nvPr>
            <p:ph type="title"/>
          </p:nvPr>
        </p:nvSpPr>
        <p:spPr>
          <a:xfrm>
            <a:off x="800100" y="190500"/>
            <a:ext cx="8040688" cy="373063"/>
          </a:xfrm>
          <a:noFill/>
        </p:spPr>
        <p:txBody>
          <a:bodyPr/>
          <a:lstStyle/>
          <a:p>
            <a:r>
              <a:rPr lang="en-US" altLang="zh-CN">
                <a:solidFill>
                  <a:srgbClr val="FF0000"/>
                </a:solidFill>
                <a:ea typeface="宋体" panose="02010600030101010101" pitchFamily="2" charset="-122"/>
              </a:rPr>
              <a:t> </a:t>
            </a:r>
            <a:r>
              <a:rPr lang="zh-CN" altLang="en-US">
                <a:solidFill>
                  <a:srgbClr val="FF0000"/>
                </a:solidFill>
                <a:ea typeface="宋体" panose="02010600030101010101" pitchFamily="2" charset="-122"/>
              </a:rPr>
              <a:t>解决办法</a:t>
            </a:r>
            <a:r>
              <a:rPr lang="zh-CN" altLang="en-US">
                <a:ea typeface="宋体" panose="02010600030101010101" pitchFamily="2" charset="-122"/>
              </a:rPr>
              <a:t>：</a:t>
            </a:r>
            <a:r>
              <a:rPr lang="en-US" altLang="zh-CN">
                <a:ea typeface="宋体" panose="02010600030101010101" pitchFamily="2" charset="-122"/>
              </a:rPr>
              <a:t>R-type</a:t>
            </a:r>
            <a:r>
              <a:rPr lang="zh-CN" altLang="en-US">
                <a:ea typeface="宋体" panose="02010600030101010101" pitchFamily="2" charset="-122"/>
              </a:rPr>
              <a:t>的</a:t>
            </a:r>
            <a:r>
              <a:rPr lang="en-US" altLang="zh-CN">
                <a:ea typeface="宋体" panose="02010600030101010101" pitchFamily="2" charset="-122"/>
              </a:rPr>
              <a:t>Wr</a:t>
            </a:r>
            <a:r>
              <a:rPr lang="zh-CN" altLang="en-US">
                <a:ea typeface="宋体" panose="02010600030101010101" pitchFamily="2" charset="-122"/>
              </a:rPr>
              <a:t>操作延后一个周期执行</a:t>
            </a:r>
            <a:endParaRPr lang="en-US" altLang="zh-CN">
              <a:ea typeface="宋体" panose="02010600030101010101" pitchFamily="2" charset="-122"/>
            </a:endParaRPr>
          </a:p>
        </p:txBody>
      </p:sp>
      <p:sp>
        <p:nvSpPr>
          <p:cNvPr id="32771" name="Rectangle 3">
            <a:extLst>
              <a:ext uri="{FF2B5EF4-FFF2-40B4-BE49-F238E27FC236}">
                <a16:creationId xmlns:a16="http://schemas.microsoft.com/office/drawing/2014/main" id="{9570AC2E-8835-409E-9100-8B301DF1A958}"/>
              </a:ext>
            </a:extLst>
          </p:cNvPr>
          <p:cNvSpPr>
            <a:spLocks noGrp="1" noChangeArrowheads="1"/>
          </p:cNvSpPr>
          <p:nvPr>
            <p:ph type="body" idx="1"/>
          </p:nvPr>
        </p:nvSpPr>
        <p:spPr>
          <a:xfrm>
            <a:off x="217488" y="1635125"/>
            <a:ext cx="8926512" cy="1096963"/>
          </a:xfrm>
          <a:noFill/>
        </p:spPr>
        <p:txBody>
          <a:bodyPr/>
          <a:lstStyle/>
          <a:p>
            <a:r>
              <a:rPr lang="zh-CN" altLang="en-US" sz="2000">
                <a:ea typeface="黑体" panose="02010609060101010101" pitchFamily="49" charset="-122"/>
              </a:rPr>
              <a:t>加一个</a:t>
            </a:r>
            <a:r>
              <a:rPr lang="en-US" altLang="zh-CN" sz="2000">
                <a:ea typeface="黑体" panose="02010609060101010101" pitchFamily="49" charset="-122"/>
              </a:rPr>
              <a:t>NOOP</a:t>
            </a:r>
            <a:r>
              <a:rPr lang="zh-CN" altLang="en-US" sz="2000">
                <a:ea typeface="黑体" panose="02010609060101010101" pitchFamily="49" charset="-122"/>
              </a:rPr>
              <a:t>阶段以延迟“写”操作</a:t>
            </a:r>
            <a:r>
              <a:rPr lang="en-US" altLang="zh-CN" sz="2000">
                <a:ea typeface="黑体" panose="02010609060101010101" pitchFamily="49" charset="-122"/>
              </a:rPr>
              <a:t>:</a:t>
            </a:r>
          </a:p>
          <a:p>
            <a:pPr lvl="1">
              <a:lnSpc>
                <a:spcPct val="100000"/>
              </a:lnSpc>
            </a:pPr>
            <a:r>
              <a:rPr lang="zh-CN" altLang="en-US" sz="2000">
                <a:ea typeface="黑体" panose="02010609060101010101" pitchFamily="49" charset="-122"/>
              </a:rPr>
              <a:t>把“写”操作安排在第</a:t>
            </a:r>
            <a:r>
              <a:rPr lang="en-US" altLang="zh-CN" sz="2000">
                <a:ea typeface="黑体" panose="02010609060101010101" pitchFamily="49" charset="-122"/>
              </a:rPr>
              <a:t>5</a:t>
            </a:r>
            <a:r>
              <a:rPr lang="zh-CN" altLang="en-US" sz="2000">
                <a:ea typeface="黑体" panose="02010609060101010101" pitchFamily="49" charset="-122"/>
              </a:rPr>
              <a:t>阶段</a:t>
            </a:r>
            <a:r>
              <a:rPr lang="en-US" altLang="zh-CN" sz="2000">
                <a:ea typeface="黑体" panose="02010609060101010101" pitchFamily="49" charset="-122"/>
              </a:rPr>
              <a:t>, </a:t>
            </a:r>
            <a:r>
              <a:rPr lang="zh-CN" altLang="en-US" sz="2000">
                <a:ea typeface="黑体" panose="02010609060101010101" pitchFamily="49" charset="-122"/>
              </a:rPr>
              <a:t>这样使</a:t>
            </a:r>
            <a:r>
              <a:rPr lang="en-US" altLang="zh-CN" sz="2000">
                <a:ea typeface="黑体" panose="02010609060101010101" pitchFamily="49" charset="-122"/>
              </a:rPr>
              <a:t>R-Type</a:t>
            </a:r>
            <a:r>
              <a:rPr lang="zh-CN" altLang="en-US" sz="2000">
                <a:ea typeface="黑体" panose="02010609060101010101" pitchFamily="49" charset="-122"/>
              </a:rPr>
              <a:t>的</a:t>
            </a:r>
            <a:r>
              <a:rPr lang="en-US" altLang="zh-CN" sz="2000">
                <a:ea typeface="黑体" panose="02010609060101010101" pitchFamily="49" charset="-122"/>
              </a:rPr>
              <a:t>Mem</a:t>
            </a:r>
            <a:r>
              <a:rPr lang="zh-CN" altLang="en-US" sz="2000">
                <a:ea typeface="黑体" panose="02010609060101010101" pitchFamily="49" charset="-122"/>
              </a:rPr>
              <a:t>阶段为空操作</a:t>
            </a:r>
            <a:r>
              <a:rPr lang="en-US" altLang="zh-CN" sz="2000">
                <a:ea typeface="黑体" panose="02010609060101010101" pitchFamily="49" charset="-122"/>
              </a:rPr>
              <a:t>NOOP</a:t>
            </a:r>
          </a:p>
        </p:txBody>
      </p:sp>
      <p:sp>
        <p:nvSpPr>
          <p:cNvPr id="32959" name="Text Box 191">
            <a:extLst>
              <a:ext uri="{FF2B5EF4-FFF2-40B4-BE49-F238E27FC236}">
                <a16:creationId xmlns:a16="http://schemas.microsoft.com/office/drawing/2014/main" id="{E903A3E9-F554-4BC2-AAA9-5BBD286356CE}"/>
              </a:ext>
            </a:extLst>
          </p:cNvPr>
          <p:cNvSpPr txBox="1">
            <a:spLocks noChangeArrowheads="1"/>
          </p:cNvSpPr>
          <p:nvPr/>
        </p:nvSpPr>
        <p:spPr bwMode="auto">
          <a:xfrm>
            <a:off x="987425" y="5921375"/>
            <a:ext cx="6094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a:solidFill>
                  <a:srgbClr val="CC0000"/>
                </a:solidFill>
                <a:ea typeface="宋体" panose="02010600030101010101" pitchFamily="2" charset="-122"/>
              </a:rPr>
              <a:t>这样使流水线中的每条指令都有相同的阶段数</a:t>
            </a:r>
            <a:r>
              <a:rPr lang="en-US" altLang="zh-CN" sz="2000">
                <a:solidFill>
                  <a:srgbClr val="CC0000"/>
                </a:solidFill>
                <a:ea typeface="宋体" panose="02010600030101010101" pitchFamily="2" charset="-122"/>
              </a:rPr>
              <a:t>!</a:t>
            </a:r>
          </a:p>
        </p:txBody>
      </p:sp>
      <p:grpSp>
        <p:nvGrpSpPr>
          <p:cNvPr id="34821" name="Group 146">
            <a:extLst>
              <a:ext uri="{FF2B5EF4-FFF2-40B4-BE49-F238E27FC236}">
                <a16:creationId xmlns:a16="http://schemas.microsoft.com/office/drawing/2014/main" id="{47F499F2-BAB8-422C-8D11-954DD8610871}"/>
              </a:ext>
            </a:extLst>
          </p:cNvPr>
          <p:cNvGrpSpPr>
            <a:grpSpLocks/>
          </p:cNvGrpSpPr>
          <p:nvPr/>
        </p:nvGrpSpPr>
        <p:grpSpPr bwMode="auto">
          <a:xfrm>
            <a:off x="2374900" y="1062038"/>
            <a:ext cx="812800" cy="333375"/>
            <a:chOff x="1496" y="1344"/>
            <a:chExt cx="512" cy="210"/>
          </a:xfrm>
        </p:grpSpPr>
        <p:sp>
          <p:nvSpPr>
            <p:cNvPr id="35003" name="Rectangle 144">
              <a:extLst>
                <a:ext uri="{FF2B5EF4-FFF2-40B4-BE49-F238E27FC236}">
                  <a16:creationId xmlns:a16="http://schemas.microsoft.com/office/drawing/2014/main" id="{0897778B-3619-44F0-8607-1E746E99660F}"/>
                </a:ext>
              </a:extLst>
            </p:cNvPr>
            <p:cNvSpPr>
              <a:spLocks noChangeArrowheads="1"/>
            </p:cNvSpPr>
            <p:nvPr/>
          </p:nvSpPr>
          <p:spPr bwMode="auto">
            <a:xfrm>
              <a:off x="1496" y="1352"/>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5004" name="Rectangle 145">
              <a:extLst>
                <a:ext uri="{FF2B5EF4-FFF2-40B4-BE49-F238E27FC236}">
                  <a16:creationId xmlns:a16="http://schemas.microsoft.com/office/drawing/2014/main" id="{D659CB19-D221-4887-B0A2-66AD69300949}"/>
                </a:ext>
              </a:extLst>
            </p:cNvPr>
            <p:cNvSpPr>
              <a:spLocks noChangeArrowheads="1"/>
            </p:cNvSpPr>
            <p:nvPr/>
          </p:nvSpPr>
          <p:spPr bwMode="auto">
            <a:xfrm>
              <a:off x="1537" y="1344"/>
              <a:ext cx="45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Ifetch</a:t>
              </a:r>
            </a:p>
          </p:txBody>
        </p:sp>
      </p:grpSp>
      <p:grpSp>
        <p:nvGrpSpPr>
          <p:cNvPr id="34822" name="Group 149">
            <a:extLst>
              <a:ext uri="{FF2B5EF4-FFF2-40B4-BE49-F238E27FC236}">
                <a16:creationId xmlns:a16="http://schemas.microsoft.com/office/drawing/2014/main" id="{5C1E41E0-3F9E-48E9-B493-031C70C5D0C3}"/>
              </a:ext>
            </a:extLst>
          </p:cNvPr>
          <p:cNvGrpSpPr>
            <a:grpSpLocks/>
          </p:cNvGrpSpPr>
          <p:nvPr/>
        </p:nvGrpSpPr>
        <p:grpSpPr bwMode="auto">
          <a:xfrm>
            <a:off x="3148013" y="1062038"/>
            <a:ext cx="1081087" cy="333375"/>
            <a:chOff x="2007" y="1344"/>
            <a:chExt cx="625" cy="210"/>
          </a:xfrm>
        </p:grpSpPr>
        <p:sp>
          <p:nvSpPr>
            <p:cNvPr id="35001" name="Rectangle 147">
              <a:extLst>
                <a:ext uri="{FF2B5EF4-FFF2-40B4-BE49-F238E27FC236}">
                  <a16:creationId xmlns:a16="http://schemas.microsoft.com/office/drawing/2014/main" id="{5E081F50-CAC9-4509-BFC4-F711A3883427}"/>
                </a:ext>
              </a:extLst>
            </p:cNvPr>
            <p:cNvSpPr>
              <a:spLocks noChangeArrowheads="1"/>
            </p:cNvSpPr>
            <p:nvPr/>
          </p:nvSpPr>
          <p:spPr bwMode="auto">
            <a:xfrm>
              <a:off x="2024" y="1352"/>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5002" name="Rectangle 148">
              <a:extLst>
                <a:ext uri="{FF2B5EF4-FFF2-40B4-BE49-F238E27FC236}">
                  <a16:creationId xmlns:a16="http://schemas.microsoft.com/office/drawing/2014/main" id="{94EE7A9D-A9E9-4D51-B770-F475025E2C58}"/>
                </a:ext>
              </a:extLst>
            </p:cNvPr>
            <p:cNvSpPr>
              <a:spLocks noChangeArrowheads="1"/>
            </p:cNvSpPr>
            <p:nvPr/>
          </p:nvSpPr>
          <p:spPr bwMode="auto">
            <a:xfrm>
              <a:off x="2007" y="1344"/>
              <a:ext cx="62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Reg/Dec</a:t>
              </a:r>
            </a:p>
          </p:txBody>
        </p:sp>
      </p:grpSp>
      <p:grpSp>
        <p:nvGrpSpPr>
          <p:cNvPr id="34823" name="Group 152">
            <a:extLst>
              <a:ext uri="{FF2B5EF4-FFF2-40B4-BE49-F238E27FC236}">
                <a16:creationId xmlns:a16="http://schemas.microsoft.com/office/drawing/2014/main" id="{191921FA-1ED7-4CBC-99C0-DDA55CDB97DA}"/>
              </a:ext>
            </a:extLst>
          </p:cNvPr>
          <p:cNvGrpSpPr>
            <a:grpSpLocks/>
          </p:cNvGrpSpPr>
          <p:nvPr/>
        </p:nvGrpSpPr>
        <p:grpSpPr bwMode="auto">
          <a:xfrm>
            <a:off x="4051300" y="1062038"/>
            <a:ext cx="812800" cy="333375"/>
            <a:chOff x="2552" y="1344"/>
            <a:chExt cx="512" cy="210"/>
          </a:xfrm>
        </p:grpSpPr>
        <p:sp>
          <p:nvSpPr>
            <p:cNvPr id="34999" name="Rectangle 150">
              <a:extLst>
                <a:ext uri="{FF2B5EF4-FFF2-40B4-BE49-F238E27FC236}">
                  <a16:creationId xmlns:a16="http://schemas.microsoft.com/office/drawing/2014/main" id="{C0CA6E8C-5A16-46FA-978F-65B1B111831B}"/>
                </a:ext>
              </a:extLst>
            </p:cNvPr>
            <p:cNvSpPr>
              <a:spLocks noChangeArrowheads="1"/>
            </p:cNvSpPr>
            <p:nvPr/>
          </p:nvSpPr>
          <p:spPr bwMode="auto">
            <a:xfrm>
              <a:off x="2552" y="1352"/>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5000" name="Rectangle 151">
              <a:extLst>
                <a:ext uri="{FF2B5EF4-FFF2-40B4-BE49-F238E27FC236}">
                  <a16:creationId xmlns:a16="http://schemas.microsoft.com/office/drawing/2014/main" id="{E96BED70-194E-4DEE-8D63-A682B89C2BF7}"/>
                </a:ext>
              </a:extLst>
            </p:cNvPr>
            <p:cNvSpPr>
              <a:spLocks noChangeArrowheads="1"/>
            </p:cNvSpPr>
            <p:nvPr/>
          </p:nvSpPr>
          <p:spPr bwMode="auto">
            <a:xfrm>
              <a:off x="2631" y="1344"/>
              <a:ext cx="41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Exec</a:t>
              </a:r>
            </a:p>
          </p:txBody>
        </p:sp>
      </p:grpSp>
      <p:grpSp>
        <p:nvGrpSpPr>
          <p:cNvPr id="34824" name="Group 155">
            <a:extLst>
              <a:ext uri="{FF2B5EF4-FFF2-40B4-BE49-F238E27FC236}">
                <a16:creationId xmlns:a16="http://schemas.microsoft.com/office/drawing/2014/main" id="{76596CE0-6EB3-487A-9E0E-142A4E077E8D}"/>
              </a:ext>
            </a:extLst>
          </p:cNvPr>
          <p:cNvGrpSpPr>
            <a:grpSpLocks/>
          </p:cNvGrpSpPr>
          <p:nvPr/>
        </p:nvGrpSpPr>
        <p:grpSpPr bwMode="auto">
          <a:xfrm>
            <a:off x="5727700" y="1062038"/>
            <a:ext cx="812800" cy="333375"/>
            <a:chOff x="3608" y="1344"/>
            <a:chExt cx="512" cy="210"/>
          </a:xfrm>
        </p:grpSpPr>
        <p:sp>
          <p:nvSpPr>
            <p:cNvPr id="34997" name="Rectangle 153">
              <a:extLst>
                <a:ext uri="{FF2B5EF4-FFF2-40B4-BE49-F238E27FC236}">
                  <a16:creationId xmlns:a16="http://schemas.microsoft.com/office/drawing/2014/main" id="{9F5D104F-3E30-4D6B-9D0E-06D9DDD5FC7B}"/>
                </a:ext>
              </a:extLst>
            </p:cNvPr>
            <p:cNvSpPr>
              <a:spLocks noChangeArrowheads="1"/>
            </p:cNvSpPr>
            <p:nvPr/>
          </p:nvSpPr>
          <p:spPr bwMode="auto">
            <a:xfrm>
              <a:off x="3608" y="1352"/>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4998" name="Rectangle 154">
              <a:extLst>
                <a:ext uri="{FF2B5EF4-FFF2-40B4-BE49-F238E27FC236}">
                  <a16:creationId xmlns:a16="http://schemas.microsoft.com/office/drawing/2014/main" id="{8124A6D6-B481-4057-9D55-84F956C63559}"/>
                </a:ext>
              </a:extLst>
            </p:cNvPr>
            <p:cNvSpPr>
              <a:spLocks noChangeArrowheads="1"/>
            </p:cNvSpPr>
            <p:nvPr/>
          </p:nvSpPr>
          <p:spPr bwMode="auto">
            <a:xfrm>
              <a:off x="3687" y="1344"/>
              <a:ext cx="2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Wr</a:t>
              </a:r>
            </a:p>
          </p:txBody>
        </p:sp>
      </p:grpSp>
      <p:sp>
        <p:nvSpPr>
          <p:cNvPr id="34825" name="Rectangle 156">
            <a:extLst>
              <a:ext uri="{FF2B5EF4-FFF2-40B4-BE49-F238E27FC236}">
                <a16:creationId xmlns:a16="http://schemas.microsoft.com/office/drawing/2014/main" id="{7CBD26EB-3835-4B4B-B717-F8566C14BB34}"/>
              </a:ext>
            </a:extLst>
          </p:cNvPr>
          <p:cNvSpPr>
            <a:spLocks noChangeArrowheads="1"/>
          </p:cNvSpPr>
          <p:nvPr/>
        </p:nvSpPr>
        <p:spPr bwMode="auto">
          <a:xfrm>
            <a:off x="1471613" y="1023938"/>
            <a:ext cx="8128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R-type</a:t>
            </a:r>
          </a:p>
        </p:txBody>
      </p:sp>
      <p:sp>
        <p:nvSpPr>
          <p:cNvPr id="34826" name="Rectangle 171">
            <a:extLst>
              <a:ext uri="{FF2B5EF4-FFF2-40B4-BE49-F238E27FC236}">
                <a16:creationId xmlns:a16="http://schemas.microsoft.com/office/drawing/2014/main" id="{1625E355-BD68-4FB5-8C19-4112DAEC5957}"/>
              </a:ext>
            </a:extLst>
          </p:cNvPr>
          <p:cNvSpPr>
            <a:spLocks noChangeArrowheads="1"/>
          </p:cNvSpPr>
          <p:nvPr/>
        </p:nvSpPr>
        <p:spPr bwMode="auto">
          <a:xfrm>
            <a:off x="2652713" y="757238"/>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ea typeface="宋体" panose="02010600030101010101" pitchFamily="2" charset="-122"/>
              </a:rPr>
              <a:t>1</a:t>
            </a:r>
          </a:p>
        </p:txBody>
      </p:sp>
      <p:sp>
        <p:nvSpPr>
          <p:cNvPr id="34827" name="Rectangle 172">
            <a:extLst>
              <a:ext uri="{FF2B5EF4-FFF2-40B4-BE49-F238E27FC236}">
                <a16:creationId xmlns:a16="http://schemas.microsoft.com/office/drawing/2014/main" id="{C4274DB3-5E67-49F8-8266-14F983C4F26E}"/>
              </a:ext>
            </a:extLst>
          </p:cNvPr>
          <p:cNvSpPr>
            <a:spLocks noChangeArrowheads="1"/>
          </p:cNvSpPr>
          <p:nvPr/>
        </p:nvSpPr>
        <p:spPr bwMode="auto">
          <a:xfrm>
            <a:off x="3567113" y="757238"/>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ea typeface="宋体" panose="02010600030101010101" pitchFamily="2" charset="-122"/>
              </a:rPr>
              <a:t>2</a:t>
            </a:r>
          </a:p>
        </p:txBody>
      </p:sp>
      <p:sp>
        <p:nvSpPr>
          <p:cNvPr id="34828" name="Rectangle 173">
            <a:extLst>
              <a:ext uri="{FF2B5EF4-FFF2-40B4-BE49-F238E27FC236}">
                <a16:creationId xmlns:a16="http://schemas.microsoft.com/office/drawing/2014/main" id="{B2FFA6D6-6C2A-40B6-B6EA-F4D8520A2667}"/>
              </a:ext>
            </a:extLst>
          </p:cNvPr>
          <p:cNvSpPr>
            <a:spLocks noChangeArrowheads="1"/>
          </p:cNvSpPr>
          <p:nvPr/>
        </p:nvSpPr>
        <p:spPr bwMode="auto">
          <a:xfrm>
            <a:off x="4329113" y="757238"/>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ea typeface="宋体" panose="02010600030101010101" pitchFamily="2" charset="-122"/>
              </a:rPr>
              <a:t>3</a:t>
            </a:r>
          </a:p>
        </p:txBody>
      </p:sp>
      <p:sp>
        <p:nvSpPr>
          <p:cNvPr id="34829" name="Rectangle 174">
            <a:extLst>
              <a:ext uri="{FF2B5EF4-FFF2-40B4-BE49-F238E27FC236}">
                <a16:creationId xmlns:a16="http://schemas.microsoft.com/office/drawing/2014/main" id="{192BA77A-FB1A-43BB-8269-DA4DE5E81FD1}"/>
              </a:ext>
            </a:extLst>
          </p:cNvPr>
          <p:cNvSpPr>
            <a:spLocks noChangeArrowheads="1"/>
          </p:cNvSpPr>
          <p:nvPr/>
        </p:nvSpPr>
        <p:spPr bwMode="auto">
          <a:xfrm>
            <a:off x="5167313" y="757238"/>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ea typeface="宋体" panose="02010600030101010101" pitchFamily="2" charset="-122"/>
              </a:rPr>
              <a:t>4</a:t>
            </a:r>
          </a:p>
        </p:txBody>
      </p:sp>
      <p:sp>
        <p:nvSpPr>
          <p:cNvPr id="34830" name="Rectangle 175">
            <a:extLst>
              <a:ext uri="{FF2B5EF4-FFF2-40B4-BE49-F238E27FC236}">
                <a16:creationId xmlns:a16="http://schemas.microsoft.com/office/drawing/2014/main" id="{C469F9D3-A928-45F8-B423-F847367689C7}"/>
              </a:ext>
            </a:extLst>
          </p:cNvPr>
          <p:cNvSpPr>
            <a:spLocks noChangeArrowheads="1"/>
          </p:cNvSpPr>
          <p:nvPr/>
        </p:nvSpPr>
        <p:spPr bwMode="auto">
          <a:xfrm>
            <a:off x="6005513" y="757238"/>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ea typeface="宋体" panose="02010600030101010101" pitchFamily="2" charset="-122"/>
              </a:rPr>
              <a:t>5</a:t>
            </a:r>
          </a:p>
        </p:txBody>
      </p:sp>
      <p:grpSp>
        <p:nvGrpSpPr>
          <p:cNvPr id="34831" name="Group 179">
            <a:extLst>
              <a:ext uri="{FF2B5EF4-FFF2-40B4-BE49-F238E27FC236}">
                <a16:creationId xmlns:a16="http://schemas.microsoft.com/office/drawing/2014/main" id="{60E3B84A-2985-413B-81B0-E785D2A64894}"/>
              </a:ext>
            </a:extLst>
          </p:cNvPr>
          <p:cNvGrpSpPr>
            <a:grpSpLocks/>
          </p:cNvGrpSpPr>
          <p:nvPr/>
        </p:nvGrpSpPr>
        <p:grpSpPr bwMode="auto">
          <a:xfrm>
            <a:off x="4894263" y="1065213"/>
            <a:ext cx="812800" cy="333375"/>
            <a:chOff x="3080" y="1344"/>
            <a:chExt cx="512" cy="210"/>
          </a:xfrm>
        </p:grpSpPr>
        <p:sp>
          <p:nvSpPr>
            <p:cNvPr id="34995" name="Rectangle 180">
              <a:extLst>
                <a:ext uri="{FF2B5EF4-FFF2-40B4-BE49-F238E27FC236}">
                  <a16:creationId xmlns:a16="http://schemas.microsoft.com/office/drawing/2014/main" id="{C3577DF9-6700-4006-B440-A8D829CBF186}"/>
                </a:ext>
              </a:extLst>
            </p:cNvPr>
            <p:cNvSpPr>
              <a:spLocks noChangeArrowheads="1"/>
            </p:cNvSpPr>
            <p:nvPr/>
          </p:nvSpPr>
          <p:spPr bwMode="auto">
            <a:xfrm>
              <a:off x="3080" y="1352"/>
              <a:ext cx="512" cy="176"/>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4996" name="Rectangle 181">
              <a:extLst>
                <a:ext uri="{FF2B5EF4-FFF2-40B4-BE49-F238E27FC236}">
                  <a16:creationId xmlns:a16="http://schemas.microsoft.com/office/drawing/2014/main" id="{930EC195-13EA-4F3B-B1A3-BFE7F08461AF}"/>
                </a:ext>
              </a:extLst>
            </p:cNvPr>
            <p:cNvSpPr>
              <a:spLocks noChangeArrowheads="1"/>
            </p:cNvSpPr>
            <p:nvPr/>
          </p:nvSpPr>
          <p:spPr bwMode="auto">
            <a:xfrm>
              <a:off x="3159" y="1344"/>
              <a:ext cx="40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Mem</a:t>
              </a:r>
            </a:p>
          </p:txBody>
        </p:sp>
      </p:grpSp>
      <p:grpSp>
        <p:nvGrpSpPr>
          <p:cNvPr id="32968" name="Group 200">
            <a:extLst>
              <a:ext uri="{FF2B5EF4-FFF2-40B4-BE49-F238E27FC236}">
                <a16:creationId xmlns:a16="http://schemas.microsoft.com/office/drawing/2014/main" id="{DC98B8F8-EC35-45F6-96FE-9AB555DDBB04}"/>
              </a:ext>
            </a:extLst>
          </p:cNvPr>
          <p:cNvGrpSpPr>
            <a:grpSpLocks/>
          </p:cNvGrpSpPr>
          <p:nvPr/>
        </p:nvGrpSpPr>
        <p:grpSpPr bwMode="auto">
          <a:xfrm>
            <a:off x="261938" y="2678113"/>
            <a:ext cx="8272462" cy="3014662"/>
            <a:chOff x="165" y="1687"/>
            <a:chExt cx="5211" cy="1899"/>
          </a:xfrm>
        </p:grpSpPr>
        <p:sp>
          <p:nvSpPr>
            <p:cNvPr id="34839" name="Rectangle 4">
              <a:extLst>
                <a:ext uri="{FF2B5EF4-FFF2-40B4-BE49-F238E27FC236}">
                  <a16:creationId xmlns:a16="http://schemas.microsoft.com/office/drawing/2014/main" id="{B519C7FF-BBF6-48BA-80FA-47192531EAC3}"/>
                </a:ext>
              </a:extLst>
            </p:cNvPr>
            <p:cNvSpPr>
              <a:spLocks noChangeArrowheads="1"/>
            </p:cNvSpPr>
            <p:nvPr/>
          </p:nvSpPr>
          <p:spPr bwMode="auto">
            <a:xfrm>
              <a:off x="165" y="1721"/>
              <a:ext cx="43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Clock</a:t>
              </a:r>
            </a:p>
          </p:txBody>
        </p:sp>
        <p:grpSp>
          <p:nvGrpSpPr>
            <p:cNvPr id="34840" name="Group 52">
              <a:extLst>
                <a:ext uri="{FF2B5EF4-FFF2-40B4-BE49-F238E27FC236}">
                  <a16:creationId xmlns:a16="http://schemas.microsoft.com/office/drawing/2014/main" id="{A189C06E-AFDA-4B9A-BC5E-3B6A0806C2B3}"/>
                </a:ext>
              </a:extLst>
            </p:cNvPr>
            <p:cNvGrpSpPr>
              <a:grpSpLocks/>
            </p:cNvGrpSpPr>
            <p:nvPr/>
          </p:nvGrpSpPr>
          <p:grpSpPr bwMode="auto">
            <a:xfrm>
              <a:off x="392" y="1927"/>
              <a:ext cx="4984" cy="160"/>
              <a:chOff x="392" y="2152"/>
              <a:chExt cx="4984" cy="160"/>
            </a:xfrm>
          </p:grpSpPr>
          <p:grpSp>
            <p:nvGrpSpPr>
              <p:cNvPr id="34948" name="Group 9">
                <a:extLst>
                  <a:ext uri="{FF2B5EF4-FFF2-40B4-BE49-F238E27FC236}">
                    <a16:creationId xmlns:a16="http://schemas.microsoft.com/office/drawing/2014/main" id="{A618282A-66F1-43A7-93F6-4C26C6A2E5CD}"/>
                  </a:ext>
                </a:extLst>
              </p:cNvPr>
              <p:cNvGrpSpPr>
                <a:grpSpLocks/>
              </p:cNvGrpSpPr>
              <p:nvPr/>
            </p:nvGrpSpPr>
            <p:grpSpPr bwMode="auto">
              <a:xfrm>
                <a:off x="624" y="2152"/>
                <a:ext cx="520" cy="160"/>
                <a:chOff x="624" y="2152"/>
                <a:chExt cx="520" cy="160"/>
              </a:xfrm>
            </p:grpSpPr>
            <p:sp>
              <p:nvSpPr>
                <p:cNvPr id="34991" name="Line 5">
                  <a:extLst>
                    <a:ext uri="{FF2B5EF4-FFF2-40B4-BE49-F238E27FC236}">
                      <a16:creationId xmlns:a16="http://schemas.microsoft.com/office/drawing/2014/main" id="{1BADF2F3-5A3C-4F76-9F37-2AD4E58CD3E1}"/>
                    </a:ext>
                  </a:extLst>
                </p:cNvPr>
                <p:cNvSpPr>
                  <a:spLocks noChangeShapeType="1"/>
                </p:cNvSpPr>
                <p:nvPr/>
              </p:nvSpPr>
              <p:spPr bwMode="auto">
                <a:xfrm>
                  <a:off x="632" y="2304"/>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92" name="Line 6">
                  <a:extLst>
                    <a:ext uri="{FF2B5EF4-FFF2-40B4-BE49-F238E27FC236}">
                      <a16:creationId xmlns:a16="http://schemas.microsoft.com/office/drawing/2014/main" id="{55402414-EF3E-4AF4-AD55-714DE7D46C74}"/>
                    </a:ext>
                  </a:extLst>
                </p:cNvPr>
                <p:cNvSpPr>
                  <a:spLocks noChangeShapeType="1"/>
                </p:cNvSpPr>
                <p:nvPr/>
              </p:nvSpPr>
              <p:spPr bwMode="auto">
                <a:xfrm>
                  <a:off x="624" y="2168"/>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93" name="Line 7">
                  <a:extLst>
                    <a:ext uri="{FF2B5EF4-FFF2-40B4-BE49-F238E27FC236}">
                      <a16:creationId xmlns:a16="http://schemas.microsoft.com/office/drawing/2014/main" id="{DB0A4486-2821-4BC1-913A-E33BC8162EFD}"/>
                    </a:ext>
                  </a:extLst>
                </p:cNvPr>
                <p:cNvSpPr>
                  <a:spLocks noChangeShapeType="1"/>
                </p:cNvSpPr>
                <p:nvPr/>
              </p:nvSpPr>
              <p:spPr bwMode="auto">
                <a:xfrm flipV="1">
                  <a:off x="912" y="2152"/>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94" name="Line 8">
                  <a:extLst>
                    <a:ext uri="{FF2B5EF4-FFF2-40B4-BE49-F238E27FC236}">
                      <a16:creationId xmlns:a16="http://schemas.microsoft.com/office/drawing/2014/main" id="{57223528-05A2-48F2-A4C6-20862A33FCF0}"/>
                    </a:ext>
                  </a:extLst>
                </p:cNvPr>
                <p:cNvSpPr>
                  <a:spLocks noChangeShapeType="1"/>
                </p:cNvSpPr>
                <p:nvPr/>
              </p:nvSpPr>
              <p:spPr bwMode="auto">
                <a:xfrm>
                  <a:off x="920" y="2160"/>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949" name="Group 14">
                <a:extLst>
                  <a:ext uri="{FF2B5EF4-FFF2-40B4-BE49-F238E27FC236}">
                    <a16:creationId xmlns:a16="http://schemas.microsoft.com/office/drawing/2014/main" id="{6556EDFE-CE6B-499D-8F86-F3F92B8E9F6F}"/>
                  </a:ext>
                </a:extLst>
              </p:cNvPr>
              <p:cNvGrpSpPr>
                <a:grpSpLocks/>
              </p:cNvGrpSpPr>
              <p:nvPr/>
            </p:nvGrpSpPr>
            <p:grpSpPr bwMode="auto">
              <a:xfrm>
                <a:off x="1152" y="2152"/>
                <a:ext cx="520" cy="160"/>
                <a:chOff x="1152" y="2152"/>
                <a:chExt cx="520" cy="160"/>
              </a:xfrm>
            </p:grpSpPr>
            <p:sp>
              <p:nvSpPr>
                <p:cNvPr id="34987" name="Line 10">
                  <a:extLst>
                    <a:ext uri="{FF2B5EF4-FFF2-40B4-BE49-F238E27FC236}">
                      <a16:creationId xmlns:a16="http://schemas.microsoft.com/office/drawing/2014/main" id="{B33A3F3B-273E-41DF-ACFC-F5165BDA1E1B}"/>
                    </a:ext>
                  </a:extLst>
                </p:cNvPr>
                <p:cNvSpPr>
                  <a:spLocks noChangeShapeType="1"/>
                </p:cNvSpPr>
                <p:nvPr/>
              </p:nvSpPr>
              <p:spPr bwMode="auto">
                <a:xfrm>
                  <a:off x="1160" y="2304"/>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88" name="Line 11">
                  <a:extLst>
                    <a:ext uri="{FF2B5EF4-FFF2-40B4-BE49-F238E27FC236}">
                      <a16:creationId xmlns:a16="http://schemas.microsoft.com/office/drawing/2014/main" id="{3FBC08E7-9C3F-4AAC-91EA-F5799CD4816D}"/>
                    </a:ext>
                  </a:extLst>
                </p:cNvPr>
                <p:cNvSpPr>
                  <a:spLocks noChangeShapeType="1"/>
                </p:cNvSpPr>
                <p:nvPr/>
              </p:nvSpPr>
              <p:spPr bwMode="auto">
                <a:xfrm>
                  <a:off x="1152" y="2168"/>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89" name="Line 12">
                  <a:extLst>
                    <a:ext uri="{FF2B5EF4-FFF2-40B4-BE49-F238E27FC236}">
                      <a16:creationId xmlns:a16="http://schemas.microsoft.com/office/drawing/2014/main" id="{0493A28E-B161-4D4F-92A8-E305FCBEEA8E}"/>
                    </a:ext>
                  </a:extLst>
                </p:cNvPr>
                <p:cNvSpPr>
                  <a:spLocks noChangeShapeType="1"/>
                </p:cNvSpPr>
                <p:nvPr/>
              </p:nvSpPr>
              <p:spPr bwMode="auto">
                <a:xfrm flipV="1">
                  <a:off x="1440" y="2152"/>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90" name="Line 13">
                  <a:extLst>
                    <a:ext uri="{FF2B5EF4-FFF2-40B4-BE49-F238E27FC236}">
                      <a16:creationId xmlns:a16="http://schemas.microsoft.com/office/drawing/2014/main" id="{EE7253C6-9876-4AB9-A4D2-02C7D079AA2D}"/>
                    </a:ext>
                  </a:extLst>
                </p:cNvPr>
                <p:cNvSpPr>
                  <a:spLocks noChangeShapeType="1"/>
                </p:cNvSpPr>
                <p:nvPr/>
              </p:nvSpPr>
              <p:spPr bwMode="auto">
                <a:xfrm>
                  <a:off x="1448" y="2160"/>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950" name="Group 19">
                <a:extLst>
                  <a:ext uri="{FF2B5EF4-FFF2-40B4-BE49-F238E27FC236}">
                    <a16:creationId xmlns:a16="http://schemas.microsoft.com/office/drawing/2014/main" id="{EAEBD312-13CF-45BC-924C-E1B0B2043BA6}"/>
                  </a:ext>
                </a:extLst>
              </p:cNvPr>
              <p:cNvGrpSpPr>
                <a:grpSpLocks/>
              </p:cNvGrpSpPr>
              <p:nvPr/>
            </p:nvGrpSpPr>
            <p:grpSpPr bwMode="auto">
              <a:xfrm>
                <a:off x="1680" y="2152"/>
                <a:ext cx="520" cy="160"/>
                <a:chOff x="1680" y="2152"/>
                <a:chExt cx="520" cy="160"/>
              </a:xfrm>
            </p:grpSpPr>
            <p:sp>
              <p:nvSpPr>
                <p:cNvPr id="34983" name="Line 15">
                  <a:extLst>
                    <a:ext uri="{FF2B5EF4-FFF2-40B4-BE49-F238E27FC236}">
                      <a16:creationId xmlns:a16="http://schemas.microsoft.com/office/drawing/2014/main" id="{ACEB4087-2BF3-4445-BBF2-EE850E1F0DB8}"/>
                    </a:ext>
                  </a:extLst>
                </p:cNvPr>
                <p:cNvSpPr>
                  <a:spLocks noChangeShapeType="1"/>
                </p:cNvSpPr>
                <p:nvPr/>
              </p:nvSpPr>
              <p:spPr bwMode="auto">
                <a:xfrm>
                  <a:off x="1688" y="2304"/>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84" name="Line 16">
                  <a:extLst>
                    <a:ext uri="{FF2B5EF4-FFF2-40B4-BE49-F238E27FC236}">
                      <a16:creationId xmlns:a16="http://schemas.microsoft.com/office/drawing/2014/main" id="{7615842B-4167-4DC0-989E-126C836F73E4}"/>
                    </a:ext>
                  </a:extLst>
                </p:cNvPr>
                <p:cNvSpPr>
                  <a:spLocks noChangeShapeType="1"/>
                </p:cNvSpPr>
                <p:nvPr/>
              </p:nvSpPr>
              <p:spPr bwMode="auto">
                <a:xfrm>
                  <a:off x="1680" y="2168"/>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85" name="Line 17">
                  <a:extLst>
                    <a:ext uri="{FF2B5EF4-FFF2-40B4-BE49-F238E27FC236}">
                      <a16:creationId xmlns:a16="http://schemas.microsoft.com/office/drawing/2014/main" id="{9E5C6D89-6D36-4278-AA81-1112782A0528}"/>
                    </a:ext>
                  </a:extLst>
                </p:cNvPr>
                <p:cNvSpPr>
                  <a:spLocks noChangeShapeType="1"/>
                </p:cNvSpPr>
                <p:nvPr/>
              </p:nvSpPr>
              <p:spPr bwMode="auto">
                <a:xfrm flipV="1">
                  <a:off x="1968" y="2152"/>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86" name="Line 18">
                  <a:extLst>
                    <a:ext uri="{FF2B5EF4-FFF2-40B4-BE49-F238E27FC236}">
                      <a16:creationId xmlns:a16="http://schemas.microsoft.com/office/drawing/2014/main" id="{5E51CDE5-B479-4C3B-9628-F1B1B8D426D4}"/>
                    </a:ext>
                  </a:extLst>
                </p:cNvPr>
                <p:cNvSpPr>
                  <a:spLocks noChangeShapeType="1"/>
                </p:cNvSpPr>
                <p:nvPr/>
              </p:nvSpPr>
              <p:spPr bwMode="auto">
                <a:xfrm>
                  <a:off x="1976" y="2160"/>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951" name="Group 24">
                <a:extLst>
                  <a:ext uri="{FF2B5EF4-FFF2-40B4-BE49-F238E27FC236}">
                    <a16:creationId xmlns:a16="http://schemas.microsoft.com/office/drawing/2014/main" id="{DA9AA407-A130-40EF-9356-1F28EEDAEE82}"/>
                  </a:ext>
                </a:extLst>
              </p:cNvPr>
              <p:cNvGrpSpPr>
                <a:grpSpLocks/>
              </p:cNvGrpSpPr>
              <p:nvPr/>
            </p:nvGrpSpPr>
            <p:grpSpPr bwMode="auto">
              <a:xfrm>
                <a:off x="2208" y="2152"/>
                <a:ext cx="520" cy="160"/>
                <a:chOff x="2208" y="2152"/>
                <a:chExt cx="520" cy="160"/>
              </a:xfrm>
            </p:grpSpPr>
            <p:sp>
              <p:nvSpPr>
                <p:cNvPr id="34979" name="Line 20">
                  <a:extLst>
                    <a:ext uri="{FF2B5EF4-FFF2-40B4-BE49-F238E27FC236}">
                      <a16:creationId xmlns:a16="http://schemas.microsoft.com/office/drawing/2014/main" id="{23FB07B8-40C4-42A4-84E0-DD16E7C1C7D0}"/>
                    </a:ext>
                  </a:extLst>
                </p:cNvPr>
                <p:cNvSpPr>
                  <a:spLocks noChangeShapeType="1"/>
                </p:cNvSpPr>
                <p:nvPr/>
              </p:nvSpPr>
              <p:spPr bwMode="auto">
                <a:xfrm>
                  <a:off x="2216" y="2304"/>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80" name="Line 21">
                  <a:extLst>
                    <a:ext uri="{FF2B5EF4-FFF2-40B4-BE49-F238E27FC236}">
                      <a16:creationId xmlns:a16="http://schemas.microsoft.com/office/drawing/2014/main" id="{D2A56FBF-7D44-4421-8E61-501CD8E91E8F}"/>
                    </a:ext>
                  </a:extLst>
                </p:cNvPr>
                <p:cNvSpPr>
                  <a:spLocks noChangeShapeType="1"/>
                </p:cNvSpPr>
                <p:nvPr/>
              </p:nvSpPr>
              <p:spPr bwMode="auto">
                <a:xfrm>
                  <a:off x="2208" y="2168"/>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81" name="Line 22">
                  <a:extLst>
                    <a:ext uri="{FF2B5EF4-FFF2-40B4-BE49-F238E27FC236}">
                      <a16:creationId xmlns:a16="http://schemas.microsoft.com/office/drawing/2014/main" id="{3CF5D2D1-E5C9-47CA-A25D-5F760AAEB743}"/>
                    </a:ext>
                  </a:extLst>
                </p:cNvPr>
                <p:cNvSpPr>
                  <a:spLocks noChangeShapeType="1"/>
                </p:cNvSpPr>
                <p:nvPr/>
              </p:nvSpPr>
              <p:spPr bwMode="auto">
                <a:xfrm flipV="1">
                  <a:off x="2496" y="2152"/>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82" name="Line 23">
                  <a:extLst>
                    <a:ext uri="{FF2B5EF4-FFF2-40B4-BE49-F238E27FC236}">
                      <a16:creationId xmlns:a16="http://schemas.microsoft.com/office/drawing/2014/main" id="{D27EE4E3-BDB1-443E-8A7E-31FF8970D7B6}"/>
                    </a:ext>
                  </a:extLst>
                </p:cNvPr>
                <p:cNvSpPr>
                  <a:spLocks noChangeShapeType="1"/>
                </p:cNvSpPr>
                <p:nvPr/>
              </p:nvSpPr>
              <p:spPr bwMode="auto">
                <a:xfrm>
                  <a:off x="2504" y="2160"/>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952" name="Group 29">
                <a:extLst>
                  <a:ext uri="{FF2B5EF4-FFF2-40B4-BE49-F238E27FC236}">
                    <a16:creationId xmlns:a16="http://schemas.microsoft.com/office/drawing/2014/main" id="{7A92C848-27AB-46A1-A299-B69F9BDFD049}"/>
                  </a:ext>
                </a:extLst>
              </p:cNvPr>
              <p:cNvGrpSpPr>
                <a:grpSpLocks/>
              </p:cNvGrpSpPr>
              <p:nvPr/>
            </p:nvGrpSpPr>
            <p:grpSpPr bwMode="auto">
              <a:xfrm>
                <a:off x="2736" y="2152"/>
                <a:ext cx="520" cy="160"/>
                <a:chOff x="2736" y="2152"/>
                <a:chExt cx="520" cy="160"/>
              </a:xfrm>
            </p:grpSpPr>
            <p:sp>
              <p:nvSpPr>
                <p:cNvPr id="34975" name="Line 25">
                  <a:extLst>
                    <a:ext uri="{FF2B5EF4-FFF2-40B4-BE49-F238E27FC236}">
                      <a16:creationId xmlns:a16="http://schemas.microsoft.com/office/drawing/2014/main" id="{EED6085D-D949-4391-815E-8BB56AB9E64F}"/>
                    </a:ext>
                  </a:extLst>
                </p:cNvPr>
                <p:cNvSpPr>
                  <a:spLocks noChangeShapeType="1"/>
                </p:cNvSpPr>
                <p:nvPr/>
              </p:nvSpPr>
              <p:spPr bwMode="auto">
                <a:xfrm>
                  <a:off x="2744" y="2304"/>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76" name="Line 26">
                  <a:extLst>
                    <a:ext uri="{FF2B5EF4-FFF2-40B4-BE49-F238E27FC236}">
                      <a16:creationId xmlns:a16="http://schemas.microsoft.com/office/drawing/2014/main" id="{CD43530E-39F0-499E-A410-9B46086373E4}"/>
                    </a:ext>
                  </a:extLst>
                </p:cNvPr>
                <p:cNvSpPr>
                  <a:spLocks noChangeShapeType="1"/>
                </p:cNvSpPr>
                <p:nvPr/>
              </p:nvSpPr>
              <p:spPr bwMode="auto">
                <a:xfrm>
                  <a:off x="2736" y="2168"/>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77" name="Line 27">
                  <a:extLst>
                    <a:ext uri="{FF2B5EF4-FFF2-40B4-BE49-F238E27FC236}">
                      <a16:creationId xmlns:a16="http://schemas.microsoft.com/office/drawing/2014/main" id="{E4CE988E-3658-4638-ABC9-570AF964C8B4}"/>
                    </a:ext>
                  </a:extLst>
                </p:cNvPr>
                <p:cNvSpPr>
                  <a:spLocks noChangeShapeType="1"/>
                </p:cNvSpPr>
                <p:nvPr/>
              </p:nvSpPr>
              <p:spPr bwMode="auto">
                <a:xfrm flipV="1">
                  <a:off x="3024" y="2152"/>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78" name="Line 28">
                  <a:extLst>
                    <a:ext uri="{FF2B5EF4-FFF2-40B4-BE49-F238E27FC236}">
                      <a16:creationId xmlns:a16="http://schemas.microsoft.com/office/drawing/2014/main" id="{68155896-0FDE-4B39-B3AD-45F3B68F32A7}"/>
                    </a:ext>
                  </a:extLst>
                </p:cNvPr>
                <p:cNvSpPr>
                  <a:spLocks noChangeShapeType="1"/>
                </p:cNvSpPr>
                <p:nvPr/>
              </p:nvSpPr>
              <p:spPr bwMode="auto">
                <a:xfrm>
                  <a:off x="3032" y="2160"/>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953" name="Group 34">
                <a:extLst>
                  <a:ext uri="{FF2B5EF4-FFF2-40B4-BE49-F238E27FC236}">
                    <a16:creationId xmlns:a16="http://schemas.microsoft.com/office/drawing/2014/main" id="{622E73C8-DC51-4175-BA6F-C19F9A1F77BE}"/>
                  </a:ext>
                </a:extLst>
              </p:cNvPr>
              <p:cNvGrpSpPr>
                <a:grpSpLocks/>
              </p:cNvGrpSpPr>
              <p:nvPr/>
            </p:nvGrpSpPr>
            <p:grpSpPr bwMode="auto">
              <a:xfrm>
                <a:off x="3264" y="2152"/>
                <a:ext cx="520" cy="160"/>
                <a:chOff x="3264" y="2152"/>
                <a:chExt cx="520" cy="160"/>
              </a:xfrm>
            </p:grpSpPr>
            <p:sp>
              <p:nvSpPr>
                <p:cNvPr id="34971" name="Line 30">
                  <a:extLst>
                    <a:ext uri="{FF2B5EF4-FFF2-40B4-BE49-F238E27FC236}">
                      <a16:creationId xmlns:a16="http://schemas.microsoft.com/office/drawing/2014/main" id="{C3A9B217-051C-4FB2-87BC-7E999595D9FE}"/>
                    </a:ext>
                  </a:extLst>
                </p:cNvPr>
                <p:cNvSpPr>
                  <a:spLocks noChangeShapeType="1"/>
                </p:cNvSpPr>
                <p:nvPr/>
              </p:nvSpPr>
              <p:spPr bwMode="auto">
                <a:xfrm>
                  <a:off x="3272" y="2304"/>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72" name="Line 31">
                  <a:extLst>
                    <a:ext uri="{FF2B5EF4-FFF2-40B4-BE49-F238E27FC236}">
                      <a16:creationId xmlns:a16="http://schemas.microsoft.com/office/drawing/2014/main" id="{4F4A3653-7623-49E8-937C-7A8E358BF828}"/>
                    </a:ext>
                  </a:extLst>
                </p:cNvPr>
                <p:cNvSpPr>
                  <a:spLocks noChangeShapeType="1"/>
                </p:cNvSpPr>
                <p:nvPr/>
              </p:nvSpPr>
              <p:spPr bwMode="auto">
                <a:xfrm>
                  <a:off x="3264" y="2168"/>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73" name="Line 32">
                  <a:extLst>
                    <a:ext uri="{FF2B5EF4-FFF2-40B4-BE49-F238E27FC236}">
                      <a16:creationId xmlns:a16="http://schemas.microsoft.com/office/drawing/2014/main" id="{9F355D8B-4B59-40B8-8AA7-CE4ABC0BAA1A}"/>
                    </a:ext>
                  </a:extLst>
                </p:cNvPr>
                <p:cNvSpPr>
                  <a:spLocks noChangeShapeType="1"/>
                </p:cNvSpPr>
                <p:nvPr/>
              </p:nvSpPr>
              <p:spPr bwMode="auto">
                <a:xfrm flipV="1">
                  <a:off x="3552" y="2152"/>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74" name="Line 33">
                  <a:extLst>
                    <a:ext uri="{FF2B5EF4-FFF2-40B4-BE49-F238E27FC236}">
                      <a16:creationId xmlns:a16="http://schemas.microsoft.com/office/drawing/2014/main" id="{2846AFBD-DE48-403D-B583-FFEB788F606C}"/>
                    </a:ext>
                  </a:extLst>
                </p:cNvPr>
                <p:cNvSpPr>
                  <a:spLocks noChangeShapeType="1"/>
                </p:cNvSpPr>
                <p:nvPr/>
              </p:nvSpPr>
              <p:spPr bwMode="auto">
                <a:xfrm>
                  <a:off x="3560" y="2160"/>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954" name="Group 39">
                <a:extLst>
                  <a:ext uri="{FF2B5EF4-FFF2-40B4-BE49-F238E27FC236}">
                    <a16:creationId xmlns:a16="http://schemas.microsoft.com/office/drawing/2014/main" id="{39889CC2-6FA9-4DED-BFC3-54CE89368BF3}"/>
                  </a:ext>
                </a:extLst>
              </p:cNvPr>
              <p:cNvGrpSpPr>
                <a:grpSpLocks/>
              </p:cNvGrpSpPr>
              <p:nvPr/>
            </p:nvGrpSpPr>
            <p:grpSpPr bwMode="auto">
              <a:xfrm>
                <a:off x="3792" y="2152"/>
                <a:ext cx="520" cy="160"/>
                <a:chOff x="3792" y="2152"/>
                <a:chExt cx="520" cy="160"/>
              </a:xfrm>
            </p:grpSpPr>
            <p:sp>
              <p:nvSpPr>
                <p:cNvPr id="34967" name="Line 35">
                  <a:extLst>
                    <a:ext uri="{FF2B5EF4-FFF2-40B4-BE49-F238E27FC236}">
                      <a16:creationId xmlns:a16="http://schemas.microsoft.com/office/drawing/2014/main" id="{0D0C4755-65ED-4F73-A16D-C83A32C3963D}"/>
                    </a:ext>
                  </a:extLst>
                </p:cNvPr>
                <p:cNvSpPr>
                  <a:spLocks noChangeShapeType="1"/>
                </p:cNvSpPr>
                <p:nvPr/>
              </p:nvSpPr>
              <p:spPr bwMode="auto">
                <a:xfrm>
                  <a:off x="3800" y="2304"/>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68" name="Line 36">
                  <a:extLst>
                    <a:ext uri="{FF2B5EF4-FFF2-40B4-BE49-F238E27FC236}">
                      <a16:creationId xmlns:a16="http://schemas.microsoft.com/office/drawing/2014/main" id="{580E38D6-7453-4464-B85E-5DEE6FA51AF1}"/>
                    </a:ext>
                  </a:extLst>
                </p:cNvPr>
                <p:cNvSpPr>
                  <a:spLocks noChangeShapeType="1"/>
                </p:cNvSpPr>
                <p:nvPr/>
              </p:nvSpPr>
              <p:spPr bwMode="auto">
                <a:xfrm>
                  <a:off x="3792" y="2168"/>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69" name="Line 37">
                  <a:extLst>
                    <a:ext uri="{FF2B5EF4-FFF2-40B4-BE49-F238E27FC236}">
                      <a16:creationId xmlns:a16="http://schemas.microsoft.com/office/drawing/2014/main" id="{FEDAFCC8-728C-4D15-827D-2E29B41E26D2}"/>
                    </a:ext>
                  </a:extLst>
                </p:cNvPr>
                <p:cNvSpPr>
                  <a:spLocks noChangeShapeType="1"/>
                </p:cNvSpPr>
                <p:nvPr/>
              </p:nvSpPr>
              <p:spPr bwMode="auto">
                <a:xfrm flipV="1">
                  <a:off x="4080" y="2152"/>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70" name="Line 38">
                  <a:extLst>
                    <a:ext uri="{FF2B5EF4-FFF2-40B4-BE49-F238E27FC236}">
                      <a16:creationId xmlns:a16="http://schemas.microsoft.com/office/drawing/2014/main" id="{3CABDC96-7995-4168-A3D4-D7C1A9611C25}"/>
                    </a:ext>
                  </a:extLst>
                </p:cNvPr>
                <p:cNvSpPr>
                  <a:spLocks noChangeShapeType="1"/>
                </p:cNvSpPr>
                <p:nvPr/>
              </p:nvSpPr>
              <p:spPr bwMode="auto">
                <a:xfrm>
                  <a:off x="4088" y="2160"/>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955" name="Group 44">
                <a:extLst>
                  <a:ext uri="{FF2B5EF4-FFF2-40B4-BE49-F238E27FC236}">
                    <a16:creationId xmlns:a16="http://schemas.microsoft.com/office/drawing/2014/main" id="{ACAA12E2-13A5-40C8-9437-102EE4C32FC0}"/>
                  </a:ext>
                </a:extLst>
              </p:cNvPr>
              <p:cNvGrpSpPr>
                <a:grpSpLocks/>
              </p:cNvGrpSpPr>
              <p:nvPr/>
            </p:nvGrpSpPr>
            <p:grpSpPr bwMode="auto">
              <a:xfrm>
                <a:off x="4320" y="2152"/>
                <a:ext cx="520" cy="160"/>
                <a:chOff x="4320" y="2152"/>
                <a:chExt cx="520" cy="160"/>
              </a:xfrm>
            </p:grpSpPr>
            <p:sp>
              <p:nvSpPr>
                <p:cNvPr id="34963" name="Line 40">
                  <a:extLst>
                    <a:ext uri="{FF2B5EF4-FFF2-40B4-BE49-F238E27FC236}">
                      <a16:creationId xmlns:a16="http://schemas.microsoft.com/office/drawing/2014/main" id="{3B52485C-1FDF-4C22-BD8C-F626DB26379C}"/>
                    </a:ext>
                  </a:extLst>
                </p:cNvPr>
                <p:cNvSpPr>
                  <a:spLocks noChangeShapeType="1"/>
                </p:cNvSpPr>
                <p:nvPr/>
              </p:nvSpPr>
              <p:spPr bwMode="auto">
                <a:xfrm>
                  <a:off x="4328" y="2304"/>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64" name="Line 41">
                  <a:extLst>
                    <a:ext uri="{FF2B5EF4-FFF2-40B4-BE49-F238E27FC236}">
                      <a16:creationId xmlns:a16="http://schemas.microsoft.com/office/drawing/2014/main" id="{E9ADBD48-C62E-4709-B9AF-835C9D62AB11}"/>
                    </a:ext>
                  </a:extLst>
                </p:cNvPr>
                <p:cNvSpPr>
                  <a:spLocks noChangeShapeType="1"/>
                </p:cNvSpPr>
                <p:nvPr/>
              </p:nvSpPr>
              <p:spPr bwMode="auto">
                <a:xfrm>
                  <a:off x="4320" y="2168"/>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65" name="Line 42">
                  <a:extLst>
                    <a:ext uri="{FF2B5EF4-FFF2-40B4-BE49-F238E27FC236}">
                      <a16:creationId xmlns:a16="http://schemas.microsoft.com/office/drawing/2014/main" id="{B8A339A4-FC34-4749-85FC-CC51C4ED6EAF}"/>
                    </a:ext>
                  </a:extLst>
                </p:cNvPr>
                <p:cNvSpPr>
                  <a:spLocks noChangeShapeType="1"/>
                </p:cNvSpPr>
                <p:nvPr/>
              </p:nvSpPr>
              <p:spPr bwMode="auto">
                <a:xfrm flipV="1">
                  <a:off x="4608" y="2152"/>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66" name="Line 43">
                  <a:extLst>
                    <a:ext uri="{FF2B5EF4-FFF2-40B4-BE49-F238E27FC236}">
                      <a16:creationId xmlns:a16="http://schemas.microsoft.com/office/drawing/2014/main" id="{B7EC2C6B-980F-42B9-A836-012BB0E73D42}"/>
                    </a:ext>
                  </a:extLst>
                </p:cNvPr>
                <p:cNvSpPr>
                  <a:spLocks noChangeShapeType="1"/>
                </p:cNvSpPr>
                <p:nvPr/>
              </p:nvSpPr>
              <p:spPr bwMode="auto">
                <a:xfrm>
                  <a:off x="4616" y="2160"/>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4956" name="Line 45">
                <a:extLst>
                  <a:ext uri="{FF2B5EF4-FFF2-40B4-BE49-F238E27FC236}">
                    <a16:creationId xmlns:a16="http://schemas.microsoft.com/office/drawing/2014/main" id="{05AD9CB5-F07E-431E-981B-C1609E688F5F}"/>
                  </a:ext>
                </a:extLst>
              </p:cNvPr>
              <p:cNvSpPr>
                <a:spLocks noChangeShapeType="1"/>
              </p:cNvSpPr>
              <p:nvPr/>
            </p:nvSpPr>
            <p:spPr bwMode="auto">
              <a:xfrm>
                <a:off x="392" y="2160"/>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4957" name="Group 50">
                <a:extLst>
                  <a:ext uri="{FF2B5EF4-FFF2-40B4-BE49-F238E27FC236}">
                    <a16:creationId xmlns:a16="http://schemas.microsoft.com/office/drawing/2014/main" id="{B984E260-CDA6-4F9C-AD07-0EE840B9F5A0}"/>
                  </a:ext>
                </a:extLst>
              </p:cNvPr>
              <p:cNvGrpSpPr>
                <a:grpSpLocks/>
              </p:cNvGrpSpPr>
              <p:nvPr/>
            </p:nvGrpSpPr>
            <p:grpSpPr bwMode="auto">
              <a:xfrm>
                <a:off x="4848" y="2152"/>
                <a:ext cx="520" cy="160"/>
                <a:chOff x="4848" y="2152"/>
                <a:chExt cx="520" cy="160"/>
              </a:xfrm>
            </p:grpSpPr>
            <p:sp>
              <p:nvSpPr>
                <p:cNvPr id="34959" name="Line 46">
                  <a:extLst>
                    <a:ext uri="{FF2B5EF4-FFF2-40B4-BE49-F238E27FC236}">
                      <a16:creationId xmlns:a16="http://schemas.microsoft.com/office/drawing/2014/main" id="{09CF99A1-B108-4998-958E-BCE2DBC0F115}"/>
                    </a:ext>
                  </a:extLst>
                </p:cNvPr>
                <p:cNvSpPr>
                  <a:spLocks noChangeShapeType="1"/>
                </p:cNvSpPr>
                <p:nvPr/>
              </p:nvSpPr>
              <p:spPr bwMode="auto">
                <a:xfrm>
                  <a:off x="4856" y="2304"/>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60" name="Line 47">
                  <a:extLst>
                    <a:ext uri="{FF2B5EF4-FFF2-40B4-BE49-F238E27FC236}">
                      <a16:creationId xmlns:a16="http://schemas.microsoft.com/office/drawing/2014/main" id="{865A60CF-DE0E-4D5B-ADD3-F39DA56252BA}"/>
                    </a:ext>
                  </a:extLst>
                </p:cNvPr>
                <p:cNvSpPr>
                  <a:spLocks noChangeShapeType="1"/>
                </p:cNvSpPr>
                <p:nvPr/>
              </p:nvSpPr>
              <p:spPr bwMode="auto">
                <a:xfrm>
                  <a:off x="4848" y="2168"/>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61" name="Line 48">
                  <a:extLst>
                    <a:ext uri="{FF2B5EF4-FFF2-40B4-BE49-F238E27FC236}">
                      <a16:creationId xmlns:a16="http://schemas.microsoft.com/office/drawing/2014/main" id="{4CD83EF5-4C98-419A-AC07-0A8F6B0FDE81}"/>
                    </a:ext>
                  </a:extLst>
                </p:cNvPr>
                <p:cNvSpPr>
                  <a:spLocks noChangeShapeType="1"/>
                </p:cNvSpPr>
                <p:nvPr/>
              </p:nvSpPr>
              <p:spPr bwMode="auto">
                <a:xfrm flipV="1">
                  <a:off x="5136" y="2152"/>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62" name="Line 49">
                  <a:extLst>
                    <a:ext uri="{FF2B5EF4-FFF2-40B4-BE49-F238E27FC236}">
                      <a16:creationId xmlns:a16="http://schemas.microsoft.com/office/drawing/2014/main" id="{70F8BA9A-8F23-480B-B6D4-02CABD6607C0}"/>
                    </a:ext>
                  </a:extLst>
                </p:cNvPr>
                <p:cNvSpPr>
                  <a:spLocks noChangeShapeType="1"/>
                </p:cNvSpPr>
                <p:nvPr/>
              </p:nvSpPr>
              <p:spPr bwMode="auto">
                <a:xfrm>
                  <a:off x="5144" y="2160"/>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4958" name="Line 51">
                <a:extLst>
                  <a:ext uri="{FF2B5EF4-FFF2-40B4-BE49-F238E27FC236}">
                    <a16:creationId xmlns:a16="http://schemas.microsoft.com/office/drawing/2014/main" id="{77331C9D-9EC4-472B-BFBE-1D80C3FAB8D5}"/>
                  </a:ext>
                </a:extLst>
              </p:cNvPr>
              <p:cNvSpPr>
                <a:spLocks noChangeShapeType="1"/>
              </p:cNvSpPr>
              <p:nvPr/>
            </p:nvSpPr>
            <p:spPr bwMode="auto">
              <a:xfrm>
                <a:off x="5376" y="2168"/>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4841" name="Line 53">
              <a:extLst>
                <a:ext uri="{FF2B5EF4-FFF2-40B4-BE49-F238E27FC236}">
                  <a16:creationId xmlns:a16="http://schemas.microsoft.com/office/drawing/2014/main" id="{E3479974-45C5-457C-97D5-B21390333071}"/>
                </a:ext>
              </a:extLst>
            </p:cNvPr>
            <p:cNvSpPr>
              <a:spLocks noChangeShapeType="1"/>
            </p:cNvSpPr>
            <p:nvPr/>
          </p:nvSpPr>
          <p:spPr bwMode="auto">
            <a:xfrm flipV="1">
              <a:off x="624" y="1687"/>
              <a:ext cx="0" cy="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2" name="Line 54">
              <a:extLst>
                <a:ext uri="{FF2B5EF4-FFF2-40B4-BE49-F238E27FC236}">
                  <a16:creationId xmlns:a16="http://schemas.microsoft.com/office/drawing/2014/main" id="{2814FDB9-CDF3-4718-B4BA-17F57277F957}"/>
                </a:ext>
              </a:extLst>
            </p:cNvPr>
            <p:cNvSpPr>
              <a:spLocks noChangeShapeType="1"/>
            </p:cNvSpPr>
            <p:nvPr/>
          </p:nvSpPr>
          <p:spPr bwMode="auto">
            <a:xfrm flipV="1">
              <a:off x="1152" y="1687"/>
              <a:ext cx="0" cy="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3" name="Rectangle 55">
              <a:extLst>
                <a:ext uri="{FF2B5EF4-FFF2-40B4-BE49-F238E27FC236}">
                  <a16:creationId xmlns:a16="http://schemas.microsoft.com/office/drawing/2014/main" id="{9B82400B-927D-4142-BD57-93EDA382B517}"/>
                </a:ext>
              </a:extLst>
            </p:cNvPr>
            <p:cNvSpPr>
              <a:spLocks noChangeArrowheads="1"/>
            </p:cNvSpPr>
            <p:nvPr/>
          </p:nvSpPr>
          <p:spPr bwMode="auto">
            <a:xfrm>
              <a:off x="663" y="1695"/>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1</a:t>
              </a:r>
            </a:p>
          </p:txBody>
        </p:sp>
        <p:sp>
          <p:nvSpPr>
            <p:cNvPr id="34844" name="Rectangle 56">
              <a:extLst>
                <a:ext uri="{FF2B5EF4-FFF2-40B4-BE49-F238E27FC236}">
                  <a16:creationId xmlns:a16="http://schemas.microsoft.com/office/drawing/2014/main" id="{5DCD1F61-DE48-4CDC-BEEA-BFFA715E0B72}"/>
                </a:ext>
              </a:extLst>
            </p:cNvPr>
            <p:cNvSpPr>
              <a:spLocks noChangeArrowheads="1"/>
            </p:cNvSpPr>
            <p:nvPr/>
          </p:nvSpPr>
          <p:spPr bwMode="auto">
            <a:xfrm>
              <a:off x="1143" y="1695"/>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2</a:t>
              </a:r>
            </a:p>
          </p:txBody>
        </p:sp>
        <p:sp>
          <p:nvSpPr>
            <p:cNvPr id="34845" name="Line 57">
              <a:extLst>
                <a:ext uri="{FF2B5EF4-FFF2-40B4-BE49-F238E27FC236}">
                  <a16:creationId xmlns:a16="http://schemas.microsoft.com/office/drawing/2014/main" id="{FDE28117-F098-449B-8A80-65798561BE12}"/>
                </a:ext>
              </a:extLst>
            </p:cNvPr>
            <p:cNvSpPr>
              <a:spLocks noChangeShapeType="1"/>
            </p:cNvSpPr>
            <p:nvPr/>
          </p:nvSpPr>
          <p:spPr bwMode="auto">
            <a:xfrm flipV="1">
              <a:off x="1680" y="1687"/>
              <a:ext cx="0" cy="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6" name="Line 58">
              <a:extLst>
                <a:ext uri="{FF2B5EF4-FFF2-40B4-BE49-F238E27FC236}">
                  <a16:creationId xmlns:a16="http://schemas.microsoft.com/office/drawing/2014/main" id="{EEFBEECB-0E4E-49B3-916D-0584679B4C1D}"/>
                </a:ext>
              </a:extLst>
            </p:cNvPr>
            <p:cNvSpPr>
              <a:spLocks noChangeShapeType="1"/>
            </p:cNvSpPr>
            <p:nvPr/>
          </p:nvSpPr>
          <p:spPr bwMode="auto">
            <a:xfrm flipV="1">
              <a:off x="2208" y="1687"/>
              <a:ext cx="0" cy="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7" name="Line 59">
              <a:extLst>
                <a:ext uri="{FF2B5EF4-FFF2-40B4-BE49-F238E27FC236}">
                  <a16:creationId xmlns:a16="http://schemas.microsoft.com/office/drawing/2014/main" id="{4B199A7A-7D45-421E-AA0A-278DF0AC6799}"/>
                </a:ext>
              </a:extLst>
            </p:cNvPr>
            <p:cNvSpPr>
              <a:spLocks noChangeShapeType="1"/>
            </p:cNvSpPr>
            <p:nvPr/>
          </p:nvSpPr>
          <p:spPr bwMode="auto">
            <a:xfrm flipV="1">
              <a:off x="2736" y="1687"/>
              <a:ext cx="0" cy="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8" name="Line 60">
              <a:extLst>
                <a:ext uri="{FF2B5EF4-FFF2-40B4-BE49-F238E27FC236}">
                  <a16:creationId xmlns:a16="http://schemas.microsoft.com/office/drawing/2014/main" id="{15C33E7B-D9B9-4567-BB0F-47C3DB7AD1A3}"/>
                </a:ext>
              </a:extLst>
            </p:cNvPr>
            <p:cNvSpPr>
              <a:spLocks noChangeShapeType="1"/>
            </p:cNvSpPr>
            <p:nvPr/>
          </p:nvSpPr>
          <p:spPr bwMode="auto">
            <a:xfrm flipV="1">
              <a:off x="3264" y="1687"/>
              <a:ext cx="0" cy="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9" name="Line 61">
              <a:extLst>
                <a:ext uri="{FF2B5EF4-FFF2-40B4-BE49-F238E27FC236}">
                  <a16:creationId xmlns:a16="http://schemas.microsoft.com/office/drawing/2014/main" id="{267739FD-C781-4A7B-A55E-BA6684CE3F7C}"/>
                </a:ext>
              </a:extLst>
            </p:cNvPr>
            <p:cNvSpPr>
              <a:spLocks noChangeShapeType="1"/>
            </p:cNvSpPr>
            <p:nvPr/>
          </p:nvSpPr>
          <p:spPr bwMode="auto">
            <a:xfrm flipV="1">
              <a:off x="3792" y="1687"/>
              <a:ext cx="0" cy="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0" name="Line 62">
              <a:extLst>
                <a:ext uri="{FF2B5EF4-FFF2-40B4-BE49-F238E27FC236}">
                  <a16:creationId xmlns:a16="http://schemas.microsoft.com/office/drawing/2014/main" id="{F6477A5C-23BC-44E2-8DAD-74650D53DBFA}"/>
                </a:ext>
              </a:extLst>
            </p:cNvPr>
            <p:cNvSpPr>
              <a:spLocks noChangeShapeType="1"/>
            </p:cNvSpPr>
            <p:nvPr/>
          </p:nvSpPr>
          <p:spPr bwMode="auto">
            <a:xfrm flipV="1">
              <a:off x="4320" y="1687"/>
              <a:ext cx="0" cy="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1" name="Line 63">
              <a:extLst>
                <a:ext uri="{FF2B5EF4-FFF2-40B4-BE49-F238E27FC236}">
                  <a16:creationId xmlns:a16="http://schemas.microsoft.com/office/drawing/2014/main" id="{B670DFF2-CD00-4ECD-9323-2257DB50218A}"/>
                </a:ext>
              </a:extLst>
            </p:cNvPr>
            <p:cNvSpPr>
              <a:spLocks noChangeShapeType="1"/>
            </p:cNvSpPr>
            <p:nvPr/>
          </p:nvSpPr>
          <p:spPr bwMode="auto">
            <a:xfrm flipV="1">
              <a:off x="4848" y="1687"/>
              <a:ext cx="0" cy="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2" name="Line 64">
              <a:extLst>
                <a:ext uri="{FF2B5EF4-FFF2-40B4-BE49-F238E27FC236}">
                  <a16:creationId xmlns:a16="http://schemas.microsoft.com/office/drawing/2014/main" id="{04189397-A89A-44EC-935D-D05D31A8516B}"/>
                </a:ext>
              </a:extLst>
            </p:cNvPr>
            <p:cNvSpPr>
              <a:spLocks noChangeShapeType="1"/>
            </p:cNvSpPr>
            <p:nvPr/>
          </p:nvSpPr>
          <p:spPr bwMode="auto">
            <a:xfrm flipV="1">
              <a:off x="5376" y="1687"/>
              <a:ext cx="0" cy="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3" name="Rectangle 65">
              <a:extLst>
                <a:ext uri="{FF2B5EF4-FFF2-40B4-BE49-F238E27FC236}">
                  <a16:creationId xmlns:a16="http://schemas.microsoft.com/office/drawing/2014/main" id="{0EF0A11D-3CBD-446B-81FB-D951EAD5DEBE}"/>
                </a:ext>
              </a:extLst>
            </p:cNvPr>
            <p:cNvSpPr>
              <a:spLocks noChangeArrowheads="1"/>
            </p:cNvSpPr>
            <p:nvPr/>
          </p:nvSpPr>
          <p:spPr bwMode="auto">
            <a:xfrm>
              <a:off x="1719" y="1695"/>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3</a:t>
              </a:r>
            </a:p>
          </p:txBody>
        </p:sp>
        <p:sp>
          <p:nvSpPr>
            <p:cNvPr id="34854" name="Rectangle 66">
              <a:extLst>
                <a:ext uri="{FF2B5EF4-FFF2-40B4-BE49-F238E27FC236}">
                  <a16:creationId xmlns:a16="http://schemas.microsoft.com/office/drawing/2014/main" id="{C51C0025-B3DA-482C-9229-4A90338114C1}"/>
                </a:ext>
              </a:extLst>
            </p:cNvPr>
            <p:cNvSpPr>
              <a:spLocks noChangeArrowheads="1"/>
            </p:cNvSpPr>
            <p:nvPr/>
          </p:nvSpPr>
          <p:spPr bwMode="auto">
            <a:xfrm>
              <a:off x="2199" y="1695"/>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4</a:t>
              </a:r>
            </a:p>
          </p:txBody>
        </p:sp>
        <p:sp>
          <p:nvSpPr>
            <p:cNvPr id="34855" name="Rectangle 67">
              <a:extLst>
                <a:ext uri="{FF2B5EF4-FFF2-40B4-BE49-F238E27FC236}">
                  <a16:creationId xmlns:a16="http://schemas.microsoft.com/office/drawing/2014/main" id="{952FC14A-7B31-47A0-9DA7-9A9DD3CEDFF4}"/>
                </a:ext>
              </a:extLst>
            </p:cNvPr>
            <p:cNvSpPr>
              <a:spLocks noChangeArrowheads="1"/>
            </p:cNvSpPr>
            <p:nvPr/>
          </p:nvSpPr>
          <p:spPr bwMode="auto">
            <a:xfrm>
              <a:off x="2727" y="1695"/>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5</a:t>
              </a:r>
            </a:p>
          </p:txBody>
        </p:sp>
        <p:sp>
          <p:nvSpPr>
            <p:cNvPr id="34856" name="Rectangle 68">
              <a:extLst>
                <a:ext uri="{FF2B5EF4-FFF2-40B4-BE49-F238E27FC236}">
                  <a16:creationId xmlns:a16="http://schemas.microsoft.com/office/drawing/2014/main" id="{C5A24EFF-0494-4F90-94E6-A3008588499B}"/>
                </a:ext>
              </a:extLst>
            </p:cNvPr>
            <p:cNvSpPr>
              <a:spLocks noChangeArrowheads="1"/>
            </p:cNvSpPr>
            <p:nvPr/>
          </p:nvSpPr>
          <p:spPr bwMode="auto">
            <a:xfrm>
              <a:off x="3255" y="1695"/>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6</a:t>
              </a:r>
            </a:p>
          </p:txBody>
        </p:sp>
        <p:sp>
          <p:nvSpPr>
            <p:cNvPr id="34857" name="Rectangle 69">
              <a:extLst>
                <a:ext uri="{FF2B5EF4-FFF2-40B4-BE49-F238E27FC236}">
                  <a16:creationId xmlns:a16="http://schemas.microsoft.com/office/drawing/2014/main" id="{89F24EA8-419C-41F9-B7B2-620855F0C7B5}"/>
                </a:ext>
              </a:extLst>
            </p:cNvPr>
            <p:cNvSpPr>
              <a:spLocks noChangeArrowheads="1"/>
            </p:cNvSpPr>
            <p:nvPr/>
          </p:nvSpPr>
          <p:spPr bwMode="auto">
            <a:xfrm>
              <a:off x="3783" y="1695"/>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7</a:t>
              </a:r>
            </a:p>
          </p:txBody>
        </p:sp>
        <p:sp>
          <p:nvSpPr>
            <p:cNvPr id="34858" name="Rectangle 70">
              <a:extLst>
                <a:ext uri="{FF2B5EF4-FFF2-40B4-BE49-F238E27FC236}">
                  <a16:creationId xmlns:a16="http://schemas.microsoft.com/office/drawing/2014/main" id="{F42A56B7-D9F4-468E-8776-5C6E0E78915A}"/>
                </a:ext>
              </a:extLst>
            </p:cNvPr>
            <p:cNvSpPr>
              <a:spLocks noChangeArrowheads="1"/>
            </p:cNvSpPr>
            <p:nvPr/>
          </p:nvSpPr>
          <p:spPr bwMode="auto">
            <a:xfrm>
              <a:off x="4311" y="1695"/>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8</a:t>
              </a:r>
            </a:p>
          </p:txBody>
        </p:sp>
        <p:sp>
          <p:nvSpPr>
            <p:cNvPr id="34859" name="Rectangle 71">
              <a:extLst>
                <a:ext uri="{FF2B5EF4-FFF2-40B4-BE49-F238E27FC236}">
                  <a16:creationId xmlns:a16="http://schemas.microsoft.com/office/drawing/2014/main" id="{A1B7F53D-37FE-4FB3-A689-24C0B2503851}"/>
                </a:ext>
              </a:extLst>
            </p:cNvPr>
            <p:cNvSpPr>
              <a:spLocks noChangeArrowheads="1"/>
            </p:cNvSpPr>
            <p:nvPr/>
          </p:nvSpPr>
          <p:spPr bwMode="auto">
            <a:xfrm>
              <a:off x="4839" y="1695"/>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9</a:t>
              </a:r>
            </a:p>
          </p:txBody>
        </p:sp>
        <p:grpSp>
          <p:nvGrpSpPr>
            <p:cNvPr id="34860" name="Group 74">
              <a:extLst>
                <a:ext uri="{FF2B5EF4-FFF2-40B4-BE49-F238E27FC236}">
                  <a16:creationId xmlns:a16="http://schemas.microsoft.com/office/drawing/2014/main" id="{9DF73C3E-67DA-49F4-84F3-3EEB9FFA0F39}"/>
                </a:ext>
              </a:extLst>
            </p:cNvPr>
            <p:cNvGrpSpPr>
              <a:grpSpLocks/>
            </p:cNvGrpSpPr>
            <p:nvPr/>
          </p:nvGrpSpPr>
          <p:grpSpPr bwMode="auto">
            <a:xfrm>
              <a:off x="632" y="2223"/>
              <a:ext cx="512" cy="210"/>
              <a:chOff x="632" y="2448"/>
              <a:chExt cx="512" cy="210"/>
            </a:xfrm>
          </p:grpSpPr>
          <p:sp>
            <p:nvSpPr>
              <p:cNvPr id="34946" name="Rectangle 72">
                <a:extLst>
                  <a:ext uri="{FF2B5EF4-FFF2-40B4-BE49-F238E27FC236}">
                    <a16:creationId xmlns:a16="http://schemas.microsoft.com/office/drawing/2014/main" id="{A7BB7A44-B6FE-4984-9DF9-8869493411A6}"/>
                  </a:ext>
                </a:extLst>
              </p:cNvPr>
              <p:cNvSpPr>
                <a:spLocks noChangeArrowheads="1"/>
              </p:cNvSpPr>
              <p:nvPr/>
            </p:nvSpPr>
            <p:spPr bwMode="auto">
              <a:xfrm>
                <a:off x="632" y="2456"/>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4947" name="Rectangle 73">
                <a:extLst>
                  <a:ext uri="{FF2B5EF4-FFF2-40B4-BE49-F238E27FC236}">
                    <a16:creationId xmlns:a16="http://schemas.microsoft.com/office/drawing/2014/main" id="{A3369D8A-7F2B-4C89-9F33-00AB4AE98DD8}"/>
                  </a:ext>
                </a:extLst>
              </p:cNvPr>
              <p:cNvSpPr>
                <a:spLocks noChangeArrowheads="1"/>
              </p:cNvSpPr>
              <p:nvPr/>
            </p:nvSpPr>
            <p:spPr bwMode="auto">
              <a:xfrm>
                <a:off x="673" y="2448"/>
                <a:ext cx="4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Ifetch</a:t>
                </a:r>
              </a:p>
            </p:txBody>
          </p:sp>
        </p:grpSp>
        <p:grpSp>
          <p:nvGrpSpPr>
            <p:cNvPr id="34861" name="Group 77">
              <a:extLst>
                <a:ext uri="{FF2B5EF4-FFF2-40B4-BE49-F238E27FC236}">
                  <a16:creationId xmlns:a16="http://schemas.microsoft.com/office/drawing/2014/main" id="{80FEB08E-0F59-47F6-B738-7B4E65A6CFF7}"/>
                </a:ext>
              </a:extLst>
            </p:cNvPr>
            <p:cNvGrpSpPr>
              <a:grpSpLocks/>
            </p:cNvGrpSpPr>
            <p:nvPr/>
          </p:nvGrpSpPr>
          <p:grpSpPr bwMode="auto">
            <a:xfrm>
              <a:off x="1143" y="2223"/>
              <a:ext cx="569" cy="210"/>
              <a:chOff x="1143" y="2448"/>
              <a:chExt cx="569" cy="210"/>
            </a:xfrm>
          </p:grpSpPr>
          <p:sp>
            <p:nvSpPr>
              <p:cNvPr id="34944" name="Rectangle 75">
                <a:extLst>
                  <a:ext uri="{FF2B5EF4-FFF2-40B4-BE49-F238E27FC236}">
                    <a16:creationId xmlns:a16="http://schemas.microsoft.com/office/drawing/2014/main" id="{C96FEA32-0572-4439-871F-B260A5141BA0}"/>
                  </a:ext>
                </a:extLst>
              </p:cNvPr>
              <p:cNvSpPr>
                <a:spLocks noChangeArrowheads="1"/>
              </p:cNvSpPr>
              <p:nvPr/>
            </p:nvSpPr>
            <p:spPr bwMode="auto">
              <a:xfrm>
                <a:off x="1160" y="2456"/>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4945" name="Rectangle 76">
                <a:extLst>
                  <a:ext uri="{FF2B5EF4-FFF2-40B4-BE49-F238E27FC236}">
                    <a16:creationId xmlns:a16="http://schemas.microsoft.com/office/drawing/2014/main" id="{F7C36DA6-0BD2-43AD-BADA-57887E3B740E}"/>
                  </a:ext>
                </a:extLst>
              </p:cNvPr>
              <p:cNvSpPr>
                <a:spLocks noChangeArrowheads="1"/>
              </p:cNvSpPr>
              <p:nvPr/>
            </p:nvSpPr>
            <p:spPr bwMode="auto">
              <a:xfrm>
                <a:off x="1143" y="2448"/>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Reg/Dec</a:t>
                </a:r>
              </a:p>
            </p:txBody>
          </p:sp>
        </p:grpSp>
        <p:grpSp>
          <p:nvGrpSpPr>
            <p:cNvPr id="34862" name="Group 83">
              <a:extLst>
                <a:ext uri="{FF2B5EF4-FFF2-40B4-BE49-F238E27FC236}">
                  <a16:creationId xmlns:a16="http://schemas.microsoft.com/office/drawing/2014/main" id="{7BF4A64B-11F3-45A3-8A56-73F9CBE08F04}"/>
                </a:ext>
              </a:extLst>
            </p:cNvPr>
            <p:cNvGrpSpPr>
              <a:grpSpLocks/>
            </p:cNvGrpSpPr>
            <p:nvPr/>
          </p:nvGrpSpPr>
          <p:grpSpPr bwMode="auto">
            <a:xfrm>
              <a:off x="2744" y="2223"/>
              <a:ext cx="512" cy="210"/>
              <a:chOff x="2744" y="2448"/>
              <a:chExt cx="512" cy="210"/>
            </a:xfrm>
          </p:grpSpPr>
          <p:sp>
            <p:nvSpPr>
              <p:cNvPr id="34942" name="Rectangle 81">
                <a:extLst>
                  <a:ext uri="{FF2B5EF4-FFF2-40B4-BE49-F238E27FC236}">
                    <a16:creationId xmlns:a16="http://schemas.microsoft.com/office/drawing/2014/main" id="{87177E6D-1DD5-4378-923C-89FD1C30188A}"/>
                  </a:ext>
                </a:extLst>
              </p:cNvPr>
              <p:cNvSpPr>
                <a:spLocks noChangeArrowheads="1"/>
              </p:cNvSpPr>
              <p:nvPr/>
            </p:nvSpPr>
            <p:spPr bwMode="auto">
              <a:xfrm>
                <a:off x="2744" y="2456"/>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4943" name="Rectangle 82">
                <a:extLst>
                  <a:ext uri="{FF2B5EF4-FFF2-40B4-BE49-F238E27FC236}">
                    <a16:creationId xmlns:a16="http://schemas.microsoft.com/office/drawing/2014/main" id="{29A4A4FC-860D-468B-83A5-B6D4A8422307}"/>
                  </a:ext>
                </a:extLst>
              </p:cNvPr>
              <p:cNvSpPr>
                <a:spLocks noChangeArrowheads="1"/>
              </p:cNvSpPr>
              <p:nvPr/>
            </p:nvSpPr>
            <p:spPr bwMode="auto">
              <a:xfrm>
                <a:off x="2823" y="2448"/>
                <a:ext cx="2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Wr</a:t>
                </a:r>
              </a:p>
            </p:txBody>
          </p:sp>
        </p:grpSp>
        <p:sp>
          <p:nvSpPr>
            <p:cNvPr id="34863" name="Rectangle 84">
              <a:extLst>
                <a:ext uri="{FF2B5EF4-FFF2-40B4-BE49-F238E27FC236}">
                  <a16:creationId xmlns:a16="http://schemas.microsoft.com/office/drawing/2014/main" id="{B81EC8EF-C489-4278-AB89-00A8D57979E8}"/>
                </a:ext>
              </a:extLst>
            </p:cNvPr>
            <p:cNvSpPr>
              <a:spLocks noChangeArrowheads="1"/>
            </p:cNvSpPr>
            <p:nvPr/>
          </p:nvSpPr>
          <p:spPr bwMode="auto">
            <a:xfrm>
              <a:off x="183" y="2223"/>
              <a:ext cx="48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R-type</a:t>
              </a:r>
            </a:p>
          </p:txBody>
        </p:sp>
        <p:grpSp>
          <p:nvGrpSpPr>
            <p:cNvPr id="34864" name="Group 87">
              <a:extLst>
                <a:ext uri="{FF2B5EF4-FFF2-40B4-BE49-F238E27FC236}">
                  <a16:creationId xmlns:a16="http://schemas.microsoft.com/office/drawing/2014/main" id="{11FB014F-1977-4A95-8C99-30F23FBF2E89}"/>
                </a:ext>
              </a:extLst>
            </p:cNvPr>
            <p:cNvGrpSpPr>
              <a:grpSpLocks/>
            </p:cNvGrpSpPr>
            <p:nvPr/>
          </p:nvGrpSpPr>
          <p:grpSpPr bwMode="auto">
            <a:xfrm>
              <a:off x="1160" y="2511"/>
              <a:ext cx="512" cy="210"/>
              <a:chOff x="1160" y="2736"/>
              <a:chExt cx="512" cy="210"/>
            </a:xfrm>
          </p:grpSpPr>
          <p:sp>
            <p:nvSpPr>
              <p:cNvPr id="34940" name="Rectangle 85">
                <a:extLst>
                  <a:ext uri="{FF2B5EF4-FFF2-40B4-BE49-F238E27FC236}">
                    <a16:creationId xmlns:a16="http://schemas.microsoft.com/office/drawing/2014/main" id="{80BF6C7D-1AD8-47E2-AC93-7C500F49645A}"/>
                  </a:ext>
                </a:extLst>
              </p:cNvPr>
              <p:cNvSpPr>
                <a:spLocks noChangeArrowheads="1"/>
              </p:cNvSpPr>
              <p:nvPr/>
            </p:nvSpPr>
            <p:spPr bwMode="auto">
              <a:xfrm>
                <a:off x="1160" y="2744"/>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4941" name="Rectangle 86">
                <a:extLst>
                  <a:ext uri="{FF2B5EF4-FFF2-40B4-BE49-F238E27FC236}">
                    <a16:creationId xmlns:a16="http://schemas.microsoft.com/office/drawing/2014/main" id="{8A48B0AB-8E50-4666-AD36-70A7E9AA2FD5}"/>
                  </a:ext>
                </a:extLst>
              </p:cNvPr>
              <p:cNvSpPr>
                <a:spLocks noChangeArrowheads="1"/>
              </p:cNvSpPr>
              <p:nvPr/>
            </p:nvSpPr>
            <p:spPr bwMode="auto">
              <a:xfrm>
                <a:off x="1201" y="2736"/>
                <a:ext cx="4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Ifetch</a:t>
                </a:r>
              </a:p>
            </p:txBody>
          </p:sp>
        </p:grpSp>
        <p:grpSp>
          <p:nvGrpSpPr>
            <p:cNvPr id="34865" name="Group 90">
              <a:extLst>
                <a:ext uri="{FF2B5EF4-FFF2-40B4-BE49-F238E27FC236}">
                  <a16:creationId xmlns:a16="http://schemas.microsoft.com/office/drawing/2014/main" id="{40460FAF-F96C-4731-9B0A-12B66E8A671B}"/>
                </a:ext>
              </a:extLst>
            </p:cNvPr>
            <p:cNvGrpSpPr>
              <a:grpSpLocks/>
            </p:cNvGrpSpPr>
            <p:nvPr/>
          </p:nvGrpSpPr>
          <p:grpSpPr bwMode="auto">
            <a:xfrm>
              <a:off x="1671" y="2511"/>
              <a:ext cx="569" cy="210"/>
              <a:chOff x="1671" y="2736"/>
              <a:chExt cx="569" cy="210"/>
            </a:xfrm>
          </p:grpSpPr>
          <p:sp>
            <p:nvSpPr>
              <p:cNvPr id="34938" name="Rectangle 88">
                <a:extLst>
                  <a:ext uri="{FF2B5EF4-FFF2-40B4-BE49-F238E27FC236}">
                    <a16:creationId xmlns:a16="http://schemas.microsoft.com/office/drawing/2014/main" id="{23ACAE9B-11F9-426A-B64E-4FAAAA6FABC4}"/>
                  </a:ext>
                </a:extLst>
              </p:cNvPr>
              <p:cNvSpPr>
                <a:spLocks noChangeArrowheads="1"/>
              </p:cNvSpPr>
              <p:nvPr/>
            </p:nvSpPr>
            <p:spPr bwMode="auto">
              <a:xfrm>
                <a:off x="1688" y="2744"/>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4939" name="Rectangle 89">
                <a:extLst>
                  <a:ext uri="{FF2B5EF4-FFF2-40B4-BE49-F238E27FC236}">
                    <a16:creationId xmlns:a16="http://schemas.microsoft.com/office/drawing/2014/main" id="{C8BDEC2A-0394-4CE4-9D9D-C2120FA3F07F}"/>
                  </a:ext>
                </a:extLst>
              </p:cNvPr>
              <p:cNvSpPr>
                <a:spLocks noChangeArrowheads="1"/>
              </p:cNvSpPr>
              <p:nvPr/>
            </p:nvSpPr>
            <p:spPr bwMode="auto">
              <a:xfrm>
                <a:off x="1671" y="2736"/>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Reg/Dec</a:t>
                </a:r>
              </a:p>
            </p:txBody>
          </p:sp>
        </p:grpSp>
        <p:grpSp>
          <p:nvGrpSpPr>
            <p:cNvPr id="34866" name="Group 96">
              <a:extLst>
                <a:ext uri="{FF2B5EF4-FFF2-40B4-BE49-F238E27FC236}">
                  <a16:creationId xmlns:a16="http://schemas.microsoft.com/office/drawing/2014/main" id="{2FD7AA53-F90E-4B87-8D32-8EE1806C2816}"/>
                </a:ext>
              </a:extLst>
            </p:cNvPr>
            <p:cNvGrpSpPr>
              <a:grpSpLocks/>
            </p:cNvGrpSpPr>
            <p:nvPr/>
          </p:nvGrpSpPr>
          <p:grpSpPr bwMode="auto">
            <a:xfrm>
              <a:off x="3262" y="2511"/>
              <a:ext cx="512" cy="210"/>
              <a:chOff x="3272" y="2736"/>
              <a:chExt cx="512" cy="210"/>
            </a:xfrm>
          </p:grpSpPr>
          <p:sp>
            <p:nvSpPr>
              <p:cNvPr id="34936" name="Rectangle 94">
                <a:extLst>
                  <a:ext uri="{FF2B5EF4-FFF2-40B4-BE49-F238E27FC236}">
                    <a16:creationId xmlns:a16="http://schemas.microsoft.com/office/drawing/2014/main" id="{03C09234-C2D5-4719-B2C0-80905D192C92}"/>
                  </a:ext>
                </a:extLst>
              </p:cNvPr>
              <p:cNvSpPr>
                <a:spLocks noChangeArrowheads="1"/>
              </p:cNvSpPr>
              <p:nvPr/>
            </p:nvSpPr>
            <p:spPr bwMode="auto">
              <a:xfrm>
                <a:off x="3272" y="2744"/>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4937" name="Rectangle 95">
                <a:extLst>
                  <a:ext uri="{FF2B5EF4-FFF2-40B4-BE49-F238E27FC236}">
                    <a16:creationId xmlns:a16="http://schemas.microsoft.com/office/drawing/2014/main" id="{BA3317AD-9A6F-4BF0-87D4-F2649105812A}"/>
                  </a:ext>
                </a:extLst>
              </p:cNvPr>
              <p:cNvSpPr>
                <a:spLocks noChangeArrowheads="1"/>
              </p:cNvSpPr>
              <p:nvPr/>
            </p:nvSpPr>
            <p:spPr bwMode="auto">
              <a:xfrm>
                <a:off x="3351" y="2736"/>
                <a:ext cx="2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Wr</a:t>
                </a:r>
              </a:p>
            </p:txBody>
          </p:sp>
        </p:grpSp>
        <p:sp>
          <p:nvSpPr>
            <p:cNvPr id="34867" name="Rectangle 97">
              <a:extLst>
                <a:ext uri="{FF2B5EF4-FFF2-40B4-BE49-F238E27FC236}">
                  <a16:creationId xmlns:a16="http://schemas.microsoft.com/office/drawing/2014/main" id="{100DC958-CD8F-44DE-BDA0-B747C4CEEF22}"/>
                </a:ext>
              </a:extLst>
            </p:cNvPr>
            <p:cNvSpPr>
              <a:spLocks noChangeArrowheads="1"/>
            </p:cNvSpPr>
            <p:nvPr/>
          </p:nvSpPr>
          <p:spPr bwMode="auto">
            <a:xfrm>
              <a:off x="663" y="2511"/>
              <a:ext cx="48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R-type</a:t>
              </a:r>
            </a:p>
          </p:txBody>
        </p:sp>
        <p:grpSp>
          <p:nvGrpSpPr>
            <p:cNvPr id="34868" name="Group 100">
              <a:extLst>
                <a:ext uri="{FF2B5EF4-FFF2-40B4-BE49-F238E27FC236}">
                  <a16:creationId xmlns:a16="http://schemas.microsoft.com/office/drawing/2014/main" id="{ED3E98EB-ED53-4F2B-B472-B76158CD4FA1}"/>
                </a:ext>
              </a:extLst>
            </p:cNvPr>
            <p:cNvGrpSpPr>
              <a:grpSpLocks/>
            </p:cNvGrpSpPr>
            <p:nvPr/>
          </p:nvGrpSpPr>
          <p:grpSpPr bwMode="auto">
            <a:xfrm>
              <a:off x="1688" y="2799"/>
              <a:ext cx="512" cy="210"/>
              <a:chOff x="1688" y="3024"/>
              <a:chExt cx="512" cy="210"/>
            </a:xfrm>
          </p:grpSpPr>
          <p:sp>
            <p:nvSpPr>
              <p:cNvPr id="34934" name="Rectangle 98">
                <a:extLst>
                  <a:ext uri="{FF2B5EF4-FFF2-40B4-BE49-F238E27FC236}">
                    <a16:creationId xmlns:a16="http://schemas.microsoft.com/office/drawing/2014/main" id="{787553EF-5724-4734-899F-021514785BB3}"/>
                  </a:ext>
                </a:extLst>
              </p:cNvPr>
              <p:cNvSpPr>
                <a:spLocks noChangeArrowheads="1"/>
              </p:cNvSpPr>
              <p:nvPr/>
            </p:nvSpPr>
            <p:spPr bwMode="auto">
              <a:xfrm>
                <a:off x="1688" y="3032"/>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4935" name="Rectangle 99">
                <a:extLst>
                  <a:ext uri="{FF2B5EF4-FFF2-40B4-BE49-F238E27FC236}">
                    <a16:creationId xmlns:a16="http://schemas.microsoft.com/office/drawing/2014/main" id="{CFBF858C-E2DD-4DEF-B603-C880C7754F3A}"/>
                  </a:ext>
                </a:extLst>
              </p:cNvPr>
              <p:cNvSpPr>
                <a:spLocks noChangeArrowheads="1"/>
              </p:cNvSpPr>
              <p:nvPr/>
            </p:nvSpPr>
            <p:spPr bwMode="auto">
              <a:xfrm>
                <a:off x="1729" y="3024"/>
                <a:ext cx="4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Ifetch</a:t>
                </a:r>
              </a:p>
            </p:txBody>
          </p:sp>
        </p:grpSp>
        <p:grpSp>
          <p:nvGrpSpPr>
            <p:cNvPr id="34869" name="Group 103">
              <a:extLst>
                <a:ext uri="{FF2B5EF4-FFF2-40B4-BE49-F238E27FC236}">
                  <a16:creationId xmlns:a16="http://schemas.microsoft.com/office/drawing/2014/main" id="{19106D67-6972-4D16-8633-FEF615DB3014}"/>
                </a:ext>
              </a:extLst>
            </p:cNvPr>
            <p:cNvGrpSpPr>
              <a:grpSpLocks/>
            </p:cNvGrpSpPr>
            <p:nvPr/>
          </p:nvGrpSpPr>
          <p:grpSpPr bwMode="auto">
            <a:xfrm>
              <a:off x="2199" y="2799"/>
              <a:ext cx="569" cy="210"/>
              <a:chOff x="2199" y="3024"/>
              <a:chExt cx="569" cy="210"/>
            </a:xfrm>
          </p:grpSpPr>
          <p:sp>
            <p:nvSpPr>
              <p:cNvPr id="34932" name="Rectangle 101">
                <a:extLst>
                  <a:ext uri="{FF2B5EF4-FFF2-40B4-BE49-F238E27FC236}">
                    <a16:creationId xmlns:a16="http://schemas.microsoft.com/office/drawing/2014/main" id="{2D432DE5-8509-4E16-9FD6-3BA1F375EF02}"/>
                  </a:ext>
                </a:extLst>
              </p:cNvPr>
              <p:cNvSpPr>
                <a:spLocks noChangeArrowheads="1"/>
              </p:cNvSpPr>
              <p:nvPr/>
            </p:nvSpPr>
            <p:spPr bwMode="auto">
              <a:xfrm>
                <a:off x="2216" y="3032"/>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4933" name="Rectangle 102">
                <a:extLst>
                  <a:ext uri="{FF2B5EF4-FFF2-40B4-BE49-F238E27FC236}">
                    <a16:creationId xmlns:a16="http://schemas.microsoft.com/office/drawing/2014/main" id="{01751D2C-D846-4B82-BF70-7B5B8FF9188C}"/>
                  </a:ext>
                </a:extLst>
              </p:cNvPr>
              <p:cNvSpPr>
                <a:spLocks noChangeArrowheads="1"/>
              </p:cNvSpPr>
              <p:nvPr/>
            </p:nvSpPr>
            <p:spPr bwMode="auto">
              <a:xfrm>
                <a:off x="2199" y="3024"/>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Reg/Dec</a:t>
                </a:r>
              </a:p>
            </p:txBody>
          </p:sp>
        </p:grpSp>
        <p:grpSp>
          <p:nvGrpSpPr>
            <p:cNvPr id="34870" name="Group 106">
              <a:extLst>
                <a:ext uri="{FF2B5EF4-FFF2-40B4-BE49-F238E27FC236}">
                  <a16:creationId xmlns:a16="http://schemas.microsoft.com/office/drawing/2014/main" id="{3300954D-F8F7-44E5-9E9D-B9F8BDFE4584}"/>
                </a:ext>
              </a:extLst>
            </p:cNvPr>
            <p:cNvGrpSpPr>
              <a:grpSpLocks/>
            </p:cNvGrpSpPr>
            <p:nvPr/>
          </p:nvGrpSpPr>
          <p:grpSpPr bwMode="auto">
            <a:xfrm>
              <a:off x="2744" y="2799"/>
              <a:ext cx="512" cy="210"/>
              <a:chOff x="2744" y="3024"/>
              <a:chExt cx="512" cy="210"/>
            </a:xfrm>
          </p:grpSpPr>
          <p:sp>
            <p:nvSpPr>
              <p:cNvPr id="34930" name="Rectangle 104">
                <a:extLst>
                  <a:ext uri="{FF2B5EF4-FFF2-40B4-BE49-F238E27FC236}">
                    <a16:creationId xmlns:a16="http://schemas.microsoft.com/office/drawing/2014/main" id="{91238D26-64C0-4219-809B-A489FE5E77D1}"/>
                  </a:ext>
                </a:extLst>
              </p:cNvPr>
              <p:cNvSpPr>
                <a:spLocks noChangeArrowheads="1"/>
              </p:cNvSpPr>
              <p:nvPr/>
            </p:nvSpPr>
            <p:spPr bwMode="auto">
              <a:xfrm>
                <a:off x="2744" y="3032"/>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4931" name="Rectangle 105">
                <a:extLst>
                  <a:ext uri="{FF2B5EF4-FFF2-40B4-BE49-F238E27FC236}">
                    <a16:creationId xmlns:a16="http://schemas.microsoft.com/office/drawing/2014/main" id="{F90D0E28-9D65-4F95-A0A5-C7DC92DB1F55}"/>
                  </a:ext>
                </a:extLst>
              </p:cNvPr>
              <p:cNvSpPr>
                <a:spLocks noChangeArrowheads="1"/>
              </p:cNvSpPr>
              <p:nvPr/>
            </p:nvSpPr>
            <p:spPr bwMode="auto">
              <a:xfrm>
                <a:off x="2823" y="3024"/>
                <a:ext cx="37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Exec</a:t>
                </a:r>
              </a:p>
            </p:txBody>
          </p:sp>
        </p:grpSp>
        <p:grpSp>
          <p:nvGrpSpPr>
            <p:cNvPr id="34871" name="Group 109">
              <a:extLst>
                <a:ext uri="{FF2B5EF4-FFF2-40B4-BE49-F238E27FC236}">
                  <a16:creationId xmlns:a16="http://schemas.microsoft.com/office/drawing/2014/main" id="{1BB36C70-7D18-4484-9C16-6103184FC3EE}"/>
                </a:ext>
              </a:extLst>
            </p:cNvPr>
            <p:cNvGrpSpPr>
              <a:grpSpLocks/>
            </p:cNvGrpSpPr>
            <p:nvPr/>
          </p:nvGrpSpPr>
          <p:grpSpPr bwMode="auto">
            <a:xfrm>
              <a:off x="3272" y="2799"/>
              <a:ext cx="512" cy="210"/>
              <a:chOff x="3272" y="3024"/>
              <a:chExt cx="512" cy="210"/>
            </a:xfrm>
          </p:grpSpPr>
          <p:sp>
            <p:nvSpPr>
              <p:cNvPr id="34928" name="Rectangle 107">
                <a:extLst>
                  <a:ext uri="{FF2B5EF4-FFF2-40B4-BE49-F238E27FC236}">
                    <a16:creationId xmlns:a16="http://schemas.microsoft.com/office/drawing/2014/main" id="{67A17360-2FA8-46C5-A015-E3E833ADACB2}"/>
                  </a:ext>
                </a:extLst>
              </p:cNvPr>
              <p:cNvSpPr>
                <a:spLocks noChangeArrowheads="1"/>
              </p:cNvSpPr>
              <p:nvPr/>
            </p:nvSpPr>
            <p:spPr bwMode="auto">
              <a:xfrm>
                <a:off x="3272" y="3032"/>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4929" name="Rectangle 108">
                <a:extLst>
                  <a:ext uri="{FF2B5EF4-FFF2-40B4-BE49-F238E27FC236}">
                    <a16:creationId xmlns:a16="http://schemas.microsoft.com/office/drawing/2014/main" id="{B4EAE065-AE27-48D5-97B5-FD935CEC5393}"/>
                  </a:ext>
                </a:extLst>
              </p:cNvPr>
              <p:cNvSpPr>
                <a:spLocks noChangeArrowheads="1"/>
              </p:cNvSpPr>
              <p:nvPr/>
            </p:nvSpPr>
            <p:spPr bwMode="auto">
              <a:xfrm>
                <a:off x="3351" y="3024"/>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Mem</a:t>
                </a:r>
              </a:p>
            </p:txBody>
          </p:sp>
        </p:grpSp>
        <p:grpSp>
          <p:nvGrpSpPr>
            <p:cNvPr id="34872" name="Group 112">
              <a:extLst>
                <a:ext uri="{FF2B5EF4-FFF2-40B4-BE49-F238E27FC236}">
                  <a16:creationId xmlns:a16="http://schemas.microsoft.com/office/drawing/2014/main" id="{CF18C4FC-6270-4FB7-A060-889EC4721813}"/>
                </a:ext>
              </a:extLst>
            </p:cNvPr>
            <p:cNvGrpSpPr>
              <a:grpSpLocks/>
            </p:cNvGrpSpPr>
            <p:nvPr/>
          </p:nvGrpSpPr>
          <p:grpSpPr bwMode="auto">
            <a:xfrm>
              <a:off x="3800" y="2799"/>
              <a:ext cx="512" cy="210"/>
              <a:chOff x="3800" y="3024"/>
              <a:chExt cx="512" cy="210"/>
            </a:xfrm>
          </p:grpSpPr>
          <p:sp>
            <p:nvSpPr>
              <p:cNvPr id="34926" name="Rectangle 110">
                <a:extLst>
                  <a:ext uri="{FF2B5EF4-FFF2-40B4-BE49-F238E27FC236}">
                    <a16:creationId xmlns:a16="http://schemas.microsoft.com/office/drawing/2014/main" id="{2E6D5E63-F7E5-4036-A8C1-64C6787E3CA6}"/>
                  </a:ext>
                </a:extLst>
              </p:cNvPr>
              <p:cNvSpPr>
                <a:spLocks noChangeArrowheads="1"/>
              </p:cNvSpPr>
              <p:nvPr/>
            </p:nvSpPr>
            <p:spPr bwMode="auto">
              <a:xfrm>
                <a:off x="3800" y="3032"/>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4927" name="Rectangle 111">
                <a:extLst>
                  <a:ext uri="{FF2B5EF4-FFF2-40B4-BE49-F238E27FC236}">
                    <a16:creationId xmlns:a16="http://schemas.microsoft.com/office/drawing/2014/main" id="{CEC0CC6D-B3AA-46CD-9106-3D05C61F7E08}"/>
                  </a:ext>
                </a:extLst>
              </p:cNvPr>
              <p:cNvSpPr>
                <a:spLocks noChangeArrowheads="1"/>
              </p:cNvSpPr>
              <p:nvPr/>
            </p:nvSpPr>
            <p:spPr bwMode="auto">
              <a:xfrm>
                <a:off x="3879" y="3024"/>
                <a:ext cx="2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Wr</a:t>
                </a:r>
              </a:p>
            </p:txBody>
          </p:sp>
        </p:grpSp>
        <p:sp>
          <p:nvSpPr>
            <p:cNvPr id="34873" name="Rectangle 113">
              <a:extLst>
                <a:ext uri="{FF2B5EF4-FFF2-40B4-BE49-F238E27FC236}">
                  <a16:creationId xmlns:a16="http://schemas.microsoft.com/office/drawing/2014/main" id="{96530DC1-17F7-410A-BA91-437A84EB0560}"/>
                </a:ext>
              </a:extLst>
            </p:cNvPr>
            <p:cNvSpPr>
              <a:spLocks noChangeArrowheads="1"/>
            </p:cNvSpPr>
            <p:nvPr/>
          </p:nvSpPr>
          <p:spPr bwMode="auto">
            <a:xfrm>
              <a:off x="1287" y="2799"/>
              <a:ext cx="39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Load</a:t>
              </a:r>
            </a:p>
          </p:txBody>
        </p:sp>
        <p:grpSp>
          <p:nvGrpSpPr>
            <p:cNvPr id="34874" name="Group 116">
              <a:extLst>
                <a:ext uri="{FF2B5EF4-FFF2-40B4-BE49-F238E27FC236}">
                  <a16:creationId xmlns:a16="http://schemas.microsoft.com/office/drawing/2014/main" id="{4DA59DA2-0638-4F88-98CC-BBA484BD7DE2}"/>
                </a:ext>
              </a:extLst>
            </p:cNvPr>
            <p:cNvGrpSpPr>
              <a:grpSpLocks/>
            </p:cNvGrpSpPr>
            <p:nvPr/>
          </p:nvGrpSpPr>
          <p:grpSpPr bwMode="auto">
            <a:xfrm>
              <a:off x="2216" y="3087"/>
              <a:ext cx="512" cy="210"/>
              <a:chOff x="2216" y="3312"/>
              <a:chExt cx="512" cy="210"/>
            </a:xfrm>
          </p:grpSpPr>
          <p:sp>
            <p:nvSpPr>
              <p:cNvPr id="34924" name="Rectangle 114">
                <a:extLst>
                  <a:ext uri="{FF2B5EF4-FFF2-40B4-BE49-F238E27FC236}">
                    <a16:creationId xmlns:a16="http://schemas.microsoft.com/office/drawing/2014/main" id="{AAE6B58D-0091-458D-A6F8-5593D60ED918}"/>
                  </a:ext>
                </a:extLst>
              </p:cNvPr>
              <p:cNvSpPr>
                <a:spLocks noChangeArrowheads="1"/>
              </p:cNvSpPr>
              <p:nvPr/>
            </p:nvSpPr>
            <p:spPr bwMode="auto">
              <a:xfrm>
                <a:off x="2216" y="3320"/>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4925" name="Rectangle 115">
                <a:extLst>
                  <a:ext uri="{FF2B5EF4-FFF2-40B4-BE49-F238E27FC236}">
                    <a16:creationId xmlns:a16="http://schemas.microsoft.com/office/drawing/2014/main" id="{CB2B8D12-A8A3-4920-BD25-E29CBE06F98B}"/>
                  </a:ext>
                </a:extLst>
              </p:cNvPr>
              <p:cNvSpPr>
                <a:spLocks noChangeArrowheads="1"/>
              </p:cNvSpPr>
              <p:nvPr/>
            </p:nvSpPr>
            <p:spPr bwMode="auto">
              <a:xfrm>
                <a:off x="2257" y="3312"/>
                <a:ext cx="4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Ifetch</a:t>
                </a:r>
              </a:p>
            </p:txBody>
          </p:sp>
        </p:grpSp>
        <p:grpSp>
          <p:nvGrpSpPr>
            <p:cNvPr id="34875" name="Group 119">
              <a:extLst>
                <a:ext uri="{FF2B5EF4-FFF2-40B4-BE49-F238E27FC236}">
                  <a16:creationId xmlns:a16="http://schemas.microsoft.com/office/drawing/2014/main" id="{E3F009D2-472E-49BC-AEEA-1AAB7024C8E4}"/>
                </a:ext>
              </a:extLst>
            </p:cNvPr>
            <p:cNvGrpSpPr>
              <a:grpSpLocks/>
            </p:cNvGrpSpPr>
            <p:nvPr/>
          </p:nvGrpSpPr>
          <p:grpSpPr bwMode="auto">
            <a:xfrm>
              <a:off x="2727" y="3087"/>
              <a:ext cx="569" cy="210"/>
              <a:chOff x="2727" y="3312"/>
              <a:chExt cx="569" cy="210"/>
            </a:xfrm>
          </p:grpSpPr>
          <p:sp>
            <p:nvSpPr>
              <p:cNvPr id="34922" name="Rectangle 117">
                <a:extLst>
                  <a:ext uri="{FF2B5EF4-FFF2-40B4-BE49-F238E27FC236}">
                    <a16:creationId xmlns:a16="http://schemas.microsoft.com/office/drawing/2014/main" id="{F3FE68BA-91F4-454E-B123-41828D625AC8}"/>
                  </a:ext>
                </a:extLst>
              </p:cNvPr>
              <p:cNvSpPr>
                <a:spLocks noChangeArrowheads="1"/>
              </p:cNvSpPr>
              <p:nvPr/>
            </p:nvSpPr>
            <p:spPr bwMode="auto">
              <a:xfrm>
                <a:off x="2744" y="3320"/>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4923" name="Rectangle 118">
                <a:extLst>
                  <a:ext uri="{FF2B5EF4-FFF2-40B4-BE49-F238E27FC236}">
                    <a16:creationId xmlns:a16="http://schemas.microsoft.com/office/drawing/2014/main" id="{6476F78F-AEB8-49D0-8EB4-BB77461FCBD5}"/>
                  </a:ext>
                </a:extLst>
              </p:cNvPr>
              <p:cNvSpPr>
                <a:spLocks noChangeArrowheads="1"/>
              </p:cNvSpPr>
              <p:nvPr/>
            </p:nvSpPr>
            <p:spPr bwMode="auto">
              <a:xfrm>
                <a:off x="2727" y="3312"/>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Reg/Dec</a:t>
                </a:r>
              </a:p>
            </p:txBody>
          </p:sp>
        </p:grpSp>
        <p:grpSp>
          <p:nvGrpSpPr>
            <p:cNvPr id="34876" name="Group 125">
              <a:extLst>
                <a:ext uri="{FF2B5EF4-FFF2-40B4-BE49-F238E27FC236}">
                  <a16:creationId xmlns:a16="http://schemas.microsoft.com/office/drawing/2014/main" id="{1CDF99EA-4DAF-4AD2-970C-B90A3A6AAAF9}"/>
                </a:ext>
              </a:extLst>
            </p:cNvPr>
            <p:cNvGrpSpPr>
              <a:grpSpLocks/>
            </p:cNvGrpSpPr>
            <p:nvPr/>
          </p:nvGrpSpPr>
          <p:grpSpPr bwMode="auto">
            <a:xfrm>
              <a:off x="4328" y="3087"/>
              <a:ext cx="512" cy="210"/>
              <a:chOff x="4328" y="3312"/>
              <a:chExt cx="512" cy="210"/>
            </a:xfrm>
          </p:grpSpPr>
          <p:sp>
            <p:nvSpPr>
              <p:cNvPr id="34920" name="Rectangle 123">
                <a:extLst>
                  <a:ext uri="{FF2B5EF4-FFF2-40B4-BE49-F238E27FC236}">
                    <a16:creationId xmlns:a16="http://schemas.microsoft.com/office/drawing/2014/main" id="{994B0559-44A6-42D9-8271-475E11A935AB}"/>
                  </a:ext>
                </a:extLst>
              </p:cNvPr>
              <p:cNvSpPr>
                <a:spLocks noChangeArrowheads="1"/>
              </p:cNvSpPr>
              <p:nvPr/>
            </p:nvSpPr>
            <p:spPr bwMode="auto">
              <a:xfrm>
                <a:off x="4328" y="3320"/>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4921" name="Rectangle 124">
                <a:extLst>
                  <a:ext uri="{FF2B5EF4-FFF2-40B4-BE49-F238E27FC236}">
                    <a16:creationId xmlns:a16="http://schemas.microsoft.com/office/drawing/2014/main" id="{07208DA8-F0B0-4A24-A1C0-5BB4C13AEBD7}"/>
                  </a:ext>
                </a:extLst>
              </p:cNvPr>
              <p:cNvSpPr>
                <a:spLocks noChangeArrowheads="1"/>
              </p:cNvSpPr>
              <p:nvPr/>
            </p:nvSpPr>
            <p:spPr bwMode="auto">
              <a:xfrm>
                <a:off x="4407" y="3312"/>
                <a:ext cx="2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Wr</a:t>
                </a:r>
              </a:p>
            </p:txBody>
          </p:sp>
        </p:grpSp>
        <p:sp>
          <p:nvSpPr>
            <p:cNvPr id="34877" name="Rectangle 126">
              <a:extLst>
                <a:ext uri="{FF2B5EF4-FFF2-40B4-BE49-F238E27FC236}">
                  <a16:creationId xmlns:a16="http://schemas.microsoft.com/office/drawing/2014/main" id="{FB56409A-8E76-4F41-A7A1-2853D3849D6E}"/>
                </a:ext>
              </a:extLst>
            </p:cNvPr>
            <p:cNvSpPr>
              <a:spLocks noChangeArrowheads="1"/>
            </p:cNvSpPr>
            <p:nvPr/>
          </p:nvSpPr>
          <p:spPr bwMode="auto">
            <a:xfrm>
              <a:off x="1767" y="3087"/>
              <a:ext cx="48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R-type</a:t>
              </a:r>
            </a:p>
          </p:txBody>
        </p:sp>
        <p:grpSp>
          <p:nvGrpSpPr>
            <p:cNvPr id="34878" name="Group 129">
              <a:extLst>
                <a:ext uri="{FF2B5EF4-FFF2-40B4-BE49-F238E27FC236}">
                  <a16:creationId xmlns:a16="http://schemas.microsoft.com/office/drawing/2014/main" id="{DB5585B0-E6F3-4D58-86CF-54FAF425FC62}"/>
                </a:ext>
              </a:extLst>
            </p:cNvPr>
            <p:cNvGrpSpPr>
              <a:grpSpLocks/>
            </p:cNvGrpSpPr>
            <p:nvPr/>
          </p:nvGrpSpPr>
          <p:grpSpPr bwMode="auto">
            <a:xfrm>
              <a:off x="2744" y="3375"/>
              <a:ext cx="512" cy="210"/>
              <a:chOff x="2744" y="3600"/>
              <a:chExt cx="512" cy="210"/>
            </a:xfrm>
          </p:grpSpPr>
          <p:sp>
            <p:nvSpPr>
              <p:cNvPr id="34918" name="Rectangle 127">
                <a:extLst>
                  <a:ext uri="{FF2B5EF4-FFF2-40B4-BE49-F238E27FC236}">
                    <a16:creationId xmlns:a16="http://schemas.microsoft.com/office/drawing/2014/main" id="{6C7A231B-5711-4AB8-887D-44284137C541}"/>
                  </a:ext>
                </a:extLst>
              </p:cNvPr>
              <p:cNvSpPr>
                <a:spLocks noChangeArrowheads="1"/>
              </p:cNvSpPr>
              <p:nvPr/>
            </p:nvSpPr>
            <p:spPr bwMode="auto">
              <a:xfrm>
                <a:off x="2744" y="3608"/>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4919" name="Rectangle 128">
                <a:extLst>
                  <a:ext uri="{FF2B5EF4-FFF2-40B4-BE49-F238E27FC236}">
                    <a16:creationId xmlns:a16="http://schemas.microsoft.com/office/drawing/2014/main" id="{AA491813-AD72-4CDC-B006-9A4C49CA4AC3}"/>
                  </a:ext>
                </a:extLst>
              </p:cNvPr>
              <p:cNvSpPr>
                <a:spLocks noChangeArrowheads="1"/>
              </p:cNvSpPr>
              <p:nvPr/>
            </p:nvSpPr>
            <p:spPr bwMode="auto">
              <a:xfrm>
                <a:off x="2785" y="3600"/>
                <a:ext cx="4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Ifetch</a:t>
                </a:r>
              </a:p>
            </p:txBody>
          </p:sp>
        </p:grpSp>
        <p:grpSp>
          <p:nvGrpSpPr>
            <p:cNvPr id="34879" name="Group 132">
              <a:extLst>
                <a:ext uri="{FF2B5EF4-FFF2-40B4-BE49-F238E27FC236}">
                  <a16:creationId xmlns:a16="http://schemas.microsoft.com/office/drawing/2014/main" id="{3F18ABDB-1EE0-4568-8E88-CBE03F870581}"/>
                </a:ext>
              </a:extLst>
            </p:cNvPr>
            <p:cNvGrpSpPr>
              <a:grpSpLocks/>
            </p:cNvGrpSpPr>
            <p:nvPr/>
          </p:nvGrpSpPr>
          <p:grpSpPr bwMode="auto">
            <a:xfrm>
              <a:off x="3255" y="3375"/>
              <a:ext cx="569" cy="210"/>
              <a:chOff x="3255" y="3600"/>
              <a:chExt cx="569" cy="210"/>
            </a:xfrm>
          </p:grpSpPr>
          <p:sp>
            <p:nvSpPr>
              <p:cNvPr id="34916" name="Rectangle 130">
                <a:extLst>
                  <a:ext uri="{FF2B5EF4-FFF2-40B4-BE49-F238E27FC236}">
                    <a16:creationId xmlns:a16="http://schemas.microsoft.com/office/drawing/2014/main" id="{3138430D-9763-4027-9D70-64E8C4F8ADEA}"/>
                  </a:ext>
                </a:extLst>
              </p:cNvPr>
              <p:cNvSpPr>
                <a:spLocks noChangeArrowheads="1"/>
              </p:cNvSpPr>
              <p:nvPr/>
            </p:nvSpPr>
            <p:spPr bwMode="auto">
              <a:xfrm>
                <a:off x="3272" y="3608"/>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4917" name="Rectangle 131">
                <a:extLst>
                  <a:ext uri="{FF2B5EF4-FFF2-40B4-BE49-F238E27FC236}">
                    <a16:creationId xmlns:a16="http://schemas.microsoft.com/office/drawing/2014/main" id="{877B792C-E9D6-4E78-A776-86D748C882F7}"/>
                  </a:ext>
                </a:extLst>
              </p:cNvPr>
              <p:cNvSpPr>
                <a:spLocks noChangeArrowheads="1"/>
              </p:cNvSpPr>
              <p:nvPr/>
            </p:nvSpPr>
            <p:spPr bwMode="auto">
              <a:xfrm>
                <a:off x="3255" y="3600"/>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Reg/Dec</a:t>
                </a:r>
              </a:p>
            </p:txBody>
          </p:sp>
        </p:grpSp>
        <p:grpSp>
          <p:nvGrpSpPr>
            <p:cNvPr id="34880" name="Group 138">
              <a:extLst>
                <a:ext uri="{FF2B5EF4-FFF2-40B4-BE49-F238E27FC236}">
                  <a16:creationId xmlns:a16="http://schemas.microsoft.com/office/drawing/2014/main" id="{34967330-481A-4DC3-968C-603CDDD2B2CE}"/>
                </a:ext>
              </a:extLst>
            </p:cNvPr>
            <p:cNvGrpSpPr>
              <a:grpSpLocks/>
            </p:cNvGrpSpPr>
            <p:nvPr/>
          </p:nvGrpSpPr>
          <p:grpSpPr bwMode="auto">
            <a:xfrm>
              <a:off x="4856" y="3375"/>
              <a:ext cx="512" cy="210"/>
              <a:chOff x="4856" y="3600"/>
              <a:chExt cx="512" cy="210"/>
            </a:xfrm>
          </p:grpSpPr>
          <p:sp>
            <p:nvSpPr>
              <p:cNvPr id="34914" name="Rectangle 136">
                <a:extLst>
                  <a:ext uri="{FF2B5EF4-FFF2-40B4-BE49-F238E27FC236}">
                    <a16:creationId xmlns:a16="http://schemas.microsoft.com/office/drawing/2014/main" id="{842DFFBC-7D76-4D88-9729-57679AFC9E53}"/>
                  </a:ext>
                </a:extLst>
              </p:cNvPr>
              <p:cNvSpPr>
                <a:spLocks noChangeArrowheads="1"/>
              </p:cNvSpPr>
              <p:nvPr/>
            </p:nvSpPr>
            <p:spPr bwMode="auto">
              <a:xfrm>
                <a:off x="4856" y="3608"/>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4915" name="Rectangle 137">
                <a:extLst>
                  <a:ext uri="{FF2B5EF4-FFF2-40B4-BE49-F238E27FC236}">
                    <a16:creationId xmlns:a16="http://schemas.microsoft.com/office/drawing/2014/main" id="{A814CCB4-BA44-4BA9-A4BB-E8B8B8BB28DB}"/>
                  </a:ext>
                </a:extLst>
              </p:cNvPr>
              <p:cNvSpPr>
                <a:spLocks noChangeArrowheads="1"/>
              </p:cNvSpPr>
              <p:nvPr/>
            </p:nvSpPr>
            <p:spPr bwMode="auto">
              <a:xfrm>
                <a:off x="4935" y="3600"/>
                <a:ext cx="2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Wr</a:t>
                </a:r>
              </a:p>
            </p:txBody>
          </p:sp>
        </p:grpSp>
        <p:sp>
          <p:nvSpPr>
            <p:cNvPr id="34881" name="Rectangle 139">
              <a:extLst>
                <a:ext uri="{FF2B5EF4-FFF2-40B4-BE49-F238E27FC236}">
                  <a16:creationId xmlns:a16="http://schemas.microsoft.com/office/drawing/2014/main" id="{D7BE0478-3DD6-4AF1-8E26-BE1BCB60004C}"/>
                </a:ext>
              </a:extLst>
            </p:cNvPr>
            <p:cNvSpPr>
              <a:spLocks noChangeArrowheads="1"/>
            </p:cNvSpPr>
            <p:nvPr/>
          </p:nvSpPr>
          <p:spPr bwMode="auto">
            <a:xfrm>
              <a:off x="2295" y="3375"/>
              <a:ext cx="48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R-type</a:t>
              </a:r>
            </a:p>
          </p:txBody>
        </p:sp>
        <p:sp>
          <p:nvSpPr>
            <p:cNvPr id="34882" name="Line 140">
              <a:extLst>
                <a:ext uri="{FF2B5EF4-FFF2-40B4-BE49-F238E27FC236}">
                  <a16:creationId xmlns:a16="http://schemas.microsoft.com/office/drawing/2014/main" id="{4E3CF7A1-5743-4638-9949-C8D66843AD2E}"/>
                </a:ext>
              </a:extLst>
            </p:cNvPr>
            <p:cNvSpPr>
              <a:spLocks noChangeShapeType="1"/>
            </p:cNvSpPr>
            <p:nvPr/>
          </p:nvSpPr>
          <p:spPr bwMode="auto">
            <a:xfrm flipV="1">
              <a:off x="4320" y="2119"/>
              <a:ext cx="0" cy="64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83" name="Line 141">
              <a:extLst>
                <a:ext uri="{FF2B5EF4-FFF2-40B4-BE49-F238E27FC236}">
                  <a16:creationId xmlns:a16="http://schemas.microsoft.com/office/drawing/2014/main" id="{9574051F-372A-48D9-BFC3-D1212D1FEF24}"/>
                </a:ext>
              </a:extLst>
            </p:cNvPr>
            <p:cNvSpPr>
              <a:spLocks noChangeShapeType="1"/>
            </p:cNvSpPr>
            <p:nvPr/>
          </p:nvSpPr>
          <p:spPr bwMode="auto">
            <a:xfrm flipV="1">
              <a:off x="5376" y="2119"/>
              <a:ext cx="0" cy="1216"/>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84" name="Line 142">
              <a:extLst>
                <a:ext uri="{FF2B5EF4-FFF2-40B4-BE49-F238E27FC236}">
                  <a16:creationId xmlns:a16="http://schemas.microsoft.com/office/drawing/2014/main" id="{FDCAC068-B8B9-4B2B-9ACD-B071D4AF24D8}"/>
                </a:ext>
              </a:extLst>
            </p:cNvPr>
            <p:cNvSpPr>
              <a:spLocks noChangeShapeType="1"/>
            </p:cNvSpPr>
            <p:nvPr/>
          </p:nvSpPr>
          <p:spPr bwMode="auto">
            <a:xfrm flipV="1">
              <a:off x="3792" y="2119"/>
              <a:ext cx="0" cy="352"/>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85" name="Line 143">
              <a:extLst>
                <a:ext uri="{FF2B5EF4-FFF2-40B4-BE49-F238E27FC236}">
                  <a16:creationId xmlns:a16="http://schemas.microsoft.com/office/drawing/2014/main" id="{816F8F83-5C03-4D9C-A4CD-F0B5A8BC0CEA}"/>
                </a:ext>
              </a:extLst>
            </p:cNvPr>
            <p:cNvSpPr>
              <a:spLocks noChangeShapeType="1"/>
            </p:cNvSpPr>
            <p:nvPr/>
          </p:nvSpPr>
          <p:spPr bwMode="auto">
            <a:xfrm flipV="1">
              <a:off x="4848" y="2119"/>
              <a:ext cx="0" cy="92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4886" name="Group 177">
              <a:extLst>
                <a:ext uri="{FF2B5EF4-FFF2-40B4-BE49-F238E27FC236}">
                  <a16:creationId xmlns:a16="http://schemas.microsoft.com/office/drawing/2014/main" id="{719ADBF5-EF28-40C8-AA91-C5A63DA6C7E5}"/>
                </a:ext>
              </a:extLst>
            </p:cNvPr>
            <p:cNvGrpSpPr>
              <a:grpSpLocks/>
            </p:cNvGrpSpPr>
            <p:nvPr/>
          </p:nvGrpSpPr>
          <p:grpSpPr bwMode="auto">
            <a:xfrm>
              <a:off x="2742" y="2508"/>
              <a:ext cx="512" cy="210"/>
              <a:chOff x="3080" y="1344"/>
              <a:chExt cx="512" cy="210"/>
            </a:xfrm>
          </p:grpSpPr>
          <p:sp>
            <p:nvSpPr>
              <p:cNvPr id="34912" name="Rectangle 157">
                <a:extLst>
                  <a:ext uri="{FF2B5EF4-FFF2-40B4-BE49-F238E27FC236}">
                    <a16:creationId xmlns:a16="http://schemas.microsoft.com/office/drawing/2014/main" id="{03D2C7AC-A02D-4F1D-B785-835A25533232}"/>
                  </a:ext>
                </a:extLst>
              </p:cNvPr>
              <p:cNvSpPr>
                <a:spLocks noChangeArrowheads="1"/>
              </p:cNvSpPr>
              <p:nvPr/>
            </p:nvSpPr>
            <p:spPr bwMode="auto">
              <a:xfrm>
                <a:off x="3080" y="1352"/>
                <a:ext cx="512" cy="176"/>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4913" name="Rectangle 158">
                <a:extLst>
                  <a:ext uri="{FF2B5EF4-FFF2-40B4-BE49-F238E27FC236}">
                    <a16:creationId xmlns:a16="http://schemas.microsoft.com/office/drawing/2014/main" id="{EC2C7D4E-96FB-4C45-8FBA-B7184E5EBC25}"/>
                  </a:ext>
                </a:extLst>
              </p:cNvPr>
              <p:cNvSpPr>
                <a:spLocks noChangeArrowheads="1"/>
              </p:cNvSpPr>
              <p:nvPr/>
            </p:nvSpPr>
            <p:spPr bwMode="auto">
              <a:xfrm>
                <a:off x="3159" y="1344"/>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Mem</a:t>
                </a:r>
              </a:p>
            </p:txBody>
          </p:sp>
        </p:grpSp>
        <p:grpSp>
          <p:nvGrpSpPr>
            <p:cNvPr id="34887" name="Group 161">
              <a:extLst>
                <a:ext uri="{FF2B5EF4-FFF2-40B4-BE49-F238E27FC236}">
                  <a16:creationId xmlns:a16="http://schemas.microsoft.com/office/drawing/2014/main" id="{09ADBED4-CC9E-44E9-9BA6-205AFCA2BB35}"/>
                </a:ext>
              </a:extLst>
            </p:cNvPr>
            <p:cNvGrpSpPr>
              <a:grpSpLocks/>
            </p:cNvGrpSpPr>
            <p:nvPr/>
          </p:nvGrpSpPr>
          <p:grpSpPr bwMode="auto">
            <a:xfrm>
              <a:off x="3272" y="3087"/>
              <a:ext cx="512" cy="210"/>
              <a:chOff x="3272" y="3312"/>
              <a:chExt cx="512" cy="210"/>
            </a:xfrm>
          </p:grpSpPr>
          <p:sp>
            <p:nvSpPr>
              <p:cNvPr id="34910" name="Rectangle 159">
                <a:extLst>
                  <a:ext uri="{FF2B5EF4-FFF2-40B4-BE49-F238E27FC236}">
                    <a16:creationId xmlns:a16="http://schemas.microsoft.com/office/drawing/2014/main" id="{637DDC7A-293F-434D-8F1D-EC0F9E89995C}"/>
                  </a:ext>
                </a:extLst>
              </p:cNvPr>
              <p:cNvSpPr>
                <a:spLocks noChangeArrowheads="1"/>
              </p:cNvSpPr>
              <p:nvPr/>
            </p:nvSpPr>
            <p:spPr bwMode="auto">
              <a:xfrm>
                <a:off x="3272" y="3320"/>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4911" name="Rectangle 160">
                <a:extLst>
                  <a:ext uri="{FF2B5EF4-FFF2-40B4-BE49-F238E27FC236}">
                    <a16:creationId xmlns:a16="http://schemas.microsoft.com/office/drawing/2014/main" id="{168FCDFD-8A56-4C34-9626-02D973A2E21B}"/>
                  </a:ext>
                </a:extLst>
              </p:cNvPr>
              <p:cNvSpPr>
                <a:spLocks noChangeArrowheads="1"/>
              </p:cNvSpPr>
              <p:nvPr/>
            </p:nvSpPr>
            <p:spPr bwMode="auto">
              <a:xfrm>
                <a:off x="3351" y="3312"/>
                <a:ext cx="37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Exec</a:t>
                </a:r>
              </a:p>
            </p:txBody>
          </p:sp>
        </p:grpSp>
        <p:grpSp>
          <p:nvGrpSpPr>
            <p:cNvPr id="34888" name="Group 164">
              <a:extLst>
                <a:ext uri="{FF2B5EF4-FFF2-40B4-BE49-F238E27FC236}">
                  <a16:creationId xmlns:a16="http://schemas.microsoft.com/office/drawing/2014/main" id="{96C84D7B-79D0-49A1-B62D-81EAB4F3BAE5}"/>
                </a:ext>
              </a:extLst>
            </p:cNvPr>
            <p:cNvGrpSpPr>
              <a:grpSpLocks/>
            </p:cNvGrpSpPr>
            <p:nvPr/>
          </p:nvGrpSpPr>
          <p:grpSpPr bwMode="auto">
            <a:xfrm>
              <a:off x="3800" y="3375"/>
              <a:ext cx="512" cy="210"/>
              <a:chOff x="3800" y="3600"/>
              <a:chExt cx="512" cy="210"/>
            </a:xfrm>
          </p:grpSpPr>
          <p:sp>
            <p:nvSpPr>
              <p:cNvPr id="34908" name="Rectangle 162">
                <a:extLst>
                  <a:ext uri="{FF2B5EF4-FFF2-40B4-BE49-F238E27FC236}">
                    <a16:creationId xmlns:a16="http://schemas.microsoft.com/office/drawing/2014/main" id="{6F3B9215-BED0-4559-8860-D1A362F97A5C}"/>
                  </a:ext>
                </a:extLst>
              </p:cNvPr>
              <p:cNvSpPr>
                <a:spLocks noChangeArrowheads="1"/>
              </p:cNvSpPr>
              <p:nvPr/>
            </p:nvSpPr>
            <p:spPr bwMode="auto">
              <a:xfrm>
                <a:off x="3800" y="3608"/>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4909" name="Rectangle 163">
                <a:extLst>
                  <a:ext uri="{FF2B5EF4-FFF2-40B4-BE49-F238E27FC236}">
                    <a16:creationId xmlns:a16="http://schemas.microsoft.com/office/drawing/2014/main" id="{28AB7EAD-6BB9-408A-A7EA-B126B8379D31}"/>
                  </a:ext>
                </a:extLst>
              </p:cNvPr>
              <p:cNvSpPr>
                <a:spLocks noChangeArrowheads="1"/>
              </p:cNvSpPr>
              <p:nvPr/>
            </p:nvSpPr>
            <p:spPr bwMode="auto">
              <a:xfrm>
                <a:off x="3879" y="3600"/>
                <a:ext cx="37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Exec</a:t>
                </a:r>
              </a:p>
            </p:txBody>
          </p:sp>
        </p:grpSp>
        <p:grpSp>
          <p:nvGrpSpPr>
            <p:cNvPr id="34889" name="Group 167">
              <a:extLst>
                <a:ext uri="{FF2B5EF4-FFF2-40B4-BE49-F238E27FC236}">
                  <a16:creationId xmlns:a16="http://schemas.microsoft.com/office/drawing/2014/main" id="{046FE676-EEA0-42DD-AFAB-8D3CCE0CFD12}"/>
                </a:ext>
              </a:extLst>
            </p:cNvPr>
            <p:cNvGrpSpPr>
              <a:grpSpLocks/>
            </p:cNvGrpSpPr>
            <p:nvPr/>
          </p:nvGrpSpPr>
          <p:grpSpPr bwMode="auto">
            <a:xfrm>
              <a:off x="1688" y="2223"/>
              <a:ext cx="512" cy="210"/>
              <a:chOff x="1688" y="2448"/>
              <a:chExt cx="512" cy="210"/>
            </a:xfrm>
          </p:grpSpPr>
          <p:sp>
            <p:nvSpPr>
              <p:cNvPr id="34906" name="Rectangle 165">
                <a:extLst>
                  <a:ext uri="{FF2B5EF4-FFF2-40B4-BE49-F238E27FC236}">
                    <a16:creationId xmlns:a16="http://schemas.microsoft.com/office/drawing/2014/main" id="{2656F387-7A13-4587-A805-C69D7180E575}"/>
                  </a:ext>
                </a:extLst>
              </p:cNvPr>
              <p:cNvSpPr>
                <a:spLocks noChangeArrowheads="1"/>
              </p:cNvSpPr>
              <p:nvPr/>
            </p:nvSpPr>
            <p:spPr bwMode="auto">
              <a:xfrm>
                <a:off x="1688" y="2456"/>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4907" name="Rectangle 166">
                <a:extLst>
                  <a:ext uri="{FF2B5EF4-FFF2-40B4-BE49-F238E27FC236}">
                    <a16:creationId xmlns:a16="http://schemas.microsoft.com/office/drawing/2014/main" id="{20381A19-5AB0-497F-9C4A-C7F73050BE6C}"/>
                  </a:ext>
                </a:extLst>
              </p:cNvPr>
              <p:cNvSpPr>
                <a:spLocks noChangeArrowheads="1"/>
              </p:cNvSpPr>
              <p:nvPr/>
            </p:nvSpPr>
            <p:spPr bwMode="auto">
              <a:xfrm>
                <a:off x="1767" y="2448"/>
                <a:ext cx="37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Exec</a:t>
                </a:r>
              </a:p>
            </p:txBody>
          </p:sp>
        </p:grpSp>
        <p:grpSp>
          <p:nvGrpSpPr>
            <p:cNvPr id="34890" name="Group 170">
              <a:extLst>
                <a:ext uri="{FF2B5EF4-FFF2-40B4-BE49-F238E27FC236}">
                  <a16:creationId xmlns:a16="http://schemas.microsoft.com/office/drawing/2014/main" id="{9F68F54D-65D3-43DC-88B4-84F8B667892C}"/>
                </a:ext>
              </a:extLst>
            </p:cNvPr>
            <p:cNvGrpSpPr>
              <a:grpSpLocks/>
            </p:cNvGrpSpPr>
            <p:nvPr/>
          </p:nvGrpSpPr>
          <p:grpSpPr bwMode="auto">
            <a:xfrm>
              <a:off x="2216" y="2511"/>
              <a:ext cx="512" cy="210"/>
              <a:chOff x="2216" y="2736"/>
              <a:chExt cx="512" cy="210"/>
            </a:xfrm>
          </p:grpSpPr>
          <p:sp>
            <p:nvSpPr>
              <p:cNvPr id="34904" name="Rectangle 168">
                <a:extLst>
                  <a:ext uri="{FF2B5EF4-FFF2-40B4-BE49-F238E27FC236}">
                    <a16:creationId xmlns:a16="http://schemas.microsoft.com/office/drawing/2014/main" id="{0F79D2EE-4434-4053-885A-5E6C25F7FA04}"/>
                  </a:ext>
                </a:extLst>
              </p:cNvPr>
              <p:cNvSpPr>
                <a:spLocks noChangeArrowheads="1"/>
              </p:cNvSpPr>
              <p:nvPr/>
            </p:nvSpPr>
            <p:spPr bwMode="auto">
              <a:xfrm>
                <a:off x="2216" y="2744"/>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4905" name="Rectangle 169">
                <a:extLst>
                  <a:ext uri="{FF2B5EF4-FFF2-40B4-BE49-F238E27FC236}">
                    <a16:creationId xmlns:a16="http://schemas.microsoft.com/office/drawing/2014/main" id="{7C3D7672-F607-4864-8DD8-696C6C753D1E}"/>
                  </a:ext>
                </a:extLst>
              </p:cNvPr>
              <p:cNvSpPr>
                <a:spLocks noChangeArrowheads="1"/>
              </p:cNvSpPr>
              <p:nvPr/>
            </p:nvSpPr>
            <p:spPr bwMode="auto">
              <a:xfrm>
                <a:off x="2295" y="2736"/>
                <a:ext cx="37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Exec</a:t>
                </a:r>
              </a:p>
            </p:txBody>
          </p:sp>
        </p:grpSp>
        <p:grpSp>
          <p:nvGrpSpPr>
            <p:cNvPr id="34891" name="Group 182">
              <a:extLst>
                <a:ext uri="{FF2B5EF4-FFF2-40B4-BE49-F238E27FC236}">
                  <a16:creationId xmlns:a16="http://schemas.microsoft.com/office/drawing/2014/main" id="{FCB16D6A-C8DD-4856-8A26-50B5D2355A97}"/>
                </a:ext>
              </a:extLst>
            </p:cNvPr>
            <p:cNvGrpSpPr>
              <a:grpSpLocks/>
            </p:cNvGrpSpPr>
            <p:nvPr/>
          </p:nvGrpSpPr>
          <p:grpSpPr bwMode="auto">
            <a:xfrm>
              <a:off x="2214" y="2229"/>
              <a:ext cx="512" cy="210"/>
              <a:chOff x="3080" y="1344"/>
              <a:chExt cx="512" cy="210"/>
            </a:xfrm>
          </p:grpSpPr>
          <p:sp>
            <p:nvSpPr>
              <p:cNvPr id="34902" name="Rectangle 183">
                <a:extLst>
                  <a:ext uri="{FF2B5EF4-FFF2-40B4-BE49-F238E27FC236}">
                    <a16:creationId xmlns:a16="http://schemas.microsoft.com/office/drawing/2014/main" id="{36266B3F-38EC-42D4-A380-C04608608C49}"/>
                  </a:ext>
                </a:extLst>
              </p:cNvPr>
              <p:cNvSpPr>
                <a:spLocks noChangeArrowheads="1"/>
              </p:cNvSpPr>
              <p:nvPr/>
            </p:nvSpPr>
            <p:spPr bwMode="auto">
              <a:xfrm>
                <a:off x="3080" y="1352"/>
                <a:ext cx="512" cy="176"/>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4903" name="Rectangle 184">
                <a:extLst>
                  <a:ext uri="{FF2B5EF4-FFF2-40B4-BE49-F238E27FC236}">
                    <a16:creationId xmlns:a16="http://schemas.microsoft.com/office/drawing/2014/main" id="{80E9B60F-AB53-4DFE-BBBB-A0C2D9550A35}"/>
                  </a:ext>
                </a:extLst>
              </p:cNvPr>
              <p:cNvSpPr>
                <a:spLocks noChangeArrowheads="1"/>
              </p:cNvSpPr>
              <p:nvPr/>
            </p:nvSpPr>
            <p:spPr bwMode="auto">
              <a:xfrm>
                <a:off x="3159" y="1344"/>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Mem</a:t>
                </a:r>
              </a:p>
            </p:txBody>
          </p:sp>
        </p:grpSp>
        <p:grpSp>
          <p:nvGrpSpPr>
            <p:cNvPr id="34892" name="Group 185">
              <a:extLst>
                <a:ext uri="{FF2B5EF4-FFF2-40B4-BE49-F238E27FC236}">
                  <a16:creationId xmlns:a16="http://schemas.microsoft.com/office/drawing/2014/main" id="{9BD1880A-825E-466C-B100-6CF3BECD62F2}"/>
                </a:ext>
              </a:extLst>
            </p:cNvPr>
            <p:cNvGrpSpPr>
              <a:grpSpLocks/>
            </p:cNvGrpSpPr>
            <p:nvPr/>
          </p:nvGrpSpPr>
          <p:grpSpPr bwMode="auto">
            <a:xfrm>
              <a:off x="4323" y="3376"/>
              <a:ext cx="512" cy="210"/>
              <a:chOff x="3080" y="1344"/>
              <a:chExt cx="512" cy="210"/>
            </a:xfrm>
          </p:grpSpPr>
          <p:sp>
            <p:nvSpPr>
              <p:cNvPr id="34900" name="Rectangle 186">
                <a:extLst>
                  <a:ext uri="{FF2B5EF4-FFF2-40B4-BE49-F238E27FC236}">
                    <a16:creationId xmlns:a16="http://schemas.microsoft.com/office/drawing/2014/main" id="{BE903D66-969A-4D6F-A74A-F4D5F1766256}"/>
                  </a:ext>
                </a:extLst>
              </p:cNvPr>
              <p:cNvSpPr>
                <a:spLocks noChangeArrowheads="1"/>
              </p:cNvSpPr>
              <p:nvPr/>
            </p:nvSpPr>
            <p:spPr bwMode="auto">
              <a:xfrm>
                <a:off x="3080" y="1352"/>
                <a:ext cx="512" cy="176"/>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4901" name="Rectangle 187">
                <a:extLst>
                  <a:ext uri="{FF2B5EF4-FFF2-40B4-BE49-F238E27FC236}">
                    <a16:creationId xmlns:a16="http://schemas.microsoft.com/office/drawing/2014/main" id="{E3CE9702-4E74-4A5D-B666-3DCFD5042F54}"/>
                  </a:ext>
                </a:extLst>
              </p:cNvPr>
              <p:cNvSpPr>
                <a:spLocks noChangeArrowheads="1"/>
              </p:cNvSpPr>
              <p:nvPr/>
            </p:nvSpPr>
            <p:spPr bwMode="auto">
              <a:xfrm>
                <a:off x="3159" y="1344"/>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Mem</a:t>
                </a:r>
              </a:p>
            </p:txBody>
          </p:sp>
        </p:grpSp>
        <p:grpSp>
          <p:nvGrpSpPr>
            <p:cNvPr id="34893" name="Group 188">
              <a:extLst>
                <a:ext uri="{FF2B5EF4-FFF2-40B4-BE49-F238E27FC236}">
                  <a16:creationId xmlns:a16="http://schemas.microsoft.com/office/drawing/2014/main" id="{7C9066DE-4BEA-4821-B38E-335B542E517F}"/>
                </a:ext>
              </a:extLst>
            </p:cNvPr>
            <p:cNvGrpSpPr>
              <a:grpSpLocks/>
            </p:cNvGrpSpPr>
            <p:nvPr/>
          </p:nvGrpSpPr>
          <p:grpSpPr bwMode="auto">
            <a:xfrm>
              <a:off x="3796" y="3080"/>
              <a:ext cx="512" cy="210"/>
              <a:chOff x="3080" y="1344"/>
              <a:chExt cx="512" cy="210"/>
            </a:xfrm>
          </p:grpSpPr>
          <p:sp>
            <p:nvSpPr>
              <p:cNvPr id="34898" name="Rectangle 189">
                <a:extLst>
                  <a:ext uri="{FF2B5EF4-FFF2-40B4-BE49-F238E27FC236}">
                    <a16:creationId xmlns:a16="http://schemas.microsoft.com/office/drawing/2014/main" id="{748336A7-9179-423D-A310-9D9BD34E8DE7}"/>
                  </a:ext>
                </a:extLst>
              </p:cNvPr>
              <p:cNvSpPr>
                <a:spLocks noChangeArrowheads="1"/>
              </p:cNvSpPr>
              <p:nvPr/>
            </p:nvSpPr>
            <p:spPr bwMode="auto">
              <a:xfrm>
                <a:off x="3080" y="1352"/>
                <a:ext cx="512" cy="176"/>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4899" name="Rectangle 190">
                <a:extLst>
                  <a:ext uri="{FF2B5EF4-FFF2-40B4-BE49-F238E27FC236}">
                    <a16:creationId xmlns:a16="http://schemas.microsoft.com/office/drawing/2014/main" id="{486303C7-5500-4786-A638-79341B344773}"/>
                  </a:ext>
                </a:extLst>
              </p:cNvPr>
              <p:cNvSpPr>
                <a:spLocks noChangeArrowheads="1"/>
              </p:cNvSpPr>
              <p:nvPr/>
            </p:nvSpPr>
            <p:spPr bwMode="auto">
              <a:xfrm>
                <a:off x="3159" y="1344"/>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Mem</a:t>
                </a:r>
              </a:p>
            </p:txBody>
          </p:sp>
        </p:grpSp>
        <p:sp>
          <p:nvSpPr>
            <p:cNvPr id="34894" name="Rectangle 195">
              <a:extLst>
                <a:ext uri="{FF2B5EF4-FFF2-40B4-BE49-F238E27FC236}">
                  <a16:creationId xmlns:a16="http://schemas.microsoft.com/office/drawing/2014/main" id="{6E85B0B4-1DCA-4A80-8353-F93F21AE71A8}"/>
                </a:ext>
              </a:extLst>
            </p:cNvPr>
            <p:cNvSpPr>
              <a:spLocks noChangeArrowheads="1"/>
            </p:cNvSpPr>
            <p:nvPr/>
          </p:nvSpPr>
          <p:spPr bwMode="auto">
            <a:xfrm>
              <a:off x="2203" y="2231"/>
              <a:ext cx="530" cy="174"/>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4895" name="Rectangle 196">
              <a:extLst>
                <a:ext uri="{FF2B5EF4-FFF2-40B4-BE49-F238E27FC236}">
                  <a16:creationId xmlns:a16="http://schemas.microsoft.com/office/drawing/2014/main" id="{4268C242-BA06-4227-80E0-59AE0E67DA10}"/>
                </a:ext>
              </a:extLst>
            </p:cNvPr>
            <p:cNvSpPr>
              <a:spLocks noChangeArrowheads="1"/>
            </p:cNvSpPr>
            <p:nvPr/>
          </p:nvSpPr>
          <p:spPr bwMode="auto">
            <a:xfrm>
              <a:off x="2735" y="2511"/>
              <a:ext cx="530" cy="174"/>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4896" name="Rectangle 197">
              <a:extLst>
                <a:ext uri="{FF2B5EF4-FFF2-40B4-BE49-F238E27FC236}">
                  <a16:creationId xmlns:a16="http://schemas.microsoft.com/office/drawing/2014/main" id="{7D9D22A5-0701-433B-8271-BB7BD0C49BF5}"/>
                </a:ext>
              </a:extLst>
            </p:cNvPr>
            <p:cNvSpPr>
              <a:spLocks noChangeArrowheads="1"/>
            </p:cNvSpPr>
            <p:nvPr/>
          </p:nvSpPr>
          <p:spPr bwMode="auto">
            <a:xfrm>
              <a:off x="3788" y="3078"/>
              <a:ext cx="530" cy="174"/>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4897" name="Rectangle 198">
              <a:extLst>
                <a:ext uri="{FF2B5EF4-FFF2-40B4-BE49-F238E27FC236}">
                  <a16:creationId xmlns:a16="http://schemas.microsoft.com/office/drawing/2014/main" id="{0507B8A0-30CA-48C9-BF25-3A40ACF3B5B1}"/>
                </a:ext>
              </a:extLst>
            </p:cNvPr>
            <p:cNvSpPr>
              <a:spLocks noChangeArrowheads="1"/>
            </p:cNvSpPr>
            <p:nvPr/>
          </p:nvSpPr>
          <p:spPr bwMode="auto">
            <a:xfrm>
              <a:off x="4311" y="3367"/>
              <a:ext cx="530" cy="174"/>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grpSp>
        <p:nvGrpSpPr>
          <p:cNvPr id="32971" name="Group 203">
            <a:extLst>
              <a:ext uri="{FF2B5EF4-FFF2-40B4-BE49-F238E27FC236}">
                <a16:creationId xmlns:a16="http://schemas.microsoft.com/office/drawing/2014/main" id="{49EC5CDC-2A3F-4486-A308-6EDDE6D84FDC}"/>
              </a:ext>
            </a:extLst>
          </p:cNvPr>
          <p:cNvGrpSpPr>
            <a:grpSpLocks/>
          </p:cNvGrpSpPr>
          <p:nvPr/>
        </p:nvGrpSpPr>
        <p:grpSpPr bwMode="auto">
          <a:xfrm>
            <a:off x="4889500" y="527050"/>
            <a:ext cx="2009775" cy="828675"/>
            <a:chOff x="3080" y="890"/>
            <a:chExt cx="1266" cy="522"/>
          </a:xfrm>
        </p:grpSpPr>
        <p:sp>
          <p:nvSpPr>
            <p:cNvPr id="34835" name="Freeform 193">
              <a:extLst>
                <a:ext uri="{FF2B5EF4-FFF2-40B4-BE49-F238E27FC236}">
                  <a16:creationId xmlns:a16="http://schemas.microsoft.com/office/drawing/2014/main" id="{455D9FE3-5276-475F-8E88-CBA1D933AED4}"/>
                </a:ext>
              </a:extLst>
            </p:cNvPr>
            <p:cNvSpPr>
              <a:spLocks/>
            </p:cNvSpPr>
            <p:nvPr/>
          </p:nvSpPr>
          <p:spPr bwMode="auto">
            <a:xfrm>
              <a:off x="3452" y="1009"/>
              <a:ext cx="391" cy="218"/>
            </a:xfrm>
            <a:custGeom>
              <a:avLst/>
              <a:gdLst>
                <a:gd name="T0" fmla="*/ 0 w 174"/>
                <a:gd name="T1" fmla="*/ 12 h 250"/>
                <a:gd name="T2" fmla="*/ 2147483646 w 174"/>
                <a:gd name="T3" fmla="*/ 4 h 250"/>
                <a:gd name="T4" fmla="*/ 2147483646 w 174"/>
                <a:gd name="T5" fmla="*/ 5 h 250"/>
                <a:gd name="T6" fmla="*/ 2147483646 w 174"/>
                <a:gd name="T7" fmla="*/ 8 h 250"/>
                <a:gd name="T8" fmla="*/ 2147483646 w 174"/>
                <a:gd name="T9" fmla="*/ 3 h 250"/>
                <a:gd name="T10" fmla="*/ 2147483646 w 174"/>
                <a:gd name="T11" fmla="*/ 0 h 2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4" h="250">
                  <a:moveTo>
                    <a:pt x="0" y="250"/>
                  </a:moveTo>
                  <a:cubicBezTo>
                    <a:pt x="9" y="181"/>
                    <a:pt x="18" y="112"/>
                    <a:pt x="43" y="87"/>
                  </a:cubicBezTo>
                  <a:cubicBezTo>
                    <a:pt x="68" y="62"/>
                    <a:pt x="141" y="85"/>
                    <a:pt x="152" y="98"/>
                  </a:cubicBezTo>
                  <a:cubicBezTo>
                    <a:pt x="163" y="111"/>
                    <a:pt x="125" y="170"/>
                    <a:pt x="109" y="163"/>
                  </a:cubicBezTo>
                  <a:cubicBezTo>
                    <a:pt x="93" y="156"/>
                    <a:pt x="43" y="81"/>
                    <a:pt x="54" y="54"/>
                  </a:cubicBezTo>
                  <a:cubicBezTo>
                    <a:pt x="65" y="27"/>
                    <a:pt x="119" y="13"/>
                    <a:pt x="174" y="0"/>
                  </a:cubicBezTo>
                </a:path>
              </a:pathLst>
            </a:custGeom>
            <a:noFill/>
            <a:ln w="127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4836" name="Group 201">
              <a:extLst>
                <a:ext uri="{FF2B5EF4-FFF2-40B4-BE49-F238E27FC236}">
                  <a16:creationId xmlns:a16="http://schemas.microsoft.com/office/drawing/2014/main" id="{5370E0D0-6283-4367-A383-BC91F8799D16}"/>
                </a:ext>
              </a:extLst>
            </p:cNvPr>
            <p:cNvGrpSpPr>
              <a:grpSpLocks/>
            </p:cNvGrpSpPr>
            <p:nvPr/>
          </p:nvGrpSpPr>
          <p:grpSpPr bwMode="auto">
            <a:xfrm>
              <a:off x="3080" y="890"/>
              <a:ext cx="1266" cy="522"/>
              <a:chOff x="3373" y="1311"/>
              <a:chExt cx="1266" cy="522"/>
            </a:xfrm>
          </p:grpSpPr>
          <p:sp>
            <p:nvSpPr>
              <p:cNvPr id="34837" name="Text Box 194">
                <a:extLst>
                  <a:ext uri="{FF2B5EF4-FFF2-40B4-BE49-F238E27FC236}">
                    <a16:creationId xmlns:a16="http://schemas.microsoft.com/office/drawing/2014/main" id="{C125F126-42D6-4176-8E56-E7192227BDB7}"/>
                  </a:ext>
                </a:extLst>
              </p:cNvPr>
              <p:cNvSpPr txBox="1">
                <a:spLocks noChangeArrowheads="1"/>
              </p:cNvSpPr>
              <p:nvPr/>
            </p:nvSpPr>
            <p:spPr bwMode="auto">
              <a:xfrm>
                <a:off x="4099" y="1311"/>
                <a:ext cx="54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NOOP!</a:t>
                </a:r>
              </a:p>
            </p:txBody>
          </p:sp>
          <p:sp>
            <p:nvSpPr>
              <p:cNvPr id="34838" name="Rectangle 199">
                <a:extLst>
                  <a:ext uri="{FF2B5EF4-FFF2-40B4-BE49-F238E27FC236}">
                    <a16:creationId xmlns:a16="http://schemas.microsoft.com/office/drawing/2014/main" id="{A8374B21-47CC-4FC5-B113-0A9F00B8F029}"/>
                  </a:ext>
                </a:extLst>
              </p:cNvPr>
              <p:cNvSpPr>
                <a:spLocks noChangeArrowheads="1"/>
              </p:cNvSpPr>
              <p:nvPr/>
            </p:nvSpPr>
            <p:spPr bwMode="auto">
              <a:xfrm>
                <a:off x="3373" y="1659"/>
                <a:ext cx="530" cy="174"/>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blinds(horizontal)">
                                      <p:cBhvr>
                                        <p:cTn id="7" dur="500"/>
                                        <p:tgtEl>
                                          <p:spTgt spid="32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blinds(horizontal)">
                                      <p:cBhvr>
                                        <p:cTn id="12" dur="500"/>
                                        <p:tgtEl>
                                          <p:spTgt spid="32771">
                                            <p:txEl>
                                              <p:pRg st="1" end="1"/>
                                            </p:txEl>
                                          </p:spTgt>
                                        </p:tgtEl>
                                      </p:cBhvr>
                                    </p:animEffect>
                                  </p:childTnLst>
                                </p:cTn>
                              </p:par>
                            </p:childTnLst>
                          </p:cTn>
                        </p:par>
                        <p:par>
                          <p:cTn id="13" fill="hold" nodeType="with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32971"/>
                                        </p:tgtEl>
                                        <p:attrNameLst>
                                          <p:attrName>style.visibility</p:attrName>
                                        </p:attrNameLst>
                                      </p:cBhvr>
                                      <p:to>
                                        <p:strVal val="visible"/>
                                      </p:to>
                                    </p:set>
                                    <p:animEffect transition="in" filter="blinds(horizontal)">
                                      <p:cBhvr>
                                        <p:cTn id="16" dur="750"/>
                                        <p:tgtEl>
                                          <p:spTgt spid="3297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32968"/>
                                        </p:tgtEl>
                                        <p:attrNameLst>
                                          <p:attrName>style.visibility</p:attrName>
                                        </p:attrNameLst>
                                      </p:cBhvr>
                                      <p:to>
                                        <p:strVal val="visible"/>
                                      </p:to>
                                    </p:set>
                                    <p:animEffect transition="in" filter="blinds(horizontal)">
                                      <p:cBhvr>
                                        <p:cTn id="21" dur="500"/>
                                        <p:tgtEl>
                                          <p:spTgt spid="3296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32959"/>
                                        </p:tgtEl>
                                        <p:attrNameLst>
                                          <p:attrName>style.visibility</p:attrName>
                                        </p:attrNameLst>
                                      </p:cBhvr>
                                      <p:to>
                                        <p:strVal val="visible"/>
                                      </p:to>
                                    </p:set>
                                    <p:animEffect transition="in" filter="checkerboard(across)">
                                      <p:cBhvr>
                                        <p:cTn id="26" dur="500"/>
                                        <p:tgtEl>
                                          <p:spTgt spid="32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5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A1F0C6C-A443-4BB7-8BA8-BE3C01DD9067}"/>
              </a:ext>
            </a:extLst>
          </p:cNvPr>
          <p:cNvSpPr>
            <a:spLocks noGrp="1" noChangeArrowheads="1"/>
          </p:cNvSpPr>
          <p:nvPr>
            <p:ph type="title"/>
          </p:nvPr>
        </p:nvSpPr>
        <p:spPr>
          <a:xfrm>
            <a:off x="960438" y="214313"/>
            <a:ext cx="4605337" cy="368300"/>
          </a:xfrm>
          <a:noFill/>
        </p:spPr>
        <p:txBody>
          <a:bodyPr/>
          <a:lstStyle/>
          <a:p>
            <a:r>
              <a:rPr lang="en-US" altLang="zh-CN">
                <a:ea typeface="宋体" panose="02010600030101010101" pitchFamily="2" charset="-122"/>
              </a:rPr>
              <a:t>Store</a:t>
            </a:r>
            <a:r>
              <a:rPr lang="zh-CN" altLang="en-US">
                <a:ea typeface="宋体" panose="02010600030101010101" pitchFamily="2" charset="-122"/>
              </a:rPr>
              <a:t>指令的四个阶段</a:t>
            </a:r>
          </a:p>
        </p:txBody>
      </p:sp>
      <p:sp>
        <p:nvSpPr>
          <p:cNvPr id="36867" name="Rectangle 3">
            <a:extLst>
              <a:ext uri="{FF2B5EF4-FFF2-40B4-BE49-F238E27FC236}">
                <a16:creationId xmlns:a16="http://schemas.microsoft.com/office/drawing/2014/main" id="{DDA86B14-D5F2-41C8-AB67-F1A379EB6C6D}"/>
              </a:ext>
            </a:extLst>
          </p:cNvPr>
          <p:cNvSpPr>
            <a:spLocks noGrp="1" noChangeArrowheads="1"/>
          </p:cNvSpPr>
          <p:nvPr>
            <p:ph type="body" idx="1"/>
          </p:nvPr>
        </p:nvSpPr>
        <p:spPr>
          <a:xfrm>
            <a:off x="496888" y="2990850"/>
            <a:ext cx="8347075" cy="2160588"/>
          </a:xfrm>
          <a:noFill/>
        </p:spPr>
        <p:txBody>
          <a:bodyPr/>
          <a:lstStyle/>
          <a:p>
            <a:pPr>
              <a:lnSpc>
                <a:spcPct val="135000"/>
              </a:lnSpc>
            </a:pPr>
            <a:r>
              <a:rPr lang="en-US" altLang="zh-CN" sz="2200">
                <a:solidFill>
                  <a:srgbClr val="CC0000"/>
                </a:solidFill>
                <a:ea typeface="黑体" panose="02010609060101010101" pitchFamily="49" charset="-122"/>
              </a:rPr>
              <a:t>Ifetch</a:t>
            </a:r>
            <a:r>
              <a:rPr lang="zh-CN" altLang="en-US" sz="2200">
                <a:solidFill>
                  <a:srgbClr val="CC0000"/>
                </a:solidFill>
                <a:ea typeface="黑体" panose="02010609060101010101" pitchFamily="49" charset="-122"/>
              </a:rPr>
              <a:t>：</a:t>
            </a:r>
            <a:r>
              <a:rPr lang="zh-CN" altLang="en-US" sz="2200">
                <a:ea typeface="黑体" panose="02010609060101010101" pitchFamily="49" charset="-122"/>
              </a:rPr>
              <a:t>取指令并计算</a:t>
            </a:r>
            <a:r>
              <a:rPr lang="en-US" altLang="zh-CN" sz="2200">
                <a:ea typeface="黑体" panose="02010609060101010101" pitchFamily="49" charset="-122"/>
              </a:rPr>
              <a:t>PC+4</a:t>
            </a:r>
            <a:endParaRPr lang="zh-CN" altLang="en-US" sz="2200">
              <a:ea typeface="黑体" panose="02010609060101010101" pitchFamily="49" charset="-122"/>
            </a:endParaRPr>
          </a:p>
          <a:p>
            <a:pPr>
              <a:lnSpc>
                <a:spcPct val="135000"/>
              </a:lnSpc>
            </a:pPr>
            <a:r>
              <a:rPr lang="en-US" altLang="zh-CN" sz="2200">
                <a:solidFill>
                  <a:srgbClr val="CC0000"/>
                </a:solidFill>
                <a:ea typeface="黑体" panose="02010609060101010101" pitchFamily="49" charset="-122"/>
              </a:rPr>
              <a:t>Reg/Dec</a:t>
            </a:r>
            <a:r>
              <a:rPr lang="zh-CN" altLang="en-US" sz="2200">
                <a:solidFill>
                  <a:srgbClr val="CC0000"/>
                </a:solidFill>
                <a:ea typeface="黑体" panose="02010609060101010101" pitchFamily="49" charset="-122"/>
              </a:rPr>
              <a:t>：</a:t>
            </a:r>
            <a:r>
              <a:rPr lang="zh-CN" altLang="en-US" sz="2200">
                <a:ea typeface="黑体" panose="02010609060101010101" pitchFamily="49" charset="-122"/>
              </a:rPr>
              <a:t> 从寄存器取数，同时指令在译码器进行译码。</a:t>
            </a:r>
          </a:p>
          <a:p>
            <a:pPr>
              <a:lnSpc>
                <a:spcPct val="135000"/>
              </a:lnSpc>
            </a:pPr>
            <a:r>
              <a:rPr lang="en-US" altLang="zh-CN" sz="2200">
                <a:solidFill>
                  <a:srgbClr val="CC0000"/>
                </a:solidFill>
                <a:ea typeface="黑体" panose="02010609060101010101" pitchFamily="49" charset="-122"/>
              </a:rPr>
              <a:t>Exec</a:t>
            </a:r>
            <a:r>
              <a:rPr lang="zh-CN" altLang="en-US" sz="2200">
                <a:solidFill>
                  <a:srgbClr val="CC0000"/>
                </a:solidFill>
                <a:ea typeface="黑体" panose="02010609060101010101" pitchFamily="49" charset="-122"/>
              </a:rPr>
              <a:t>：</a:t>
            </a:r>
            <a:r>
              <a:rPr lang="en-US" altLang="zh-CN" sz="2200">
                <a:ea typeface="黑体" panose="02010609060101010101" pitchFamily="49" charset="-122"/>
              </a:rPr>
              <a:t>16</a:t>
            </a:r>
            <a:r>
              <a:rPr lang="zh-CN" altLang="en-US" sz="2200">
                <a:ea typeface="黑体" panose="02010609060101010101" pitchFamily="49" charset="-122"/>
              </a:rPr>
              <a:t>位立即数符号扩展后与寄存器值相加，计算主存地址。</a:t>
            </a:r>
          </a:p>
          <a:p>
            <a:pPr>
              <a:lnSpc>
                <a:spcPct val="135000"/>
              </a:lnSpc>
            </a:pPr>
            <a:r>
              <a:rPr lang="en-US" altLang="zh-CN" sz="2200">
                <a:solidFill>
                  <a:srgbClr val="CC0000"/>
                </a:solidFill>
                <a:ea typeface="黑体" panose="02010609060101010101" pitchFamily="49" charset="-122"/>
              </a:rPr>
              <a:t>Mem</a:t>
            </a:r>
            <a:r>
              <a:rPr lang="zh-CN" altLang="en-US" sz="2200">
                <a:solidFill>
                  <a:srgbClr val="CC0000"/>
                </a:solidFill>
                <a:ea typeface="黑体" panose="02010609060101010101" pitchFamily="49" charset="-122"/>
              </a:rPr>
              <a:t>：</a:t>
            </a:r>
            <a:r>
              <a:rPr lang="zh-CN" altLang="en-US" sz="2200">
                <a:ea typeface="黑体" panose="02010609060101010101" pitchFamily="49" charset="-122"/>
              </a:rPr>
              <a:t>将寄存器读出的数据写到主存</a:t>
            </a:r>
          </a:p>
        </p:txBody>
      </p:sp>
      <p:grpSp>
        <p:nvGrpSpPr>
          <p:cNvPr id="36868" name="Group 8">
            <a:extLst>
              <a:ext uri="{FF2B5EF4-FFF2-40B4-BE49-F238E27FC236}">
                <a16:creationId xmlns:a16="http://schemas.microsoft.com/office/drawing/2014/main" id="{6024B899-6D3A-4BC2-A275-E6A0EAFDFF56}"/>
              </a:ext>
            </a:extLst>
          </p:cNvPr>
          <p:cNvGrpSpPr>
            <a:grpSpLocks/>
          </p:cNvGrpSpPr>
          <p:nvPr/>
        </p:nvGrpSpPr>
        <p:grpSpPr bwMode="auto">
          <a:xfrm>
            <a:off x="1778000" y="1550988"/>
            <a:ext cx="862013" cy="273050"/>
            <a:chOff x="1248" y="712"/>
            <a:chExt cx="520" cy="160"/>
          </a:xfrm>
        </p:grpSpPr>
        <p:sp>
          <p:nvSpPr>
            <p:cNvPr id="36917" name="Line 4">
              <a:extLst>
                <a:ext uri="{FF2B5EF4-FFF2-40B4-BE49-F238E27FC236}">
                  <a16:creationId xmlns:a16="http://schemas.microsoft.com/office/drawing/2014/main" id="{2E407D5F-B07F-4090-A839-50C55F4F6860}"/>
                </a:ext>
              </a:extLst>
            </p:cNvPr>
            <p:cNvSpPr>
              <a:spLocks noChangeShapeType="1"/>
            </p:cNvSpPr>
            <p:nvPr/>
          </p:nvSpPr>
          <p:spPr bwMode="auto">
            <a:xfrm>
              <a:off x="1256" y="864"/>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8" name="Line 5">
              <a:extLst>
                <a:ext uri="{FF2B5EF4-FFF2-40B4-BE49-F238E27FC236}">
                  <a16:creationId xmlns:a16="http://schemas.microsoft.com/office/drawing/2014/main" id="{AA5D47E6-EF8E-4D2D-931F-4D6B64FBF70C}"/>
                </a:ext>
              </a:extLst>
            </p:cNvPr>
            <p:cNvSpPr>
              <a:spLocks noChangeShapeType="1"/>
            </p:cNvSpPr>
            <p:nvPr/>
          </p:nvSpPr>
          <p:spPr bwMode="auto">
            <a:xfrm>
              <a:off x="1248" y="728"/>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9" name="Line 6">
              <a:extLst>
                <a:ext uri="{FF2B5EF4-FFF2-40B4-BE49-F238E27FC236}">
                  <a16:creationId xmlns:a16="http://schemas.microsoft.com/office/drawing/2014/main" id="{1D8FAFE2-92FB-4402-B616-65412D88503D}"/>
                </a:ext>
              </a:extLst>
            </p:cNvPr>
            <p:cNvSpPr>
              <a:spLocks noChangeShapeType="1"/>
            </p:cNvSpPr>
            <p:nvPr/>
          </p:nvSpPr>
          <p:spPr bwMode="auto">
            <a:xfrm flipV="1">
              <a:off x="1536" y="712"/>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0" name="Line 7">
              <a:extLst>
                <a:ext uri="{FF2B5EF4-FFF2-40B4-BE49-F238E27FC236}">
                  <a16:creationId xmlns:a16="http://schemas.microsoft.com/office/drawing/2014/main" id="{0DC5CAA9-2148-4507-8C8A-F3A222D2E12F}"/>
                </a:ext>
              </a:extLst>
            </p:cNvPr>
            <p:cNvSpPr>
              <a:spLocks noChangeShapeType="1"/>
            </p:cNvSpPr>
            <p:nvPr/>
          </p:nvSpPr>
          <p:spPr bwMode="auto">
            <a:xfrm>
              <a:off x="1544" y="720"/>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6869" name="Group 13">
            <a:extLst>
              <a:ext uri="{FF2B5EF4-FFF2-40B4-BE49-F238E27FC236}">
                <a16:creationId xmlns:a16="http://schemas.microsoft.com/office/drawing/2014/main" id="{09AEC226-B7FD-483C-ACA6-224E80BB803A}"/>
              </a:ext>
            </a:extLst>
          </p:cNvPr>
          <p:cNvGrpSpPr>
            <a:grpSpLocks/>
          </p:cNvGrpSpPr>
          <p:nvPr/>
        </p:nvGrpSpPr>
        <p:grpSpPr bwMode="auto">
          <a:xfrm>
            <a:off x="2654300" y="1550988"/>
            <a:ext cx="862013" cy="273050"/>
            <a:chOff x="1776" y="712"/>
            <a:chExt cx="520" cy="160"/>
          </a:xfrm>
        </p:grpSpPr>
        <p:sp>
          <p:nvSpPr>
            <p:cNvPr id="36913" name="Line 9">
              <a:extLst>
                <a:ext uri="{FF2B5EF4-FFF2-40B4-BE49-F238E27FC236}">
                  <a16:creationId xmlns:a16="http://schemas.microsoft.com/office/drawing/2014/main" id="{1950E963-1A96-4AE6-8829-1810B78D376D}"/>
                </a:ext>
              </a:extLst>
            </p:cNvPr>
            <p:cNvSpPr>
              <a:spLocks noChangeShapeType="1"/>
            </p:cNvSpPr>
            <p:nvPr/>
          </p:nvSpPr>
          <p:spPr bwMode="auto">
            <a:xfrm>
              <a:off x="1784" y="864"/>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4" name="Line 10">
              <a:extLst>
                <a:ext uri="{FF2B5EF4-FFF2-40B4-BE49-F238E27FC236}">
                  <a16:creationId xmlns:a16="http://schemas.microsoft.com/office/drawing/2014/main" id="{35CEAEF6-F15E-4DD3-9D6F-E2E196B9B6CE}"/>
                </a:ext>
              </a:extLst>
            </p:cNvPr>
            <p:cNvSpPr>
              <a:spLocks noChangeShapeType="1"/>
            </p:cNvSpPr>
            <p:nvPr/>
          </p:nvSpPr>
          <p:spPr bwMode="auto">
            <a:xfrm>
              <a:off x="1776" y="728"/>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Line 11">
              <a:extLst>
                <a:ext uri="{FF2B5EF4-FFF2-40B4-BE49-F238E27FC236}">
                  <a16:creationId xmlns:a16="http://schemas.microsoft.com/office/drawing/2014/main" id="{8EBEE0B8-0899-4DE8-BF82-B95888AE1FD3}"/>
                </a:ext>
              </a:extLst>
            </p:cNvPr>
            <p:cNvSpPr>
              <a:spLocks noChangeShapeType="1"/>
            </p:cNvSpPr>
            <p:nvPr/>
          </p:nvSpPr>
          <p:spPr bwMode="auto">
            <a:xfrm flipV="1">
              <a:off x="2064" y="712"/>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6" name="Line 12">
              <a:extLst>
                <a:ext uri="{FF2B5EF4-FFF2-40B4-BE49-F238E27FC236}">
                  <a16:creationId xmlns:a16="http://schemas.microsoft.com/office/drawing/2014/main" id="{D28A9D54-6E5F-43DA-8552-E8C6063E75F3}"/>
                </a:ext>
              </a:extLst>
            </p:cNvPr>
            <p:cNvSpPr>
              <a:spLocks noChangeShapeType="1"/>
            </p:cNvSpPr>
            <p:nvPr/>
          </p:nvSpPr>
          <p:spPr bwMode="auto">
            <a:xfrm>
              <a:off x="2072" y="720"/>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6870" name="Group 18">
            <a:extLst>
              <a:ext uri="{FF2B5EF4-FFF2-40B4-BE49-F238E27FC236}">
                <a16:creationId xmlns:a16="http://schemas.microsoft.com/office/drawing/2014/main" id="{380F1685-5C65-4D33-88DE-E51CC505D990}"/>
              </a:ext>
            </a:extLst>
          </p:cNvPr>
          <p:cNvGrpSpPr>
            <a:grpSpLocks/>
          </p:cNvGrpSpPr>
          <p:nvPr/>
        </p:nvGrpSpPr>
        <p:grpSpPr bwMode="auto">
          <a:xfrm>
            <a:off x="3530600" y="1550988"/>
            <a:ext cx="862013" cy="273050"/>
            <a:chOff x="2304" y="712"/>
            <a:chExt cx="520" cy="160"/>
          </a:xfrm>
        </p:grpSpPr>
        <p:sp>
          <p:nvSpPr>
            <p:cNvPr id="36909" name="Line 14">
              <a:extLst>
                <a:ext uri="{FF2B5EF4-FFF2-40B4-BE49-F238E27FC236}">
                  <a16:creationId xmlns:a16="http://schemas.microsoft.com/office/drawing/2014/main" id="{608B8E0C-8F63-40A6-960D-5180EC1FE5A3}"/>
                </a:ext>
              </a:extLst>
            </p:cNvPr>
            <p:cNvSpPr>
              <a:spLocks noChangeShapeType="1"/>
            </p:cNvSpPr>
            <p:nvPr/>
          </p:nvSpPr>
          <p:spPr bwMode="auto">
            <a:xfrm>
              <a:off x="2312" y="864"/>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0" name="Line 15">
              <a:extLst>
                <a:ext uri="{FF2B5EF4-FFF2-40B4-BE49-F238E27FC236}">
                  <a16:creationId xmlns:a16="http://schemas.microsoft.com/office/drawing/2014/main" id="{5F12F30E-AF19-4D91-B47A-45A6C542FB44}"/>
                </a:ext>
              </a:extLst>
            </p:cNvPr>
            <p:cNvSpPr>
              <a:spLocks noChangeShapeType="1"/>
            </p:cNvSpPr>
            <p:nvPr/>
          </p:nvSpPr>
          <p:spPr bwMode="auto">
            <a:xfrm>
              <a:off x="2304" y="728"/>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1" name="Line 16">
              <a:extLst>
                <a:ext uri="{FF2B5EF4-FFF2-40B4-BE49-F238E27FC236}">
                  <a16:creationId xmlns:a16="http://schemas.microsoft.com/office/drawing/2014/main" id="{9885FE1E-2F74-459D-B93D-5B9592941911}"/>
                </a:ext>
              </a:extLst>
            </p:cNvPr>
            <p:cNvSpPr>
              <a:spLocks noChangeShapeType="1"/>
            </p:cNvSpPr>
            <p:nvPr/>
          </p:nvSpPr>
          <p:spPr bwMode="auto">
            <a:xfrm flipV="1">
              <a:off x="2592" y="712"/>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2" name="Line 17">
              <a:extLst>
                <a:ext uri="{FF2B5EF4-FFF2-40B4-BE49-F238E27FC236}">
                  <a16:creationId xmlns:a16="http://schemas.microsoft.com/office/drawing/2014/main" id="{61F6E585-A981-4EA6-A8C0-1F31434F2CC3}"/>
                </a:ext>
              </a:extLst>
            </p:cNvPr>
            <p:cNvSpPr>
              <a:spLocks noChangeShapeType="1"/>
            </p:cNvSpPr>
            <p:nvPr/>
          </p:nvSpPr>
          <p:spPr bwMode="auto">
            <a:xfrm>
              <a:off x="2600" y="720"/>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6871" name="Group 23">
            <a:extLst>
              <a:ext uri="{FF2B5EF4-FFF2-40B4-BE49-F238E27FC236}">
                <a16:creationId xmlns:a16="http://schemas.microsoft.com/office/drawing/2014/main" id="{BC4D15F0-B747-46D2-8DC5-4C9F65AD485B}"/>
              </a:ext>
            </a:extLst>
          </p:cNvPr>
          <p:cNvGrpSpPr>
            <a:grpSpLocks/>
          </p:cNvGrpSpPr>
          <p:nvPr/>
        </p:nvGrpSpPr>
        <p:grpSpPr bwMode="auto">
          <a:xfrm>
            <a:off x="4406900" y="1550988"/>
            <a:ext cx="862013" cy="273050"/>
            <a:chOff x="2832" y="712"/>
            <a:chExt cx="520" cy="160"/>
          </a:xfrm>
        </p:grpSpPr>
        <p:sp>
          <p:nvSpPr>
            <p:cNvPr id="36905" name="Line 19">
              <a:extLst>
                <a:ext uri="{FF2B5EF4-FFF2-40B4-BE49-F238E27FC236}">
                  <a16:creationId xmlns:a16="http://schemas.microsoft.com/office/drawing/2014/main" id="{C9BB9BF7-0DA2-4AD7-B565-601F60D9D9F6}"/>
                </a:ext>
              </a:extLst>
            </p:cNvPr>
            <p:cNvSpPr>
              <a:spLocks noChangeShapeType="1"/>
            </p:cNvSpPr>
            <p:nvPr/>
          </p:nvSpPr>
          <p:spPr bwMode="auto">
            <a:xfrm>
              <a:off x="2840" y="864"/>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6" name="Line 20">
              <a:extLst>
                <a:ext uri="{FF2B5EF4-FFF2-40B4-BE49-F238E27FC236}">
                  <a16:creationId xmlns:a16="http://schemas.microsoft.com/office/drawing/2014/main" id="{CDDE0270-CC5E-40D4-BC42-96E8C3FCDF00}"/>
                </a:ext>
              </a:extLst>
            </p:cNvPr>
            <p:cNvSpPr>
              <a:spLocks noChangeShapeType="1"/>
            </p:cNvSpPr>
            <p:nvPr/>
          </p:nvSpPr>
          <p:spPr bwMode="auto">
            <a:xfrm>
              <a:off x="2832" y="728"/>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7" name="Line 21">
              <a:extLst>
                <a:ext uri="{FF2B5EF4-FFF2-40B4-BE49-F238E27FC236}">
                  <a16:creationId xmlns:a16="http://schemas.microsoft.com/office/drawing/2014/main" id="{7D16432B-1B48-4227-B9C8-8F8AC40E0BAD}"/>
                </a:ext>
              </a:extLst>
            </p:cNvPr>
            <p:cNvSpPr>
              <a:spLocks noChangeShapeType="1"/>
            </p:cNvSpPr>
            <p:nvPr/>
          </p:nvSpPr>
          <p:spPr bwMode="auto">
            <a:xfrm flipV="1">
              <a:off x="3120" y="712"/>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8" name="Line 22">
              <a:extLst>
                <a:ext uri="{FF2B5EF4-FFF2-40B4-BE49-F238E27FC236}">
                  <a16:creationId xmlns:a16="http://schemas.microsoft.com/office/drawing/2014/main" id="{8E29BFE2-0D74-4B8E-9839-5E7EBFA88997}"/>
                </a:ext>
              </a:extLst>
            </p:cNvPr>
            <p:cNvSpPr>
              <a:spLocks noChangeShapeType="1"/>
            </p:cNvSpPr>
            <p:nvPr/>
          </p:nvSpPr>
          <p:spPr bwMode="auto">
            <a:xfrm>
              <a:off x="3128" y="720"/>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6872" name="Line 24">
            <a:extLst>
              <a:ext uri="{FF2B5EF4-FFF2-40B4-BE49-F238E27FC236}">
                <a16:creationId xmlns:a16="http://schemas.microsoft.com/office/drawing/2014/main" id="{92C4714C-E50F-4859-BC22-D76441B6E7A1}"/>
              </a:ext>
            </a:extLst>
          </p:cNvPr>
          <p:cNvSpPr>
            <a:spLocks noChangeShapeType="1"/>
          </p:cNvSpPr>
          <p:nvPr/>
        </p:nvSpPr>
        <p:spPr bwMode="auto">
          <a:xfrm>
            <a:off x="5295900" y="1809750"/>
            <a:ext cx="45085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3" name="Line 25">
            <a:extLst>
              <a:ext uri="{FF2B5EF4-FFF2-40B4-BE49-F238E27FC236}">
                <a16:creationId xmlns:a16="http://schemas.microsoft.com/office/drawing/2014/main" id="{A1E04184-C5AE-4659-A566-AE9114BC416E}"/>
              </a:ext>
            </a:extLst>
          </p:cNvPr>
          <p:cNvSpPr>
            <a:spLocks noChangeShapeType="1"/>
          </p:cNvSpPr>
          <p:nvPr/>
        </p:nvSpPr>
        <p:spPr bwMode="auto">
          <a:xfrm>
            <a:off x="5281613" y="1577975"/>
            <a:ext cx="0" cy="2174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4" name="Line 26">
            <a:extLst>
              <a:ext uri="{FF2B5EF4-FFF2-40B4-BE49-F238E27FC236}">
                <a16:creationId xmlns:a16="http://schemas.microsoft.com/office/drawing/2014/main" id="{DC23245E-88BA-4880-9962-3E0CFA8D64F1}"/>
              </a:ext>
            </a:extLst>
          </p:cNvPr>
          <p:cNvSpPr>
            <a:spLocks noChangeShapeType="1"/>
          </p:cNvSpPr>
          <p:nvPr/>
        </p:nvSpPr>
        <p:spPr bwMode="auto">
          <a:xfrm>
            <a:off x="1392238" y="1563688"/>
            <a:ext cx="37147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5" name="Line 27">
            <a:extLst>
              <a:ext uri="{FF2B5EF4-FFF2-40B4-BE49-F238E27FC236}">
                <a16:creationId xmlns:a16="http://schemas.microsoft.com/office/drawing/2014/main" id="{B7BB11AF-991C-4665-9015-9CDD49642671}"/>
              </a:ext>
            </a:extLst>
          </p:cNvPr>
          <p:cNvSpPr>
            <a:spLocks noChangeShapeType="1"/>
          </p:cNvSpPr>
          <p:nvPr/>
        </p:nvSpPr>
        <p:spPr bwMode="auto">
          <a:xfrm flipV="1">
            <a:off x="1778000" y="1141413"/>
            <a:ext cx="0" cy="354012"/>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6" name="Line 28">
            <a:extLst>
              <a:ext uri="{FF2B5EF4-FFF2-40B4-BE49-F238E27FC236}">
                <a16:creationId xmlns:a16="http://schemas.microsoft.com/office/drawing/2014/main" id="{ED8CD03E-DA12-4C4D-9FC2-4C449F873810}"/>
              </a:ext>
            </a:extLst>
          </p:cNvPr>
          <p:cNvSpPr>
            <a:spLocks noChangeShapeType="1"/>
          </p:cNvSpPr>
          <p:nvPr/>
        </p:nvSpPr>
        <p:spPr bwMode="auto">
          <a:xfrm flipV="1">
            <a:off x="2654300" y="1141413"/>
            <a:ext cx="0" cy="354012"/>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7" name="Rectangle 29">
            <a:extLst>
              <a:ext uri="{FF2B5EF4-FFF2-40B4-BE49-F238E27FC236}">
                <a16:creationId xmlns:a16="http://schemas.microsoft.com/office/drawing/2014/main" id="{F168EC0E-FF28-4DC5-9F0E-DEA1D7BDE16E}"/>
              </a:ext>
            </a:extLst>
          </p:cNvPr>
          <p:cNvSpPr>
            <a:spLocks noChangeArrowheads="1"/>
          </p:cNvSpPr>
          <p:nvPr/>
        </p:nvSpPr>
        <p:spPr bwMode="auto">
          <a:xfrm>
            <a:off x="1843088" y="1155700"/>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1</a:t>
            </a:r>
          </a:p>
        </p:txBody>
      </p:sp>
      <p:sp>
        <p:nvSpPr>
          <p:cNvPr id="36878" name="Rectangle 30">
            <a:extLst>
              <a:ext uri="{FF2B5EF4-FFF2-40B4-BE49-F238E27FC236}">
                <a16:creationId xmlns:a16="http://schemas.microsoft.com/office/drawing/2014/main" id="{A860071D-754F-4861-A103-F7E6D687E4A4}"/>
              </a:ext>
            </a:extLst>
          </p:cNvPr>
          <p:cNvSpPr>
            <a:spLocks noChangeArrowheads="1"/>
          </p:cNvSpPr>
          <p:nvPr/>
        </p:nvSpPr>
        <p:spPr bwMode="auto">
          <a:xfrm>
            <a:off x="2638425" y="1155700"/>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2</a:t>
            </a:r>
          </a:p>
        </p:txBody>
      </p:sp>
      <p:sp>
        <p:nvSpPr>
          <p:cNvPr id="36879" name="Line 31">
            <a:extLst>
              <a:ext uri="{FF2B5EF4-FFF2-40B4-BE49-F238E27FC236}">
                <a16:creationId xmlns:a16="http://schemas.microsoft.com/office/drawing/2014/main" id="{C43A6421-C2F8-4734-85BA-B59CF38ED593}"/>
              </a:ext>
            </a:extLst>
          </p:cNvPr>
          <p:cNvSpPr>
            <a:spLocks noChangeShapeType="1"/>
          </p:cNvSpPr>
          <p:nvPr/>
        </p:nvSpPr>
        <p:spPr bwMode="auto">
          <a:xfrm flipV="1">
            <a:off x="3530600" y="1141413"/>
            <a:ext cx="0" cy="354012"/>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0" name="Line 32">
            <a:extLst>
              <a:ext uri="{FF2B5EF4-FFF2-40B4-BE49-F238E27FC236}">
                <a16:creationId xmlns:a16="http://schemas.microsoft.com/office/drawing/2014/main" id="{391A7128-6C14-435A-A752-BF4CED997DE6}"/>
              </a:ext>
            </a:extLst>
          </p:cNvPr>
          <p:cNvSpPr>
            <a:spLocks noChangeShapeType="1"/>
          </p:cNvSpPr>
          <p:nvPr/>
        </p:nvSpPr>
        <p:spPr bwMode="auto">
          <a:xfrm flipV="1">
            <a:off x="4406900" y="1141413"/>
            <a:ext cx="0" cy="354012"/>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1" name="Line 33">
            <a:extLst>
              <a:ext uri="{FF2B5EF4-FFF2-40B4-BE49-F238E27FC236}">
                <a16:creationId xmlns:a16="http://schemas.microsoft.com/office/drawing/2014/main" id="{209FE988-2983-476E-A492-6324BC465D52}"/>
              </a:ext>
            </a:extLst>
          </p:cNvPr>
          <p:cNvSpPr>
            <a:spLocks noChangeShapeType="1"/>
          </p:cNvSpPr>
          <p:nvPr/>
        </p:nvSpPr>
        <p:spPr bwMode="auto">
          <a:xfrm flipV="1">
            <a:off x="5281613" y="1141413"/>
            <a:ext cx="0" cy="354012"/>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2" name="Rectangle 34">
            <a:extLst>
              <a:ext uri="{FF2B5EF4-FFF2-40B4-BE49-F238E27FC236}">
                <a16:creationId xmlns:a16="http://schemas.microsoft.com/office/drawing/2014/main" id="{7200A594-7AE1-4F6D-A210-4159C00473F4}"/>
              </a:ext>
            </a:extLst>
          </p:cNvPr>
          <p:cNvSpPr>
            <a:spLocks noChangeArrowheads="1"/>
          </p:cNvSpPr>
          <p:nvPr/>
        </p:nvSpPr>
        <p:spPr bwMode="auto">
          <a:xfrm>
            <a:off x="3594100" y="1155700"/>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3</a:t>
            </a:r>
          </a:p>
        </p:txBody>
      </p:sp>
      <p:sp>
        <p:nvSpPr>
          <p:cNvPr id="36883" name="Rectangle 35">
            <a:extLst>
              <a:ext uri="{FF2B5EF4-FFF2-40B4-BE49-F238E27FC236}">
                <a16:creationId xmlns:a16="http://schemas.microsoft.com/office/drawing/2014/main" id="{7B54D838-7AD8-4A74-B0FB-FE4EF5548EDE}"/>
              </a:ext>
            </a:extLst>
          </p:cNvPr>
          <p:cNvSpPr>
            <a:spLocks noChangeArrowheads="1"/>
          </p:cNvSpPr>
          <p:nvPr/>
        </p:nvSpPr>
        <p:spPr bwMode="auto">
          <a:xfrm>
            <a:off x="4391025" y="1155700"/>
            <a:ext cx="8207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4</a:t>
            </a:r>
          </a:p>
        </p:txBody>
      </p:sp>
      <p:grpSp>
        <p:nvGrpSpPr>
          <p:cNvPr id="36884" name="Group 38">
            <a:extLst>
              <a:ext uri="{FF2B5EF4-FFF2-40B4-BE49-F238E27FC236}">
                <a16:creationId xmlns:a16="http://schemas.microsoft.com/office/drawing/2014/main" id="{1ED023A2-83E0-434B-878D-894E18B3E0AE}"/>
              </a:ext>
            </a:extLst>
          </p:cNvPr>
          <p:cNvGrpSpPr>
            <a:grpSpLocks/>
          </p:cNvGrpSpPr>
          <p:nvPr/>
        </p:nvGrpSpPr>
        <p:grpSpPr bwMode="auto">
          <a:xfrm>
            <a:off x="1790700" y="2055813"/>
            <a:ext cx="849313" cy="333375"/>
            <a:chOff x="1256" y="1008"/>
            <a:chExt cx="512" cy="196"/>
          </a:xfrm>
        </p:grpSpPr>
        <p:sp>
          <p:nvSpPr>
            <p:cNvPr id="36903" name="Rectangle 36">
              <a:extLst>
                <a:ext uri="{FF2B5EF4-FFF2-40B4-BE49-F238E27FC236}">
                  <a16:creationId xmlns:a16="http://schemas.microsoft.com/office/drawing/2014/main" id="{91FF2122-EE3E-4561-867F-D2B4BC600B87}"/>
                </a:ext>
              </a:extLst>
            </p:cNvPr>
            <p:cNvSpPr>
              <a:spLocks noChangeArrowheads="1"/>
            </p:cNvSpPr>
            <p:nvPr/>
          </p:nvSpPr>
          <p:spPr bwMode="auto">
            <a:xfrm>
              <a:off x="1256" y="1016"/>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6904" name="Rectangle 37">
              <a:extLst>
                <a:ext uri="{FF2B5EF4-FFF2-40B4-BE49-F238E27FC236}">
                  <a16:creationId xmlns:a16="http://schemas.microsoft.com/office/drawing/2014/main" id="{2BA37BF9-EB56-4F6B-BF35-32DD62C772DF}"/>
                </a:ext>
              </a:extLst>
            </p:cNvPr>
            <p:cNvSpPr>
              <a:spLocks noChangeArrowheads="1"/>
            </p:cNvSpPr>
            <p:nvPr/>
          </p:nvSpPr>
          <p:spPr bwMode="auto">
            <a:xfrm>
              <a:off x="1297" y="1008"/>
              <a:ext cx="416"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Ifetch</a:t>
              </a:r>
            </a:p>
          </p:txBody>
        </p:sp>
      </p:grpSp>
      <p:grpSp>
        <p:nvGrpSpPr>
          <p:cNvPr id="36885" name="Group 41">
            <a:extLst>
              <a:ext uri="{FF2B5EF4-FFF2-40B4-BE49-F238E27FC236}">
                <a16:creationId xmlns:a16="http://schemas.microsoft.com/office/drawing/2014/main" id="{0A957B9F-7519-4CE6-9C5C-0F40DA001122}"/>
              </a:ext>
            </a:extLst>
          </p:cNvPr>
          <p:cNvGrpSpPr>
            <a:grpSpLocks/>
          </p:cNvGrpSpPr>
          <p:nvPr/>
        </p:nvGrpSpPr>
        <p:grpSpPr bwMode="auto">
          <a:xfrm>
            <a:off x="2638425" y="2055813"/>
            <a:ext cx="944563" cy="333375"/>
            <a:chOff x="1767" y="1008"/>
            <a:chExt cx="569" cy="196"/>
          </a:xfrm>
        </p:grpSpPr>
        <p:sp>
          <p:nvSpPr>
            <p:cNvPr id="36901" name="Rectangle 39">
              <a:extLst>
                <a:ext uri="{FF2B5EF4-FFF2-40B4-BE49-F238E27FC236}">
                  <a16:creationId xmlns:a16="http://schemas.microsoft.com/office/drawing/2014/main" id="{03E60123-8971-400E-A278-5C35D10F6EEA}"/>
                </a:ext>
              </a:extLst>
            </p:cNvPr>
            <p:cNvSpPr>
              <a:spLocks noChangeArrowheads="1"/>
            </p:cNvSpPr>
            <p:nvPr/>
          </p:nvSpPr>
          <p:spPr bwMode="auto">
            <a:xfrm>
              <a:off x="1784" y="1016"/>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6902" name="Rectangle 40">
              <a:extLst>
                <a:ext uri="{FF2B5EF4-FFF2-40B4-BE49-F238E27FC236}">
                  <a16:creationId xmlns:a16="http://schemas.microsoft.com/office/drawing/2014/main" id="{50589832-4053-43F5-A83B-71156D57F2D5}"/>
                </a:ext>
              </a:extLst>
            </p:cNvPr>
            <p:cNvSpPr>
              <a:spLocks noChangeArrowheads="1"/>
            </p:cNvSpPr>
            <p:nvPr/>
          </p:nvSpPr>
          <p:spPr bwMode="auto">
            <a:xfrm>
              <a:off x="1767" y="1008"/>
              <a:ext cx="569"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Reg/Dec</a:t>
              </a:r>
            </a:p>
          </p:txBody>
        </p:sp>
      </p:grpSp>
      <p:grpSp>
        <p:nvGrpSpPr>
          <p:cNvPr id="36886" name="Group 44">
            <a:extLst>
              <a:ext uri="{FF2B5EF4-FFF2-40B4-BE49-F238E27FC236}">
                <a16:creationId xmlns:a16="http://schemas.microsoft.com/office/drawing/2014/main" id="{7AD015E5-81A3-471A-8FA9-AC59903AA105}"/>
              </a:ext>
            </a:extLst>
          </p:cNvPr>
          <p:cNvGrpSpPr>
            <a:grpSpLocks/>
          </p:cNvGrpSpPr>
          <p:nvPr/>
        </p:nvGrpSpPr>
        <p:grpSpPr bwMode="auto">
          <a:xfrm>
            <a:off x="3543300" y="2055813"/>
            <a:ext cx="849313" cy="333375"/>
            <a:chOff x="2312" y="1008"/>
            <a:chExt cx="512" cy="196"/>
          </a:xfrm>
        </p:grpSpPr>
        <p:sp>
          <p:nvSpPr>
            <p:cNvPr id="36899" name="Rectangle 42">
              <a:extLst>
                <a:ext uri="{FF2B5EF4-FFF2-40B4-BE49-F238E27FC236}">
                  <a16:creationId xmlns:a16="http://schemas.microsoft.com/office/drawing/2014/main" id="{D6BABC05-4356-477E-99C6-C77E865C199F}"/>
                </a:ext>
              </a:extLst>
            </p:cNvPr>
            <p:cNvSpPr>
              <a:spLocks noChangeArrowheads="1"/>
            </p:cNvSpPr>
            <p:nvPr/>
          </p:nvSpPr>
          <p:spPr bwMode="auto">
            <a:xfrm>
              <a:off x="2312" y="1016"/>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6900" name="Rectangle 43">
              <a:extLst>
                <a:ext uri="{FF2B5EF4-FFF2-40B4-BE49-F238E27FC236}">
                  <a16:creationId xmlns:a16="http://schemas.microsoft.com/office/drawing/2014/main" id="{C5CEC3F6-986B-428E-BE5F-FE5D98C1DD74}"/>
                </a:ext>
              </a:extLst>
            </p:cNvPr>
            <p:cNvSpPr>
              <a:spLocks noChangeArrowheads="1"/>
            </p:cNvSpPr>
            <p:nvPr/>
          </p:nvSpPr>
          <p:spPr bwMode="auto">
            <a:xfrm>
              <a:off x="2391" y="1008"/>
              <a:ext cx="361"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Exec</a:t>
              </a:r>
            </a:p>
          </p:txBody>
        </p:sp>
      </p:grpSp>
      <p:grpSp>
        <p:nvGrpSpPr>
          <p:cNvPr id="36887" name="Group 47">
            <a:extLst>
              <a:ext uri="{FF2B5EF4-FFF2-40B4-BE49-F238E27FC236}">
                <a16:creationId xmlns:a16="http://schemas.microsoft.com/office/drawing/2014/main" id="{8F361A08-DE60-426D-ABE7-24AACD36972C}"/>
              </a:ext>
            </a:extLst>
          </p:cNvPr>
          <p:cNvGrpSpPr>
            <a:grpSpLocks/>
          </p:cNvGrpSpPr>
          <p:nvPr/>
        </p:nvGrpSpPr>
        <p:grpSpPr bwMode="auto">
          <a:xfrm>
            <a:off x="4419600" y="2055813"/>
            <a:ext cx="849313" cy="333375"/>
            <a:chOff x="2840" y="1008"/>
            <a:chExt cx="512" cy="196"/>
          </a:xfrm>
        </p:grpSpPr>
        <p:sp>
          <p:nvSpPr>
            <p:cNvPr id="36897" name="Rectangle 45">
              <a:extLst>
                <a:ext uri="{FF2B5EF4-FFF2-40B4-BE49-F238E27FC236}">
                  <a16:creationId xmlns:a16="http://schemas.microsoft.com/office/drawing/2014/main" id="{13673586-0AC3-4E60-A3C7-6585089C2A2B}"/>
                </a:ext>
              </a:extLst>
            </p:cNvPr>
            <p:cNvSpPr>
              <a:spLocks noChangeArrowheads="1"/>
            </p:cNvSpPr>
            <p:nvPr/>
          </p:nvSpPr>
          <p:spPr bwMode="auto">
            <a:xfrm>
              <a:off x="2840" y="1016"/>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6898" name="Rectangle 46">
              <a:extLst>
                <a:ext uri="{FF2B5EF4-FFF2-40B4-BE49-F238E27FC236}">
                  <a16:creationId xmlns:a16="http://schemas.microsoft.com/office/drawing/2014/main" id="{E442941F-A3CC-45E9-9D95-D67C7B9E9201}"/>
                </a:ext>
              </a:extLst>
            </p:cNvPr>
            <p:cNvSpPr>
              <a:spLocks noChangeArrowheads="1"/>
            </p:cNvSpPr>
            <p:nvPr/>
          </p:nvSpPr>
          <p:spPr bwMode="auto">
            <a:xfrm>
              <a:off x="2919" y="1008"/>
              <a:ext cx="382"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Mem</a:t>
              </a:r>
            </a:p>
          </p:txBody>
        </p:sp>
      </p:grpSp>
      <p:sp>
        <p:nvSpPr>
          <p:cNvPr id="36888" name="Rectangle 48">
            <a:extLst>
              <a:ext uri="{FF2B5EF4-FFF2-40B4-BE49-F238E27FC236}">
                <a16:creationId xmlns:a16="http://schemas.microsoft.com/office/drawing/2014/main" id="{75ECBFDA-A9FF-4C42-AF4C-DAA8BC43B780}"/>
              </a:ext>
            </a:extLst>
          </p:cNvPr>
          <p:cNvSpPr>
            <a:spLocks noChangeArrowheads="1"/>
          </p:cNvSpPr>
          <p:nvPr/>
        </p:nvSpPr>
        <p:spPr bwMode="auto">
          <a:xfrm>
            <a:off x="1125538" y="2055813"/>
            <a:ext cx="644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Store</a:t>
            </a:r>
          </a:p>
        </p:txBody>
      </p:sp>
      <p:sp>
        <p:nvSpPr>
          <p:cNvPr id="36915" name="Rectangle 51">
            <a:extLst>
              <a:ext uri="{FF2B5EF4-FFF2-40B4-BE49-F238E27FC236}">
                <a16:creationId xmlns:a16="http://schemas.microsoft.com/office/drawing/2014/main" id="{46ED4CE8-DD2B-4821-83FC-88B9FAF72DD4}"/>
              </a:ext>
            </a:extLst>
          </p:cNvPr>
          <p:cNvSpPr>
            <a:spLocks noChangeArrowheads="1"/>
          </p:cNvSpPr>
          <p:nvPr/>
        </p:nvSpPr>
        <p:spPr bwMode="auto">
          <a:xfrm>
            <a:off x="476250" y="5399088"/>
            <a:ext cx="6503988"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03200" indent="-203200">
              <a:spcBef>
                <a:spcPct val="30000"/>
              </a:spcBef>
              <a:buSzPct val="100000"/>
              <a:buFont typeface="Times New Roman" panose="02020603050405020304" pitchFamily="18" charset="0"/>
              <a:buChar char="°"/>
              <a:defRPr b="1">
                <a:solidFill>
                  <a:schemeClr val="tx1"/>
                </a:solidFill>
                <a:latin typeface="Arial" panose="020B0604020202020204" pitchFamily="34" charset="0"/>
              </a:defRPr>
            </a:lvl1pPr>
            <a:lvl2pPr marL="685800" indent="-190500">
              <a:lnSpc>
                <a:spcPct val="85000"/>
              </a:lnSpc>
              <a:spcBef>
                <a:spcPct val="40000"/>
              </a:spcBef>
              <a:buSzPct val="100000"/>
              <a:buChar char="•"/>
              <a:defRPr b="1">
                <a:solidFill>
                  <a:schemeClr val="accent2"/>
                </a:solidFill>
                <a:latin typeface="Arial" panose="020B0604020202020204" pitchFamily="34" charset="0"/>
              </a:defRPr>
            </a:lvl2pPr>
            <a:lvl3pPr marL="1257300" indent="-342900">
              <a:lnSpc>
                <a:spcPct val="85000"/>
              </a:lnSpc>
              <a:spcBef>
                <a:spcPct val="40000"/>
              </a:spcBef>
              <a:buSzPct val="100000"/>
              <a:buChar char="-"/>
              <a:defRPr b="1">
                <a:solidFill>
                  <a:srgbClr val="990000"/>
                </a:solidFill>
                <a:latin typeface="Arial" panose="020B0604020202020204" pitchFamily="34" charset="0"/>
              </a:defRPr>
            </a:lvl3pPr>
            <a:lvl4pPr marL="1714500" indent="-342900">
              <a:spcBef>
                <a:spcPct val="20000"/>
              </a:spcBef>
              <a:buChar char="–"/>
              <a:defRPr sz="2000">
                <a:solidFill>
                  <a:schemeClr val="tx1"/>
                </a:solidFill>
                <a:latin typeface="Times New Roman" panose="02020603050405020304" pitchFamily="18" charset="0"/>
              </a:defRPr>
            </a:lvl4pPr>
            <a:lvl5pPr marL="2171700" indent="-342900">
              <a:spcBef>
                <a:spcPct val="20000"/>
              </a:spcBef>
              <a:buChar char="»"/>
              <a:defRPr sz="2000">
                <a:solidFill>
                  <a:schemeClr val="tx1"/>
                </a:solidFill>
                <a:latin typeface="Times New Roman" panose="02020603050405020304" pitchFamily="18" charset="0"/>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5000"/>
              </a:lnSpc>
              <a:spcBef>
                <a:spcPct val="100000"/>
              </a:spcBef>
              <a:buFontTx/>
              <a:buChar char="°"/>
            </a:pPr>
            <a:r>
              <a:rPr lang="en-US" altLang="zh-CN" sz="2200">
                <a:solidFill>
                  <a:srgbClr val="CC0000"/>
                </a:solidFill>
                <a:ea typeface="宋体" panose="02010600030101010101" pitchFamily="2" charset="-122"/>
              </a:rPr>
              <a:t>Wr:</a:t>
            </a:r>
            <a:r>
              <a:rPr lang="en-US" altLang="zh-CN" sz="2200">
                <a:solidFill>
                  <a:schemeClr val="accent2"/>
                </a:solidFill>
                <a:ea typeface="宋体" panose="02010600030101010101" pitchFamily="2" charset="-122"/>
              </a:rPr>
              <a:t>  </a:t>
            </a:r>
            <a:r>
              <a:rPr lang="zh-CN" altLang="en-US" sz="2200">
                <a:solidFill>
                  <a:schemeClr val="accent2"/>
                </a:solidFill>
                <a:ea typeface="宋体" panose="02010600030101010101" pitchFamily="2" charset="-122"/>
              </a:rPr>
              <a:t>加一个空的写阶段，使流水线规整统一！</a:t>
            </a:r>
          </a:p>
        </p:txBody>
      </p:sp>
      <p:grpSp>
        <p:nvGrpSpPr>
          <p:cNvPr id="3" name="组合 2">
            <a:extLst>
              <a:ext uri="{FF2B5EF4-FFF2-40B4-BE49-F238E27FC236}">
                <a16:creationId xmlns:a16="http://schemas.microsoft.com/office/drawing/2014/main" id="{B474CFA7-7B84-4353-9505-D6419B906CED}"/>
              </a:ext>
            </a:extLst>
          </p:cNvPr>
          <p:cNvGrpSpPr>
            <a:grpSpLocks/>
          </p:cNvGrpSpPr>
          <p:nvPr/>
        </p:nvGrpSpPr>
        <p:grpSpPr bwMode="auto">
          <a:xfrm>
            <a:off x="5973763" y="1482725"/>
            <a:ext cx="1438275" cy="536575"/>
            <a:chOff x="5973763" y="1482725"/>
            <a:chExt cx="1438275" cy="536575"/>
          </a:xfrm>
        </p:grpSpPr>
        <p:sp>
          <p:nvSpPr>
            <p:cNvPr id="36895" name="Freeform 53">
              <a:extLst>
                <a:ext uri="{FF2B5EF4-FFF2-40B4-BE49-F238E27FC236}">
                  <a16:creationId xmlns:a16="http://schemas.microsoft.com/office/drawing/2014/main" id="{409CA96D-4280-4564-9644-B5C4E4BBAA73}"/>
                </a:ext>
              </a:extLst>
            </p:cNvPr>
            <p:cNvSpPr>
              <a:spLocks/>
            </p:cNvSpPr>
            <p:nvPr/>
          </p:nvSpPr>
          <p:spPr bwMode="auto">
            <a:xfrm>
              <a:off x="5973763" y="1673225"/>
              <a:ext cx="620712" cy="346075"/>
            </a:xfrm>
            <a:custGeom>
              <a:avLst/>
              <a:gdLst>
                <a:gd name="T0" fmla="*/ 0 w 174"/>
                <a:gd name="T1" fmla="*/ 2147483646 h 250"/>
                <a:gd name="T2" fmla="*/ 2147483646 w 174"/>
                <a:gd name="T3" fmla="*/ 2147483646 h 250"/>
                <a:gd name="T4" fmla="*/ 2147483646 w 174"/>
                <a:gd name="T5" fmla="*/ 2147483646 h 250"/>
                <a:gd name="T6" fmla="*/ 2147483646 w 174"/>
                <a:gd name="T7" fmla="*/ 2147483646 h 250"/>
                <a:gd name="T8" fmla="*/ 2147483646 w 174"/>
                <a:gd name="T9" fmla="*/ 2147483646 h 250"/>
                <a:gd name="T10" fmla="*/ 2147483646 w 174"/>
                <a:gd name="T11" fmla="*/ 0 h 2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4" h="250">
                  <a:moveTo>
                    <a:pt x="0" y="250"/>
                  </a:moveTo>
                  <a:cubicBezTo>
                    <a:pt x="9" y="181"/>
                    <a:pt x="18" y="112"/>
                    <a:pt x="43" y="87"/>
                  </a:cubicBezTo>
                  <a:cubicBezTo>
                    <a:pt x="68" y="62"/>
                    <a:pt x="141" y="85"/>
                    <a:pt x="152" y="98"/>
                  </a:cubicBezTo>
                  <a:cubicBezTo>
                    <a:pt x="163" y="111"/>
                    <a:pt x="125" y="170"/>
                    <a:pt x="109" y="163"/>
                  </a:cubicBezTo>
                  <a:cubicBezTo>
                    <a:pt x="93" y="156"/>
                    <a:pt x="43" y="81"/>
                    <a:pt x="54" y="54"/>
                  </a:cubicBezTo>
                  <a:cubicBezTo>
                    <a:pt x="65" y="27"/>
                    <a:pt x="119" y="13"/>
                    <a:pt x="174" y="0"/>
                  </a:cubicBezTo>
                </a:path>
              </a:pathLst>
            </a:custGeom>
            <a:noFill/>
            <a:ln w="127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96" name="Text Box 54">
              <a:extLst>
                <a:ext uri="{FF2B5EF4-FFF2-40B4-BE49-F238E27FC236}">
                  <a16:creationId xmlns:a16="http://schemas.microsoft.com/office/drawing/2014/main" id="{37EAB6E5-D8C6-4F04-AC62-13A4346E53AC}"/>
                </a:ext>
              </a:extLst>
            </p:cNvPr>
            <p:cNvSpPr txBox="1">
              <a:spLocks noChangeArrowheads="1"/>
            </p:cNvSpPr>
            <p:nvPr/>
          </p:nvSpPr>
          <p:spPr bwMode="auto">
            <a:xfrm>
              <a:off x="6572250" y="1482725"/>
              <a:ext cx="8397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NOOP!</a:t>
              </a:r>
            </a:p>
          </p:txBody>
        </p:sp>
      </p:grpSp>
      <p:grpSp>
        <p:nvGrpSpPr>
          <p:cNvPr id="2" name="组合 1">
            <a:extLst>
              <a:ext uri="{FF2B5EF4-FFF2-40B4-BE49-F238E27FC236}">
                <a16:creationId xmlns:a16="http://schemas.microsoft.com/office/drawing/2014/main" id="{592D4068-6FD2-4CAA-84B3-553ACE821CC8}"/>
              </a:ext>
            </a:extLst>
          </p:cNvPr>
          <p:cNvGrpSpPr>
            <a:grpSpLocks/>
          </p:cNvGrpSpPr>
          <p:nvPr/>
        </p:nvGrpSpPr>
        <p:grpSpPr bwMode="auto">
          <a:xfrm>
            <a:off x="5295900" y="2041525"/>
            <a:ext cx="873125" cy="336550"/>
            <a:chOff x="6598295" y="2574990"/>
            <a:chExt cx="873125" cy="336532"/>
          </a:xfrm>
        </p:grpSpPr>
        <p:sp>
          <p:nvSpPr>
            <p:cNvPr id="36893" name="Rectangle 50">
              <a:extLst>
                <a:ext uri="{FF2B5EF4-FFF2-40B4-BE49-F238E27FC236}">
                  <a16:creationId xmlns:a16="http://schemas.microsoft.com/office/drawing/2014/main" id="{1C3920E3-4579-4464-B600-D52D9F1E005B}"/>
                </a:ext>
              </a:extLst>
            </p:cNvPr>
            <p:cNvSpPr>
              <a:spLocks noChangeArrowheads="1"/>
            </p:cNvSpPr>
            <p:nvPr/>
          </p:nvSpPr>
          <p:spPr bwMode="auto">
            <a:xfrm>
              <a:off x="6797356" y="2574990"/>
              <a:ext cx="474588" cy="334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Wr</a:t>
              </a:r>
            </a:p>
          </p:txBody>
        </p:sp>
        <p:sp>
          <p:nvSpPr>
            <p:cNvPr id="36894" name="Rectangle 56">
              <a:extLst>
                <a:ext uri="{FF2B5EF4-FFF2-40B4-BE49-F238E27FC236}">
                  <a16:creationId xmlns:a16="http://schemas.microsoft.com/office/drawing/2014/main" id="{96E8A99E-ADC5-4E27-B477-84BE3BF7C6CB}"/>
                </a:ext>
              </a:extLst>
            </p:cNvPr>
            <p:cNvSpPr>
              <a:spLocks noChangeArrowheads="1"/>
            </p:cNvSpPr>
            <p:nvPr/>
          </p:nvSpPr>
          <p:spPr bwMode="auto">
            <a:xfrm>
              <a:off x="6598295" y="2592435"/>
              <a:ext cx="873125" cy="319087"/>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blinds(horizontal)">
                                      <p:cBhvr>
                                        <p:cTn id="7" dur="500"/>
                                        <p:tgtEl>
                                          <p:spTgt spid="36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blinds(horizontal)">
                                      <p:cBhvr>
                                        <p:cTn id="12" dur="500"/>
                                        <p:tgtEl>
                                          <p:spTgt spid="36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blinds(horizontal)">
                                      <p:cBhvr>
                                        <p:cTn id="17" dur="500"/>
                                        <p:tgtEl>
                                          <p:spTgt spid="368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6867">
                                            <p:txEl>
                                              <p:pRg st="3" end="3"/>
                                            </p:txEl>
                                          </p:spTgt>
                                        </p:tgtEl>
                                        <p:attrNameLst>
                                          <p:attrName>style.visibility</p:attrName>
                                        </p:attrNameLst>
                                      </p:cBhvr>
                                      <p:to>
                                        <p:strVal val="visible"/>
                                      </p:to>
                                    </p:set>
                                    <p:animEffect transition="in" filter="blinds(horizontal)">
                                      <p:cBhvr>
                                        <p:cTn id="22" dur="500"/>
                                        <p:tgtEl>
                                          <p:spTgt spid="368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36915"/>
                                        </p:tgtEl>
                                        <p:attrNameLst>
                                          <p:attrName>style.visibility</p:attrName>
                                        </p:attrNameLst>
                                      </p:cBhvr>
                                      <p:to>
                                        <p:strVal val="visible"/>
                                      </p:to>
                                    </p:set>
                                    <p:animEffect transition="in" filter="slide(fromLeft)">
                                      <p:cBhvr>
                                        <p:cTn id="27" dur="500"/>
                                        <p:tgtEl>
                                          <p:spTgt spid="36915"/>
                                        </p:tgtEl>
                                      </p:cBhvr>
                                    </p:animEffect>
                                  </p:childTnLst>
                                </p:cTn>
                              </p:par>
                            </p:childTnLst>
                          </p:cTn>
                        </p:par>
                        <p:par>
                          <p:cTn id="28" fill="hold" nodeType="afterGroup">
                            <p:stCondLst>
                              <p:cond delay="500"/>
                            </p:stCondLst>
                            <p:childTnLst>
                              <p:par>
                                <p:cTn id="29" presetID="22" presetClass="entr" presetSubtype="4" fill="hold" nodeType="afterEffect">
                                  <p:stCondLst>
                                    <p:cond delay="250"/>
                                  </p:stCondLst>
                                  <p:childTnLst>
                                    <p:set>
                                      <p:cBhvr>
                                        <p:cTn id="30" dur="1" fill="hold">
                                          <p:stCondLst>
                                            <p:cond delay="0"/>
                                          </p:stCondLst>
                                        </p:cTn>
                                        <p:tgtEl>
                                          <p:spTgt spid="2"/>
                                        </p:tgtEl>
                                        <p:attrNameLst>
                                          <p:attrName>style.visibility</p:attrName>
                                        </p:attrNameLst>
                                      </p:cBhvr>
                                      <p:to>
                                        <p:strVal val="visible"/>
                                      </p:to>
                                    </p:set>
                                    <p:animEffect transition="in" filter="wipe(down)">
                                      <p:cBhvr>
                                        <p:cTn id="31" dur="500"/>
                                        <p:tgtEl>
                                          <p:spTgt spid="2"/>
                                        </p:tgtEl>
                                      </p:cBhvr>
                                    </p:animEffect>
                                  </p:childTnLst>
                                </p:cTn>
                              </p:par>
                            </p:childTnLst>
                          </p:cTn>
                        </p:par>
                        <p:par>
                          <p:cTn id="32" fill="hold" nodeType="afterGroup">
                            <p:stCondLst>
                              <p:cond delay="1250"/>
                            </p:stCondLst>
                            <p:childTnLst>
                              <p:par>
                                <p:cTn id="33" presetID="22" presetClass="entr" presetSubtype="8" fill="hold" nodeType="afterEffect">
                                  <p:stCondLst>
                                    <p:cond delay="250"/>
                                  </p:stCondLst>
                                  <p:childTnLst>
                                    <p:set>
                                      <p:cBhvr>
                                        <p:cTn id="34" dur="1" fill="hold">
                                          <p:stCondLst>
                                            <p:cond delay="0"/>
                                          </p:stCondLst>
                                        </p:cTn>
                                        <p:tgtEl>
                                          <p:spTgt spid="3"/>
                                        </p:tgtEl>
                                        <p:attrNameLst>
                                          <p:attrName>style.visibility</p:attrName>
                                        </p:attrNameLst>
                                      </p:cBhvr>
                                      <p:to>
                                        <p:strVal val="visible"/>
                                      </p:to>
                                    </p:set>
                                    <p:animEffect transition="in" filter="wipe(left)">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1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EC8570A-036D-4524-A97D-15556D09B4CB}"/>
              </a:ext>
            </a:extLst>
          </p:cNvPr>
          <p:cNvSpPr>
            <a:spLocks noGrp="1" noChangeArrowheads="1"/>
          </p:cNvSpPr>
          <p:nvPr>
            <p:ph type="title"/>
          </p:nvPr>
        </p:nvSpPr>
        <p:spPr>
          <a:xfrm>
            <a:off x="812800" y="177800"/>
            <a:ext cx="4745038" cy="368300"/>
          </a:xfrm>
          <a:noFill/>
        </p:spPr>
        <p:txBody>
          <a:bodyPr/>
          <a:lstStyle/>
          <a:p>
            <a:r>
              <a:rPr lang="en-US" altLang="zh-CN">
                <a:ea typeface="宋体" panose="02010600030101010101" pitchFamily="2" charset="-122"/>
              </a:rPr>
              <a:t>Beq</a:t>
            </a:r>
            <a:r>
              <a:rPr lang="zh-CN" altLang="en-US">
                <a:ea typeface="宋体" panose="02010600030101010101" pitchFamily="2" charset="-122"/>
              </a:rPr>
              <a:t>的四个阶段</a:t>
            </a:r>
            <a:endParaRPr lang="en-US" altLang="zh-CN">
              <a:ea typeface="宋体" panose="02010600030101010101" pitchFamily="2" charset="-122"/>
            </a:endParaRPr>
          </a:p>
        </p:txBody>
      </p:sp>
      <p:sp>
        <p:nvSpPr>
          <p:cNvPr id="38915" name="Rectangle 3">
            <a:extLst>
              <a:ext uri="{FF2B5EF4-FFF2-40B4-BE49-F238E27FC236}">
                <a16:creationId xmlns:a16="http://schemas.microsoft.com/office/drawing/2014/main" id="{0DE5B890-0EAB-496B-9D7F-67C976E54851}"/>
              </a:ext>
            </a:extLst>
          </p:cNvPr>
          <p:cNvSpPr>
            <a:spLocks noGrp="1" noChangeArrowheads="1"/>
          </p:cNvSpPr>
          <p:nvPr>
            <p:ph type="body" idx="1"/>
          </p:nvPr>
        </p:nvSpPr>
        <p:spPr>
          <a:xfrm>
            <a:off x="365125" y="2251075"/>
            <a:ext cx="8191500" cy="3006725"/>
          </a:xfrm>
          <a:noFill/>
        </p:spPr>
        <p:txBody>
          <a:bodyPr/>
          <a:lstStyle/>
          <a:p>
            <a:pPr>
              <a:lnSpc>
                <a:spcPct val="120000"/>
              </a:lnSpc>
              <a:spcBef>
                <a:spcPct val="20000"/>
              </a:spcBef>
            </a:pPr>
            <a:r>
              <a:rPr lang="en-US" altLang="zh-CN" sz="2000">
                <a:solidFill>
                  <a:srgbClr val="CC0000"/>
                </a:solidFill>
                <a:ea typeface="黑体" panose="02010609060101010101" pitchFamily="49" charset="-122"/>
              </a:rPr>
              <a:t>Ifetch: </a:t>
            </a:r>
            <a:r>
              <a:rPr lang="zh-CN" altLang="en-US" sz="2000">
                <a:ea typeface="黑体" panose="02010609060101010101" pitchFamily="49" charset="-122"/>
              </a:rPr>
              <a:t>取指令并计算</a:t>
            </a:r>
            <a:r>
              <a:rPr lang="en-US" altLang="zh-CN" sz="2000">
                <a:ea typeface="黑体" panose="02010609060101010101" pitchFamily="49" charset="-122"/>
              </a:rPr>
              <a:t>PC+4</a:t>
            </a:r>
            <a:endParaRPr lang="zh-CN" altLang="en-US" sz="2000">
              <a:ea typeface="黑体" panose="02010609060101010101" pitchFamily="49" charset="-122"/>
            </a:endParaRPr>
          </a:p>
          <a:p>
            <a:pPr>
              <a:lnSpc>
                <a:spcPct val="120000"/>
              </a:lnSpc>
              <a:spcBef>
                <a:spcPct val="20000"/>
              </a:spcBef>
            </a:pPr>
            <a:r>
              <a:rPr lang="en-US" altLang="zh-CN" sz="2000">
                <a:solidFill>
                  <a:srgbClr val="CC0000"/>
                </a:solidFill>
                <a:ea typeface="黑体" panose="02010609060101010101" pitchFamily="49" charset="-122"/>
              </a:rPr>
              <a:t>Reg/Dec:</a:t>
            </a:r>
            <a:r>
              <a:rPr lang="zh-CN" altLang="en-US" sz="2000">
                <a:ea typeface="黑体" panose="02010609060101010101" pitchFamily="49" charset="-122"/>
              </a:rPr>
              <a:t>从寄存器取数，同时指令在译码器进行译码</a:t>
            </a:r>
            <a:endParaRPr lang="en-US" altLang="zh-CN" sz="2000">
              <a:ea typeface="黑体" panose="02010609060101010101" pitchFamily="49" charset="-122"/>
            </a:endParaRPr>
          </a:p>
          <a:p>
            <a:pPr>
              <a:lnSpc>
                <a:spcPct val="120000"/>
              </a:lnSpc>
              <a:spcBef>
                <a:spcPct val="20000"/>
              </a:spcBef>
            </a:pPr>
            <a:r>
              <a:rPr lang="en-US" altLang="zh-CN" sz="2000">
                <a:solidFill>
                  <a:srgbClr val="CC0000"/>
                </a:solidFill>
                <a:ea typeface="黑体" panose="02010609060101010101" pitchFamily="49" charset="-122"/>
              </a:rPr>
              <a:t>Exec:</a:t>
            </a:r>
            <a:r>
              <a:rPr lang="en-US" altLang="zh-CN" sz="2000">
                <a:ea typeface="黑体" panose="02010609060101010101" pitchFamily="49" charset="-122"/>
              </a:rPr>
              <a:t>  </a:t>
            </a:r>
            <a:r>
              <a:rPr lang="zh-CN" altLang="en-US" sz="2000">
                <a:ea typeface="黑体" panose="02010609060101010101" pitchFamily="49" charset="-122"/>
              </a:rPr>
              <a:t>执行阶段</a:t>
            </a:r>
          </a:p>
          <a:p>
            <a:pPr lvl="1">
              <a:lnSpc>
                <a:spcPct val="120000"/>
              </a:lnSpc>
              <a:spcBef>
                <a:spcPct val="20000"/>
              </a:spcBef>
            </a:pPr>
            <a:r>
              <a:rPr lang="en-US" altLang="zh-CN" sz="2000">
                <a:ea typeface="黑体" panose="02010609060101010101" pitchFamily="49" charset="-122"/>
              </a:rPr>
              <a:t>ALU</a:t>
            </a:r>
            <a:r>
              <a:rPr lang="zh-CN" altLang="en-US" sz="2000">
                <a:ea typeface="黑体" panose="02010609060101010101" pitchFamily="49" charset="-122"/>
              </a:rPr>
              <a:t>中比较两个寄存器的大小（做减法）</a:t>
            </a:r>
          </a:p>
          <a:p>
            <a:pPr lvl="1">
              <a:lnSpc>
                <a:spcPct val="120000"/>
              </a:lnSpc>
              <a:spcBef>
                <a:spcPct val="20000"/>
              </a:spcBef>
            </a:pPr>
            <a:r>
              <a:rPr lang="en-US" altLang="zh-CN" sz="2000">
                <a:ea typeface="黑体" panose="02010609060101010101" pitchFamily="49" charset="-122"/>
              </a:rPr>
              <a:t>Adder</a:t>
            </a:r>
            <a:r>
              <a:rPr lang="zh-CN" altLang="en-US" sz="2000">
                <a:ea typeface="黑体" panose="02010609060101010101" pitchFamily="49" charset="-122"/>
              </a:rPr>
              <a:t>中计算转移地址</a:t>
            </a:r>
          </a:p>
          <a:p>
            <a:pPr>
              <a:lnSpc>
                <a:spcPct val="120000"/>
              </a:lnSpc>
              <a:spcBef>
                <a:spcPct val="20000"/>
              </a:spcBef>
            </a:pPr>
            <a:r>
              <a:rPr lang="en-US" altLang="zh-CN" sz="2000">
                <a:solidFill>
                  <a:srgbClr val="CC0000"/>
                </a:solidFill>
                <a:ea typeface="黑体" panose="02010609060101010101" pitchFamily="49" charset="-122"/>
              </a:rPr>
              <a:t>Mem:</a:t>
            </a:r>
            <a:r>
              <a:rPr lang="en-US" altLang="zh-CN" sz="2000">
                <a:ea typeface="黑体" panose="02010609060101010101" pitchFamily="49" charset="-122"/>
              </a:rPr>
              <a:t> </a:t>
            </a:r>
            <a:r>
              <a:rPr lang="zh-CN" altLang="en-US" sz="2000">
                <a:ea typeface="黑体" panose="02010609060101010101" pitchFamily="49" charset="-122"/>
              </a:rPr>
              <a:t>如果比较相等</a:t>
            </a:r>
            <a:r>
              <a:rPr lang="en-US" altLang="zh-CN" sz="2000">
                <a:ea typeface="黑体" panose="02010609060101010101" pitchFamily="49" charset="-122"/>
              </a:rPr>
              <a:t>, </a:t>
            </a:r>
            <a:r>
              <a:rPr lang="zh-CN" altLang="en-US" sz="2000">
                <a:ea typeface="黑体" panose="02010609060101010101" pitchFamily="49" charset="-122"/>
              </a:rPr>
              <a:t>则：</a:t>
            </a:r>
          </a:p>
          <a:p>
            <a:pPr lvl="1">
              <a:lnSpc>
                <a:spcPct val="120000"/>
              </a:lnSpc>
              <a:spcBef>
                <a:spcPct val="20000"/>
              </a:spcBef>
            </a:pPr>
            <a:r>
              <a:rPr lang="zh-CN" altLang="en-US" sz="2000">
                <a:ea typeface="黑体" panose="02010609060101010101" pitchFamily="49" charset="-122"/>
              </a:rPr>
              <a:t>转移目标地址送到</a:t>
            </a:r>
            <a:r>
              <a:rPr lang="en-US" altLang="zh-CN" sz="2000">
                <a:ea typeface="黑体" panose="02010609060101010101" pitchFamily="49" charset="-122"/>
              </a:rPr>
              <a:t>PC</a:t>
            </a:r>
            <a:r>
              <a:rPr lang="zh-CN" altLang="en-US" sz="2000">
                <a:ea typeface="黑体" panose="02010609060101010101" pitchFamily="49" charset="-122"/>
              </a:rPr>
              <a:t>的输入端，该阶段结束时写入</a:t>
            </a:r>
            <a:r>
              <a:rPr lang="en-US" altLang="zh-CN" sz="2000">
                <a:ea typeface="黑体" panose="02010609060101010101" pitchFamily="49" charset="-122"/>
              </a:rPr>
              <a:t>PC</a:t>
            </a:r>
            <a:r>
              <a:rPr lang="zh-CN" altLang="en-US" sz="2000">
                <a:ea typeface="黑体" panose="02010609060101010101" pitchFamily="49" charset="-122"/>
              </a:rPr>
              <a:t>。</a:t>
            </a:r>
            <a:endParaRPr lang="en-US" altLang="zh-CN" sz="2000">
              <a:ea typeface="黑体" panose="02010609060101010101" pitchFamily="49" charset="-122"/>
            </a:endParaRPr>
          </a:p>
        </p:txBody>
      </p:sp>
      <p:grpSp>
        <p:nvGrpSpPr>
          <p:cNvPr id="38916" name="Group 8">
            <a:extLst>
              <a:ext uri="{FF2B5EF4-FFF2-40B4-BE49-F238E27FC236}">
                <a16:creationId xmlns:a16="http://schemas.microsoft.com/office/drawing/2014/main" id="{412AD417-D350-4397-9C1B-6262E1D64E4C}"/>
              </a:ext>
            </a:extLst>
          </p:cNvPr>
          <p:cNvGrpSpPr>
            <a:grpSpLocks/>
          </p:cNvGrpSpPr>
          <p:nvPr/>
        </p:nvGrpSpPr>
        <p:grpSpPr bwMode="auto">
          <a:xfrm>
            <a:off x="1981200" y="1258888"/>
            <a:ext cx="825500" cy="254000"/>
            <a:chOff x="1248" y="712"/>
            <a:chExt cx="520" cy="160"/>
          </a:xfrm>
        </p:grpSpPr>
        <p:sp>
          <p:nvSpPr>
            <p:cNvPr id="3" name="Line 4">
              <a:extLst>
                <a:ext uri="{FF2B5EF4-FFF2-40B4-BE49-F238E27FC236}">
                  <a16:creationId xmlns:a16="http://schemas.microsoft.com/office/drawing/2014/main" id="{558EF962-EB33-4F4B-B2B7-4B4DB7849A18}"/>
                </a:ext>
              </a:extLst>
            </p:cNvPr>
            <p:cNvSpPr>
              <a:spLocks noChangeShapeType="1"/>
            </p:cNvSpPr>
            <p:nvPr/>
          </p:nvSpPr>
          <p:spPr bwMode="auto">
            <a:xfrm>
              <a:off x="1256" y="864"/>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7" name="Line 5">
              <a:extLst>
                <a:ext uri="{FF2B5EF4-FFF2-40B4-BE49-F238E27FC236}">
                  <a16:creationId xmlns:a16="http://schemas.microsoft.com/office/drawing/2014/main" id="{7E174ACF-90F9-4B72-9446-F3CC8D45780F}"/>
                </a:ext>
              </a:extLst>
            </p:cNvPr>
            <p:cNvSpPr>
              <a:spLocks noChangeShapeType="1"/>
            </p:cNvSpPr>
            <p:nvPr/>
          </p:nvSpPr>
          <p:spPr bwMode="auto">
            <a:xfrm>
              <a:off x="1248" y="728"/>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8" name="Line 6">
              <a:extLst>
                <a:ext uri="{FF2B5EF4-FFF2-40B4-BE49-F238E27FC236}">
                  <a16:creationId xmlns:a16="http://schemas.microsoft.com/office/drawing/2014/main" id="{EEAA401C-DBB8-4064-AAC4-DAF97C4478F3}"/>
                </a:ext>
              </a:extLst>
            </p:cNvPr>
            <p:cNvSpPr>
              <a:spLocks noChangeShapeType="1"/>
            </p:cNvSpPr>
            <p:nvPr/>
          </p:nvSpPr>
          <p:spPr bwMode="auto">
            <a:xfrm flipV="1">
              <a:off x="1536" y="712"/>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9" name="Line 7">
              <a:extLst>
                <a:ext uri="{FF2B5EF4-FFF2-40B4-BE49-F238E27FC236}">
                  <a16:creationId xmlns:a16="http://schemas.microsoft.com/office/drawing/2014/main" id="{025FAD29-0D76-4BA2-9AAB-2DA3A1B76B88}"/>
                </a:ext>
              </a:extLst>
            </p:cNvPr>
            <p:cNvSpPr>
              <a:spLocks noChangeShapeType="1"/>
            </p:cNvSpPr>
            <p:nvPr/>
          </p:nvSpPr>
          <p:spPr bwMode="auto">
            <a:xfrm>
              <a:off x="1544" y="720"/>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8917" name="Group 13">
            <a:extLst>
              <a:ext uri="{FF2B5EF4-FFF2-40B4-BE49-F238E27FC236}">
                <a16:creationId xmlns:a16="http://schemas.microsoft.com/office/drawing/2014/main" id="{FCDAC05A-DD7E-4432-B15B-1A1AB750F976}"/>
              </a:ext>
            </a:extLst>
          </p:cNvPr>
          <p:cNvGrpSpPr>
            <a:grpSpLocks/>
          </p:cNvGrpSpPr>
          <p:nvPr/>
        </p:nvGrpSpPr>
        <p:grpSpPr bwMode="auto">
          <a:xfrm>
            <a:off x="2819400" y="1258888"/>
            <a:ext cx="825500" cy="254000"/>
            <a:chOff x="1776" y="712"/>
            <a:chExt cx="520" cy="160"/>
          </a:xfrm>
        </p:grpSpPr>
        <p:sp>
          <p:nvSpPr>
            <p:cNvPr id="38962" name="Line 9">
              <a:extLst>
                <a:ext uri="{FF2B5EF4-FFF2-40B4-BE49-F238E27FC236}">
                  <a16:creationId xmlns:a16="http://schemas.microsoft.com/office/drawing/2014/main" id="{A7725B38-B2E0-429A-BD59-667B9349C812}"/>
                </a:ext>
              </a:extLst>
            </p:cNvPr>
            <p:cNvSpPr>
              <a:spLocks noChangeShapeType="1"/>
            </p:cNvSpPr>
            <p:nvPr/>
          </p:nvSpPr>
          <p:spPr bwMode="auto">
            <a:xfrm>
              <a:off x="1784" y="864"/>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3" name="Line 10">
              <a:extLst>
                <a:ext uri="{FF2B5EF4-FFF2-40B4-BE49-F238E27FC236}">
                  <a16:creationId xmlns:a16="http://schemas.microsoft.com/office/drawing/2014/main" id="{A77BB16B-F253-4540-B311-2F8E0450BCAA}"/>
                </a:ext>
              </a:extLst>
            </p:cNvPr>
            <p:cNvSpPr>
              <a:spLocks noChangeShapeType="1"/>
            </p:cNvSpPr>
            <p:nvPr/>
          </p:nvSpPr>
          <p:spPr bwMode="auto">
            <a:xfrm>
              <a:off x="1776" y="728"/>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4" name="Line 11">
              <a:extLst>
                <a:ext uri="{FF2B5EF4-FFF2-40B4-BE49-F238E27FC236}">
                  <a16:creationId xmlns:a16="http://schemas.microsoft.com/office/drawing/2014/main" id="{BBEB2E0B-3CAF-4599-AC5A-E7028F3B0B62}"/>
                </a:ext>
              </a:extLst>
            </p:cNvPr>
            <p:cNvSpPr>
              <a:spLocks noChangeShapeType="1"/>
            </p:cNvSpPr>
            <p:nvPr/>
          </p:nvSpPr>
          <p:spPr bwMode="auto">
            <a:xfrm flipV="1">
              <a:off x="2064" y="712"/>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5" name="Line 12">
              <a:extLst>
                <a:ext uri="{FF2B5EF4-FFF2-40B4-BE49-F238E27FC236}">
                  <a16:creationId xmlns:a16="http://schemas.microsoft.com/office/drawing/2014/main" id="{9E89C0A0-6788-4A1E-B327-EAEC4EA362D0}"/>
                </a:ext>
              </a:extLst>
            </p:cNvPr>
            <p:cNvSpPr>
              <a:spLocks noChangeShapeType="1"/>
            </p:cNvSpPr>
            <p:nvPr/>
          </p:nvSpPr>
          <p:spPr bwMode="auto">
            <a:xfrm>
              <a:off x="2072" y="720"/>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8918" name="Group 18">
            <a:extLst>
              <a:ext uri="{FF2B5EF4-FFF2-40B4-BE49-F238E27FC236}">
                <a16:creationId xmlns:a16="http://schemas.microsoft.com/office/drawing/2014/main" id="{61B0F9C4-6FF2-4E12-A77C-1C4348D7DF0F}"/>
              </a:ext>
            </a:extLst>
          </p:cNvPr>
          <p:cNvGrpSpPr>
            <a:grpSpLocks/>
          </p:cNvGrpSpPr>
          <p:nvPr/>
        </p:nvGrpSpPr>
        <p:grpSpPr bwMode="auto">
          <a:xfrm>
            <a:off x="3657600" y="1258888"/>
            <a:ext cx="825500" cy="254000"/>
            <a:chOff x="2304" y="712"/>
            <a:chExt cx="520" cy="160"/>
          </a:xfrm>
        </p:grpSpPr>
        <p:sp>
          <p:nvSpPr>
            <p:cNvPr id="38958" name="Line 14">
              <a:extLst>
                <a:ext uri="{FF2B5EF4-FFF2-40B4-BE49-F238E27FC236}">
                  <a16:creationId xmlns:a16="http://schemas.microsoft.com/office/drawing/2014/main" id="{72CE1535-9A0A-489D-9422-8A56EC0AEE14}"/>
                </a:ext>
              </a:extLst>
            </p:cNvPr>
            <p:cNvSpPr>
              <a:spLocks noChangeShapeType="1"/>
            </p:cNvSpPr>
            <p:nvPr/>
          </p:nvSpPr>
          <p:spPr bwMode="auto">
            <a:xfrm>
              <a:off x="2312" y="864"/>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9" name="Line 15">
              <a:extLst>
                <a:ext uri="{FF2B5EF4-FFF2-40B4-BE49-F238E27FC236}">
                  <a16:creationId xmlns:a16="http://schemas.microsoft.com/office/drawing/2014/main" id="{AE04B690-4587-42C6-9AC3-8D56E81CB8BC}"/>
                </a:ext>
              </a:extLst>
            </p:cNvPr>
            <p:cNvSpPr>
              <a:spLocks noChangeShapeType="1"/>
            </p:cNvSpPr>
            <p:nvPr/>
          </p:nvSpPr>
          <p:spPr bwMode="auto">
            <a:xfrm>
              <a:off x="2304" y="728"/>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0" name="Line 16">
              <a:extLst>
                <a:ext uri="{FF2B5EF4-FFF2-40B4-BE49-F238E27FC236}">
                  <a16:creationId xmlns:a16="http://schemas.microsoft.com/office/drawing/2014/main" id="{70BB4986-66BB-4803-BEE2-6134F289F2C2}"/>
                </a:ext>
              </a:extLst>
            </p:cNvPr>
            <p:cNvSpPr>
              <a:spLocks noChangeShapeType="1"/>
            </p:cNvSpPr>
            <p:nvPr/>
          </p:nvSpPr>
          <p:spPr bwMode="auto">
            <a:xfrm flipV="1">
              <a:off x="2592" y="712"/>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1" name="Line 17">
              <a:extLst>
                <a:ext uri="{FF2B5EF4-FFF2-40B4-BE49-F238E27FC236}">
                  <a16:creationId xmlns:a16="http://schemas.microsoft.com/office/drawing/2014/main" id="{AB5B8428-633E-4569-B372-E68DBCEA3C6F}"/>
                </a:ext>
              </a:extLst>
            </p:cNvPr>
            <p:cNvSpPr>
              <a:spLocks noChangeShapeType="1"/>
            </p:cNvSpPr>
            <p:nvPr/>
          </p:nvSpPr>
          <p:spPr bwMode="auto">
            <a:xfrm>
              <a:off x="2600" y="720"/>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8919" name="Group 23">
            <a:extLst>
              <a:ext uri="{FF2B5EF4-FFF2-40B4-BE49-F238E27FC236}">
                <a16:creationId xmlns:a16="http://schemas.microsoft.com/office/drawing/2014/main" id="{0167E6A6-BC6C-4650-9978-84E00B877954}"/>
              </a:ext>
            </a:extLst>
          </p:cNvPr>
          <p:cNvGrpSpPr>
            <a:grpSpLocks/>
          </p:cNvGrpSpPr>
          <p:nvPr/>
        </p:nvGrpSpPr>
        <p:grpSpPr bwMode="auto">
          <a:xfrm>
            <a:off x="4495800" y="1258888"/>
            <a:ext cx="825500" cy="254000"/>
            <a:chOff x="2832" y="712"/>
            <a:chExt cx="520" cy="160"/>
          </a:xfrm>
        </p:grpSpPr>
        <p:sp>
          <p:nvSpPr>
            <p:cNvPr id="38954" name="Line 19">
              <a:extLst>
                <a:ext uri="{FF2B5EF4-FFF2-40B4-BE49-F238E27FC236}">
                  <a16:creationId xmlns:a16="http://schemas.microsoft.com/office/drawing/2014/main" id="{2C3A9FEF-973E-4CF3-A4A4-0C4600C17447}"/>
                </a:ext>
              </a:extLst>
            </p:cNvPr>
            <p:cNvSpPr>
              <a:spLocks noChangeShapeType="1"/>
            </p:cNvSpPr>
            <p:nvPr/>
          </p:nvSpPr>
          <p:spPr bwMode="auto">
            <a:xfrm>
              <a:off x="2840" y="864"/>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5" name="Line 20">
              <a:extLst>
                <a:ext uri="{FF2B5EF4-FFF2-40B4-BE49-F238E27FC236}">
                  <a16:creationId xmlns:a16="http://schemas.microsoft.com/office/drawing/2014/main" id="{8BC13F7D-DAEA-445A-AAC8-B2FEA107B84A}"/>
                </a:ext>
              </a:extLst>
            </p:cNvPr>
            <p:cNvSpPr>
              <a:spLocks noChangeShapeType="1"/>
            </p:cNvSpPr>
            <p:nvPr/>
          </p:nvSpPr>
          <p:spPr bwMode="auto">
            <a:xfrm>
              <a:off x="2832" y="728"/>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6" name="Line 21">
              <a:extLst>
                <a:ext uri="{FF2B5EF4-FFF2-40B4-BE49-F238E27FC236}">
                  <a16:creationId xmlns:a16="http://schemas.microsoft.com/office/drawing/2014/main" id="{8AF0D946-E6FB-4F51-B5E6-1498CC2321A0}"/>
                </a:ext>
              </a:extLst>
            </p:cNvPr>
            <p:cNvSpPr>
              <a:spLocks noChangeShapeType="1"/>
            </p:cNvSpPr>
            <p:nvPr/>
          </p:nvSpPr>
          <p:spPr bwMode="auto">
            <a:xfrm flipV="1">
              <a:off x="3120" y="712"/>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7" name="Line 22">
              <a:extLst>
                <a:ext uri="{FF2B5EF4-FFF2-40B4-BE49-F238E27FC236}">
                  <a16:creationId xmlns:a16="http://schemas.microsoft.com/office/drawing/2014/main" id="{F837B652-D74D-497F-A344-FC2DC5BAA042}"/>
                </a:ext>
              </a:extLst>
            </p:cNvPr>
            <p:cNvSpPr>
              <a:spLocks noChangeShapeType="1"/>
            </p:cNvSpPr>
            <p:nvPr/>
          </p:nvSpPr>
          <p:spPr bwMode="auto">
            <a:xfrm>
              <a:off x="3128" y="720"/>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8920" name="Line 24">
            <a:extLst>
              <a:ext uri="{FF2B5EF4-FFF2-40B4-BE49-F238E27FC236}">
                <a16:creationId xmlns:a16="http://schemas.microsoft.com/office/drawing/2014/main" id="{567026E7-17D3-4B89-9588-812582134123}"/>
              </a:ext>
            </a:extLst>
          </p:cNvPr>
          <p:cNvSpPr>
            <a:spLocks noChangeShapeType="1"/>
          </p:cNvSpPr>
          <p:nvPr/>
        </p:nvSpPr>
        <p:spPr bwMode="auto">
          <a:xfrm>
            <a:off x="5346700" y="1500188"/>
            <a:ext cx="431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1" name="Line 25">
            <a:extLst>
              <a:ext uri="{FF2B5EF4-FFF2-40B4-BE49-F238E27FC236}">
                <a16:creationId xmlns:a16="http://schemas.microsoft.com/office/drawing/2014/main" id="{52EE1BF3-948F-4F92-9AC0-E677CDD0D91D}"/>
              </a:ext>
            </a:extLst>
          </p:cNvPr>
          <p:cNvSpPr>
            <a:spLocks noChangeShapeType="1"/>
          </p:cNvSpPr>
          <p:nvPr/>
        </p:nvSpPr>
        <p:spPr bwMode="auto">
          <a:xfrm>
            <a:off x="5334000" y="1284288"/>
            <a:ext cx="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2" name="Line 26">
            <a:extLst>
              <a:ext uri="{FF2B5EF4-FFF2-40B4-BE49-F238E27FC236}">
                <a16:creationId xmlns:a16="http://schemas.microsoft.com/office/drawing/2014/main" id="{86565008-95DC-4C1B-8897-920588DEF092}"/>
              </a:ext>
            </a:extLst>
          </p:cNvPr>
          <p:cNvSpPr>
            <a:spLocks noChangeShapeType="1"/>
          </p:cNvSpPr>
          <p:nvPr/>
        </p:nvSpPr>
        <p:spPr bwMode="auto">
          <a:xfrm>
            <a:off x="1612900" y="1271588"/>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3" name="Line 27">
            <a:extLst>
              <a:ext uri="{FF2B5EF4-FFF2-40B4-BE49-F238E27FC236}">
                <a16:creationId xmlns:a16="http://schemas.microsoft.com/office/drawing/2014/main" id="{2DA59F5C-B9C3-41EF-AF68-929569190623}"/>
              </a:ext>
            </a:extLst>
          </p:cNvPr>
          <p:cNvSpPr>
            <a:spLocks noChangeShapeType="1"/>
          </p:cNvSpPr>
          <p:nvPr/>
        </p:nvSpPr>
        <p:spPr bwMode="auto">
          <a:xfrm flipV="1">
            <a:off x="1981200" y="877888"/>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4" name="Line 28">
            <a:extLst>
              <a:ext uri="{FF2B5EF4-FFF2-40B4-BE49-F238E27FC236}">
                <a16:creationId xmlns:a16="http://schemas.microsoft.com/office/drawing/2014/main" id="{21962DEA-EAFD-4123-939D-ABC48FEAADF5}"/>
              </a:ext>
            </a:extLst>
          </p:cNvPr>
          <p:cNvSpPr>
            <a:spLocks noChangeShapeType="1"/>
          </p:cNvSpPr>
          <p:nvPr/>
        </p:nvSpPr>
        <p:spPr bwMode="auto">
          <a:xfrm flipV="1">
            <a:off x="2819400" y="877888"/>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5" name="Rectangle 29">
            <a:extLst>
              <a:ext uri="{FF2B5EF4-FFF2-40B4-BE49-F238E27FC236}">
                <a16:creationId xmlns:a16="http://schemas.microsoft.com/office/drawing/2014/main" id="{36976C31-408B-4C40-AA14-C2518D18D2B8}"/>
              </a:ext>
            </a:extLst>
          </p:cNvPr>
          <p:cNvSpPr>
            <a:spLocks noChangeArrowheads="1"/>
          </p:cNvSpPr>
          <p:nvPr/>
        </p:nvSpPr>
        <p:spPr bwMode="auto">
          <a:xfrm>
            <a:off x="2043113" y="890588"/>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1</a:t>
            </a:r>
          </a:p>
        </p:txBody>
      </p:sp>
      <p:sp>
        <p:nvSpPr>
          <p:cNvPr id="38926" name="Rectangle 30">
            <a:extLst>
              <a:ext uri="{FF2B5EF4-FFF2-40B4-BE49-F238E27FC236}">
                <a16:creationId xmlns:a16="http://schemas.microsoft.com/office/drawing/2014/main" id="{0F45113E-4D24-485B-BA7E-256315669300}"/>
              </a:ext>
            </a:extLst>
          </p:cNvPr>
          <p:cNvSpPr>
            <a:spLocks noChangeArrowheads="1"/>
          </p:cNvSpPr>
          <p:nvPr/>
        </p:nvSpPr>
        <p:spPr bwMode="auto">
          <a:xfrm>
            <a:off x="2805113" y="890588"/>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2</a:t>
            </a:r>
          </a:p>
        </p:txBody>
      </p:sp>
      <p:sp>
        <p:nvSpPr>
          <p:cNvPr id="38927" name="Line 31">
            <a:extLst>
              <a:ext uri="{FF2B5EF4-FFF2-40B4-BE49-F238E27FC236}">
                <a16:creationId xmlns:a16="http://schemas.microsoft.com/office/drawing/2014/main" id="{9BAE67F8-940D-4331-8B76-A9683E4D80E6}"/>
              </a:ext>
            </a:extLst>
          </p:cNvPr>
          <p:cNvSpPr>
            <a:spLocks noChangeShapeType="1"/>
          </p:cNvSpPr>
          <p:nvPr/>
        </p:nvSpPr>
        <p:spPr bwMode="auto">
          <a:xfrm flipV="1">
            <a:off x="3657600" y="877888"/>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8" name="Line 32">
            <a:extLst>
              <a:ext uri="{FF2B5EF4-FFF2-40B4-BE49-F238E27FC236}">
                <a16:creationId xmlns:a16="http://schemas.microsoft.com/office/drawing/2014/main" id="{3B65A7A0-B246-4AA8-BA55-B0AA10C6BA7B}"/>
              </a:ext>
            </a:extLst>
          </p:cNvPr>
          <p:cNvSpPr>
            <a:spLocks noChangeShapeType="1"/>
          </p:cNvSpPr>
          <p:nvPr/>
        </p:nvSpPr>
        <p:spPr bwMode="auto">
          <a:xfrm flipV="1">
            <a:off x="4495800" y="877888"/>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9" name="Line 33">
            <a:extLst>
              <a:ext uri="{FF2B5EF4-FFF2-40B4-BE49-F238E27FC236}">
                <a16:creationId xmlns:a16="http://schemas.microsoft.com/office/drawing/2014/main" id="{FBCC072E-AD54-4C70-9426-3138F40368AC}"/>
              </a:ext>
            </a:extLst>
          </p:cNvPr>
          <p:cNvSpPr>
            <a:spLocks noChangeShapeType="1"/>
          </p:cNvSpPr>
          <p:nvPr/>
        </p:nvSpPr>
        <p:spPr bwMode="auto">
          <a:xfrm flipV="1">
            <a:off x="5334000" y="877888"/>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0" name="Rectangle 34">
            <a:extLst>
              <a:ext uri="{FF2B5EF4-FFF2-40B4-BE49-F238E27FC236}">
                <a16:creationId xmlns:a16="http://schemas.microsoft.com/office/drawing/2014/main" id="{CD15571B-5BD7-419A-9356-A4D1FCBC824B}"/>
              </a:ext>
            </a:extLst>
          </p:cNvPr>
          <p:cNvSpPr>
            <a:spLocks noChangeArrowheads="1"/>
          </p:cNvSpPr>
          <p:nvPr/>
        </p:nvSpPr>
        <p:spPr bwMode="auto">
          <a:xfrm>
            <a:off x="3719513" y="890588"/>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3</a:t>
            </a:r>
          </a:p>
        </p:txBody>
      </p:sp>
      <p:sp>
        <p:nvSpPr>
          <p:cNvPr id="38931" name="Rectangle 35">
            <a:extLst>
              <a:ext uri="{FF2B5EF4-FFF2-40B4-BE49-F238E27FC236}">
                <a16:creationId xmlns:a16="http://schemas.microsoft.com/office/drawing/2014/main" id="{EB80B788-5033-4224-BA95-94FED29C824C}"/>
              </a:ext>
            </a:extLst>
          </p:cNvPr>
          <p:cNvSpPr>
            <a:spLocks noChangeArrowheads="1"/>
          </p:cNvSpPr>
          <p:nvPr/>
        </p:nvSpPr>
        <p:spPr bwMode="auto">
          <a:xfrm>
            <a:off x="4481513" y="890588"/>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4</a:t>
            </a:r>
          </a:p>
        </p:txBody>
      </p:sp>
      <p:grpSp>
        <p:nvGrpSpPr>
          <p:cNvPr id="38932" name="Group 38">
            <a:extLst>
              <a:ext uri="{FF2B5EF4-FFF2-40B4-BE49-F238E27FC236}">
                <a16:creationId xmlns:a16="http://schemas.microsoft.com/office/drawing/2014/main" id="{07FA2740-A583-4F11-A5B5-CE0408248351}"/>
              </a:ext>
            </a:extLst>
          </p:cNvPr>
          <p:cNvGrpSpPr>
            <a:grpSpLocks/>
          </p:cNvGrpSpPr>
          <p:nvPr/>
        </p:nvGrpSpPr>
        <p:grpSpPr bwMode="auto">
          <a:xfrm>
            <a:off x="1993900" y="1728788"/>
            <a:ext cx="812800" cy="333375"/>
            <a:chOff x="1256" y="1008"/>
            <a:chExt cx="512" cy="210"/>
          </a:xfrm>
        </p:grpSpPr>
        <p:sp>
          <p:nvSpPr>
            <p:cNvPr id="38952" name="Rectangle 36">
              <a:extLst>
                <a:ext uri="{FF2B5EF4-FFF2-40B4-BE49-F238E27FC236}">
                  <a16:creationId xmlns:a16="http://schemas.microsoft.com/office/drawing/2014/main" id="{41521698-CAA1-41B4-BAE6-EB9C59D5E657}"/>
                </a:ext>
              </a:extLst>
            </p:cNvPr>
            <p:cNvSpPr>
              <a:spLocks noChangeArrowheads="1"/>
            </p:cNvSpPr>
            <p:nvPr/>
          </p:nvSpPr>
          <p:spPr bwMode="auto">
            <a:xfrm>
              <a:off x="1256" y="1016"/>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8953" name="Rectangle 37">
              <a:extLst>
                <a:ext uri="{FF2B5EF4-FFF2-40B4-BE49-F238E27FC236}">
                  <a16:creationId xmlns:a16="http://schemas.microsoft.com/office/drawing/2014/main" id="{310CF7C7-5883-4FAD-ABCD-C9B998EFE4AC}"/>
                </a:ext>
              </a:extLst>
            </p:cNvPr>
            <p:cNvSpPr>
              <a:spLocks noChangeArrowheads="1"/>
            </p:cNvSpPr>
            <p:nvPr/>
          </p:nvSpPr>
          <p:spPr bwMode="auto">
            <a:xfrm>
              <a:off x="1297" y="1008"/>
              <a:ext cx="4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Ifetch</a:t>
              </a:r>
            </a:p>
          </p:txBody>
        </p:sp>
      </p:grpSp>
      <p:grpSp>
        <p:nvGrpSpPr>
          <p:cNvPr id="38933" name="Group 41">
            <a:extLst>
              <a:ext uri="{FF2B5EF4-FFF2-40B4-BE49-F238E27FC236}">
                <a16:creationId xmlns:a16="http://schemas.microsoft.com/office/drawing/2014/main" id="{197853D3-E80B-4B86-8ACD-7D1E56DE5FC8}"/>
              </a:ext>
            </a:extLst>
          </p:cNvPr>
          <p:cNvGrpSpPr>
            <a:grpSpLocks/>
          </p:cNvGrpSpPr>
          <p:nvPr/>
        </p:nvGrpSpPr>
        <p:grpSpPr bwMode="auto">
          <a:xfrm>
            <a:off x="2805113" y="1728788"/>
            <a:ext cx="903287" cy="333375"/>
            <a:chOff x="1767" y="1008"/>
            <a:chExt cx="569" cy="210"/>
          </a:xfrm>
        </p:grpSpPr>
        <p:sp>
          <p:nvSpPr>
            <p:cNvPr id="38950" name="Rectangle 39">
              <a:extLst>
                <a:ext uri="{FF2B5EF4-FFF2-40B4-BE49-F238E27FC236}">
                  <a16:creationId xmlns:a16="http://schemas.microsoft.com/office/drawing/2014/main" id="{F0897A64-B488-4D89-9DE8-65AB9262F1C2}"/>
                </a:ext>
              </a:extLst>
            </p:cNvPr>
            <p:cNvSpPr>
              <a:spLocks noChangeArrowheads="1"/>
            </p:cNvSpPr>
            <p:nvPr/>
          </p:nvSpPr>
          <p:spPr bwMode="auto">
            <a:xfrm>
              <a:off x="1784" y="1016"/>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8951" name="Rectangle 40">
              <a:extLst>
                <a:ext uri="{FF2B5EF4-FFF2-40B4-BE49-F238E27FC236}">
                  <a16:creationId xmlns:a16="http://schemas.microsoft.com/office/drawing/2014/main" id="{DE182176-D014-4250-95E4-A82D796477EF}"/>
                </a:ext>
              </a:extLst>
            </p:cNvPr>
            <p:cNvSpPr>
              <a:spLocks noChangeArrowheads="1"/>
            </p:cNvSpPr>
            <p:nvPr/>
          </p:nvSpPr>
          <p:spPr bwMode="auto">
            <a:xfrm>
              <a:off x="1767" y="1008"/>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Reg/Dec</a:t>
              </a:r>
            </a:p>
          </p:txBody>
        </p:sp>
      </p:grpSp>
      <p:grpSp>
        <p:nvGrpSpPr>
          <p:cNvPr id="38934" name="Group 44">
            <a:extLst>
              <a:ext uri="{FF2B5EF4-FFF2-40B4-BE49-F238E27FC236}">
                <a16:creationId xmlns:a16="http://schemas.microsoft.com/office/drawing/2014/main" id="{0F438464-9964-4784-A98E-EB60D384CD4B}"/>
              </a:ext>
            </a:extLst>
          </p:cNvPr>
          <p:cNvGrpSpPr>
            <a:grpSpLocks/>
          </p:cNvGrpSpPr>
          <p:nvPr/>
        </p:nvGrpSpPr>
        <p:grpSpPr bwMode="auto">
          <a:xfrm>
            <a:off x="3670300" y="1728788"/>
            <a:ext cx="812800" cy="333375"/>
            <a:chOff x="2312" y="1008"/>
            <a:chExt cx="512" cy="210"/>
          </a:xfrm>
        </p:grpSpPr>
        <p:sp>
          <p:nvSpPr>
            <p:cNvPr id="38948" name="Rectangle 42">
              <a:extLst>
                <a:ext uri="{FF2B5EF4-FFF2-40B4-BE49-F238E27FC236}">
                  <a16:creationId xmlns:a16="http://schemas.microsoft.com/office/drawing/2014/main" id="{9CAB40CB-24F7-4857-8AC3-EDECCDB91A90}"/>
                </a:ext>
              </a:extLst>
            </p:cNvPr>
            <p:cNvSpPr>
              <a:spLocks noChangeArrowheads="1"/>
            </p:cNvSpPr>
            <p:nvPr/>
          </p:nvSpPr>
          <p:spPr bwMode="auto">
            <a:xfrm>
              <a:off x="2312" y="1016"/>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8949" name="Rectangle 43">
              <a:extLst>
                <a:ext uri="{FF2B5EF4-FFF2-40B4-BE49-F238E27FC236}">
                  <a16:creationId xmlns:a16="http://schemas.microsoft.com/office/drawing/2014/main" id="{CFDD8D45-FFFF-4C28-BB0A-CF00AC0ECB48}"/>
                </a:ext>
              </a:extLst>
            </p:cNvPr>
            <p:cNvSpPr>
              <a:spLocks noChangeArrowheads="1"/>
            </p:cNvSpPr>
            <p:nvPr/>
          </p:nvSpPr>
          <p:spPr bwMode="auto">
            <a:xfrm>
              <a:off x="2391" y="1008"/>
              <a:ext cx="37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Exec</a:t>
              </a:r>
            </a:p>
          </p:txBody>
        </p:sp>
      </p:grpSp>
      <p:grpSp>
        <p:nvGrpSpPr>
          <p:cNvPr id="38935" name="Group 47">
            <a:extLst>
              <a:ext uri="{FF2B5EF4-FFF2-40B4-BE49-F238E27FC236}">
                <a16:creationId xmlns:a16="http://schemas.microsoft.com/office/drawing/2014/main" id="{F93D9CAD-35C2-4663-B403-79FFCCD8CC2B}"/>
              </a:ext>
            </a:extLst>
          </p:cNvPr>
          <p:cNvGrpSpPr>
            <a:grpSpLocks/>
          </p:cNvGrpSpPr>
          <p:nvPr/>
        </p:nvGrpSpPr>
        <p:grpSpPr bwMode="auto">
          <a:xfrm>
            <a:off x="4508500" y="1728788"/>
            <a:ext cx="812800" cy="333375"/>
            <a:chOff x="2840" y="1008"/>
            <a:chExt cx="512" cy="210"/>
          </a:xfrm>
        </p:grpSpPr>
        <p:sp>
          <p:nvSpPr>
            <p:cNvPr id="38946" name="Rectangle 45">
              <a:extLst>
                <a:ext uri="{FF2B5EF4-FFF2-40B4-BE49-F238E27FC236}">
                  <a16:creationId xmlns:a16="http://schemas.microsoft.com/office/drawing/2014/main" id="{FD5F1CAE-ED8F-4672-9929-86DF59ED137A}"/>
                </a:ext>
              </a:extLst>
            </p:cNvPr>
            <p:cNvSpPr>
              <a:spLocks noChangeArrowheads="1"/>
            </p:cNvSpPr>
            <p:nvPr/>
          </p:nvSpPr>
          <p:spPr bwMode="auto">
            <a:xfrm>
              <a:off x="2840" y="1016"/>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8947" name="Rectangle 46">
              <a:extLst>
                <a:ext uri="{FF2B5EF4-FFF2-40B4-BE49-F238E27FC236}">
                  <a16:creationId xmlns:a16="http://schemas.microsoft.com/office/drawing/2014/main" id="{971C1233-727B-4C13-9DF8-04DF249A6908}"/>
                </a:ext>
              </a:extLst>
            </p:cNvPr>
            <p:cNvSpPr>
              <a:spLocks noChangeArrowheads="1"/>
            </p:cNvSpPr>
            <p:nvPr/>
          </p:nvSpPr>
          <p:spPr bwMode="auto">
            <a:xfrm>
              <a:off x="2919" y="1008"/>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Mem</a:t>
              </a:r>
            </a:p>
          </p:txBody>
        </p:sp>
      </p:grpSp>
      <p:sp>
        <p:nvSpPr>
          <p:cNvPr id="38936" name="Rectangle 48">
            <a:extLst>
              <a:ext uri="{FF2B5EF4-FFF2-40B4-BE49-F238E27FC236}">
                <a16:creationId xmlns:a16="http://schemas.microsoft.com/office/drawing/2014/main" id="{1749EA36-151D-40AE-A9AC-575C520FCAE8}"/>
              </a:ext>
            </a:extLst>
          </p:cNvPr>
          <p:cNvSpPr>
            <a:spLocks noChangeArrowheads="1"/>
          </p:cNvSpPr>
          <p:nvPr/>
        </p:nvSpPr>
        <p:spPr bwMode="auto">
          <a:xfrm>
            <a:off x="1509713" y="1728788"/>
            <a:ext cx="5191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Beq</a:t>
            </a:r>
          </a:p>
        </p:txBody>
      </p:sp>
      <p:sp>
        <p:nvSpPr>
          <p:cNvPr id="38966" name="Rectangle 54">
            <a:extLst>
              <a:ext uri="{FF2B5EF4-FFF2-40B4-BE49-F238E27FC236}">
                <a16:creationId xmlns:a16="http://schemas.microsoft.com/office/drawing/2014/main" id="{7FD9CC89-2A47-4B9F-8F23-4D1E1BB8EFA0}"/>
              </a:ext>
            </a:extLst>
          </p:cNvPr>
          <p:cNvSpPr>
            <a:spLocks noChangeArrowheads="1"/>
          </p:cNvSpPr>
          <p:nvPr/>
        </p:nvSpPr>
        <p:spPr bwMode="auto">
          <a:xfrm>
            <a:off x="236538" y="5213350"/>
            <a:ext cx="527050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03200" indent="-203200">
              <a:spcBef>
                <a:spcPct val="30000"/>
              </a:spcBef>
              <a:buSzPct val="100000"/>
              <a:buFont typeface="Times New Roman" panose="02020603050405020304" pitchFamily="18" charset="0"/>
              <a:buChar char="°"/>
              <a:defRPr b="1">
                <a:solidFill>
                  <a:schemeClr val="tx1"/>
                </a:solidFill>
                <a:latin typeface="Arial" panose="020B0604020202020204" pitchFamily="34" charset="0"/>
              </a:defRPr>
            </a:lvl1pPr>
            <a:lvl2pPr marL="685800" indent="-190500">
              <a:lnSpc>
                <a:spcPct val="85000"/>
              </a:lnSpc>
              <a:spcBef>
                <a:spcPct val="40000"/>
              </a:spcBef>
              <a:buSzPct val="100000"/>
              <a:buChar char="•"/>
              <a:defRPr b="1">
                <a:solidFill>
                  <a:schemeClr val="accent2"/>
                </a:solidFill>
                <a:latin typeface="Arial" panose="020B0604020202020204" pitchFamily="34" charset="0"/>
              </a:defRPr>
            </a:lvl2pPr>
            <a:lvl3pPr marL="1257300" indent="-342900">
              <a:lnSpc>
                <a:spcPct val="85000"/>
              </a:lnSpc>
              <a:spcBef>
                <a:spcPct val="40000"/>
              </a:spcBef>
              <a:buSzPct val="100000"/>
              <a:buChar char="-"/>
              <a:defRPr b="1">
                <a:solidFill>
                  <a:srgbClr val="990000"/>
                </a:solidFill>
                <a:latin typeface="Arial" panose="020B0604020202020204" pitchFamily="34" charset="0"/>
              </a:defRPr>
            </a:lvl3pPr>
            <a:lvl4pPr marL="1714500" indent="-342900">
              <a:spcBef>
                <a:spcPct val="20000"/>
              </a:spcBef>
              <a:buChar char="–"/>
              <a:defRPr sz="2000">
                <a:solidFill>
                  <a:schemeClr val="tx1"/>
                </a:solidFill>
                <a:latin typeface="Times New Roman" panose="02020603050405020304" pitchFamily="18" charset="0"/>
              </a:defRPr>
            </a:lvl4pPr>
            <a:lvl5pPr marL="2171700" indent="-342900">
              <a:spcBef>
                <a:spcPct val="20000"/>
              </a:spcBef>
              <a:buChar char="»"/>
              <a:defRPr sz="2000">
                <a:solidFill>
                  <a:schemeClr val="tx1"/>
                </a:solidFill>
                <a:latin typeface="Times New Roman" panose="02020603050405020304" pitchFamily="18" charset="0"/>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5000"/>
              </a:lnSpc>
              <a:spcBef>
                <a:spcPct val="100000"/>
              </a:spcBef>
              <a:buFontTx/>
              <a:buChar char="°"/>
            </a:pPr>
            <a:r>
              <a:rPr lang="en-US" altLang="zh-CN" sz="2000">
                <a:solidFill>
                  <a:srgbClr val="CC0000"/>
                </a:solidFill>
                <a:ea typeface="宋体" panose="02010600030101010101" pitchFamily="2" charset="-122"/>
              </a:rPr>
              <a:t>Wr:</a:t>
            </a:r>
            <a:r>
              <a:rPr lang="en-US" altLang="zh-CN" sz="2000">
                <a:solidFill>
                  <a:schemeClr val="accent2"/>
                </a:solidFill>
                <a:ea typeface="宋体" panose="02010600030101010101" pitchFamily="2" charset="-122"/>
              </a:rPr>
              <a:t>  </a:t>
            </a:r>
            <a:r>
              <a:rPr lang="zh-CN" altLang="en-US" sz="2000">
                <a:solidFill>
                  <a:schemeClr val="accent2"/>
                </a:solidFill>
                <a:latin typeface="黑体" panose="02010609060101010101" pitchFamily="49" charset="-122"/>
                <a:ea typeface="黑体" panose="02010609060101010101" pitchFamily="49" charset="-122"/>
              </a:rPr>
              <a:t>加一个空阶段，使流水线更规整</a:t>
            </a:r>
            <a:r>
              <a:rPr lang="zh-CN" altLang="en-US" sz="2000">
                <a:solidFill>
                  <a:schemeClr val="accent2"/>
                </a:solidFill>
                <a:ea typeface="宋体" panose="02010600030101010101" pitchFamily="2" charset="-122"/>
              </a:rPr>
              <a:t>！</a:t>
            </a:r>
          </a:p>
        </p:txBody>
      </p:sp>
      <p:grpSp>
        <p:nvGrpSpPr>
          <p:cNvPr id="2" name="组合 1">
            <a:extLst>
              <a:ext uri="{FF2B5EF4-FFF2-40B4-BE49-F238E27FC236}">
                <a16:creationId xmlns:a16="http://schemas.microsoft.com/office/drawing/2014/main" id="{7BF14D44-0B72-43BC-A18C-202DEA29C5AE}"/>
              </a:ext>
            </a:extLst>
          </p:cNvPr>
          <p:cNvGrpSpPr>
            <a:grpSpLocks/>
          </p:cNvGrpSpPr>
          <p:nvPr/>
        </p:nvGrpSpPr>
        <p:grpSpPr bwMode="auto">
          <a:xfrm>
            <a:off x="5326063" y="1076325"/>
            <a:ext cx="2201862" cy="985838"/>
            <a:chOff x="5326063" y="1076325"/>
            <a:chExt cx="2201862" cy="985838"/>
          </a:xfrm>
        </p:grpSpPr>
        <p:sp>
          <p:nvSpPr>
            <p:cNvPr id="38941" name="Rectangle 49">
              <a:extLst>
                <a:ext uri="{FF2B5EF4-FFF2-40B4-BE49-F238E27FC236}">
                  <a16:creationId xmlns:a16="http://schemas.microsoft.com/office/drawing/2014/main" id="{A7D55649-3389-4E14-A25A-414417CED01C}"/>
                </a:ext>
              </a:extLst>
            </p:cNvPr>
            <p:cNvSpPr>
              <a:spLocks noChangeArrowheads="1"/>
            </p:cNvSpPr>
            <p:nvPr/>
          </p:nvSpPr>
          <p:spPr bwMode="auto">
            <a:xfrm>
              <a:off x="5346700" y="1741488"/>
              <a:ext cx="812800" cy="27940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8942" name="Rectangle 50">
              <a:extLst>
                <a:ext uri="{FF2B5EF4-FFF2-40B4-BE49-F238E27FC236}">
                  <a16:creationId xmlns:a16="http://schemas.microsoft.com/office/drawing/2014/main" id="{2A8AE4CF-2102-47D7-8944-103CEB9070A4}"/>
                </a:ext>
              </a:extLst>
            </p:cNvPr>
            <p:cNvSpPr>
              <a:spLocks noChangeArrowheads="1"/>
            </p:cNvSpPr>
            <p:nvPr/>
          </p:nvSpPr>
          <p:spPr bwMode="auto">
            <a:xfrm>
              <a:off x="5472113" y="1728788"/>
              <a:ext cx="4746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Wr</a:t>
              </a:r>
            </a:p>
          </p:txBody>
        </p:sp>
        <p:sp>
          <p:nvSpPr>
            <p:cNvPr id="38943" name="Freeform 52">
              <a:extLst>
                <a:ext uri="{FF2B5EF4-FFF2-40B4-BE49-F238E27FC236}">
                  <a16:creationId xmlns:a16="http://schemas.microsoft.com/office/drawing/2014/main" id="{C53E25D5-B17D-4B10-ACD6-90013655D9E6}"/>
                </a:ext>
              </a:extLst>
            </p:cNvPr>
            <p:cNvSpPr>
              <a:spLocks/>
            </p:cNvSpPr>
            <p:nvPr/>
          </p:nvSpPr>
          <p:spPr bwMode="auto">
            <a:xfrm>
              <a:off x="6089650" y="1266825"/>
              <a:ext cx="620713" cy="346075"/>
            </a:xfrm>
            <a:custGeom>
              <a:avLst/>
              <a:gdLst>
                <a:gd name="T0" fmla="*/ 0 w 174"/>
                <a:gd name="T1" fmla="*/ 2147483646 h 250"/>
                <a:gd name="T2" fmla="*/ 2147483646 w 174"/>
                <a:gd name="T3" fmla="*/ 2147483646 h 250"/>
                <a:gd name="T4" fmla="*/ 2147483646 w 174"/>
                <a:gd name="T5" fmla="*/ 2147483646 h 250"/>
                <a:gd name="T6" fmla="*/ 2147483646 w 174"/>
                <a:gd name="T7" fmla="*/ 2147483646 h 250"/>
                <a:gd name="T8" fmla="*/ 2147483646 w 174"/>
                <a:gd name="T9" fmla="*/ 2147483646 h 250"/>
                <a:gd name="T10" fmla="*/ 2147483646 w 174"/>
                <a:gd name="T11" fmla="*/ 0 h 2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4" h="250">
                  <a:moveTo>
                    <a:pt x="0" y="250"/>
                  </a:moveTo>
                  <a:cubicBezTo>
                    <a:pt x="9" y="181"/>
                    <a:pt x="18" y="112"/>
                    <a:pt x="43" y="87"/>
                  </a:cubicBezTo>
                  <a:cubicBezTo>
                    <a:pt x="68" y="62"/>
                    <a:pt x="141" y="85"/>
                    <a:pt x="152" y="98"/>
                  </a:cubicBezTo>
                  <a:cubicBezTo>
                    <a:pt x="163" y="111"/>
                    <a:pt x="125" y="170"/>
                    <a:pt x="109" y="163"/>
                  </a:cubicBezTo>
                  <a:cubicBezTo>
                    <a:pt x="93" y="156"/>
                    <a:pt x="43" y="81"/>
                    <a:pt x="54" y="54"/>
                  </a:cubicBezTo>
                  <a:cubicBezTo>
                    <a:pt x="65" y="27"/>
                    <a:pt x="119" y="13"/>
                    <a:pt x="174" y="0"/>
                  </a:cubicBezTo>
                </a:path>
              </a:pathLst>
            </a:custGeom>
            <a:noFill/>
            <a:ln w="127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44" name="Text Box 53">
              <a:extLst>
                <a:ext uri="{FF2B5EF4-FFF2-40B4-BE49-F238E27FC236}">
                  <a16:creationId xmlns:a16="http://schemas.microsoft.com/office/drawing/2014/main" id="{CBB2C26C-BCB7-4946-98F4-BD78C86A0432}"/>
                </a:ext>
              </a:extLst>
            </p:cNvPr>
            <p:cNvSpPr txBox="1">
              <a:spLocks noChangeArrowheads="1"/>
            </p:cNvSpPr>
            <p:nvPr/>
          </p:nvSpPr>
          <p:spPr bwMode="auto">
            <a:xfrm>
              <a:off x="6688138" y="1076325"/>
              <a:ext cx="8397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NOOP!</a:t>
              </a:r>
            </a:p>
          </p:txBody>
        </p:sp>
        <p:sp>
          <p:nvSpPr>
            <p:cNvPr id="38945" name="Rectangle 56">
              <a:extLst>
                <a:ext uri="{FF2B5EF4-FFF2-40B4-BE49-F238E27FC236}">
                  <a16:creationId xmlns:a16="http://schemas.microsoft.com/office/drawing/2014/main" id="{1E742D81-7622-4752-8239-2ECF15174C1C}"/>
                </a:ext>
              </a:extLst>
            </p:cNvPr>
            <p:cNvSpPr>
              <a:spLocks noChangeArrowheads="1"/>
            </p:cNvSpPr>
            <p:nvPr/>
          </p:nvSpPr>
          <p:spPr bwMode="auto">
            <a:xfrm>
              <a:off x="5326063" y="1727200"/>
              <a:ext cx="828675" cy="319088"/>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38975" name="Text Box 63">
            <a:extLst>
              <a:ext uri="{FF2B5EF4-FFF2-40B4-BE49-F238E27FC236}">
                <a16:creationId xmlns:a16="http://schemas.microsoft.com/office/drawing/2014/main" id="{26F23F30-C603-423B-8893-3194C35FC1A1}"/>
              </a:ext>
            </a:extLst>
          </p:cNvPr>
          <p:cNvSpPr txBox="1">
            <a:spLocks noChangeArrowheads="1"/>
          </p:cNvSpPr>
          <p:nvPr/>
        </p:nvSpPr>
        <p:spPr bwMode="auto">
          <a:xfrm>
            <a:off x="404813" y="5637213"/>
            <a:ext cx="7958137"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a:ea typeface="宋体" panose="02010600030101010101" pitchFamily="2" charset="-122"/>
              </a:rPr>
              <a:t>按照上述方式，把所有指令都按照最复杂的“</a:t>
            </a:r>
            <a:r>
              <a:rPr lang="en-US" altLang="zh-CN" sz="2000">
                <a:ea typeface="宋体" panose="02010600030101010101" pitchFamily="2" charset="-122"/>
              </a:rPr>
              <a:t>load”</a:t>
            </a:r>
            <a:r>
              <a:rPr lang="zh-CN" altLang="en-US" sz="2000">
                <a:ea typeface="宋体" panose="02010600030101010101" pitchFamily="2" charset="-122"/>
              </a:rPr>
              <a:t>指令所需的五个阶段来划分，不需要的阶段加一个“</a:t>
            </a:r>
            <a:r>
              <a:rPr lang="en-US" altLang="zh-CN" sz="2000">
                <a:ea typeface="宋体" panose="02010600030101010101" pitchFamily="2" charset="-122"/>
              </a:rPr>
              <a:t>NOOP”</a:t>
            </a:r>
            <a:r>
              <a:rPr lang="zh-CN" altLang="en-US" sz="2000">
                <a:ea typeface="宋体" panose="02010600030101010101" pitchFamily="2" charset="-122"/>
              </a:rPr>
              <a:t>空操作。</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blinds(horizontal)">
                                      <p:cBhvr>
                                        <p:cTn id="7" dur="500"/>
                                        <p:tgtEl>
                                          <p:spTgt spid="38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blinds(horizontal)">
                                      <p:cBhvr>
                                        <p:cTn id="12" dur="500"/>
                                        <p:tgtEl>
                                          <p:spTgt spid="389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8915">
                                            <p:txEl>
                                              <p:pRg st="2" end="2"/>
                                            </p:txEl>
                                          </p:spTgt>
                                        </p:tgtEl>
                                        <p:attrNameLst>
                                          <p:attrName>style.visibility</p:attrName>
                                        </p:attrNameLst>
                                      </p:cBhvr>
                                      <p:to>
                                        <p:strVal val="visible"/>
                                      </p:to>
                                    </p:set>
                                    <p:animEffect transition="in" filter="blinds(horizontal)">
                                      <p:cBhvr>
                                        <p:cTn id="17" dur="500"/>
                                        <p:tgtEl>
                                          <p:spTgt spid="389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8915">
                                            <p:txEl>
                                              <p:pRg st="3" end="3"/>
                                            </p:txEl>
                                          </p:spTgt>
                                        </p:tgtEl>
                                        <p:attrNameLst>
                                          <p:attrName>style.visibility</p:attrName>
                                        </p:attrNameLst>
                                      </p:cBhvr>
                                      <p:to>
                                        <p:strVal val="visible"/>
                                      </p:to>
                                    </p:set>
                                    <p:animEffect transition="in" filter="blinds(horizontal)">
                                      <p:cBhvr>
                                        <p:cTn id="22" dur="500"/>
                                        <p:tgtEl>
                                          <p:spTgt spid="389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8915">
                                            <p:txEl>
                                              <p:pRg st="4" end="4"/>
                                            </p:txEl>
                                          </p:spTgt>
                                        </p:tgtEl>
                                        <p:attrNameLst>
                                          <p:attrName>style.visibility</p:attrName>
                                        </p:attrNameLst>
                                      </p:cBhvr>
                                      <p:to>
                                        <p:strVal val="visible"/>
                                      </p:to>
                                    </p:set>
                                    <p:animEffect transition="in" filter="blinds(horizontal)">
                                      <p:cBhvr>
                                        <p:cTn id="27" dur="500"/>
                                        <p:tgtEl>
                                          <p:spTgt spid="389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8915">
                                            <p:txEl>
                                              <p:pRg st="5" end="5"/>
                                            </p:txEl>
                                          </p:spTgt>
                                        </p:tgtEl>
                                        <p:attrNameLst>
                                          <p:attrName>style.visibility</p:attrName>
                                        </p:attrNameLst>
                                      </p:cBhvr>
                                      <p:to>
                                        <p:strVal val="visible"/>
                                      </p:to>
                                    </p:set>
                                    <p:animEffect transition="in" filter="blinds(horizontal)">
                                      <p:cBhvr>
                                        <p:cTn id="32" dur="500"/>
                                        <p:tgtEl>
                                          <p:spTgt spid="3891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8915">
                                            <p:txEl>
                                              <p:pRg st="6" end="6"/>
                                            </p:txEl>
                                          </p:spTgt>
                                        </p:tgtEl>
                                        <p:attrNameLst>
                                          <p:attrName>style.visibility</p:attrName>
                                        </p:attrNameLst>
                                      </p:cBhvr>
                                      <p:to>
                                        <p:strVal val="visible"/>
                                      </p:to>
                                    </p:set>
                                    <p:animEffect transition="in" filter="blinds(horizontal)">
                                      <p:cBhvr>
                                        <p:cTn id="37" dur="500"/>
                                        <p:tgtEl>
                                          <p:spTgt spid="3891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38966"/>
                                        </p:tgtEl>
                                        <p:attrNameLst>
                                          <p:attrName>style.visibility</p:attrName>
                                        </p:attrNameLst>
                                      </p:cBhvr>
                                      <p:to>
                                        <p:strVal val="visible"/>
                                      </p:to>
                                    </p:set>
                                    <p:animEffect transition="in" filter="slide(fromLeft)">
                                      <p:cBhvr>
                                        <p:cTn id="42" dur="500"/>
                                        <p:tgtEl>
                                          <p:spTgt spid="38966"/>
                                        </p:tgtEl>
                                      </p:cBhvr>
                                    </p:animEffect>
                                  </p:childTnLst>
                                </p:cTn>
                              </p:par>
                            </p:childTnLst>
                          </p:cTn>
                        </p:par>
                        <p:par>
                          <p:cTn id="43" fill="hold" nodeType="afterGroup">
                            <p:stCondLst>
                              <p:cond delay="500"/>
                            </p:stCondLst>
                            <p:childTnLst>
                              <p:par>
                                <p:cTn id="44" presetID="22" presetClass="entr" presetSubtype="4" fill="hold" nodeType="afterEffect">
                                  <p:stCondLst>
                                    <p:cond delay="250"/>
                                  </p:stCondLst>
                                  <p:childTnLst>
                                    <p:set>
                                      <p:cBhvr>
                                        <p:cTn id="45" dur="1" fill="hold">
                                          <p:stCondLst>
                                            <p:cond delay="0"/>
                                          </p:stCondLst>
                                        </p:cTn>
                                        <p:tgtEl>
                                          <p:spTgt spid="2"/>
                                        </p:tgtEl>
                                        <p:attrNameLst>
                                          <p:attrName>style.visibility</p:attrName>
                                        </p:attrNameLst>
                                      </p:cBhvr>
                                      <p:to>
                                        <p:strVal val="visible"/>
                                      </p:to>
                                    </p:set>
                                    <p:animEffect transition="in" filter="wipe(down)">
                                      <p:cBhvr>
                                        <p:cTn id="46" dur="500"/>
                                        <p:tgtEl>
                                          <p:spTgt spid="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38975"/>
                                        </p:tgtEl>
                                        <p:attrNameLst>
                                          <p:attrName>style.visibility</p:attrName>
                                        </p:attrNameLst>
                                      </p:cBhvr>
                                      <p:to>
                                        <p:strVal val="visible"/>
                                      </p:to>
                                    </p:set>
                                    <p:animEffect transition="in" filter="blinds(horizontal)">
                                      <p:cBhvr>
                                        <p:cTn id="51" dur="500"/>
                                        <p:tgtEl>
                                          <p:spTgt spid="38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66" grpId="0" autoUpdateAnimBg="0"/>
      <p:bldP spid="3897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88C4C829-04D9-48FC-929A-AF0B3AC2D708}"/>
              </a:ext>
            </a:extLst>
          </p:cNvPr>
          <p:cNvSpPr>
            <a:spLocks noGrp="1" noChangeArrowheads="1"/>
          </p:cNvSpPr>
          <p:nvPr>
            <p:ph type="title"/>
          </p:nvPr>
        </p:nvSpPr>
        <p:spPr>
          <a:xfrm>
            <a:off x="800100" y="198438"/>
            <a:ext cx="7396163" cy="368300"/>
          </a:xfrm>
          <a:noFill/>
        </p:spPr>
        <p:txBody>
          <a:bodyPr/>
          <a:lstStyle/>
          <a:p>
            <a:r>
              <a:rPr lang="en-US" altLang="zh-CN">
                <a:ea typeface="宋体" panose="02010600030101010101" pitchFamily="2" charset="-122"/>
              </a:rPr>
              <a:t>A Pipelined Datapath</a:t>
            </a:r>
            <a:r>
              <a:rPr lang="zh-CN" altLang="en-US">
                <a:ea typeface="宋体" panose="02010600030101010101" pitchFamily="2" charset="-122"/>
              </a:rPr>
              <a:t>（五阶段流水线数据通路）</a:t>
            </a:r>
          </a:p>
        </p:txBody>
      </p:sp>
      <p:sp>
        <p:nvSpPr>
          <p:cNvPr id="40963" name="Rectangle 3">
            <a:extLst>
              <a:ext uri="{FF2B5EF4-FFF2-40B4-BE49-F238E27FC236}">
                <a16:creationId xmlns:a16="http://schemas.microsoft.com/office/drawing/2014/main" id="{AEF90F14-0404-44E6-97EC-FDD6C23A168A}"/>
              </a:ext>
            </a:extLst>
          </p:cNvPr>
          <p:cNvSpPr>
            <a:spLocks noChangeArrowheads="1"/>
          </p:cNvSpPr>
          <p:nvPr/>
        </p:nvSpPr>
        <p:spPr bwMode="auto">
          <a:xfrm>
            <a:off x="2212975" y="3517900"/>
            <a:ext cx="288925" cy="2305050"/>
          </a:xfrm>
          <a:prstGeom prst="rect">
            <a:avLst/>
          </a:prstGeom>
          <a:noFill/>
          <a:ln w="2540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0964" name="Rectangle 4">
            <a:extLst>
              <a:ext uri="{FF2B5EF4-FFF2-40B4-BE49-F238E27FC236}">
                <a16:creationId xmlns:a16="http://schemas.microsoft.com/office/drawing/2014/main" id="{0FC4538E-5755-42CF-B56B-D5E6CC13ED91}"/>
              </a:ext>
            </a:extLst>
          </p:cNvPr>
          <p:cNvSpPr>
            <a:spLocks noChangeArrowheads="1"/>
          </p:cNvSpPr>
          <p:nvPr/>
        </p:nvSpPr>
        <p:spPr bwMode="auto">
          <a:xfrm rot="5400000">
            <a:off x="1604963" y="4600575"/>
            <a:ext cx="14922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IF/ID</a:t>
            </a:r>
            <a:r>
              <a:rPr lang="en-US" altLang="zh-CN">
                <a:latin typeface="Arial" panose="020B0604020202020204" pitchFamily="34" charset="0"/>
                <a:ea typeface="宋体" panose="02010600030101010101" pitchFamily="2" charset="-122"/>
              </a:rPr>
              <a:t> </a:t>
            </a:r>
            <a:r>
              <a:rPr lang="en-US" altLang="zh-CN">
                <a:solidFill>
                  <a:schemeClr val="accent2"/>
                </a:solidFill>
                <a:latin typeface="Arial" panose="020B0604020202020204" pitchFamily="34" charset="0"/>
                <a:ea typeface="宋体" panose="02010600030101010101" pitchFamily="2" charset="-122"/>
              </a:rPr>
              <a:t>Register</a:t>
            </a:r>
          </a:p>
        </p:txBody>
      </p:sp>
      <p:sp>
        <p:nvSpPr>
          <p:cNvPr id="40965" name="Line 5">
            <a:extLst>
              <a:ext uri="{FF2B5EF4-FFF2-40B4-BE49-F238E27FC236}">
                <a16:creationId xmlns:a16="http://schemas.microsoft.com/office/drawing/2014/main" id="{08306889-963C-4D99-A546-8B7EF6B84458}"/>
              </a:ext>
            </a:extLst>
          </p:cNvPr>
          <p:cNvSpPr>
            <a:spLocks noChangeShapeType="1"/>
          </p:cNvSpPr>
          <p:nvPr/>
        </p:nvSpPr>
        <p:spPr bwMode="auto">
          <a:xfrm>
            <a:off x="2362200" y="3213100"/>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66" name="Rectangle 6">
            <a:extLst>
              <a:ext uri="{FF2B5EF4-FFF2-40B4-BE49-F238E27FC236}">
                <a16:creationId xmlns:a16="http://schemas.microsoft.com/office/drawing/2014/main" id="{AABFCCAA-EE93-47CD-AC34-7D72081E9FCA}"/>
              </a:ext>
            </a:extLst>
          </p:cNvPr>
          <p:cNvSpPr>
            <a:spLocks noChangeArrowheads="1"/>
          </p:cNvSpPr>
          <p:nvPr/>
        </p:nvSpPr>
        <p:spPr bwMode="auto">
          <a:xfrm>
            <a:off x="4041775" y="3517900"/>
            <a:ext cx="288925" cy="2305050"/>
          </a:xfrm>
          <a:prstGeom prst="rect">
            <a:avLst/>
          </a:prstGeom>
          <a:noFill/>
          <a:ln w="2540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0967" name="Rectangle 7">
            <a:extLst>
              <a:ext uri="{FF2B5EF4-FFF2-40B4-BE49-F238E27FC236}">
                <a16:creationId xmlns:a16="http://schemas.microsoft.com/office/drawing/2014/main" id="{965D6861-0E40-4232-8725-EB9B1685E209}"/>
              </a:ext>
            </a:extLst>
          </p:cNvPr>
          <p:cNvSpPr>
            <a:spLocks noChangeArrowheads="1"/>
          </p:cNvSpPr>
          <p:nvPr/>
        </p:nvSpPr>
        <p:spPr bwMode="auto">
          <a:xfrm rot="5400000">
            <a:off x="3403600" y="4603750"/>
            <a:ext cx="15589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panose="020B0604020202020204" pitchFamily="34" charset="0"/>
                <a:ea typeface="宋体" panose="02010600030101010101" pitchFamily="2" charset="-122"/>
              </a:rPr>
              <a:t>ID/Ex Register</a:t>
            </a:r>
          </a:p>
        </p:txBody>
      </p:sp>
      <p:sp>
        <p:nvSpPr>
          <p:cNvPr id="40968" name="Rectangle 8">
            <a:extLst>
              <a:ext uri="{FF2B5EF4-FFF2-40B4-BE49-F238E27FC236}">
                <a16:creationId xmlns:a16="http://schemas.microsoft.com/office/drawing/2014/main" id="{B455ACA2-D6E2-43AF-A689-77344F37F35A}"/>
              </a:ext>
            </a:extLst>
          </p:cNvPr>
          <p:cNvSpPr>
            <a:spLocks noChangeArrowheads="1"/>
          </p:cNvSpPr>
          <p:nvPr/>
        </p:nvSpPr>
        <p:spPr bwMode="auto">
          <a:xfrm>
            <a:off x="5870575" y="3517900"/>
            <a:ext cx="288925" cy="2305050"/>
          </a:xfrm>
          <a:prstGeom prst="rect">
            <a:avLst/>
          </a:prstGeom>
          <a:noFill/>
          <a:ln w="2540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0969" name="Rectangle 9">
            <a:extLst>
              <a:ext uri="{FF2B5EF4-FFF2-40B4-BE49-F238E27FC236}">
                <a16:creationId xmlns:a16="http://schemas.microsoft.com/office/drawing/2014/main" id="{A8AC0E18-F0FA-42F3-A58B-E7CC83043DE4}"/>
              </a:ext>
            </a:extLst>
          </p:cNvPr>
          <p:cNvSpPr>
            <a:spLocks noChangeArrowheads="1"/>
          </p:cNvSpPr>
          <p:nvPr/>
        </p:nvSpPr>
        <p:spPr bwMode="auto">
          <a:xfrm rot="5400000">
            <a:off x="5103813" y="4600575"/>
            <a:ext cx="18129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Ex/Mem</a:t>
            </a:r>
            <a:r>
              <a:rPr lang="en-US" altLang="zh-CN">
                <a:ea typeface="宋体" panose="02010600030101010101" pitchFamily="2" charset="-122"/>
              </a:rPr>
              <a:t> </a:t>
            </a:r>
            <a:r>
              <a:rPr lang="en-US" altLang="zh-CN">
                <a:solidFill>
                  <a:schemeClr val="accent2"/>
                </a:solidFill>
                <a:latin typeface="Arial" panose="020B0604020202020204" pitchFamily="34" charset="0"/>
                <a:ea typeface="宋体" panose="02010600030101010101" pitchFamily="2" charset="-122"/>
              </a:rPr>
              <a:t>Register</a:t>
            </a:r>
          </a:p>
        </p:txBody>
      </p:sp>
      <p:sp>
        <p:nvSpPr>
          <p:cNvPr id="40970" name="Rectangle 10">
            <a:extLst>
              <a:ext uri="{FF2B5EF4-FFF2-40B4-BE49-F238E27FC236}">
                <a16:creationId xmlns:a16="http://schemas.microsoft.com/office/drawing/2014/main" id="{10DC6720-B46D-47F0-A253-B3C24A17DC76}"/>
              </a:ext>
            </a:extLst>
          </p:cNvPr>
          <p:cNvSpPr>
            <a:spLocks noChangeArrowheads="1"/>
          </p:cNvSpPr>
          <p:nvPr/>
        </p:nvSpPr>
        <p:spPr bwMode="auto">
          <a:xfrm>
            <a:off x="7775575" y="3517900"/>
            <a:ext cx="288925" cy="2305050"/>
          </a:xfrm>
          <a:prstGeom prst="rect">
            <a:avLst/>
          </a:prstGeom>
          <a:noFill/>
          <a:ln w="2540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0971" name="Rectangle 11">
            <a:extLst>
              <a:ext uri="{FF2B5EF4-FFF2-40B4-BE49-F238E27FC236}">
                <a16:creationId xmlns:a16="http://schemas.microsoft.com/office/drawing/2014/main" id="{3F7488E4-EAD3-4E72-81D1-23EBFD0C8D0C}"/>
              </a:ext>
            </a:extLst>
          </p:cNvPr>
          <p:cNvSpPr>
            <a:spLocks noChangeArrowheads="1"/>
          </p:cNvSpPr>
          <p:nvPr/>
        </p:nvSpPr>
        <p:spPr bwMode="auto">
          <a:xfrm rot="5400000">
            <a:off x="6996907" y="4599781"/>
            <a:ext cx="18367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Mem/Wr</a:t>
            </a:r>
            <a:r>
              <a:rPr lang="en-US" altLang="zh-CN">
                <a:ea typeface="宋体" panose="02010600030101010101" pitchFamily="2" charset="-122"/>
              </a:rPr>
              <a:t> </a:t>
            </a:r>
            <a:r>
              <a:rPr lang="en-US" altLang="zh-CN">
                <a:solidFill>
                  <a:schemeClr val="accent2"/>
                </a:solidFill>
                <a:latin typeface="Arial" panose="020B0604020202020204" pitchFamily="34" charset="0"/>
                <a:ea typeface="宋体" panose="02010600030101010101" pitchFamily="2" charset="-122"/>
              </a:rPr>
              <a:t>Register</a:t>
            </a:r>
          </a:p>
        </p:txBody>
      </p:sp>
      <p:sp>
        <p:nvSpPr>
          <p:cNvPr id="40972" name="Rectangle 12">
            <a:extLst>
              <a:ext uri="{FF2B5EF4-FFF2-40B4-BE49-F238E27FC236}">
                <a16:creationId xmlns:a16="http://schemas.microsoft.com/office/drawing/2014/main" id="{25D1713E-70AD-44E2-9CFA-37B5FCCF6411}"/>
              </a:ext>
            </a:extLst>
          </p:cNvPr>
          <p:cNvSpPr>
            <a:spLocks noChangeArrowheads="1"/>
          </p:cNvSpPr>
          <p:nvPr/>
        </p:nvSpPr>
        <p:spPr bwMode="auto">
          <a:xfrm>
            <a:off x="688975" y="3517900"/>
            <a:ext cx="288925" cy="1117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0973" name="Rectangle 13">
            <a:extLst>
              <a:ext uri="{FF2B5EF4-FFF2-40B4-BE49-F238E27FC236}">
                <a16:creationId xmlns:a16="http://schemas.microsoft.com/office/drawing/2014/main" id="{BF987E97-9A82-4CFD-A672-50640473EC73}"/>
              </a:ext>
            </a:extLst>
          </p:cNvPr>
          <p:cNvSpPr>
            <a:spLocks noChangeArrowheads="1"/>
          </p:cNvSpPr>
          <p:nvPr/>
        </p:nvSpPr>
        <p:spPr bwMode="auto">
          <a:xfrm rot="5400000">
            <a:off x="596106" y="3677444"/>
            <a:ext cx="46196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PC</a:t>
            </a:r>
          </a:p>
        </p:txBody>
      </p:sp>
      <p:sp>
        <p:nvSpPr>
          <p:cNvPr id="40974" name="Rectangle 14">
            <a:extLst>
              <a:ext uri="{FF2B5EF4-FFF2-40B4-BE49-F238E27FC236}">
                <a16:creationId xmlns:a16="http://schemas.microsoft.com/office/drawing/2014/main" id="{1821F8D4-D80B-4CF2-BFF3-0DD9A6FF1769}"/>
              </a:ext>
            </a:extLst>
          </p:cNvPr>
          <p:cNvSpPr>
            <a:spLocks noChangeArrowheads="1"/>
          </p:cNvSpPr>
          <p:nvPr/>
        </p:nvSpPr>
        <p:spPr bwMode="auto">
          <a:xfrm>
            <a:off x="6784975" y="3975100"/>
            <a:ext cx="622300" cy="1270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0975" name="Rectangle 15">
            <a:extLst>
              <a:ext uri="{FF2B5EF4-FFF2-40B4-BE49-F238E27FC236}">
                <a16:creationId xmlns:a16="http://schemas.microsoft.com/office/drawing/2014/main" id="{6F9C87EF-4BE2-48CA-B557-ED9E6A17F4FC}"/>
              </a:ext>
            </a:extLst>
          </p:cNvPr>
          <p:cNvSpPr>
            <a:spLocks noChangeArrowheads="1"/>
          </p:cNvSpPr>
          <p:nvPr/>
        </p:nvSpPr>
        <p:spPr bwMode="auto">
          <a:xfrm>
            <a:off x="6761163" y="3983038"/>
            <a:ext cx="69532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Data</a:t>
            </a:r>
          </a:p>
          <a:p>
            <a:pPr algn="ctr"/>
            <a:r>
              <a:rPr lang="en-US" altLang="zh-CN">
                <a:solidFill>
                  <a:schemeClr val="accent2"/>
                </a:solidFill>
                <a:latin typeface="Arial" panose="020B0604020202020204" pitchFamily="34" charset="0"/>
                <a:ea typeface="宋体" panose="02010600030101010101" pitchFamily="2" charset="-122"/>
              </a:rPr>
              <a:t>Mem</a:t>
            </a:r>
          </a:p>
        </p:txBody>
      </p:sp>
      <p:sp>
        <p:nvSpPr>
          <p:cNvPr id="40976" name="Rectangle 16">
            <a:extLst>
              <a:ext uri="{FF2B5EF4-FFF2-40B4-BE49-F238E27FC236}">
                <a16:creationId xmlns:a16="http://schemas.microsoft.com/office/drawing/2014/main" id="{156DFB17-6457-46F9-85BD-CBF7A50D2B8E}"/>
              </a:ext>
            </a:extLst>
          </p:cNvPr>
          <p:cNvSpPr>
            <a:spLocks noChangeArrowheads="1"/>
          </p:cNvSpPr>
          <p:nvPr/>
        </p:nvSpPr>
        <p:spPr bwMode="auto">
          <a:xfrm>
            <a:off x="6767513" y="4748213"/>
            <a:ext cx="47783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400">
                <a:latin typeface="Arial" panose="020B0604020202020204" pitchFamily="34" charset="0"/>
                <a:ea typeface="宋体" panose="02010600030101010101" pitchFamily="2" charset="-122"/>
              </a:rPr>
              <a:t>WA</a:t>
            </a:r>
          </a:p>
        </p:txBody>
      </p:sp>
      <p:sp>
        <p:nvSpPr>
          <p:cNvPr id="40977" name="Rectangle 17">
            <a:extLst>
              <a:ext uri="{FF2B5EF4-FFF2-40B4-BE49-F238E27FC236}">
                <a16:creationId xmlns:a16="http://schemas.microsoft.com/office/drawing/2014/main" id="{990229B0-4981-4167-9B6B-F0D9C8AD5DDC}"/>
              </a:ext>
            </a:extLst>
          </p:cNvPr>
          <p:cNvSpPr>
            <a:spLocks noChangeArrowheads="1"/>
          </p:cNvSpPr>
          <p:nvPr/>
        </p:nvSpPr>
        <p:spPr bwMode="auto">
          <a:xfrm>
            <a:off x="6764338" y="4964113"/>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panose="020B0604020202020204" pitchFamily="34" charset="0"/>
                <a:ea typeface="宋体" panose="02010600030101010101" pitchFamily="2" charset="-122"/>
              </a:rPr>
              <a:t>Di</a:t>
            </a:r>
          </a:p>
        </p:txBody>
      </p:sp>
      <p:sp>
        <p:nvSpPr>
          <p:cNvPr id="40978" name="Rectangle 18">
            <a:extLst>
              <a:ext uri="{FF2B5EF4-FFF2-40B4-BE49-F238E27FC236}">
                <a16:creationId xmlns:a16="http://schemas.microsoft.com/office/drawing/2014/main" id="{AB746DB0-9A5D-43F5-ABA7-BF08D7C89E86}"/>
              </a:ext>
            </a:extLst>
          </p:cNvPr>
          <p:cNvSpPr>
            <a:spLocks noChangeArrowheads="1"/>
          </p:cNvSpPr>
          <p:nvPr/>
        </p:nvSpPr>
        <p:spPr bwMode="auto">
          <a:xfrm>
            <a:off x="6702425" y="4519613"/>
            <a:ext cx="4730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panose="020B0604020202020204" pitchFamily="34" charset="0"/>
                <a:ea typeface="宋体" panose="02010600030101010101" pitchFamily="2" charset="-122"/>
              </a:rPr>
              <a:t>RA</a:t>
            </a:r>
          </a:p>
        </p:txBody>
      </p:sp>
      <p:sp>
        <p:nvSpPr>
          <p:cNvPr id="40979" name="Rectangle 19">
            <a:extLst>
              <a:ext uri="{FF2B5EF4-FFF2-40B4-BE49-F238E27FC236}">
                <a16:creationId xmlns:a16="http://schemas.microsoft.com/office/drawing/2014/main" id="{DF3BFA11-5FD1-4F52-91FC-2E8A2A2B6A30}"/>
              </a:ext>
            </a:extLst>
          </p:cNvPr>
          <p:cNvSpPr>
            <a:spLocks noChangeArrowheads="1"/>
          </p:cNvSpPr>
          <p:nvPr/>
        </p:nvSpPr>
        <p:spPr bwMode="auto">
          <a:xfrm>
            <a:off x="7046913" y="4519613"/>
            <a:ext cx="450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panose="020B0604020202020204" pitchFamily="34" charset="0"/>
                <a:ea typeface="宋体" panose="02010600030101010101" pitchFamily="2" charset="-122"/>
              </a:rPr>
              <a:t>Do</a:t>
            </a:r>
          </a:p>
        </p:txBody>
      </p:sp>
      <p:sp>
        <p:nvSpPr>
          <p:cNvPr id="40980" name="Rectangle 20">
            <a:extLst>
              <a:ext uri="{FF2B5EF4-FFF2-40B4-BE49-F238E27FC236}">
                <a16:creationId xmlns:a16="http://schemas.microsoft.com/office/drawing/2014/main" id="{19302C61-D84A-4D37-B932-4BAE177D3812}"/>
              </a:ext>
            </a:extLst>
          </p:cNvPr>
          <p:cNvSpPr>
            <a:spLocks noChangeArrowheads="1"/>
          </p:cNvSpPr>
          <p:nvPr/>
        </p:nvSpPr>
        <p:spPr bwMode="auto">
          <a:xfrm>
            <a:off x="1374775" y="3517900"/>
            <a:ext cx="365125" cy="2032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0981" name="Rectangle 21">
            <a:extLst>
              <a:ext uri="{FF2B5EF4-FFF2-40B4-BE49-F238E27FC236}">
                <a16:creationId xmlns:a16="http://schemas.microsoft.com/office/drawing/2014/main" id="{D352FE66-68A3-47A7-AA65-37E3D1219724}"/>
              </a:ext>
            </a:extLst>
          </p:cNvPr>
          <p:cNvSpPr>
            <a:spLocks noChangeArrowheads="1"/>
          </p:cNvSpPr>
          <p:nvPr/>
        </p:nvSpPr>
        <p:spPr bwMode="auto">
          <a:xfrm rot="5400000">
            <a:off x="1273970" y="4590256"/>
            <a:ext cx="6334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IUnit</a:t>
            </a:r>
          </a:p>
        </p:txBody>
      </p:sp>
      <p:sp>
        <p:nvSpPr>
          <p:cNvPr id="40982" name="Rectangle 22">
            <a:extLst>
              <a:ext uri="{FF2B5EF4-FFF2-40B4-BE49-F238E27FC236}">
                <a16:creationId xmlns:a16="http://schemas.microsoft.com/office/drawing/2014/main" id="{47C25977-DF0D-4734-9C6D-3F655FE5094D}"/>
              </a:ext>
            </a:extLst>
          </p:cNvPr>
          <p:cNvSpPr>
            <a:spLocks noChangeArrowheads="1"/>
          </p:cNvSpPr>
          <p:nvPr/>
        </p:nvSpPr>
        <p:spPr bwMode="auto">
          <a:xfrm>
            <a:off x="1357313" y="4138613"/>
            <a:ext cx="3095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400">
                <a:latin typeface="Arial" panose="020B0604020202020204" pitchFamily="34" charset="0"/>
                <a:ea typeface="宋体" panose="02010600030101010101" pitchFamily="2" charset="-122"/>
              </a:rPr>
              <a:t>A</a:t>
            </a:r>
          </a:p>
        </p:txBody>
      </p:sp>
      <p:sp>
        <p:nvSpPr>
          <p:cNvPr id="40983" name="Rectangle 23">
            <a:extLst>
              <a:ext uri="{FF2B5EF4-FFF2-40B4-BE49-F238E27FC236}">
                <a16:creationId xmlns:a16="http://schemas.microsoft.com/office/drawing/2014/main" id="{E397B6FE-67E8-491C-B407-870D9749D2D6}"/>
              </a:ext>
            </a:extLst>
          </p:cNvPr>
          <p:cNvSpPr>
            <a:spLocks noChangeArrowheads="1"/>
          </p:cNvSpPr>
          <p:nvPr/>
        </p:nvSpPr>
        <p:spPr bwMode="auto">
          <a:xfrm>
            <a:off x="1509713" y="5281613"/>
            <a:ext cx="23018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400">
                <a:latin typeface="Arial" panose="020B0604020202020204" pitchFamily="34" charset="0"/>
                <a:ea typeface="宋体" panose="02010600030101010101" pitchFamily="2" charset="-122"/>
              </a:rPr>
              <a:t>I</a:t>
            </a:r>
          </a:p>
        </p:txBody>
      </p:sp>
      <p:sp>
        <p:nvSpPr>
          <p:cNvPr id="40984" name="Rectangle 24">
            <a:extLst>
              <a:ext uri="{FF2B5EF4-FFF2-40B4-BE49-F238E27FC236}">
                <a16:creationId xmlns:a16="http://schemas.microsoft.com/office/drawing/2014/main" id="{2FC62D44-238F-40EB-8FAE-7D4A90A28733}"/>
              </a:ext>
            </a:extLst>
          </p:cNvPr>
          <p:cNvSpPr>
            <a:spLocks noChangeArrowheads="1"/>
          </p:cNvSpPr>
          <p:nvPr/>
        </p:nvSpPr>
        <p:spPr bwMode="auto">
          <a:xfrm>
            <a:off x="3051175" y="4051300"/>
            <a:ext cx="593725" cy="1270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0985" name="Rectangle 25">
            <a:extLst>
              <a:ext uri="{FF2B5EF4-FFF2-40B4-BE49-F238E27FC236}">
                <a16:creationId xmlns:a16="http://schemas.microsoft.com/office/drawing/2014/main" id="{400C32CE-1BE3-49AE-AD90-63392188D2DE}"/>
              </a:ext>
            </a:extLst>
          </p:cNvPr>
          <p:cNvSpPr>
            <a:spLocks noChangeArrowheads="1"/>
          </p:cNvSpPr>
          <p:nvPr/>
        </p:nvSpPr>
        <p:spPr bwMode="auto">
          <a:xfrm>
            <a:off x="3005138" y="4814888"/>
            <a:ext cx="6778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RFile</a:t>
            </a:r>
          </a:p>
        </p:txBody>
      </p:sp>
      <p:sp>
        <p:nvSpPr>
          <p:cNvPr id="40986" name="Rectangle 26">
            <a:extLst>
              <a:ext uri="{FF2B5EF4-FFF2-40B4-BE49-F238E27FC236}">
                <a16:creationId xmlns:a16="http://schemas.microsoft.com/office/drawing/2014/main" id="{9EBAC046-AF58-40AD-A57A-B6155E82C587}"/>
              </a:ext>
            </a:extLst>
          </p:cNvPr>
          <p:cNvSpPr>
            <a:spLocks noChangeArrowheads="1"/>
          </p:cNvSpPr>
          <p:nvPr/>
        </p:nvSpPr>
        <p:spPr bwMode="auto">
          <a:xfrm>
            <a:off x="3325813" y="5046663"/>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panose="020B0604020202020204" pitchFamily="34" charset="0"/>
                <a:ea typeface="宋体" panose="02010600030101010101" pitchFamily="2" charset="-122"/>
              </a:rPr>
              <a:t>Di</a:t>
            </a:r>
          </a:p>
        </p:txBody>
      </p:sp>
      <p:sp>
        <p:nvSpPr>
          <p:cNvPr id="40987" name="Rectangle 27">
            <a:extLst>
              <a:ext uri="{FF2B5EF4-FFF2-40B4-BE49-F238E27FC236}">
                <a16:creationId xmlns:a16="http://schemas.microsoft.com/office/drawing/2014/main" id="{020FF47F-08BF-4113-A7D6-9CAAB2504081}"/>
              </a:ext>
            </a:extLst>
          </p:cNvPr>
          <p:cNvSpPr>
            <a:spLocks noChangeArrowheads="1"/>
          </p:cNvSpPr>
          <p:nvPr/>
        </p:nvSpPr>
        <p:spPr bwMode="auto">
          <a:xfrm>
            <a:off x="3003550" y="4192588"/>
            <a:ext cx="4397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panose="020B0604020202020204" pitchFamily="34" charset="0"/>
                <a:ea typeface="宋体" panose="02010600030101010101" pitchFamily="2" charset="-122"/>
              </a:rPr>
              <a:t>Ra</a:t>
            </a:r>
          </a:p>
        </p:txBody>
      </p:sp>
      <p:sp>
        <p:nvSpPr>
          <p:cNvPr id="40988" name="Rectangle 28">
            <a:extLst>
              <a:ext uri="{FF2B5EF4-FFF2-40B4-BE49-F238E27FC236}">
                <a16:creationId xmlns:a16="http://schemas.microsoft.com/office/drawing/2014/main" id="{339E8C84-2EFD-42B6-8165-62E2DF2912D1}"/>
              </a:ext>
            </a:extLst>
          </p:cNvPr>
          <p:cNvSpPr>
            <a:spLocks noChangeArrowheads="1"/>
          </p:cNvSpPr>
          <p:nvPr/>
        </p:nvSpPr>
        <p:spPr bwMode="auto">
          <a:xfrm>
            <a:off x="3003550" y="4522788"/>
            <a:ext cx="450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panose="020B0604020202020204" pitchFamily="34" charset="0"/>
                <a:ea typeface="宋体" panose="02010600030101010101" pitchFamily="2" charset="-122"/>
              </a:rPr>
              <a:t>Rb</a:t>
            </a:r>
          </a:p>
        </p:txBody>
      </p:sp>
      <p:sp>
        <p:nvSpPr>
          <p:cNvPr id="40989" name="Rectangle 29">
            <a:extLst>
              <a:ext uri="{FF2B5EF4-FFF2-40B4-BE49-F238E27FC236}">
                <a16:creationId xmlns:a16="http://schemas.microsoft.com/office/drawing/2014/main" id="{D24CDA0F-FF0D-40DC-92F4-5B045218BEA5}"/>
              </a:ext>
            </a:extLst>
          </p:cNvPr>
          <p:cNvSpPr>
            <a:spLocks noChangeArrowheads="1"/>
          </p:cNvSpPr>
          <p:nvPr/>
        </p:nvSpPr>
        <p:spPr bwMode="auto">
          <a:xfrm>
            <a:off x="3005138" y="5070475"/>
            <a:ext cx="485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panose="020B0604020202020204" pitchFamily="34" charset="0"/>
                <a:ea typeface="宋体" panose="02010600030101010101" pitchFamily="2" charset="-122"/>
              </a:rPr>
              <a:t>Rw</a:t>
            </a:r>
          </a:p>
        </p:txBody>
      </p:sp>
      <p:sp>
        <p:nvSpPr>
          <p:cNvPr id="40990" name="Line 30">
            <a:extLst>
              <a:ext uri="{FF2B5EF4-FFF2-40B4-BE49-F238E27FC236}">
                <a16:creationId xmlns:a16="http://schemas.microsoft.com/office/drawing/2014/main" id="{7AB7729E-0F09-4CA5-9ABA-5E2BC34A2F70}"/>
              </a:ext>
            </a:extLst>
          </p:cNvPr>
          <p:cNvSpPr>
            <a:spLocks noChangeShapeType="1"/>
          </p:cNvSpPr>
          <p:nvPr/>
        </p:nvSpPr>
        <p:spPr bwMode="auto">
          <a:xfrm>
            <a:off x="7086600" y="5245100"/>
            <a:ext cx="0" cy="9652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91" name="Rectangle 31">
            <a:extLst>
              <a:ext uri="{FF2B5EF4-FFF2-40B4-BE49-F238E27FC236}">
                <a16:creationId xmlns:a16="http://schemas.microsoft.com/office/drawing/2014/main" id="{3C74086B-FB88-45CE-BCEF-6E9E0F104602}"/>
              </a:ext>
            </a:extLst>
          </p:cNvPr>
          <p:cNvSpPr>
            <a:spLocks noChangeArrowheads="1"/>
          </p:cNvSpPr>
          <p:nvPr/>
        </p:nvSpPr>
        <p:spPr bwMode="auto">
          <a:xfrm>
            <a:off x="6218238" y="6113463"/>
            <a:ext cx="10112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MemWr</a:t>
            </a:r>
          </a:p>
        </p:txBody>
      </p:sp>
      <p:sp>
        <p:nvSpPr>
          <p:cNvPr id="40992" name="Rectangle 32">
            <a:extLst>
              <a:ext uri="{FF2B5EF4-FFF2-40B4-BE49-F238E27FC236}">
                <a16:creationId xmlns:a16="http://schemas.microsoft.com/office/drawing/2014/main" id="{D3D5D7F3-8DB3-4034-BBDF-9A1399D69BC3}"/>
              </a:ext>
            </a:extLst>
          </p:cNvPr>
          <p:cNvSpPr>
            <a:spLocks noChangeArrowheads="1"/>
          </p:cNvSpPr>
          <p:nvPr/>
        </p:nvSpPr>
        <p:spPr bwMode="auto">
          <a:xfrm>
            <a:off x="2560638" y="2379663"/>
            <a:ext cx="835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RegWr</a:t>
            </a:r>
          </a:p>
        </p:txBody>
      </p:sp>
      <p:sp>
        <p:nvSpPr>
          <p:cNvPr id="40993" name="Line 33">
            <a:extLst>
              <a:ext uri="{FF2B5EF4-FFF2-40B4-BE49-F238E27FC236}">
                <a16:creationId xmlns:a16="http://schemas.microsoft.com/office/drawing/2014/main" id="{DEAF203F-B086-4060-9D1C-039151FDED5F}"/>
              </a:ext>
            </a:extLst>
          </p:cNvPr>
          <p:cNvSpPr>
            <a:spLocks noChangeShapeType="1"/>
          </p:cNvSpPr>
          <p:nvPr/>
        </p:nvSpPr>
        <p:spPr bwMode="auto">
          <a:xfrm>
            <a:off x="5181600" y="5016500"/>
            <a:ext cx="0" cy="11938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94" name="Rectangle 34">
            <a:extLst>
              <a:ext uri="{FF2B5EF4-FFF2-40B4-BE49-F238E27FC236}">
                <a16:creationId xmlns:a16="http://schemas.microsoft.com/office/drawing/2014/main" id="{4B5270C6-B8FF-4E87-8F15-7F0FDE647E3F}"/>
              </a:ext>
            </a:extLst>
          </p:cNvPr>
          <p:cNvSpPr>
            <a:spLocks noChangeArrowheads="1"/>
          </p:cNvSpPr>
          <p:nvPr/>
        </p:nvSpPr>
        <p:spPr bwMode="auto">
          <a:xfrm>
            <a:off x="4329113" y="2362200"/>
            <a:ext cx="7794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ExtOp</a:t>
            </a:r>
          </a:p>
        </p:txBody>
      </p:sp>
      <p:sp>
        <p:nvSpPr>
          <p:cNvPr id="40995" name="Line 35">
            <a:extLst>
              <a:ext uri="{FF2B5EF4-FFF2-40B4-BE49-F238E27FC236}">
                <a16:creationId xmlns:a16="http://schemas.microsoft.com/office/drawing/2014/main" id="{3D886ACB-E63F-4FE3-80C8-743C1613471A}"/>
              </a:ext>
            </a:extLst>
          </p:cNvPr>
          <p:cNvSpPr>
            <a:spLocks noChangeShapeType="1"/>
          </p:cNvSpPr>
          <p:nvPr/>
        </p:nvSpPr>
        <p:spPr bwMode="auto">
          <a:xfrm>
            <a:off x="5499100" y="46482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96" name="Rectangle 36">
            <a:extLst>
              <a:ext uri="{FF2B5EF4-FFF2-40B4-BE49-F238E27FC236}">
                <a16:creationId xmlns:a16="http://schemas.microsoft.com/office/drawing/2014/main" id="{FDB520A5-F509-4305-872E-45F898ADA050}"/>
              </a:ext>
            </a:extLst>
          </p:cNvPr>
          <p:cNvSpPr>
            <a:spLocks noChangeArrowheads="1"/>
          </p:cNvSpPr>
          <p:nvPr/>
        </p:nvSpPr>
        <p:spPr bwMode="auto">
          <a:xfrm>
            <a:off x="4846638" y="4510088"/>
            <a:ext cx="65405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Exec</a:t>
            </a:r>
          </a:p>
          <a:p>
            <a:pPr algn="ctr"/>
            <a:r>
              <a:rPr lang="en-US" altLang="zh-CN">
                <a:solidFill>
                  <a:schemeClr val="accent2"/>
                </a:solidFill>
                <a:latin typeface="Arial" panose="020B0604020202020204" pitchFamily="34" charset="0"/>
                <a:ea typeface="宋体" panose="02010600030101010101" pitchFamily="2" charset="-122"/>
              </a:rPr>
              <a:t>Unit</a:t>
            </a:r>
          </a:p>
        </p:txBody>
      </p:sp>
      <p:sp>
        <p:nvSpPr>
          <p:cNvPr id="40997" name="Rectangle 37">
            <a:extLst>
              <a:ext uri="{FF2B5EF4-FFF2-40B4-BE49-F238E27FC236}">
                <a16:creationId xmlns:a16="http://schemas.microsoft.com/office/drawing/2014/main" id="{5F89544E-0AFC-45CF-A456-BCA109E71E5C}"/>
              </a:ext>
            </a:extLst>
          </p:cNvPr>
          <p:cNvSpPr>
            <a:spLocks noChangeArrowheads="1"/>
          </p:cNvSpPr>
          <p:nvPr/>
        </p:nvSpPr>
        <p:spPr bwMode="auto">
          <a:xfrm>
            <a:off x="4889500" y="3517900"/>
            <a:ext cx="584200" cy="1498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0998" name="Rectangle 38">
            <a:extLst>
              <a:ext uri="{FF2B5EF4-FFF2-40B4-BE49-F238E27FC236}">
                <a16:creationId xmlns:a16="http://schemas.microsoft.com/office/drawing/2014/main" id="{5121DC12-3630-43AA-AC21-B071C371A400}"/>
              </a:ext>
            </a:extLst>
          </p:cNvPr>
          <p:cNvSpPr>
            <a:spLocks noChangeArrowheads="1"/>
          </p:cNvSpPr>
          <p:nvPr/>
        </p:nvSpPr>
        <p:spPr bwMode="auto">
          <a:xfrm>
            <a:off x="4811713" y="4040188"/>
            <a:ext cx="6873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panose="020B0604020202020204" pitchFamily="34" charset="0"/>
                <a:ea typeface="宋体" panose="02010600030101010101" pitchFamily="2" charset="-122"/>
              </a:rPr>
              <a:t>busA</a:t>
            </a:r>
          </a:p>
        </p:txBody>
      </p:sp>
      <p:sp>
        <p:nvSpPr>
          <p:cNvPr id="40999" name="Rectangle 39">
            <a:extLst>
              <a:ext uri="{FF2B5EF4-FFF2-40B4-BE49-F238E27FC236}">
                <a16:creationId xmlns:a16="http://schemas.microsoft.com/office/drawing/2014/main" id="{A3E3E9FB-822F-4B84-ABB2-9C1E8E07C1B4}"/>
              </a:ext>
            </a:extLst>
          </p:cNvPr>
          <p:cNvSpPr>
            <a:spLocks noChangeArrowheads="1"/>
          </p:cNvSpPr>
          <p:nvPr/>
        </p:nvSpPr>
        <p:spPr bwMode="auto">
          <a:xfrm>
            <a:off x="4821238" y="4294188"/>
            <a:ext cx="6873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panose="020B0604020202020204" pitchFamily="34" charset="0"/>
                <a:ea typeface="宋体" panose="02010600030101010101" pitchFamily="2" charset="-122"/>
              </a:rPr>
              <a:t>busB</a:t>
            </a:r>
          </a:p>
        </p:txBody>
      </p:sp>
      <p:sp>
        <p:nvSpPr>
          <p:cNvPr id="41000" name="Line 40">
            <a:extLst>
              <a:ext uri="{FF2B5EF4-FFF2-40B4-BE49-F238E27FC236}">
                <a16:creationId xmlns:a16="http://schemas.microsoft.com/office/drawing/2014/main" id="{64C99B14-BE73-44E7-8886-B9B72B19A77C}"/>
              </a:ext>
            </a:extLst>
          </p:cNvPr>
          <p:cNvSpPr>
            <a:spLocks noChangeShapeType="1"/>
          </p:cNvSpPr>
          <p:nvPr/>
        </p:nvSpPr>
        <p:spPr bwMode="auto">
          <a:xfrm>
            <a:off x="4953000" y="2692400"/>
            <a:ext cx="0" cy="8128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01" name="Rectangle 41">
            <a:extLst>
              <a:ext uri="{FF2B5EF4-FFF2-40B4-BE49-F238E27FC236}">
                <a16:creationId xmlns:a16="http://schemas.microsoft.com/office/drawing/2014/main" id="{BF45A5F8-FAF6-432D-A934-C00F4F279802}"/>
              </a:ext>
            </a:extLst>
          </p:cNvPr>
          <p:cNvSpPr>
            <a:spLocks noChangeArrowheads="1"/>
          </p:cNvSpPr>
          <p:nvPr/>
        </p:nvSpPr>
        <p:spPr bwMode="auto">
          <a:xfrm>
            <a:off x="4832350" y="3789363"/>
            <a:ext cx="6000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Imm</a:t>
            </a:r>
          </a:p>
        </p:txBody>
      </p:sp>
      <p:sp>
        <p:nvSpPr>
          <p:cNvPr id="41002" name="Line 42">
            <a:extLst>
              <a:ext uri="{FF2B5EF4-FFF2-40B4-BE49-F238E27FC236}">
                <a16:creationId xmlns:a16="http://schemas.microsoft.com/office/drawing/2014/main" id="{07C908ED-9CDE-4E19-96F1-A32C305C99AB}"/>
              </a:ext>
            </a:extLst>
          </p:cNvPr>
          <p:cNvSpPr>
            <a:spLocks noChangeShapeType="1"/>
          </p:cNvSpPr>
          <p:nvPr/>
        </p:nvSpPr>
        <p:spPr bwMode="auto">
          <a:xfrm>
            <a:off x="5334000" y="2692400"/>
            <a:ext cx="0" cy="8128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03" name="Rectangle 43">
            <a:extLst>
              <a:ext uri="{FF2B5EF4-FFF2-40B4-BE49-F238E27FC236}">
                <a16:creationId xmlns:a16="http://schemas.microsoft.com/office/drawing/2014/main" id="{FFD2CB9D-7C1D-44A7-AAD1-1F07AEC1BACB}"/>
              </a:ext>
            </a:extLst>
          </p:cNvPr>
          <p:cNvSpPr>
            <a:spLocks noChangeArrowheads="1"/>
          </p:cNvSpPr>
          <p:nvPr/>
        </p:nvSpPr>
        <p:spPr bwMode="auto">
          <a:xfrm>
            <a:off x="5091113" y="2362200"/>
            <a:ext cx="8794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ALUOp</a:t>
            </a:r>
          </a:p>
        </p:txBody>
      </p:sp>
      <p:sp>
        <p:nvSpPr>
          <p:cNvPr id="41004" name="Rectangle 44">
            <a:extLst>
              <a:ext uri="{FF2B5EF4-FFF2-40B4-BE49-F238E27FC236}">
                <a16:creationId xmlns:a16="http://schemas.microsoft.com/office/drawing/2014/main" id="{6F7F9A2B-8577-4CE1-8331-A58235E1FD75}"/>
              </a:ext>
            </a:extLst>
          </p:cNvPr>
          <p:cNvSpPr>
            <a:spLocks noChangeArrowheads="1"/>
          </p:cNvSpPr>
          <p:nvPr/>
        </p:nvSpPr>
        <p:spPr bwMode="auto">
          <a:xfrm>
            <a:off x="5167313" y="6096000"/>
            <a:ext cx="9239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ALUSrc</a:t>
            </a:r>
          </a:p>
        </p:txBody>
      </p:sp>
      <p:sp>
        <p:nvSpPr>
          <p:cNvPr id="41005" name="Line 45">
            <a:extLst>
              <a:ext uri="{FF2B5EF4-FFF2-40B4-BE49-F238E27FC236}">
                <a16:creationId xmlns:a16="http://schemas.microsoft.com/office/drawing/2014/main" id="{A6FD1B54-373F-44FB-AC6C-5AB8DD2C546A}"/>
              </a:ext>
            </a:extLst>
          </p:cNvPr>
          <p:cNvSpPr>
            <a:spLocks noChangeShapeType="1"/>
          </p:cNvSpPr>
          <p:nvPr/>
        </p:nvSpPr>
        <p:spPr bwMode="auto">
          <a:xfrm>
            <a:off x="3670300" y="41910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06" name="Line 46">
            <a:extLst>
              <a:ext uri="{FF2B5EF4-FFF2-40B4-BE49-F238E27FC236}">
                <a16:creationId xmlns:a16="http://schemas.microsoft.com/office/drawing/2014/main" id="{EC08DB29-4BF3-4EA2-A409-10B0D1D6297E}"/>
              </a:ext>
            </a:extLst>
          </p:cNvPr>
          <p:cNvSpPr>
            <a:spLocks noChangeShapeType="1"/>
          </p:cNvSpPr>
          <p:nvPr/>
        </p:nvSpPr>
        <p:spPr bwMode="auto">
          <a:xfrm>
            <a:off x="4356100" y="3962400"/>
            <a:ext cx="508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07" name="Line 47">
            <a:extLst>
              <a:ext uri="{FF2B5EF4-FFF2-40B4-BE49-F238E27FC236}">
                <a16:creationId xmlns:a16="http://schemas.microsoft.com/office/drawing/2014/main" id="{8DA2BFE3-5152-4A4E-98E4-9FEE6C84EECF}"/>
              </a:ext>
            </a:extLst>
          </p:cNvPr>
          <p:cNvSpPr>
            <a:spLocks noChangeShapeType="1"/>
          </p:cNvSpPr>
          <p:nvPr/>
        </p:nvSpPr>
        <p:spPr bwMode="auto">
          <a:xfrm>
            <a:off x="4356100" y="4495800"/>
            <a:ext cx="508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08" name="Line 48">
            <a:extLst>
              <a:ext uri="{FF2B5EF4-FFF2-40B4-BE49-F238E27FC236}">
                <a16:creationId xmlns:a16="http://schemas.microsoft.com/office/drawing/2014/main" id="{CF80B175-02D6-44B1-B2B1-C08B56C314CC}"/>
              </a:ext>
            </a:extLst>
          </p:cNvPr>
          <p:cNvSpPr>
            <a:spLocks noChangeShapeType="1"/>
          </p:cNvSpPr>
          <p:nvPr/>
        </p:nvSpPr>
        <p:spPr bwMode="auto">
          <a:xfrm>
            <a:off x="4356100" y="4191000"/>
            <a:ext cx="508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09" name="Line 49">
            <a:extLst>
              <a:ext uri="{FF2B5EF4-FFF2-40B4-BE49-F238E27FC236}">
                <a16:creationId xmlns:a16="http://schemas.microsoft.com/office/drawing/2014/main" id="{023FCD14-1393-4D6E-8517-12AB700111E1}"/>
              </a:ext>
            </a:extLst>
          </p:cNvPr>
          <p:cNvSpPr>
            <a:spLocks noChangeShapeType="1"/>
          </p:cNvSpPr>
          <p:nvPr/>
        </p:nvSpPr>
        <p:spPr bwMode="auto">
          <a:xfrm>
            <a:off x="3670300" y="44958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10" name="Line 50">
            <a:extLst>
              <a:ext uri="{FF2B5EF4-FFF2-40B4-BE49-F238E27FC236}">
                <a16:creationId xmlns:a16="http://schemas.microsoft.com/office/drawing/2014/main" id="{048CC02B-EAAF-48D3-ABA3-D50DC86CA72A}"/>
              </a:ext>
            </a:extLst>
          </p:cNvPr>
          <p:cNvSpPr>
            <a:spLocks noChangeShapeType="1"/>
          </p:cNvSpPr>
          <p:nvPr/>
        </p:nvSpPr>
        <p:spPr bwMode="auto">
          <a:xfrm>
            <a:off x="2679700" y="43434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11" name="Line 51">
            <a:extLst>
              <a:ext uri="{FF2B5EF4-FFF2-40B4-BE49-F238E27FC236}">
                <a16:creationId xmlns:a16="http://schemas.microsoft.com/office/drawing/2014/main" id="{6F8F4DA2-9032-4215-907F-F702B9710A8C}"/>
              </a:ext>
            </a:extLst>
          </p:cNvPr>
          <p:cNvSpPr>
            <a:spLocks noChangeShapeType="1"/>
          </p:cNvSpPr>
          <p:nvPr/>
        </p:nvSpPr>
        <p:spPr bwMode="auto">
          <a:xfrm>
            <a:off x="2679700" y="46482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12" name="Line 52">
            <a:extLst>
              <a:ext uri="{FF2B5EF4-FFF2-40B4-BE49-F238E27FC236}">
                <a16:creationId xmlns:a16="http://schemas.microsoft.com/office/drawing/2014/main" id="{E3AB63AC-5B51-46F1-9358-50DF7817C0B3}"/>
              </a:ext>
            </a:extLst>
          </p:cNvPr>
          <p:cNvSpPr>
            <a:spLocks noChangeShapeType="1"/>
          </p:cNvSpPr>
          <p:nvPr/>
        </p:nvSpPr>
        <p:spPr bwMode="auto">
          <a:xfrm>
            <a:off x="6184900" y="4648200"/>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13" name="Line 53">
            <a:extLst>
              <a:ext uri="{FF2B5EF4-FFF2-40B4-BE49-F238E27FC236}">
                <a16:creationId xmlns:a16="http://schemas.microsoft.com/office/drawing/2014/main" id="{8D5160B7-37C9-4A26-818D-2C32A271B3EF}"/>
              </a:ext>
            </a:extLst>
          </p:cNvPr>
          <p:cNvSpPr>
            <a:spLocks noChangeShapeType="1"/>
          </p:cNvSpPr>
          <p:nvPr/>
        </p:nvSpPr>
        <p:spPr bwMode="auto">
          <a:xfrm>
            <a:off x="4495800" y="4508500"/>
            <a:ext cx="0" cy="660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14" name="Line 54">
            <a:extLst>
              <a:ext uri="{FF2B5EF4-FFF2-40B4-BE49-F238E27FC236}">
                <a16:creationId xmlns:a16="http://schemas.microsoft.com/office/drawing/2014/main" id="{985C75E7-97CF-4EA0-8939-0D21B6AD06CA}"/>
              </a:ext>
            </a:extLst>
          </p:cNvPr>
          <p:cNvSpPr>
            <a:spLocks noChangeShapeType="1"/>
          </p:cNvSpPr>
          <p:nvPr/>
        </p:nvSpPr>
        <p:spPr bwMode="auto">
          <a:xfrm>
            <a:off x="4508500" y="5181600"/>
            <a:ext cx="1346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15" name="Line 55">
            <a:extLst>
              <a:ext uri="{FF2B5EF4-FFF2-40B4-BE49-F238E27FC236}">
                <a16:creationId xmlns:a16="http://schemas.microsoft.com/office/drawing/2014/main" id="{BAC15AF1-C2F6-4B74-BEF6-9437A83F15AC}"/>
              </a:ext>
            </a:extLst>
          </p:cNvPr>
          <p:cNvSpPr>
            <a:spLocks noChangeShapeType="1"/>
          </p:cNvSpPr>
          <p:nvPr/>
        </p:nvSpPr>
        <p:spPr bwMode="auto">
          <a:xfrm>
            <a:off x="6184900" y="5181600"/>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16" name="Line 56">
            <a:extLst>
              <a:ext uri="{FF2B5EF4-FFF2-40B4-BE49-F238E27FC236}">
                <a16:creationId xmlns:a16="http://schemas.microsoft.com/office/drawing/2014/main" id="{27139ABE-3C42-4ACA-85F8-238054895738}"/>
              </a:ext>
            </a:extLst>
          </p:cNvPr>
          <p:cNvSpPr>
            <a:spLocks noChangeShapeType="1"/>
          </p:cNvSpPr>
          <p:nvPr/>
        </p:nvSpPr>
        <p:spPr bwMode="auto">
          <a:xfrm>
            <a:off x="6413500" y="48768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17" name="Line 57">
            <a:extLst>
              <a:ext uri="{FF2B5EF4-FFF2-40B4-BE49-F238E27FC236}">
                <a16:creationId xmlns:a16="http://schemas.microsoft.com/office/drawing/2014/main" id="{521AC3FA-6D65-4F6B-8A84-7A2EAC03123E}"/>
              </a:ext>
            </a:extLst>
          </p:cNvPr>
          <p:cNvSpPr>
            <a:spLocks noChangeShapeType="1"/>
          </p:cNvSpPr>
          <p:nvPr/>
        </p:nvSpPr>
        <p:spPr bwMode="auto">
          <a:xfrm>
            <a:off x="6400800" y="4660900"/>
            <a:ext cx="0" cy="660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18" name="Line 58">
            <a:extLst>
              <a:ext uri="{FF2B5EF4-FFF2-40B4-BE49-F238E27FC236}">
                <a16:creationId xmlns:a16="http://schemas.microsoft.com/office/drawing/2014/main" id="{35A2E7F2-1BD6-469C-BE35-512A05723BE5}"/>
              </a:ext>
            </a:extLst>
          </p:cNvPr>
          <p:cNvSpPr>
            <a:spLocks noChangeShapeType="1"/>
          </p:cNvSpPr>
          <p:nvPr/>
        </p:nvSpPr>
        <p:spPr bwMode="auto">
          <a:xfrm>
            <a:off x="7404100" y="47244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19" name="Line 59">
            <a:extLst>
              <a:ext uri="{FF2B5EF4-FFF2-40B4-BE49-F238E27FC236}">
                <a16:creationId xmlns:a16="http://schemas.microsoft.com/office/drawing/2014/main" id="{7F4406AD-BD6C-4318-B246-DFE0B627D348}"/>
              </a:ext>
            </a:extLst>
          </p:cNvPr>
          <p:cNvSpPr>
            <a:spLocks noChangeShapeType="1"/>
          </p:cNvSpPr>
          <p:nvPr/>
        </p:nvSpPr>
        <p:spPr bwMode="auto">
          <a:xfrm>
            <a:off x="6413500" y="5334000"/>
            <a:ext cx="1346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1020" name="Group 67">
            <a:extLst>
              <a:ext uri="{FF2B5EF4-FFF2-40B4-BE49-F238E27FC236}">
                <a16:creationId xmlns:a16="http://schemas.microsoft.com/office/drawing/2014/main" id="{B177C0D6-C152-4037-96F4-4BBC3ADEC691}"/>
              </a:ext>
            </a:extLst>
          </p:cNvPr>
          <p:cNvGrpSpPr>
            <a:grpSpLocks/>
          </p:cNvGrpSpPr>
          <p:nvPr/>
        </p:nvGrpSpPr>
        <p:grpSpPr bwMode="auto">
          <a:xfrm>
            <a:off x="8397875" y="4584700"/>
            <a:ext cx="333375" cy="946150"/>
            <a:chOff x="5290" y="2888"/>
            <a:chExt cx="210" cy="596"/>
          </a:xfrm>
        </p:grpSpPr>
        <p:sp>
          <p:nvSpPr>
            <p:cNvPr id="41157" name="Line 60">
              <a:extLst>
                <a:ext uri="{FF2B5EF4-FFF2-40B4-BE49-F238E27FC236}">
                  <a16:creationId xmlns:a16="http://schemas.microsoft.com/office/drawing/2014/main" id="{793017F8-E597-4C88-A795-5B45040DE483}"/>
                </a:ext>
              </a:extLst>
            </p:cNvPr>
            <p:cNvSpPr>
              <a:spLocks noChangeShapeType="1"/>
            </p:cNvSpPr>
            <p:nvPr/>
          </p:nvSpPr>
          <p:spPr bwMode="auto">
            <a:xfrm>
              <a:off x="5328" y="2888"/>
              <a:ext cx="0" cy="5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58" name="Line 61">
              <a:extLst>
                <a:ext uri="{FF2B5EF4-FFF2-40B4-BE49-F238E27FC236}">
                  <a16:creationId xmlns:a16="http://schemas.microsoft.com/office/drawing/2014/main" id="{345C0F4B-462B-46C7-AE5A-942084A39826}"/>
                </a:ext>
              </a:extLst>
            </p:cNvPr>
            <p:cNvSpPr>
              <a:spLocks noChangeShapeType="1"/>
            </p:cNvSpPr>
            <p:nvPr/>
          </p:nvSpPr>
          <p:spPr bwMode="auto">
            <a:xfrm>
              <a:off x="5336" y="2888"/>
              <a:ext cx="128" cy="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59" name="Line 62">
              <a:extLst>
                <a:ext uri="{FF2B5EF4-FFF2-40B4-BE49-F238E27FC236}">
                  <a16:creationId xmlns:a16="http://schemas.microsoft.com/office/drawing/2014/main" id="{2ED7589D-81AA-4937-93DE-75691D15A974}"/>
                </a:ext>
              </a:extLst>
            </p:cNvPr>
            <p:cNvSpPr>
              <a:spLocks noChangeShapeType="1"/>
            </p:cNvSpPr>
            <p:nvPr/>
          </p:nvSpPr>
          <p:spPr bwMode="auto">
            <a:xfrm flipV="1">
              <a:off x="5336" y="3379"/>
              <a:ext cx="128" cy="8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0" name="Line 63">
              <a:extLst>
                <a:ext uri="{FF2B5EF4-FFF2-40B4-BE49-F238E27FC236}">
                  <a16:creationId xmlns:a16="http://schemas.microsoft.com/office/drawing/2014/main" id="{E04F08E8-6433-436F-96DA-7C6EFD723042}"/>
                </a:ext>
              </a:extLst>
            </p:cNvPr>
            <p:cNvSpPr>
              <a:spLocks noChangeShapeType="1"/>
            </p:cNvSpPr>
            <p:nvPr/>
          </p:nvSpPr>
          <p:spPr bwMode="auto">
            <a:xfrm>
              <a:off x="5472" y="2940"/>
              <a:ext cx="0" cy="43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1" name="Rectangle 64">
              <a:extLst>
                <a:ext uri="{FF2B5EF4-FFF2-40B4-BE49-F238E27FC236}">
                  <a16:creationId xmlns:a16="http://schemas.microsoft.com/office/drawing/2014/main" id="{A556BE72-5C69-42F2-A5ED-F97D9C549118}"/>
                </a:ext>
              </a:extLst>
            </p:cNvPr>
            <p:cNvSpPr>
              <a:spLocks noChangeArrowheads="1"/>
            </p:cNvSpPr>
            <p:nvPr/>
          </p:nvSpPr>
          <p:spPr bwMode="auto">
            <a:xfrm rot="5400000">
              <a:off x="5210" y="3072"/>
              <a:ext cx="3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Mux</a:t>
              </a:r>
            </a:p>
          </p:txBody>
        </p:sp>
        <p:sp>
          <p:nvSpPr>
            <p:cNvPr id="41162" name="Rectangle 65">
              <a:extLst>
                <a:ext uri="{FF2B5EF4-FFF2-40B4-BE49-F238E27FC236}">
                  <a16:creationId xmlns:a16="http://schemas.microsoft.com/office/drawing/2014/main" id="{61A9B1C5-B1CD-4C1B-BCC8-12CEB802737B}"/>
                </a:ext>
              </a:extLst>
            </p:cNvPr>
            <p:cNvSpPr>
              <a:spLocks noChangeArrowheads="1"/>
            </p:cNvSpPr>
            <p:nvPr/>
          </p:nvSpPr>
          <p:spPr bwMode="auto">
            <a:xfrm>
              <a:off x="5303" y="2900"/>
              <a:ext cx="17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1</a:t>
              </a:r>
            </a:p>
          </p:txBody>
        </p:sp>
        <p:sp>
          <p:nvSpPr>
            <p:cNvPr id="41163" name="Rectangle 66">
              <a:extLst>
                <a:ext uri="{FF2B5EF4-FFF2-40B4-BE49-F238E27FC236}">
                  <a16:creationId xmlns:a16="http://schemas.microsoft.com/office/drawing/2014/main" id="{01E8FB08-84FB-4232-A4FC-D3AD4208E9A0}"/>
                </a:ext>
              </a:extLst>
            </p:cNvPr>
            <p:cNvSpPr>
              <a:spLocks noChangeArrowheads="1"/>
            </p:cNvSpPr>
            <p:nvPr/>
          </p:nvSpPr>
          <p:spPr bwMode="auto">
            <a:xfrm>
              <a:off x="5303" y="3294"/>
              <a:ext cx="17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0</a:t>
              </a:r>
            </a:p>
          </p:txBody>
        </p:sp>
      </p:grpSp>
      <p:sp>
        <p:nvSpPr>
          <p:cNvPr id="41021" name="Line 68">
            <a:extLst>
              <a:ext uri="{FF2B5EF4-FFF2-40B4-BE49-F238E27FC236}">
                <a16:creationId xmlns:a16="http://schemas.microsoft.com/office/drawing/2014/main" id="{55FAFAEA-550E-45EB-A93C-EDBE1FB4D28C}"/>
              </a:ext>
            </a:extLst>
          </p:cNvPr>
          <p:cNvSpPr>
            <a:spLocks noChangeShapeType="1"/>
          </p:cNvSpPr>
          <p:nvPr/>
        </p:nvSpPr>
        <p:spPr bwMode="auto">
          <a:xfrm>
            <a:off x="8089900" y="47244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22" name="Line 69">
            <a:extLst>
              <a:ext uri="{FF2B5EF4-FFF2-40B4-BE49-F238E27FC236}">
                <a16:creationId xmlns:a16="http://schemas.microsoft.com/office/drawing/2014/main" id="{CFFD56D3-755D-4333-8D8B-D1878289EAF8}"/>
              </a:ext>
            </a:extLst>
          </p:cNvPr>
          <p:cNvSpPr>
            <a:spLocks noChangeShapeType="1"/>
          </p:cNvSpPr>
          <p:nvPr/>
        </p:nvSpPr>
        <p:spPr bwMode="auto">
          <a:xfrm>
            <a:off x="8089900" y="53340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23" name="Line 70">
            <a:extLst>
              <a:ext uri="{FF2B5EF4-FFF2-40B4-BE49-F238E27FC236}">
                <a16:creationId xmlns:a16="http://schemas.microsoft.com/office/drawing/2014/main" id="{E0F3584B-4690-416E-B20B-EBE624853108}"/>
              </a:ext>
            </a:extLst>
          </p:cNvPr>
          <p:cNvSpPr>
            <a:spLocks noChangeShapeType="1"/>
          </p:cNvSpPr>
          <p:nvPr/>
        </p:nvSpPr>
        <p:spPr bwMode="auto">
          <a:xfrm>
            <a:off x="3352800" y="2717800"/>
            <a:ext cx="0" cy="13462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24" name="Line 71">
            <a:extLst>
              <a:ext uri="{FF2B5EF4-FFF2-40B4-BE49-F238E27FC236}">
                <a16:creationId xmlns:a16="http://schemas.microsoft.com/office/drawing/2014/main" id="{9AFD47F5-0609-4968-9E13-A765699864C3}"/>
              </a:ext>
            </a:extLst>
          </p:cNvPr>
          <p:cNvSpPr>
            <a:spLocks noChangeShapeType="1"/>
          </p:cNvSpPr>
          <p:nvPr/>
        </p:nvSpPr>
        <p:spPr bwMode="auto">
          <a:xfrm>
            <a:off x="2679700" y="3962400"/>
            <a:ext cx="1346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25" name="Line 72">
            <a:extLst>
              <a:ext uri="{FF2B5EF4-FFF2-40B4-BE49-F238E27FC236}">
                <a16:creationId xmlns:a16="http://schemas.microsoft.com/office/drawing/2014/main" id="{F0553002-2378-4485-B716-A04A4E73F685}"/>
              </a:ext>
            </a:extLst>
          </p:cNvPr>
          <p:cNvSpPr>
            <a:spLocks noChangeShapeType="1"/>
          </p:cNvSpPr>
          <p:nvPr/>
        </p:nvSpPr>
        <p:spPr bwMode="auto">
          <a:xfrm>
            <a:off x="2679700" y="5715000"/>
            <a:ext cx="1346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26" name="Line 73">
            <a:extLst>
              <a:ext uri="{FF2B5EF4-FFF2-40B4-BE49-F238E27FC236}">
                <a16:creationId xmlns:a16="http://schemas.microsoft.com/office/drawing/2014/main" id="{6BA20379-18FA-41B7-9925-A999D885823F}"/>
              </a:ext>
            </a:extLst>
          </p:cNvPr>
          <p:cNvSpPr>
            <a:spLocks noChangeShapeType="1"/>
          </p:cNvSpPr>
          <p:nvPr/>
        </p:nvSpPr>
        <p:spPr bwMode="auto">
          <a:xfrm>
            <a:off x="2679700" y="5410200"/>
            <a:ext cx="1346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27" name="Line 74">
            <a:extLst>
              <a:ext uri="{FF2B5EF4-FFF2-40B4-BE49-F238E27FC236}">
                <a16:creationId xmlns:a16="http://schemas.microsoft.com/office/drawing/2014/main" id="{D43734C5-2203-4415-98C6-4DBCCF3DD42D}"/>
              </a:ext>
            </a:extLst>
          </p:cNvPr>
          <p:cNvSpPr>
            <a:spLocks noChangeShapeType="1"/>
          </p:cNvSpPr>
          <p:nvPr/>
        </p:nvSpPr>
        <p:spPr bwMode="auto">
          <a:xfrm>
            <a:off x="5499100" y="36576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28" name="Line 75">
            <a:extLst>
              <a:ext uri="{FF2B5EF4-FFF2-40B4-BE49-F238E27FC236}">
                <a16:creationId xmlns:a16="http://schemas.microsoft.com/office/drawing/2014/main" id="{A6B66091-5378-48FF-952B-C3F0D6CCBCE1}"/>
              </a:ext>
            </a:extLst>
          </p:cNvPr>
          <p:cNvSpPr>
            <a:spLocks noChangeShapeType="1"/>
          </p:cNvSpPr>
          <p:nvPr/>
        </p:nvSpPr>
        <p:spPr bwMode="auto">
          <a:xfrm>
            <a:off x="4813300" y="5562600"/>
            <a:ext cx="1041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29" name="Line 76">
            <a:extLst>
              <a:ext uri="{FF2B5EF4-FFF2-40B4-BE49-F238E27FC236}">
                <a16:creationId xmlns:a16="http://schemas.microsoft.com/office/drawing/2014/main" id="{C85B7373-DFD6-48F6-8E9C-2FABEE4BD213}"/>
              </a:ext>
            </a:extLst>
          </p:cNvPr>
          <p:cNvSpPr>
            <a:spLocks noChangeShapeType="1"/>
          </p:cNvSpPr>
          <p:nvPr/>
        </p:nvSpPr>
        <p:spPr bwMode="auto">
          <a:xfrm>
            <a:off x="8534400" y="5461000"/>
            <a:ext cx="0" cy="7366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30" name="Rectangle 77">
            <a:extLst>
              <a:ext uri="{FF2B5EF4-FFF2-40B4-BE49-F238E27FC236}">
                <a16:creationId xmlns:a16="http://schemas.microsoft.com/office/drawing/2014/main" id="{A7B81C53-E911-4F33-AFA7-3F890768054C}"/>
              </a:ext>
            </a:extLst>
          </p:cNvPr>
          <p:cNvSpPr>
            <a:spLocks noChangeArrowheads="1"/>
          </p:cNvSpPr>
          <p:nvPr/>
        </p:nvSpPr>
        <p:spPr bwMode="auto">
          <a:xfrm>
            <a:off x="7437438" y="6113463"/>
            <a:ext cx="1219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MemtoReg</a:t>
            </a:r>
          </a:p>
        </p:txBody>
      </p:sp>
      <p:grpSp>
        <p:nvGrpSpPr>
          <p:cNvPr id="41031" name="Group 82">
            <a:extLst>
              <a:ext uri="{FF2B5EF4-FFF2-40B4-BE49-F238E27FC236}">
                <a16:creationId xmlns:a16="http://schemas.microsoft.com/office/drawing/2014/main" id="{F17960D9-4491-4F82-93B9-5D69AA41CF1E}"/>
              </a:ext>
            </a:extLst>
          </p:cNvPr>
          <p:cNvGrpSpPr>
            <a:grpSpLocks/>
          </p:cNvGrpSpPr>
          <p:nvPr/>
        </p:nvGrpSpPr>
        <p:grpSpPr bwMode="auto">
          <a:xfrm>
            <a:off x="4572000" y="5270500"/>
            <a:ext cx="228600" cy="533400"/>
            <a:chOff x="2880" y="3320"/>
            <a:chExt cx="144" cy="336"/>
          </a:xfrm>
        </p:grpSpPr>
        <p:sp>
          <p:nvSpPr>
            <p:cNvPr id="41153" name="Line 78">
              <a:extLst>
                <a:ext uri="{FF2B5EF4-FFF2-40B4-BE49-F238E27FC236}">
                  <a16:creationId xmlns:a16="http://schemas.microsoft.com/office/drawing/2014/main" id="{4931DAF4-28C8-4BC7-9DF5-E85F430706B6}"/>
                </a:ext>
              </a:extLst>
            </p:cNvPr>
            <p:cNvSpPr>
              <a:spLocks noChangeShapeType="1"/>
            </p:cNvSpPr>
            <p:nvPr/>
          </p:nvSpPr>
          <p:spPr bwMode="auto">
            <a:xfrm>
              <a:off x="2880" y="3320"/>
              <a:ext cx="0" cy="3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54" name="Line 79">
              <a:extLst>
                <a:ext uri="{FF2B5EF4-FFF2-40B4-BE49-F238E27FC236}">
                  <a16:creationId xmlns:a16="http://schemas.microsoft.com/office/drawing/2014/main" id="{836D8235-B2B8-4F5D-A630-B0AF3C7EB154}"/>
                </a:ext>
              </a:extLst>
            </p:cNvPr>
            <p:cNvSpPr>
              <a:spLocks noChangeShapeType="1"/>
            </p:cNvSpPr>
            <p:nvPr/>
          </p:nvSpPr>
          <p:spPr bwMode="auto">
            <a:xfrm>
              <a:off x="2888" y="3320"/>
              <a:ext cx="128" cy="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55" name="Line 80">
              <a:extLst>
                <a:ext uri="{FF2B5EF4-FFF2-40B4-BE49-F238E27FC236}">
                  <a16:creationId xmlns:a16="http://schemas.microsoft.com/office/drawing/2014/main" id="{B673E162-EB35-4008-A810-0C319D2589DC}"/>
                </a:ext>
              </a:extLst>
            </p:cNvPr>
            <p:cNvSpPr>
              <a:spLocks noChangeShapeType="1"/>
            </p:cNvSpPr>
            <p:nvPr/>
          </p:nvSpPr>
          <p:spPr bwMode="auto">
            <a:xfrm flipV="1">
              <a:off x="2888" y="3599"/>
              <a:ext cx="128" cy="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56" name="Line 81">
              <a:extLst>
                <a:ext uri="{FF2B5EF4-FFF2-40B4-BE49-F238E27FC236}">
                  <a16:creationId xmlns:a16="http://schemas.microsoft.com/office/drawing/2014/main" id="{156503CE-6320-447B-ACBA-40002E23D508}"/>
                </a:ext>
              </a:extLst>
            </p:cNvPr>
            <p:cNvSpPr>
              <a:spLocks noChangeShapeType="1"/>
            </p:cNvSpPr>
            <p:nvPr/>
          </p:nvSpPr>
          <p:spPr bwMode="auto">
            <a:xfrm>
              <a:off x="3024" y="3351"/>
              <a:ext cx="0" cy="2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1032" name="Rectangle 83">
            <a:extLst>
              <a:ext uri="{FF2B5EF4-FFF2-40B4-BE49-F238E27FC236}">
                <a16:creationId xmlns:a16="http://schemas.microsoft.com/office/drawing/2014/main" id="{391A64AA-F6E7-4E7D-BF0E-0784FA00FF96}"/>
              </a:ext>
            </a:extLst>
          </p:cNvPr>
          <p:cNvSpPr>
            <a:spLocks noChangeArrowheads="1"/>
          </p:cNvSpPr>
          <p:nvPr/>
        </p:nvSpPr>
        <p:spPr bwMode="auto">
          <a:xfrm>
            <a:off x="4532313" y="5518150"/>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1</a:t>
            </a:r>
          </a:p>
        </p:txBody>
      </p:sp>
      <p:sp>
        <p:nvSpPr>
          <p:cNvPr id="41033" name="Rectangle 84">
            <a:extLst>
              <a:ext uri="{FF2B5EF4-FFF2-40B4-BE49-F238E27FC236}">
                <a16:creationId xmlns:a16="http://schemas.microsoft.com/office/drawing/2014/main" id="{834BE2F8-23C2-4A49-B836-15D08CF05D9D}"/>
              </a:ext>
            </a:extLst>
          </p:cNvPr>
          <p:cNvSpPr>
            <a:spLocks noChangeArrowheads="1"/>
          </p:cNvSpPr>
          <p:nvPr/>
        </p:nvSpPr>
        <p:spPr bwMode="auto">
          <a:xfrm>
            <a:off x="4532313" y="5229225"/>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0</a:t>
            </a:r>
          </a:p>
        </p:txBody>
      </p:sp>
      <p:sp>
        <p:nvSpPr>
          <p:cNvPr id="41034" name="Line 85">
            <a:extLst>
              <a:ext uri="{FF2B5EF4-FFF2-40B4-BE49-F238E27FC236}">
                <a16:creationId xmlns:a16="http://schemas.microsoft.com/office/drawing/2014/main" id="{97274C87-D5E4-441D-B0C0-2C488C4AC93E}"/>
              </a:ext>
            </a:extLst>
          </p:cNvPr>
          <p:cNvSpPr>
            <a:spLocks noChangeShapeType="1"/>
          </p:cNvSpPr>
          <p:nvPr/>
        </p:nvSpPr>
        <p:spPr bwMode="auto">
          <a:xfrm>
            <a:off x="4648200" y="5803900"/>
            <a:ext cx="0" cy="4318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35" name="Rectangle 86">
            <a:extLst>
              <a:ext uri="{FF2B5EF4-FFF2-40B4-BE49-F238E27FC236}">
                <a16:creationId xmlns:a16="http://schemas.microsoft.com/office/drawing/2014/main" id="{1FEA83EE-24B5-4D22-A087-3BF15498C05D}"/>
              </a:ext>
            </a:extLst>
          </p:cNvPr>
          <p:cNvSpPr>
            <a:spLocks noChangeArrowheads="1"/>
          </p:cNvSpPr>
          <p:nvPr/>
        </p:nvSpPr>
        <p:spPr bwMode="auto">
          <a:xfrm>
            <a:off x="3856038" y="6113463"/>
            <a:ext cx="8905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RegDst</a:t>
            </a:r>
          </a:p>
        </p:txBody>
      </p:sp>
      <p:sp>
        <p:nvSpPr>
          <p:cNvPr id="41036" name="Rectangle 87">
            <a:extLst>
              <a:ext uri="{FF2B5EF4-FFF2-40B4-BE49-F238E27FC236}">
                <a16:creationId xmlns:a16="http://schemas.microsoft.com/office/drawing/2014/main" id="{D9CBFCE8-7FB9-47B8-A0F0-F2E833A7C7BC}"/>
              </a:ext>
            </a:extLst>
          </p:cNvPr>
          <p:cNvSpPr>
            <a:spLocks noChangeArrowheads="1"/>
          </p:cNvSpPr>
          <p:nvPr/>
        </p:nvSpPr>
        <p:spPr bwMode="auto">
          <a:xfrm>
            <a:off x="2630488" y="5129213"/>
            <a:ext cx="3952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panose="020B0604020202020204" pitchFamily="34" charset="0"/>
                <a:ea typeface="宋体" panose="02010600030101010101" pitchFamily="2" charset="-122"/>
              </a:rPr>
              <a:t>Rt</a:t>
            </a:r>
          </a:p>
        </p:txBody>
      </p:sp>
      <p:sp>
        <p:nvSpPr>
          <p:cNvPr id="41037" name="Rectangle 88">
            <a:extLst>
              <a:ext uri="{FF2B5EF4-FFF2-40B4-BE49-F238E27FC236}">
                <a16:creationId xmlns:a16="http://schemas.microsoft.com/office/drawing/2014/main" id="{33D132C0-E21C-4DB3-B7AC-B55ABC269403}"/>
              </a:ext>
            </a:extLst>
          </p:cNvPr>
          <p:cNvSpPr>
            <a:spLocks noChangeArrowheads="1"/>
          </p:cNvSpPr>
          <p:nvPr/>
        </p:nvSpPr>
        <p:spPr bwMode="auto">
          <a:xfrm>
            <a:off x="2622550" y="5434013"/>
            <a:ext cx="450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panose="020B0604020202020204" pitchFamily="34" charset="0"/>
                <a:ea typeface="宋体" panose="02010600030101010101" pitchFamily="2" charset="-122"/>
              </a:rPr>
              <a:t>Rd</a:t>
            </a:r>
          </a:p>
        </p:txBody>
      </p:sp>
      <p:sp>
        <p:nvSpPr>
          <p:cNvPr id="41038" name="Rectangle 89">
            <a:extLst>
              <a:ext uri="{FF2B5EF4-FFF2-40B4-BE49-F238E27FC236}">
                <a16:creationId xmlns:a16="http://schemas.microsoft.com/office/drawing/2014/main" id="{B0381AEC-B56A-46C7-9226-F66A3F345363}"/>
              </a:ext>
            </a:extLst>
          </p:cNvPr>
          <p:cNvSpPr>
            <a:spLocks noChangeArrowheads="1"/>
          </p:cNvSpPr>
          <p:nvPr/>
        </p:nvSpPr>
        <p:spPr bwMode="auto">
          <a:xfrm>
            <a:off x="2533650" y="3681413"/>
            <a:ext cx="6000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panose="020B0604020202020204" pitchFamily="34" charset="0"/>
                <a:ea typeface="宋体" panose="02010600030101010101" pitchFamily="2" charset="-122"/>
              </a:rPr>
              <a:t>Imm</a:t>
            </a:r>
          </a:p>
        </p:txBody>
      </p:sp>
      <p:sp>
        <p:nvSpPr>
          <p:cNvPr id="41039" name="Line 90">
            <a:extLst>
              <a:ext uri="{FF2B5EF4-FFF2-40B4-BE49-F238E27FC236}">
                <a16:creationId xmlns:a16="http://schemas.microsoft.com/office/drawing/2014/main" id="{A2337CD1-E38D-4BEA-8C86-1FA2AC4FE995}"/>
              </a:ext>
            </a:extLst>
          </p:cNvPr>
          <p:cNvSpPr>
            <a:spLocks noChangeShapeType="1"/>
          </p:cNvSpPr>
          <p:nvPr/>
        </p:nvSpPr>
        <p:spPr bwMode="auto">
          <a:xfrm>
            <a:off x="1765300" y="5432425"/>
            <a:ext cx="431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40" name="Line 91">
            <a:extLst>
              <a:ext uri="{FF2B5EF4-FFF2-40B4-BE49-F238E27FC236}">
                <a16:creationId xmlns:a16="http://schemas.microsoft.com/office/drawing/2014/main" id="{2E5EDDD1-AF16-4262-A823-654DA4909D4E}"/>
              </a:ext>
            </a:extLst>
          </p:cNvPr>
          <p:cNvSpPr>
            <a:spLocks noChangeShapeType="1"/>
          </p:cNvSpPr>
          <p:nvPr/>
        </p:nvSpPr>
        <p:spPr bwMode="auto">
          <a:xfrm>
            <a:off x="2527300" y="3657600"/>
            <a:ext cx="1498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41" name="Rectangle 92">
            <a:extLst>
              <a:ext uri="{FF2B5EF4-FFF2-40B4-BE49-F238E27FC236}">
                <a16:creationId xmlns:a16="http://schemas.microsoft.com/office/drawing/2014/main" id="{F966C456-4D1C-4AEB-8891-B152BB9952C8}"/>
              </a:ext>
            </a:extLst>
          </p:cNvPr>
          <p:cNvSpPr>
            <a:spLocks noChangeArrowheads="1"/>
          </p:cNvSpPr>
          <p:nvPr/>
        </p:nvSpPr>
        <p:spPr bwMode="auto">
          <a:xfrm>
            <a:off x="2524125" y="3376613"/>
            <a:ext cx="6937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panose="020B0604020202020204" pitchFamily="34" charset="0"/>
                <a:ea typeface="宋体" panose="02010600030101010101" pitchFamily="2" charset="-122"/>
              </a:rPr>
              <a:t>PC+4</a:t>
            </a:r>
          </a:p>
        </p:txBody>
      </p:sp>
      <p:sp>
        <p:nvSpPr>
          <p:cNvPr id="41042" name="Line 93">
            <a:extLst>
              <a:ext uri="{FF2B5EF4-FFF2-40B4-BE49-F238E27FC236}">
                <a16:creationId xmlns:a16="http://schemas.microsoft.com/office/drawing/2014/main" id="{E16E19B4-A732-45E6-AE35-8D1B427912EC}"/>
              </a:ext>
            </a:extLst>
          </p:cNvPr>
          <p:cNvSpPr>
            <a:spLocks noChangeShapeType="1"/>
          </p:cNvSpPr>
          <p:nvPr/>
        </p:nvSpPr>
        <p:spPr bwMode="auto">
          <a:xfrm>
            <a:off x="4356100" y="3657600"/>
            <a:ext cx="508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43" name="Rectangle 94">
            <a:extLst>
              <a:ext uri="{FF2B5EF4-FFF2-40B4-BE49-F238E27FC236}">
                <a16:creationId xmlns:a16="http://schemas.microsoft.com/office/drawing/2014/main" id="{02F386E4-AF82-4BBB-82E1-2AE5D8D852E9}"/>
              </a:ext>
            </a:extLst>
          </p:cNvPr>
          <p:cNvSpPr>
            <a:spLocks noChangeArrowheads="1"/>
          </p:cNvSpPr>
          <p:nvPr/>
        </p:nvSpPr>
        <p:spPr bwMode="auto">
          <a:xfrm>
            <a:off x="4810125" y="3484563"/>
            <a:ext cx="6937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panose="020B0604020202020204" pitchFamily="34" charset="0"/>
                <a:ea typeface="宋体" panose="02010600030101010101" pitchFamily="2" charset="-122"/>
              </a:rPr>
              <a:t>PC+4</a:t>
            </a:r>
          </a:p>
        </p:txBody>
      </p:sp>
      <p:sp>
        <p:nvSpPr>
          <p:cNvPr id="41044" name="Rectangle 95">
            <a:extLst>
              <a:ext uri="{FF2B5EF4-FFF2-40B4-BE49-F238E27FC236}">
                <a16:creationId xmlns:a16="http://schemas.microsoft.com/office/drawing/2014/main" id="{F2CE3A38-7ACE-4ACB-983D-7CFE815BC8EB}"/>
              </a:ext>
            </a:extLst>
          </p:cNvPr>
          <p:cNvSpPr>
            <a:spLocks noChangeArrowheads="1"/>
          </p:cNvSpPr>
          <p:nvPr/>
        </p:nvSpPr>
        <p:spPr bwMode="auto">
          <a:xfrm>
            <a:off x="2617788" y="3986213"/>
            <a:ext cx="4397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panose="020B0604020202020204" pitchFamily="34" charset="0"/>
                <a:ea typeface="宋体" panose="02010600030101010101" pitchFamily="2" charset="-122"/>
              </a:rPr>
              <a:t>Rs</a:t>
            </a:r>
          </a:p>
        </p:txBody>
      </p:sp>
      <p:sp>
        <p:nvSpPr>
          <p:cNvPr id="41045" name="Rectangle 96">
            <a:extLst>
              <a:ext uri="{FF2B5EF4-FFF2-40B4-BE49-F238E27FC236}">
                <a16:creationId xmlns:a16="http://schemas.microsoft.com/office/drawing/2014/main" id="{A064D8AE-977F-4203-84B0-BCEE9283C4F5}"/>
              </a:ext>
            </a:extLst>
          </p:cNvPr>
          <p:cNvSpPr>
            <a:spLocks noChangeArrowheads="1"/>
          </p:cNvSpPr>
          <p:nvPr/>
        </p:nvSpPr>
        <p:spPr bwMode="auto">
          <a:xfrm>
            <a:off x="2630488" y="4672013"/>
            <a:ext cx="3952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panose="020B0604020202020204" pitchFamily="34" charset="0"/>
                <a:ea typeface="宋体" panose="02010600030101010101" pitchFamily="2" charset="-122"/>
              </a:rPr>
              <a:t>Rt</a:t>
            </a:r>
          </a:p>
        </p:txBody>
      </p:sp>
      <p:sp>
        <p:nvSpPr>
          <p:cNvPr id="41046" name="Line 97">
            <a:extLst>
              <a:ext uri="{FF2B5EF4-FFF2-40B4-BE49-F238E27FC236}">
                <a16:creationId xmlns:a16="http://schemas.microsoft.com/office/drawing/2014/main" id="{FD22A86B-84DE-4700-BE20-DBADDD9D359D}"/>
              </a:ext>
            </a:extLst>
          </p:cNvPr>
          <p:cNvSpPr>
            <a:spLocks noChangeShapeType="1"/>
          </p:cNvSpPr>
          <p:nvPr/>
        </p:nvSpPr>
        <p:spPr bwMode="auto">
          <a:xfrm flipV="1">
            <a:off x="2667000" y="3949700"/>
            <a:ext cx="0" cy="1778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47" name="Line 98">
            <a:extLst>
              <a:ext uri="{FF2B5EF4-FFF2-40B4-BE49-F238E27FC236}">
                <a16:creationId xmlns:a16="http://schemas.microsoft.com/office/drawing/2014/main" id="{45E66E30-CCC6-4018-B9D8-4611490B57FC}"/>
              </a:ext>
            </a:extLst>
          </p:cNvPr>
          <p:cNvSpPr>
            <a:spLocks noChangeShapeType="1"/>
          </p:cNvSpPr>
          <p:nvPr/>
        </p:nvSpPr>
        <p:spPr bwMode="auto">
          <a:xfrm>
            <a:off x="4356100" y="5715000"/>
            <a:ext cx="20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48" name="Line 99">
            <a:extLst>
              <a:ext uri="{FF2B5EF4-FFF2-40B4-BE49-F238E27FC236}">
                <a16:creationId xmlns:a16="http://schemas.microsoft.com/office/drawing/2014/main" id="{6FFDB8DA-7B31-46D9-9696-1C3A4EDBE5E6}"/>
              </a:ext>
            </a:extLst>
          </p:cNvPr>
          <p:cNvSpPr>
            <a:spLocks noChangeShapeType="1"/>
          </p:cNvSpPr>
          <p:nvPr/>
        </p:nvSpPr>
        <p:spPr bwMode="auto">
          <a:xfrm>
            <a:off x="4356100" y="5410200"/>
            <a:ext cx="20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49" name="Line 100">
            <a:extLst>
              <a:ext uri="{FF2B5EF4-FFF2-40B4-BE49-F238E27FC236}">
                <a16:creationId xmlns:a16="http://schemas.microsoft.com/office/drawing/2014/main" id="{19DD475A-8D02-4EE3-9B3A-739C5E0E6ECE}"/>
              </a:ext>
            </a:extLst>
          </p:cNvPr>
          <p:cNvSpPr>
            <a:spLocks noChangeShapeType="1"/>
          </p:cNvSpPr>
          <p:nvPr/>
        </p:nvSpPr>
        <p:spPr bwMode="auto">
          <a:xfrm>
            <a:off x="6184900" y="5562600"/>
            <a:ext cx="1574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50" name="Line 101">
            <a:extLst>
              <a:ext uri="{FF2B5EF4-FFF2-40B4-BE49-F238E27FC236}">
                <a16:creationId xmlns:a16="http://schemas.microsoft.com/office/drawing/2014/main" id="{4EE65C1A-EBED-4787-ABCC-4C1C83E8A1C0}"/>
              </a:ext>
            </a:extLst>
          </p:cNvPr>
          <p:cNvSpPr>
            <a:spLocks noChangeShapeType="1"/>
          </p:cNvSpPr>
          <p:nvPr/>
        </p:nvSpPr>
        <p:spPr bwMode="auto">
          <a:xfrm>
            <a:off x="8089900" y="5562600"/>
            <a:ext cx="20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51" name="Line 102">
            <a:extLst>
              <a:ext uri="{FF2B5EF4-FFF2-40B4-BE49-F238E27FC236}">
                <a16:creationId xmlns:a16="http://schemas.microsoft.com/office/drawing/2014/main" id="{9507CC80-DDE7-4AA4-957A-92CBD24A6542}"/>
              </a:ext>
            </a:extLst>
          </p:cNvPr>
          <p:cNvSpPr>
            <a:spLocks noChangeShapeType="1"/>
          </p:cNvSpPr>
          <p:nvPr/>
        </p:nvSpPr>
        <p:spPr bwMode="auto">
          <a:xfrm>
            <a:off x="8305800" y="5575300"/>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52" name="Line 103">
            <a:extLst>
              <a:ext uri="{FF2B5EF4-FFF2-40B4-BE49-F238E27FC236}">
                <a16:creationId xmlns:a16="http://schemas.microsoft.com/office/drawing/2014/main" id="{A31B48D2-29EA-46BA-BF56-59F63E287D75}"/>
              </a:ext>
            </a:extLst>
          </p:cNvPr>
          <p:cNvSpPr>
            <a:spLocks noChangeShapeType="1"/>
          </p:cNvSpPr>
          <p:nvPr/>
        </p:nvSpPr>
        <p:spPr bwMode="auto">
          <a:xfrm flipH="1">
            <a:off x="3187700" y="5943600"/>
            <a:ext cx="5130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53" name="Line 104">
            <a:extLst>
              <a:ext uri="{FF2B5EF4-FFF2-40B4-BE49-F238E27FC236}">
                <a16:creationId xmlns:a16="http://schemas.microsoft.com/office/drawing/2014/main" id="{98B164BC-A8EE-49AF-B7AD-8D541E1C4408}"/>
              </a:ext>
            </a:extLst>
          </p:cNvPr>
          <p:cNvSpPr>
            <a:spLocks noChangeShapeType="1"/>
          </p:cNvSpPr>
          <p:nvPr/>
        </p:nvSpPr>
        <p:spPr bwMode="auto">
          <a:xfrm flipV="1">
            <a:off x="3200400" y="5321300"/>
            <a:ext cx="0" cy="635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54" name="Line 105">
            <a:extLst>
              <a:ext uri="{FF2B5EF4-FFF2-40B4-BE49-F238E27FC236}">
                <a16:creationId xmlns:a16="http://schemas.microsoft.com/office/drawing/2014/main" id="{A7BDC607-694B-4B55-A212-AFD02B89C94E}"/>
              </a:ext>
            </a:extLst>
          </p:cNvPr>
          <p:cNvSpPr>
            <a:spLocks noChangeShapeType="1"/>
          </p:cNvSpPr>
          <p:nvPr/>
        </p:nvSpPr>
        <p:spPr bwMode="auto">
          <a:xfrm>
            <a:off x="8699500" y="5105400"/>
            <a:ext cx="127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55" name="Line 106">
            <a:extLst>
              <a:ext uri="{FF2B5EF4-FFF2-40B4-BE49-F238E27FC236}">
                <a16:creationId xmlns:a16="http://schemas.microsoft.com/office/drawing/2014/main" id="{9BDDA4A1-B3A4-4F2D-A75B-F33DAD0FD479}"/>
              </a:ext>
            </a:extLst>
          </p:cNvPr>
          <p:cNvSpPr>
            <a:spLocks noChangeShapeType="1"/>
          </p:cNvSpPr>
          <p:nvPr/>
        </p:nvSpPr>
        <p:spPr bwMode="auto">
          <a:xfrm>
            <a:off x="8839200" y="5118100"/>
            <a:ext cx="0" cy="965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56" name="Line 107">
            <a:extLst>
              <a:ext uri="{FF2B5EF4-FFF2-40B4-BE49-F238E27FC236}">
                <a16:creationId xmlns:a16="http://schemas.microsoft.com/office/drawing/2014/main" id="{DC30B56C-334F-41D7-9C6B-E154925641EA}"/>
              </a:ext>
            </a:extLst>
          </p:cNvPr>
          <p:cNvSpPr>
            <a:spLocks noChangeShapeType="1"/>
          </p:cNvSpPr>
          <p:nvPr/>
        </p:nvSpPr>
        <p:spPr bwMode="auto">
          <a:xfrm flipH="1">
            <a:off x="3492500" y="6096000"/>
            <a:ext cx="5359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57" name="Line 108">
            <a:extLst>
              <a:ext uri="{FF2B5EF4-FFF2-40B4-BE49-F238E27FC236}">
                <a16:creationId xmlns:a16="http://schemas.microsoft.com/office/drawing/2014/main" id="{C21D1343-65D8-4F0F-BD39-0983389B60FE}"/>
              </a:ext>
            </a:extLst>
          </p:cNvPr>
          <p:cNvSpPr>
            <a:spLocks noChangeShapeType="1"/>
          </p:cNvSpPr>
          <p:nvPr/>
        </p:nvSpPr>
        <p:spPr bwMode="auto">
          <a:xfrm flipV="1">
            <a:off x="3505200" y="5321300"/>
            <a:ext cx="0" cy="787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58" name="Line 109">
            <a:extLst>
              <a:ext uri="{FF2B5EF4-FFF2-40B4-BE49-F238E27FC236}">
                <a16:creationId xmlns:a16="http://schemas.microsoft.com/office/drawing/2014/main" id="{D0614542-71B6-4471-89DD-BED53D1187DD}"/>
              </a:ext>
            </a:extLst>
          </p:cNvPr>
          <p:cNvSpPr>
            <a:spLocks noChangeShapeType="1"/>
          </p:cNvSpPr>
          <p:nvPr/>
        </p:nvSpPr>
        <p:spPr bwMode="auto">
          <a:xfrm>
            <a:off x="2527300" y="5410200"/>
            <a:ext cx="127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59" name="Line 110">
            <a:extLst>
              <a:ext uri="{FF2B5EF4-FFF2-40B4-BE49-F238E27FC236}">
                <a16:creationId xmlns:a16="http://schemas.microsoft.com/office/drawing/2014/main" id="{D2798492-C212-46A8-ACE4-0E493B482F65}"/>
              </a:ext>
            </a:extLst>
          </p:cNvPr>
          <p:cNvSpPr>
            <a:spLocks noChangeShapeType="1"/>
          </p:cNvSpPr>
          <p:nvPr/>
        </p:nvSpPr>
        <p:spPr bwMode="auto">
          <a:xfrm>
            <a:off x="1765300" y="3657600"/>
            <a:ext cx="431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60" name="Rectangle 111">
            <a:extLst>
              <a:ext uri="{FF2B5EF4-FFF2-40B4-BE49-F238E27FC236}">
                <a16:creationId xmlns:a16="http://schemas.microsoft.com/office/drawing/2014/main" id="{7C9452B0-7EE0-4061-B043-68D720C0088B}"/>
              </a:ext>
            </a:extLst>
          </p:cNvPr>
          <p:cNvSpPr>
            <a:spLocks noChangeArrowheads="1"/>
          </p:cNvSpPr>
          <p:nvPr/>
        </p:nvSpPr>
        <p:spPr bwMode="auto">
          <a:xfrm rot="5400000">
            <a:off x="1210469" y="3664744"/>
            <a:ext cx="6937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panose="020B0604020202020204" pitchFamily="34" charset="0"/>
                <a:ea typeface="宋体" panose="02010600030101010101" pitchFamily="2" charset="-122"/>
              </a:rPr>
              <a:t>PC+4</a:t>
            </a:r>
          </a:p>
        </p:txBody>
      </p:sp>
      <p:sp>
        <p:nvSpPr>
          <p:cNvPr id="41061" name="Line 112">
            <a:extLst>
              <a:ext uri="{FF2B5EF4-FFF2-40B4-BE49-F238E27FC236}">
                <a16:creationId xmlns:a16="http://schemas.microsoft.com/office/drawing/2014/main" id="{780440B0-61AD-420C-933F-77906D0BC2B2}"/>
              </a:ext>
            </a:extLst>
          </p:cNvPr>
          <p:cNvSpPr>
            <a:spLocks noChangeShapeType="1"/>
          </p:cNvSpPr>
          <p:nvPr/>
        </p:nvSpPr>
        <p:spPr bwMode="auto">
          <a:xfrm>
            <a:off x="1003300" y="42672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62" name="Line 113">
            <a:extLst>
              <a:ext uri="{FF2B5EF4-FFF2-40B4-BE49-F238E27FC236}">
                <a16:creationId xmlns:a16="http://schemas.microsoft.com/office/drawing/2014/main" id="{EF47674E-78A9-45AF-80E5-D1252FBB94D4}"/>
              </a:ext>
            </a:extLst>
          </p:cNvPr>
          <p:cNvSpPr>
            <a:spLocks noChangeShapeType="1"/>
          </p:cNvSpPr>
          <p:nvPr/>
        </p:nvSpPr>
        <p:spPr bwMode="auto">
          <a:xfrm>
            <a:off x="5499100" y="42672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63" name="Line 114">
            <a:extLst>
              <a:ext uri="{FF2B5EF4-FFF2-40B4-BE49-F238E27FC236}">
                <a16:creationId xmlns:a16="http://schemas.microsoft.com/office/drawing/2014/main" id="{12CF3817-058C-4438-B3D2-F6AB299DEEAC}"/>
              </a:ext>
            </a:extLst>
          </p:cNvPr>
          <p:cNvSpPr>
            <a:spLocks noChangeShapeType="1"/>
          </p:cNvSpPr>
          <p:nvPr/>
        </p:nvSpPr>
        <p:spPr bwMode="auto">
          <a:xfrm flipH="1">
            <a:off x="6616700" y="3657600"/>
            <a:ext cx="257175"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64" name="Line 115">
            <a:extLst>
              <a:ext uri="{FF2B5EF4-FFF2-40B4-BE49-F238E27FC236}">
                <a16:creationId xmlns:a16="http://schemas.microsoft.com/office/drawing/2014/main" id="{1A2912B7-7024-474B-85F6-676CA0240F7E}"/>
              </a:ext>
            </a:extLst>
          </p:cNvPr>
          <p:cNvSpPr>
            <a:spLocks noChangeShapeType="1"/>
          </p:cNvSpPr>
          <p:nvPr/>
        </p:nvSpPr>
        <p:spPr bwMode="auto">
          <a:xfrm flipH="1">
            <a:off x="6616700" y="3810000"/>
            <a:ext cx="25717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1065" name="Group 121">
            <a:extLst>
              <a:ext uri="{FF2B5EF4-FFF2-40B4-BE49-F238E27FC236}">
                <a16:creationId xmlns:a16="http://schemas.microsoft.com/office/drawing/2014/main" id="{7AD24BD5-D394-4EDC-9176-7452A0FAD314}"/>
              </a:ext>
            </a:extLst>
          </p:cNvPr>
          <p:cNvGrpSpPr>
            <a:grpSpLocks/>
          </p:cNvGrpSpPr>
          <p:nvPr/>
        </p:nvGrpSpPr>
        <p:grpSpPr bwMode="auto">
          <a:xfrm>
            <a:off x="6848475" y="3581400"/>
            <a:ext cx="395288" cy="306388"/>
            <a:chOff x="4314" y="2256"/>
            <a:chExt cx="249" cy="193"/>
          </a:xfrm>
        </p:grpSpPr>
        <p:sp>
          <p:nvSpPr>
            <p:cNvPr id="41148" name="Arc 116">
              <a:extLst>
                <a:ext uri="{FF2B5EF4-FFF2-40B4-BE49-F238E27FC236}">
                  <a16:creationId xmlns:a16="http://schemas.microsoft.com/office/drawing/2014/main" id="{126E5FF0-A59A-41F0-82F7-B933D706B686}"/>
                </a:ext>
              </a:extLst>
            </p:cNvPr>
            <p:cNvSpPr>
              <a:spLocks/>
            </p:cNvSpPr>
            <p:nvPr/>
          </p:nvSpPr>
          <p:spPr bwMode="auto">
            <a:xfrm>
              <a:off x="4466" y="2265"/>
              <a:ext cx="89" cy="88"/>
            </a:xfrm>
            <a:custGeom>
              <a:avLst/>
              <a:gdLst>
                <a:gd name="T0" fmla="*/ 0 w 21845"/>
                <a:gd name="T1" fmla="*/ 0 h 21600"/>
                <a:gd name="T2" fmla="*/ 0 w 21845"/>
                <a:gd name="T3" fmla="*/ 0 h 21600"/>
                <a:gd name="T4" fmla="*/ 0 w 21845"/>
                <a:gd name="T5" fmla="*/ 0 h 21600"/>
                <a:gd name="T6" fmla="*/ 0 60000 65536"/>
                <a:gd name="T7" fmla="*/ 0 60000 65536"/>
                <a:gd name="T8" fmla="*/ 0 60000 65536"/>
              </a:gdLst>
              <a:ahLst/>
              <a:cxnLst>
                <a:cxn ang="T6">
                  <a:pos x="T0" y="T1"/>
                </a:cxn>
                <a:cxn ang="T7">
                  <a:pos x="T2" y="T3"/>
                </a:cxn>
                <a:cxn ang="T8">
                  <a:pos x="T4" y="T5"/>
                </a:cxn>
              </a:cxnLst>
              <a:rect l="0" t="0" r="r" b="b"/>
              <a:pathLst>
                <a:path w="21845" h="21600" fill="none" extrusionOk="0">
                  <a:moveTo>
                    <a:pt x="0" y="1"/>
                  </a:moveTo>
                  <a:cubicBezTo>
                    <a:pt x="81" y="0"/>
                    <a:pt x="163" y="-1"/>
                    <a:pt x="245" y="0"/>
                  </a:cubicBezTo>
                  <a:cubicBezTo>
                    <a:pt x="12174" y="0"/>
                    <a:pt x="21845" y="9670"/>
                    <a:pt x="21845" y="21600"/>
                  </a:cubicBezTo>
                </a:path>
                <a:path w="21845" h="21600" stroke="0" extrusionOk="0">
                  <a:moveTo>
                    <a:pt x="0" y="1"/>
                  </a:moveTo>
                  <a:cubicBezTo>
                    <a:pt x="81" y="0"/>
                    <a:pt x="163" y="-1"/>
                    <a:pt x="245" y="0"/>
                  </a:cubicBezTo>
                  <a:cubicBezTo>
                    <a:pt x="12174" y="0"/>
                    <a:pt x="21845" y="9670"/>
                    <a:pt x="21845" y="21600"/>
                  </a:cubicBezTo>
                  <a:lnTo>
                    <a:pt x="245" y="21600"/>
                  </a:lnTo>
                  <a:lnTo>
                    <a:pt x="0" y="1"/>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49" name="Arc 117">
              <a:extLst>
                <a:ext uri="{FF2B5EF4-FFF2-40B4-BE49-F238E27FC236}">
                  <a16:creationId xmlns:a16="http://schemas.microsoft.com/office/drawing/2014/main" id="{0429E375-DEA0-4A75-BC60-CBCABA7DCC99}"/>
                </a:ext>
              </a:extLst>
            </p:cNvPr>
            <p:cNvSpPr>
              <a:spLocks/>
            </p:cNvSpPr>
            <p:nvPr/>
          </p:nvSpPr>
          <p:spPr bwMode="auto">
            <a:xfrm rot="10800000">
              <a:off x="4475" y="2361"/>
              <a:ext cx="88" cy="88"/>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Lst>
              <a:ahLst/>
              <a:cxnLst>
                <a:cxn ang="T6">
                  <a:pos x="T0" y="T1"/>
                </a:cxn>
                <a:cxn ang="T7">
                  <a:pos x="T2" y="T3"/>
                </a:cxn>
                <a:cxn ang="T8">
                  <a:pos x="T4" y="T5"/>
                </a:cxn>
              </a:cxnLst>
              <a:rect l="0" t="0" r="r" b="b"/>
              <a:pathLst>
                <a:path w="21600" h="21599" fill="none" extrusionOk="0">
                  <a:moveTo>
                    <a:pt x="0" y="21598"/>
                  </a:moveTo>
                  <a:cubicBezTo>
                    <a:pt x="0" y="9765"/>
                    <a:pt x="9521" y="134"/>
                    <a:pt x="21355" y="0"/>
                  </a:cubicBezTo>
                </a:path>
                <a:path w="21600" h="21599" stroke="0" extrusionOk="0">
                  <a:moveTo>
                    <a:pt x="0" y="21598"/>
                  </a:moveTo>
                  <a:cubicBezTo>
                    <a:pt x="0" y="9765"/>
                    <a:pt x="9521" y="134"/>
                    <a:pt x="21355" y="0"/>
                  </a:cubicBezTo>
                  <a:lnTo>
                    <a:pt x="21600" y="21599"/>
                  </a:lnTo>
                  <a:lnTo>
                    <a:pt x="0" y="21598"/>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50" name="Line 118">
              <a:extLst>
                <a:ext uri="{FF2B5EF4-FFF2-40B4-BE49-F238E27FC236}">
                  <a16:creationId xmlns:a16="http://schemas.microsoft.com/office/drawing/2014/main" id="{53041E95-A28F-4620-9D29-1A470B82C52A}"/>
                </a:ext>
              </a:extLst>
            </p:cNvPr>
            <p:cNvSpPr>
              <a:spLocks noChangeShapeType="1"/>
            </p:cNvSpPr>
            <p:nvPr/>
          </p:nvSpPr>
          <p:spPr bwMode="auto">
            <a:xfrm flipH="1">
              <a:off x="4314" y="2256"/>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51" name="Line 119">
              <a:extLst>
                <a:ext uri="{FF2B5EF4-FFF2-40B4-BE49-F238E27FC236}">
                  <a16:creationId xmlns:a16="http://schemas.microsoft.com/office/drawing/2014/main" id="{99BBFD76-22A6-47D4-80D0-F8FF91F3DADE}"/>
                </a:ext>
              </a:extLst>
            </p:cNvPr>
            <p:cNvSpPr>
              <a:spLocks noChangeShapeType="1"/>
            </p:cNvSpPr>
            <p:nvPr/>
          </p:nvSpPr>
          <p:spPr bwMode="auto">
            <a:xfrm flipH="1">
              <a:off x="4314" y="2448"/>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52" name="Line 120">
              <a:extLst>
                <a:ext uri="{FF2B5EF4-FFF2-40B4-BE49-F238E27FC236}">
                  <a16:creationId xmlns:a16="http://schemas.microsoft.com/office/drawing/2014/main" id="{5EB48500-2AB5-478B-AEF6-F4C457DC4654}"/>
                </a:ext>
              </a:extLst>
            </p:cNvPr>
            <p:cNvSpPr>
              <a:spLocks noChangeShapeType="1"/>
            </p:cNvSpPr>
            <p:nvPr/>
          </p:nvSpPr>
          <p:spPr bwMode="auto">
            <a:xfrm>
              <a:off x="4322" y="2264"/>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1066" name="Rectangle 122">
            <a:extLst>
              <a:ext uri="{FF2B5EF4-FFF2-40B4-BE49-F238E27FC236}">
                <a16:creationId xmlns:a16="http://schemas.microsoft.com/office/drawing/2014/main" id="{78B4ECD0-0195-46A1-A809-38153591FE11}"/>
              </a:ext>
            </a:extLst>
          </p:cNvPr>
          <p:cNvSpPr>
            <a:spLocks noChangeArrowheads="1"/>
          </p:cNvSpPr>
          <p:nvPr/>
        </p:nvSpPr>
        <p:spPr bwMode="auto">
          <a:xfrm flipH="1">
            <a:off x="6083300" y="3979863"/>
            <a:ext cx="6207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panose="020B0604020202020204" pitchFamily="34" charset="0"/>
                <a:ea typeface="宋体" panose="02010600030101010101" pitchFamily="2" charset="-122"/>
              </a:rPr>
              <a:t>Zero</a:t>
            </a:r>
          </a:p>
        </p:txBody>
      </p:sp>
      <p:sp>
        <p:nvSpPr>
          <p:cNvPr id="41067" name="Rectangle 123">
            <a:extLst>
              <a:ext uri="{FF2B5EF4-FFF2-40B4-BE49-F238E27FC236}">
                <a16:creationId xmlns:a16="http://schemas.microsoft.com/office/drawing/2014/main" id="{F1FEDEB7-D9C0-4F9E-9FC8-FFB73FAFDEE9}"/>
              </a:ext>
            </a:extLst>
          </p:cNvPr>
          <p:cNvSpPr>
            <a:spLocks noChangeArrowheads="1"/>
          </p:cNvSpPr>
          <p:nvPr/>
        </p:nvSpPr>
        <p:spPr bwMode="auto">
          <a:xfrm flipH="1">
            <a:off x="6508750" y="2362200"/>
            <a:ext cx="8794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Branch</a:t>
            </a:r>
          </a:p>
        </p:txBody>
      </p:sp>
      <p:sp>
        <p:nvSpPr>
          <p:cNvPr id="41068" name="Line 124">
            <a:extLst>
              <a:ext uri="{FF2B5EF4-FFF2-40B4-BE49-F238E27FC236}">
                <a16:creationId xmlns:a16="http://schemas.microsoft.com/office/drawing/2014/main" id="{298DE413-683A-4480-8C1C-2D3A662DB243}"/>
              </a:ext>
            </a:extLst>
          </p:cNvPr>
          <p:cNvSpPr>
            <a:spLocks noChangeShapeType="1"/>
          </p:cNvSpPr>
          <p:nvPr/>
        </p:nvSpPr>
        <p:spPr bwMode="auto">
          <a:xfrm flipV="1">
            <a:off x="6629400" y="3797300"/>
            <a:ext cx="0" cy="482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69" name="Line 125">
            <a:extLst>
              <a:ext uri="{FF2B5EF4-FFF2-40B4-BE49-F238E27FC236}">
                <a16:creationId xmlns:a16="http://schemas.microsoft.com/office/drawing/2014/main" id="{AB9CAE06-39F3-4387-909F-D674DE5F38CA}"/>
              </a:ext>
            </a:extLst>
          </p:cNvPr>
          <p:cNvSpPr>
            <a:spLocks noChangeShapeType="1"/>
          </p:cNvSpPr>
          <p:nvPr/>
        </p:nvSpPr>
        <p:spPr bwMode="auto">
          <a:xfrm flipH="1" flipV="1">
            <a:off x="6629400" y="2679700"/>
            <a:ext cx="1588" cy="976313"/>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70" name="Line 126">
            <a:extLst>
              <a:ext uri="{FF2B5EF4-FFF2-40B4-BE49-F238E27FC236}">
                <a16:creationId xmlns:a16="http://schemas.microsoft.com/office/drawing/2014/main" id="{F56A42CA-43CF-4E24-93DB-102A3DEFB831}"/>
              </a:ext>
            </a:extLst>
          </p:cNvPr>
          <p:cNvSpPr>
            <a:spLocks noChangeShapeType="1"/>
          </p:cNvSpPr>
          <p:nvPr/>
        </p:nvSpPr>
        <p:spPr bwMode="auto">
          <a:xfrm>
            <a:off x="6184900" y="4267200"/>
            <a:ext cx="431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71" name="Line 127">
            <a:extLst>
              <a:ext uri="{FF2B5EF4-FFF2-40B4-BE49-F238E27FC236}">
                <a16:creationId xmlns:a16="http://schemas.microsoft.com/office/drawing/2014/main" id="{F8BA6C34-7A93-47A0-BE07-B84F4E499E3D}"/>
              </a:ext>
            </a:extLst>
          </p:cNvPr>
          <p:cNvSpPr>
            <a:spLocks noChangeShapeType="1"/>
          </p:cNvSpPr>
          <p:nvPr/>
        </p:nvSpPr>
        <p:spPr bwMode="auto">
          <a:xfrm>
            <a:off x="6184900" y="3657600"/>
            <a:ext cx="20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1072" name="Group 132">
            <a:extLst>
              <a:ext uri="{FF2B5EF4-FFF2-40B4-BE49-F238E27FC236}">
                <a16:creationId xmlns:a16="http://schemas.microsoft.com/office/drawing/2014/main" id="{3EA2A092-AA58-404B-BB35-E8D0A11E7989}"/>
              </a:ext>
            </a:extLst>
          </p:cNvPr>
          <p:cNvGrpSpPr>
            <a:grpSpLocks/>
          </p:cNvGrpSpPr>
          <p:nvPr/>
        </p:nvGrpSpPr>
        <p:grpSpPr bwMode="auto">
          <a:xfrm>
            <a:off x="1092200" y="2984500"/>
            <a:ext cx="254000" cy="533400"/>
            <a:chOff x="688" y="1880"/>
            <a:chExt cx="160" cy="336"/>
          </a:xfrm>
        </p:grpSpPr>
        <p:sp>
          <p:nvSpPr>
            <p:cNvPr id="41144" name="Line 128">
              <a:extLst>
                <a:ext uri="{FF2B5EF4-FFF2-40B4-BE49-F238E27FC236}">
                  <a16:creationId xmlns:a16="http://schemas.microsoft.com/office/drawing/2014/main" id="{0B45F4D2-8790-413F-A0DE-6C0AF3C3430D}"/>
                </a:ext>
              </a:extLst>
            </p:cNvPr>
            <p:cNvSpPr>
              <a:spLocks noChangeShapeType="1"/>
            </p:cNvSpPr>
            <p:nvPr/>
          </p:nvSpPr>
          <p:spPr bwMode="auto">
            <a:xfrm>
              <a:off x="840" y="1880"/>
              <a:ext cx="0" cy="3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45" name="Line 129">
              <a:extLst>
                <a:ext uri="{FF2B5EF4-FFF2-40B4-BE49-F238E27FC236}">
                  <a16:creationId xmlns:a16="http://schemas.microsoft.com/office/drawing/2014/main" id="{28C7E951-1BE1-41C8-952B-9619277D93DE}"/>
                </a:ext>
              </a:extLst>
            </p:cNvPr>
            <p:cNvSpPr>
              <a:spLocks noChangeShapeType="1"/>
            </p:cNvSpPr>
            <p:nvPr/>
          </p:nvSpPr>
          <p:spPr bwMode="auto">
            <a:xfrm flipH="1">
              <a:off x="688" y="1880"/>
              <a:ext cx="160" cy="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46" name="Line 130">
              <a:extLst>
                <a:ext uri="{FF2B5EF4-FFF2-40B4-BE49-F238E27FC236}">
                  <a16:creationId xmlns:a16="http://schemas.microsoft.com/office/drawing/2014/main" id="{D0FE3776-1FE1-4F02-9A20-E9BF6248FA69}"/>
                </a:ext>
              </a:extLst>
            </p:cNvPr>
            <p:cNvSpPr>
              <a:spLocks noChangeShapeType="1"/>
            </p:cNvSpPr>
            <p:nvPr/>
          </p:nvSpPr>
          <p:spPr bwMode="auto">
            <a:xfrm flipH="1" flipV="1">
              <a:off x="688" y="2159"/>
              <a:ext cx="160" cy="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47" name="Line 131">
              <a:extLst>
                <a:ext uri="{FF2B5EF4-FFF2-40B4-BE49-F238E27FC236}">
                  <a16:creationId xmlns:a16="http://schemas.microsoft.com/office/drawing/2014/main" id="{4F0169FE-CABB-45F4-8AE4-8432551C5D6C}"/>
                </a:ext>
              </a:extLst>
            </p:cNvPr>
            <p:cNvSpPr>
              <a:spLocks noChangeShapeType="1"/>
            </p:cNvSpPr>
            <p:nvPr/>
          </p:nvSpPr>
          <p:spPr bwMode="auto">
            <a:xfrm>
              <a:off x="696" y="1911"/>
              <a:ext cx="0" cy="2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1073" name="Rectangle 133">
            <a:extLst>
              <a:ext uri="{FF2B5EF4-FFF2-40B4-BE49-F238E27FC236}">
                <a16:creationId xmlns:a16="http://schemas.microsoft.com/office/drawing/2014/main" id="{A7174097-8963-447A-9882-DE67C3DFD3FB}"/>
              </a:ext>
            </a:extLst>
          </p:cNvPr>
          <p:cNvSpPr>
            <a:spLocks noChangeArrowheads="1"/>
          </p:cNvSpPr>
          <p:nvPr/>
        </p:nvSpPr>
        <p:spPr bwMode="auto">
          <a:xfrm flipH="1">
            <a:off x="1103313" y="3003550"/>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1</a:t>
            </a:r>
          </a:p>
        </p:txBody>
      </p:sp>
      <p:sp>
        <p:nvSpPr>
          <p:cNvPr id="41074" name="Rectangle 134">
            <a:extLst>
              <a:ext uri="{FF2B5EF4-FFF2-40B4-BE49-F238E27FC236}">
                <a16:creationId xmlns:a16="http://schemas.microsoft.com/office/drawing/2014/main" id="{24C18901-558D-49DE-A17B-8140E234D544}"/>
              </a:ext>
            </a:extLst>
          </p:cNvPr>
          <p:cNvSpPr>
            <a:spLocks noChangeArrowheads="1"/>
          </p:cNvSpPr>
          <p:nvPr/>
        </p:nvSpPr>
        <p:spPr bwMode="auto">
          <a:xfrm flipH="1">
            <a:off x="1103313" y="3171825"/>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0</a:t>
            </a:r>
          </a:p>
        </p:txBody>
      </p:sp>
      <p:sp>
        <p:nvSpPr>
          <p:cNvPr id="41075" name="Line 135">
            <a:extLst>
              <a:ext uri="{FF2B5EF4-FFF2-40B4-BE49-F238E27FC236}">
                <a16:creationId xmlns:a16="http://schemas.microsoft.com/office/drawing/2014/main" id="{8E1198F6-6937-4518-ACF8-D9B2D92E5270}"/>
              </a:ext>
            </a:extLst>
          </p:cNvPr>
          <p:cNvSpPr>
            <a:spLocks noChangeShapeType="1"/>
          </p:cNvSpPr>
          <p:nvPr/>
        </p:nvSpPr>
        <p:spPr bwMode="auto">
          <a:xfrm>
            <a:off x="1338263" y="3352800"/>
            <a:ext cx="5842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76" name="Line 136">
            <a:extLst>
              <a:ext uri="{FF2B5EF4-FFF2-40B4-BE49-F238E27FC236}">
                <a16:creationId xmlns:a16="http://schemas.microsoft.com/office/drawing/2014/main" id="{DDF19DF5-C15E-4A94-847A-6E42479EBC68}"/>
              </a:ext>
            </a:extLst>
          </p:cNvPr>
          <p:cNvSpPr>
            <a:spLocks noChangeShapeType="1"/>
          </p:cNvSpPr>
          <p:nvPr/>
        </p:nvSpPr>
        <p:spPr bwMode="auto">
          <a:xfrm>
            <a:off x="1905000" y="3365500"/>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77" name="Oval 137">
            <a:extLst>
              <a:ext uri="{FF2B5EF4-FFF2-40B4-BE49-F238E27FC236}">
                <a16:creationId xmlns:a16="http://schemas.microsoft.com/office/drawing/2014/main" id="{50F9627E-D35B-48D0-8F57-511508646DD5}"/>
              </a:ext>
            </a:extLst>
          </p:cNvPr>
          <p:cNvSpPr>
            <a:spLocks noChangeArrowheads="1"/>
          </p:cNvSpPr>
          <p:nvPr/>
        </p:nvSpPr>
        <p:spPr bwMode="auto">
          <a:xfrm>
            <a:off x="2298700" y="3365500"/>
            <a:ext cx="127000" cy="127000"/>
          </a:xfrm>
          <a:prstGeom prst="ellipse">
            <a:avLst/>
          </a:prstGeom>
          <a:noFill/>
          <a:ln w="254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1078" name="Line 138">
            <a:extLst>
              <a:ext uri="{FF2B5EF4-FFF2-40B4-BE49-F238E27FC236}">
                <a16:creationId xmlns:a16="http://schemas.microsoft.com/office/drawing/2014/main" id="{6195256F-FA27-4D93-A175-2230D9A3CCF0}"/>
              </a:ext>
            </a:extLst>
          </p:cNvPr>
          <p:cNvSpPr>
            <a:spLocks noChangeShapeType="1"/>
          </p:cNvSpPr>
          <p:nvPr/>
        </p:nvSpPr>
        <p:spPr bwMode="auto">
          <a:xfrm>
            <a:off x="838200" y="3213100"/>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79" name="Oval 139">
            <a:extLst>
              <a:ext uri="{FF2B5EF4-FFF2-40B4-BE49-F238E27FC236}">
                <a16:creationId xmlns:a16="http://schemas.microsoft.com/office/drawing/2014/main" id="{FD3EB8EA-5656-4297-BB06-FD08990BF4C0}"/>
              </a:ext>
            </a:extLst>
          </p:cNvPr>
          <p:cNvSpPr>
            <a:spLocks noChangeArrowheads="1"/>
          </p:cNvSpPr>
          <p:nvPr/>
        </p:nvSpPr>
        <p:spPr bwMode="auto">
          <a:xfrm>
            <a:off x="774700" y="33655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1080" name="Line 140">
            <a:extLst>
              <a:ext uri="{FF2B5EF4-FFF2-40B4-BE49-F238E27FC236}">
                <a16:creationId xmlns:a16="http://schemas.microsoft.com/office/drawing/2014/main" id="{ACADFE34-6352-462E-913A-5F280EC46AA3}"/>
              </a:ext>
            </a:extLst>
          </p:cNvPr>
          <p:cNvSpPr>
            <a:spLocks noChangeShapeType="1"/>
          </p:cNvSpPr>
          <p:nvPr/>
        </p:nvSpPr>
        <p:spPr bwMode="auto">
          <a:xfrm flipH="1">
            <a:off x="292100" y="3124200"/>
            <a:ext cx="787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81" name="Line 141">
            <a:extLst>
              <a:ext uri="{FF2B5EF4-FFF2-40B4-BE49-F238E27FC236}">
                <a16:creationId xmlns:a16="http://schemas.microsoft.com/office/drawing/2014/main" id="{A3D9463E-C1B1-49E9-B766-454112C6E045}"/>
              </a:ext>
            </a:extLst>
          </p:cNvPr>
          <p:cNvSpPr>
            <a:spLocks noChangeShapeType="1"/>
          </p:cNvSpPr>
          <p:nvPr/>
        </p:nvSpPr>
        <p:spPr bwMode="auto">
          <a:xfrm>
            <a:off x="317500" y="42672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82" name="Line 142">
            <a:extLst>
              <a:ext uri="{FF2B5EF4-FFF2-40B4-BE49-F238E27FC236}">
                <a16:creationId xmlns:a16="http://schemas.microsoft.com/office/drawing/2014/main" id="{D9D85C2C-1502-40F2-81AA-5F46E77573FA}"/>
              </a:ext>
            </a:extLst>
          </p:cNvPr>
          <p:cNvSpPr>
            <a:spLocks noChangeShapeType="1"/>
          </p:cNvSpPr>
          <p:nvPr/>
        </p:nvSpPr>
        <p:spPr bwMode="auto">
          <a:xfrm>
            <a:off x="304800" y="3136900"/>
            <a:ext cx="0" cy="1117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83" name="Line 143">
            <a:extLst>
              <a:ext uri="{FF2B5EF4-FFF2-40B4-BE49-F238E27FC236}">
                <a16:creationId xmlns:a16="http://schemas.microsoft.com/office/drawing/2014/main" id="{E3389619-D294-4BF4-B1BA-CD0FE72E7BAF}"/>
              </a:ext>
            </a:extLst>
          </p:cNvPr>
          <p:cNvSpPr>
            <a:spLocks noChangeShapeType="1"/>
          </p:cNvSpPr>
          <p:nvPr/>
        </p:nvSpPr>
        <p:spPr bwMode="auto">
          <a:xfrm flipH="1">
            <a:off x="1343025" y="3124200"/>
            <a:ext cx="5057775"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84" name="Line 144">
            <a:extLst>
              <a:ext uri="{FF2B5EF4-FFF2-40B4-BE49-F238E27FC236}">
                <a16:creationId xmlns:a16="http://schemas.microsoft.com/office/drawing/2014/main" id="{CCE4CD3C-E407-4E09-97DF-4C4F241E052D}"/>
              </a:ext>
            </a:extLst>
          </p:cNvPr>
          <p:cNvSpPr>
            <a:spLocks noChangeShapeType="1"/>
          </p:cNvSpPr>
          <p:nvPr/>
        </p:nvSpPr>
        <p:spPr bwMode="auto">
          <a:xfrm flipV="1">
            <a:off x="6400800" y="3111500"/>
            <a:ext cx="0" cy="558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85" name="Line 145">
            <a:extLst>
              <a:ext uri="{FF2B5EF4-FFF2-40B4-BE49-F238E27FC236}">
                <a16:creationId xmlns:a16="http://schemas.microsoft.com/office/drawing/2014/main" id="{7870E037-429D-41F9-B543-8558D2BCE090}"/>
              </a:ext>
            </a:extLst>
          </p:cNvPr>
          <p:cNvSpPr>
            <a:spLocks noChangeShapeType="1"/>
          </p:cNvSpPr>
          <p:nvPr/>
        </p:nvSpPr>
        <p:spPr bwMode="auto">
          <a:xfrm>
            <a:off x="7251700" y="3733800"/>
            <a:ext cx="279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86" name="Line 146">
            <a:extLst>
              <a:ext uri="{FF2B5EF4-FFF2-40B4-BE49-F238E27FC236}">
                <a16:creationId xmlns:a16="http://schemas.microsoft.com/office/drawing/2014/main" id="{83977003-DBD2-4FC0-88A9-8C19AF0B7B66}"/>
              </a:ext>
            </a:extLst>
          </p:cNvPr>
          <p:cNvSpPr>
            <a:spLocks noChangeShapeType="1"/>
          </p:cNvSpPr>
          <p:nvPr/>
        </p:nvSpPr>
        <p:spPr bwMode="auto">
          <a:xfrm>
            <a:off x="1231900" y="2819400"/>
            <a:ext cx="6299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87" name="Line 147">
            <a:extLst>
              <a:ext uri="{FF2B5EF4-FFF2-40B4-BE49-F238E27FC236}">
                <a16:creationId xmlns:a16="http://schemas.microsoft.com/office/drawing/2014/main" id="{2F2D5D8C-A54A-4D1A-AD96-D2F8CA02ECE0}"/>
              </a:ext>
            </a:extLst>
          </p:cNvPr>
          <p:cNvSpPr>
            <a:spLocks noChangeShapeType="1"/>
          </p:cNvSpPr>
          <p:nvPr/>
        </p:nvSpPr>
        <p:spPr bwMode="auto">
          <a:xfrm>
            <a:off x="7543800" y="2832100"/>
            <a:ext cx="0" cy="889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88" name="Line 148">
            <a:extLst>
              <a:ext uri="{FF2B5EF4-FFF2-40B4-BE49-F238E27FC236}">
                <a16:creationId xmlns:a16="http://schemas.microsoft.com/office/drawing/2014/main" id="{7DB8D100-651F-492D-A6F1-5804FB93C3D3}"/>
              </a:ext>
            </a:extLst>
          </p:cNvPr>
          <p:cNvSpPr>
            <a:spLocks noChangeShapeType="1"/>
          </p:cNvSpPr>
          <p:nvPr/>
        </p:nvSpPr>
        <p:spPr bwMode="auto">
          <a:xfrm>
            <a:off x="1219200" y="2832100"/>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89" name="Line 149">
            <a:extLst>
              <a:ext uri="{FF2B5EF4-FFF2-40B4-BE49-F238E27FC236}">
                <a16:creationId xmlns:a16="http://schemas.microsoft.com/office/drawing/2014/main" id="{42D45638-3472-48B7-9348-EB7AA0913B52}"/>
              </a:ext>
            </a:extLst>
          </p:cNvPr>
          <p:cNvSpPr>
            <a:spLocks noChangeShapeType="1"/>
          </p:cNvSpPr>
          <p:nvPr/>
        </p:nvSpPr>
        <p:spPr bwMode="auto">
          <a:xfrm>
            <a:off x="4191000" y="3213100"/>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90" name="Oval 150">
            <a:extLst>
              <a:ext uri="{FF2B5EF4-FFF2-40B4-BE49-F238E27FC236}">
                <a16:creationId xmlns:a16="http://schemas.microsoft.com/office/drawing/2014/main" id="{7A6122FD-3295-4523-BDD4-F58BD24A9AD3}"/>
              </a:ext>
            </a:extLst>
          </p:cNvPr>
          <p:cNvSpPr>
            <a:spLocks noChangeArrowheads="1"/>
          </p:cNvSpPr>
          <p:nvPr/>
        </p:nvSpPr>
        <p:spPr bwMode="auto">
          <a:xfrm>
            <a:off x="4127500" y="3365500"/>
            <a:ext cx="127000" cy="127000"/>
          </a:xfrm>
          <a:prstGeom prst="ellipse">
            <a:avLst/>
          </a:prstGeom>
          <a:noFill/>
          <a:ln w="254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1091" name="Line 151">
            <a:extLst>
              <a:ext uri="{FF2B5EF4-FFF2-40B4-BE49-F238E27FC236}">
                <a16:creationId xmlns:a16="http://schemas.microsoft.com/office/drawing/2014/main" id="{1B89E0EA-1160-45BB-8181-808133413455}"/>
              </a:ext>
            </a:extLst>
          </p:cNvPr>
          <p:cNvSpPr>
            <a:spLocks noChangeShapeType="1"/>
          </p:cNvSpPr>
          <p:nvPr/>
        </p:nvSpPr>
        <p:spPr bwMode="auto">
          <a:xfrm>
            <a:off x="6019800" y="3213100"/>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92" name="Oval 152">
            <a:extLst>
              <a:ext uri="{FF2B5EF4-FFF2-40B4-BE49-F238E27FC236}">
                <a16:creationId xmlns:a16="http://schemas.microsoft.com/office/drawing/2014/main" id="{3732E1FF-0587-49ED-87CE-74B147A884EB}"/>
              </a:ext>
            </a:extLst>
          </p:cNvPr>
          <p:cNvSpPr>
            <a:spLocks noChangeArrowheads="1"/>
          </p:cNvSpPr>
          <p:nvPr/>
        </p:nvSpPr>
        <p:spPr bwMode="auto">
          <a:xfrm>
            <a:off x="5956300" y="3365500"/>
            <a:ext cx="127000" cy="127000"/>
          </a:xfrm>
          <a:prstGeom prst="ellipse">
            <a:avLst/>
          </a:prstGeom>
          <a:noFill/>
          <a:ln w="254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1093" name="Line 153">
            <a:extLst>
              <a:ext uri="{FF2B5EF4-FFF2-40B4-BE49-F238E27FC236}">
                <a16:creationId xmlns:a16="http://schemas.microsoft.com/office/drawing/2014/main" id="{7D51DD24-D6D0-4E2F-803E-26C95EBD33CD}"/>
              </a:ext>
            </a:extLst>
          </p:cNvPr>
          <p:cNvSpPr>
            <a:spLocks noChangeShapeType="1"/>
          </p:cNvSpPr>
          <p:nvPr/>
        </p:nvSpPr>
        <p:spPr bwMode="auto">
          <a:xfrm>
            <a:off x="7924800" y="3213100"/>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94" name="Oval 154">
            <a:extLst>
              <a:ext uri="{FF2B5EF4-FFF2-40B4-BE49-F238E27FC236}">
                <a16:creationId xmlns:a16="http://schemas.microsoft.com/office/drawing/2014/main" id="{7218810A-5862-4AB0-9E4F-6B91C081FAFC}"/>
              </a:ext>
            </a:extLst>
          </p:cNvPr>
          <p:cNvSpPr>
            <a:spLocks noChangeArrowheads="1"/>
          </p:cNvSpPr>
          <p:nvPr/>
        </p:nvSpPr>
        <p:spPr bwMode="auto">
          <a:xfrm>
            <a:off x="7861300" y="3365500"/>
            <a:ext cx="127000" cy="127000"/>
          </a:xfrm>
          <a:prstGeom prst="ellipse">
            <a:avLst/>
          </a:prstGeom>
          <a:noFill/>
          <a:ln w="254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1095" name="Line 156">
            <a:extLst>
              <a:ext uri="{FF2B5EF4-FFF2-40B4-BE49-F238E27FC236}">
                <a16:creationId xmlns:a16="http://schemas.microsoft.com/office/drawing/2014/main" id="{5576A6AC-1193-4F17-B925-71A229A2BA8A}"/>
              </a:ext>
            </a:extLst>
          </p:cNvPr>
          <p:cNvSpPr>
            <a:spLocks noChangeShapeType="1"/>
          </p:cNvSpPr>
          <p:nvPr/>
        </p:nvSpPr>
        <p:spPr bwMode="auto">
          <a:xfrm flipV="1">
            <a:off x="838200" y="1435100"/>
            <a:ext cx="0" cy="16256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96" name="Line 157">
            <a:extLst>
              <a:ext uri="{FF2B5EF4-FFF2-40B4-BE49-F238E27FC236}">
                <a16:creationId xmlns:a16="http://schemas.microsoft.com/office/drawing/2014/main" id="{93897069-FF3C-4F3B-B344-394CF458D3EC}"/>
              </a:ext>
            </a:extLst>
          </p:cNvPr>
          <p:cNvSpPr>
            <a:spLocks noChangeShapeType="1"/>
          </p:cNvSpPr>
          <p:nvPr/>
        </p:nvSpPr>
        <p:spPr bwMode="auto">
          <a:xfrm flipV="1">
            <a:off x="2362200" y="1435100"/>
            <a:ext cx="0" cy="16256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97" name="Line 158">
            <a:extLst>
              <a:ext uri="{FF2B5EF4-FFF2-40B4-BE49-F238E27FC236}">
                <a16:creationId xmlns:a16="http://schemas.microsoft.com/office/drawing/2014/main" id="{0A373C02-0BDC-4F7D-A76B-E253731E3C6B}"/>
              </a:ext>
            </a:extLst>
          </p:cNvPr>
          <p:cNvSpPr>
            <a:spLocks noChangeShapeType="1"/>
          </p:cNvSpPr>
          <p:nvPr/>
        </p:nvSpPr>
        <p:spPr bwMode="auto">
          <a:xfrm flipV="1">
            <a:off x="4191000" y="1435100"/>
            <a:ext cx="0" cy="16256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98" name="Line 159">
            <a:extLst>
              <a:ext uri="{FF2B5EF4-FFF2-40B4-BE49-F238E27FC236}">
                <a16:creationId xmlns:a16="http://schemas.microsoft.com/office/drawing/2014/main" id="{B0B73195-939A-4E9C-BC6F-D832A355E832}"/>
              </a:ext>
            </a:extLst>
          </p:cNvPr>
          <p:cNvSpPr>
            <a:spLocks noChangeShapeType="1"/>
          </p:cNvSpPr>
          <p:nvPr/>
        </p:nvSpPr>
        <p:spPr bwMode="auto">
          <a:xfrm flipV="1">
            <a:off x="6019800" y="1435100"/>
            <a:ext cx="0" cy="16256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99" name="Line 160">
            <a:extLst>
              <a:ext uri="{FF2B5EF4-FFF2-40B4-BE49-F238E27FC236}">
                <a16:creationId xmlns:a16="http://schemas.microsoft.com/office/drawing/2014/main" id="{A1C1ACD4-C9C8-4B00-BC66-8FC4C197873A}"/>
              </a:ext>
            </a:extLst>
          </p:cNvPr>
          <p:cNvSpPr>
            <a:spLocks noChangeShapeType="1"/>
          </p:cNvSpPr>
          <p:nvPr/>
        </p:nvSpPr>
        <p:spPr bwMode="auto">
          <a:xfrm flipV="1">
            <a:off x="7924800" y="1435100"/>
            <a:ext cx="0" cy="16256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1167" name="Group 207">
            <a:extLst>
              <a:ext uri="{FF2B5EF4-FFF2-40B4-BE49-F238E27FC236}">
                <a16:creationId xmlns:a16="http://schemas.microsoft.com/office/drawing/2014/main" id="{BE5EA921-E978-4615-BA22-926E266D9A9A}"/>
              </a:ext>
            </a:extLst>
          </p:cNvPr>
          <p:cNvGrpSpPr>
            <a:grpSpLocks/>
          </p:cNvGrpSpPr>
          <p:nvPr/>
        </p:nvGrpSpPr>
        <p:grpSpPr bwMode="auto">
          <a:xfrm>
            <a:off x="290513" y="914400"/>
            <a:ext cx="8475662" cy="1095375"/>
            <a:chOff x="183" y="576"/>
            <a:chExt cx="5339" cy="690"/>
          </a:xfrm>
        </p:grpSpPr>
        <p:sp>
          <p:nvSpPr>
            <p:cNvPr id="41114" name="Line 161">
              <a:extLst>
                <a:ext uri="{FF2B5EF4-FFF2-40B4-BE49-F238E27FC236}">
                  <a16:creationId xmlns:a16="http://schemas.microsoft.com/office/drawing/2014/main" id="{4B1F493A-D5FD-49CF-8D5A-4F544C7F5B0E}"/>
                </a:ext>
              </a:extLst>
            </p:cNvPr>
            <p:cNvSpPr>
              <a:spLocks noChangeShapeType="1"/>
            </p:cNvSpPr>
            <p:nvPr/>
          </p:nvSpPr>
          <p:spPr bwMode="auto">
            <a:xfrm>
              <a:off x="528" y="584"/>
              <a:ext cx="0" cy="22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15" name="Line 162">
              <a:extLst>
                <a:ext uri="{FF2B5EF4-FFF2-40B4-BE49-F238E27FC236}">
                  <a16:creationId xmlns:a16="http://schemas.microsoft.com/office/drawing/2014/main" id="{95C891F2-FAC0-417A-BFA1-3493A7582135}"/>
                </a:ext>
              </a:extLst>
            </p:cNvPr>
            <p:cNvSpPr>
              <a:spLocks noChangeShapeType="1"/>
            </p:cNvSpPr>
            <p:nvPr/>
          </p:nvSpPr>
          <p:spPr bwMode="auto">
            <a:xfrm>
              <a:off x="1488" y="584"/>
              <a:ext cx="0" cy="22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16" name="Line 163">
              <a:extLst>
                <a:ext uri="{FF2B5EF4-FFF2-40B4-BE49-F238E27FC236}">
                  <a16:creationId xmlns:a16="http://schemas.microsoft.com/office/drawing/2014/main" id="{50F445BB-DB65-4755-A6C3-62667E8E696E}"/>
                </a:ext>
              </a:extLst>
            </p:cNvPr>
            <p:cNvSpPr>
              <a:spLocks noChangeShapeType="1"/>
            </p:cNvSpPr>
            <p:nvPr/>
          </p:nvSpPr>
          <p:spPr bwMode="auto">
            <a:xfrm>
              <a:off x="2640" y="584"/>
              <a:ext cx="0" cy="22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17" name="Line 164">
              <a:extLst>
                <a:ext uri="{FF2B5EF4-FFF2-40B4-BE49-F238E27FC236}">
                  <a16:creationId xmlns:a16="http://schemas.microsoft.com/office/drawing/2014/main" id="{2BB64D29-98C2-4DB7-94FF-0B596DD5FECC}"/>
                </a:ext>
              </a:extLst>
            </p:cNvPr>
            <p:cNvSpPr>
              <a:spLocks noChangeShapeType="1"/>
            </p:cNvSpPr>
            <p:nvPr/>
          </p:nvSpPr>
          <p:spPr bwMode="auto">
            <a:xfrm>
              <a:off x="3792" y="584"/>
              <a:ext cx="0" cy="22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18" name="Line 165">
              <a:extLst>
                <a:ext uri="{FF2B5EF4-FFF2-40B4-BE49-F238E27FC236}">
                  <a16:creationId xmlns:a16="http://schemas.microsoft.com/office/drawing/2014/main" id="{D650499F-C621-43FC-AE0B-24A51E8F9A33}"/>
                </a:ext>
              </a:extLst>
            </p:cNvPr>
            <p:cNvSpPr>
              <a:spLocks noChangeShapeType="1"/>
            </p:cNvSpPr>
            <p:nvPr/>
          </p:nvSpPr>
          <p:spPr bwMode="auto">
            <a:xfrm>
              <a:off x="4992" y="584"/>
              <a:ext cx="0" cy="22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19" name="Line 166">
              <a:extLst>
                <a:ext uri="{FF2B5EF4-FFF2-40B4-BE49-F238E27FC236}">
                  <a16:creationId xmlns:a16="http://schemas.microsoft.com/office/drawing/2014/main" id="{0509BBED-1FDD-4A70-846A-6CF550407015}"/>
                </a:ext>
              </a:extLst>
            </p:cNvPr>
            <p:cNvSpPr>
              <a:spLocks noChangeShapeType="1"/>
            </p:cNvSpPr>
            <p:nvPr/>
          </p:nvSpPr>
          <p:spPr bwMode="auto">
            <a:xfrm flipH="1">
              <a:off x="232" y="576"/>
              <a:ext cx="30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20" name="Line 167">
              <a:extLst>
                <a:ext uri="{FF2B5EF4-FFF2-40B4-BE49-F238E27FC236}">
                  <a16:creationId xmlns:a16="http://schemas.microsoft.com/office/drawing/2014/main" id="{5FF9C736-1C41-4666-B08F-FD1E34505686}"/>
                </a:ext>
              </a:extLst>
            </p:cNvPr>
            <p:cNvSpPr>
              <a:spLocks noChangeShapeType="1"/>
            </p:cNvSpPr>
            <p:nvPr/>
          </p:nvSpPr>
          <p:spPr bwMode="auto">
            <a:xfrm flipH="1">
              <a:off x="1000" y="576"/>
              <a:ext cx="49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21" name="Line 168">
              <a:extLst>
                <a:ext uri="{FF2B5EF4-FFF2-40B4-BE49-F238E27FC236}">
                  <a16:creationId xmlns:a16="http://schemas.microsoft.com/office/drawing/2014/main" id="{F637C6E8-EA94-4555-A84F-8C3A6B669886}"/>
                </a:ext>
              </a:extLst>
            </p:cNvPr>
            <p:cNvSpPr>
              <a:spLocks noChangeShapeType="1"/>
            </p:cNvSpPr>
            <p:nvPr/>
          </p:nvSpPr>
          <p:spPr bwMode="auto">
            <a:xfrm>
              <a:off x="1008" y="584"/>
              <a:ext cx="0" cy="2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22" name="Line 169">
              <a:extLst>
                <a:ext uri="{FF2B5EF4-FFF2-40B4-BE49-F238E27FC236}">
                  <a16:creationId xmlns:a16="http://schemas.microsoft.com/office/drawing/2014/main" id="{7A79E478-51C0-4501-B0A7-8B8B930F5611}"/>
                </a:ext>
              </a:extLst>
            </p:cNvPr>
            <p:cNvSpPr>
              <a:spLocks noChangeShapeType="1"/>
            </p:cNvSpPr>
            <p:nvPr/>
          </p:nvSpPr>
          <p:spPr bwMode="auto">
            <a:xfrm flipH="1">
              <a:off x="2056" y="576"/>
              <a:ext cx="59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23" name="Line 170">
              <a:extLst>
                <a:ext uri="{FF2B5EF4-FFF2-40B4-BE49-F238E27FC236}">
                  <a16:creationId xmlns:a16="http://schemas.microsoft.com/office/drawing/2014/main" id="{84FCA414-9C6C-43C0-939E-218E80E533C5}"/>
                </a:ext>
              </a:extLst>
            </p:cNvPr>
            <p:cNvSpPr>
              <a:spLocks noChangeShapeType="1"/>
            </p:cNvSpPr>
            <p:nvPr/>
          </p:nvSpPr>
          <p:spPr bwMode="auto">
            <a:xfrm>
              <a:off x="2064" y="584"/>
              <a:ext cx="0" cy="2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24" name="Line 171">
              <a:extLst>
                <a:ext uri="{FF2B5EF4-FFF2-40B4-BE49-F238E27FC236}">
                  <a16:creationId xmlns:a16="http://schemas.microsoft.com/office/drawing/2014/main" id="{2B3C5861-10DA-4296-82A5-30923C9DFF70}"/>
                </a:ext>
              </a:extLst>
            </p:cNvPr>
            <p:cNvSpPr>
              <a:spLocks noChangeShapeType="1"/>
            </p:cNvSpPr>
            <p:nvPr/>
          </p:nvSpPr>
          <p:spPr bwMode="auto">
            <a:xfrm flipH="1">
              <a:off x="3208" y="576"/>
              <a:ext cx="59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25" name="Line 172">
              <a:extLst>
                <a:ext uri="{FF2B5EF4-FFF2-40B4-BE49-F238E27FC236}">
                  <a16:creationId xmlns:a16="http://schemas.microsoft.com/office/drawing/2014/main" id="{64A9E018-F7E7-4948-995E-37F0484CDCD1}"/>
                </a:ext>
              </a:extLst>
            </p:cNvPr>
            <p:cNvSpPr>
              <a:spLocks noChangeShapeType="1"/>
            </p:cNvSpPr>
            <p:nvPr/>
          </p:nvSpPr>
          <p:spPr bwMode="auto">
            <a:xfrm>
              <a:off x="3216" y="584"/>
              <a:ext cx="0" cy="2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26" name="Line 173">
              <a:extLst>
                <a:ext uri="{FF2B5EF4-FFF2-40B4-BE49-F238E27FC236}">
                  <a16:creationId xmlns:a16="http://schemas.microsoft.com/office/drawing/2014/main" id="{B4AE65B7-170E-41A8-B6B0-B252BF592384}"/>
                </a:ext>
              </a:extLst>
            </p:cNvPr>
            <p:cNvSpPr>
              <a:spLocks noChangeShapeType="1"/>
            </p:cNvSpPr>
            <p:nvPr/>
          </p:nvSpPr>
          <p:spPr bwMode="auto">
            <a:xfrm flipH="1">
              <a:off x="4408" y="576"/>
              <a:ext cx="59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27" name="Line 174">
              <a:extLst>
                <a:ext uri="{FF2B5EF4-FFF2-40B4-BE49-F238E27FC236}">
                  <a16:creationId xmlns:a16="http://schemas.microsoft.com/office/drawing/2014/main" id="{99BCE9A2-9C9B-4240-B444-F3CE948124CF}"/>
                </a:ext>
              </a:extLst>
            </p:cNvPr>
            <p:cNvSpPr>
              <a:spLocks noChangeShapeType="1"/>
            </p:cNvSpPr>
            <p:nvPr/>
          </p:nvSpPr>
          <p:spPr bwMode="auto">
            <a:xfrm>
              <a:off x="4416" y="584"/>
              <a:ext cx="0" cy="2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28" name="Line 175">
              <a:extLst>
                <a:ext uri="{FF2B5EF4-FFF2-40B4-BE49-F238E27FC236}">
                  <a16:creationId xmlns:a16="http://schemas.microsoft.com/office/drawing/2014/main" id="{912EA212-284B-4189-9B74-B2DAFE449743}"/>
                </a:ext>
              </a:extLst>
            </p:cNvPr>
            <p:cNvSpPr>
              <a:spLocks noChangeShapeType="1"/>
            </p:cNvSpPr>
            <p:nvPr/>
          </p:nvSpPr>
          <p:spPr bwMode="auto">
            <a:xfrm flipH="1">
              <a:off x="520" y="816"/>
              <a:ext cx="49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29" name="Line 176">
              <a:extLst>
                <a:ext uri="{FF2B5EF4-FFF2-40B4-BE49-F238E27FC236}">
                  <a16:creationId xmlns:a16="http://schemas.microsoft.com/office/drawing/2014/main" id="{8531FE03-A9D3-4B86-BEEB-3D00292D458F}"/>
                </a:ext>
              </a:extLst>
            </p:cNvPr>
            <p:cNvSpPr>
              <a:spLocks noChangeShapeType="1"/>
            </p:cNvSpPr>
            <p:nvPr/>
          </p:nvSpPr>
          <p:spPr bwMode="auto">
            <a:xfrm flipH="1">
              <a:off x="1480" y="816"/>
              <a:ext cx="59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30" name="Line 177">
              <a:extLst>
                <a:ext uri="{FF2B5EF4-FFF2-40B4-BE49-F238E27FC236}">
                  <a16:creationId xmlns:a16="http://schemas.microsoft.com/office/drawing/2014/main" id="{5B4960D9-0EED-4BF2-888D-39BE6DFF66DC}"/>
                </a:ext>
              </a:extLst>
            </p:cNvPr>
            <p:cNvSpPr>
              <a:spLocks noChangeShapeType="1"/>
            </p:cNvSpPr>
            <p:nvPr/>
          </p:nvSpPr>
          <p:spPr bwMode="auto">
            <a:xfrm flipH="1">
              <a:off x="2632" y="816"/>
              <a:ext cx="59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31" name="Line 178">
              <a:extLst>
                <a:ext uri="{FF2B5EF4-FFF2-40B4-BE49-F238E27FC236}">
                  <a16:creationId xmlns:a16="http://schemas.microsoft.com/office/drawing/2014/main" id="{02710412-F629-44CB-BF9A-74805A006EED}"/>
                </a:ext>
              </a:extLst>
            </p:cNvPr>
            <p:cNvSpPr>
              <a:spLocks noChangeShapeType="1"/>
            </p:cNvSpPr>
            <p:nvPr/>
          </p:nvSpPr>
          <p:spPr bwMode="auto">
            <a:xfrm flipH="1">
              <a:off x="3784" y="816"/>
              <a:ext cx="6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32" name="Line 179">
              <a:extLst>
                <a:ext uri="{FF2B5EF4-FFF2-40B4-BE49-F238E27FC236}">
                  <a16:creationId xmlns:a16="http://schemas.microsoft.com/office/drawing/2014/main" id="{AEB97F4A-4882-42A2-972F-30059666C91B}"/>
                </a:ext>
              </a:extLst>
            </p:cNvPr>
            <p:cNvSpPr>
              <a:spLocks noChangeShapeType="1"/>
            </p:cNvSpPr>
            <p:nvPr/>
          </p:nvSpPr>
          <p:spPr bwMode="auto">
            <a:xfrm flipH="1">
              <a:off x="4984" y="816"/>
              <a:ext cx="35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33" name="Rectangle 180">
              <a:extLst>
                <a:ext uri="{FF2B5EF4-FFF2-40B4-BE49-F238E27FC236}">
                  <a16:creationId xmlns:a16="http://schemas.microsoft.com/office/drawing/2014/main" id="{D329AB16-2E04-4F73-BBF0-B3FC3978761B}"/>
                </a:ext>
              </a:extLst>
            </p:cNvPr>
            <p:cNvSpPr>
              <a:spLocks noChangeArrowheads="1"/>
            </p:cNvSpPr>
            <p:nvPr/>
          </p:nvSpPr>
          <p:spPr bwMode="auto">
            <a:xfrm>
              <a:off x="183" y="624"/>
              <a:ext cx="31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Clk</a:t>
              </a:r>
            </a:p>
          </p:txBody>
        </p:sp>
        <p:sp>
          <p:nvSpPr>
            <p:cNvPr id="41134" name="Line 182">
              <a:extLst>
                <a:ext uri="{FF2B5EF4-FFF2-40B4-BE49-F238E27FC236}">
                  <a16:creationId xmlns:a16="http://schemas.microsoft.com/office/drawing/2014/main" id="{F9C5C5F5-79F4-4DF3-85B9-8E2221F46ADD}"/>
                </a:ext>
              </a:extLst>
            </p:cNvPr>
            <p:cNvSpPr>
              <a:spLocks noChangeShapeType="1"/>
            </p:cNvSpPr>
            <p:nvPr/>
          </p:nvSpPr>
          <p:spPr bwMode="auto">
            <a:xfrm>
              <a:off x="536" y="1008"/>
              <a:ext cx="944"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35" name="Line 184">
              <a:extLst>
                <a:ext uri="{FF2B5EF4-FFF2-40B4-BE49-F238E27FC236}">
                  <a16:creationId xmlns:a16="http://schemas.microsoft.com/office/drawing/2014/main" id="{2F468C52-D500-4218-99D1-40ACDAA51199}"/>
                </a:ext>
              </a:extLst>
            </p:cNvPr>
            <p:cNvSpPr>
              <a:spLocks noChangeShapeType="1"/>
            </p:cNvSpPr>
            <p:nvPr/>
          </p:nvSpPr>
          <p:spPr bwMode="auto">
            <a:xfrm>
              <a:off x="1480" y="1008"/>
              <a:ext cx="1152"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36" name="Line 186">
              <a:extLst>
                <a:ext uri="{FF2B5EF4-FFF2-40B4-BE49-F238E27FC236}">
                  <a16:creationId xmlns:a16="http://schemas.microsoft.com/office/drawing/2014/main" id="{17E96EF7-3AC4-40FC-B701-98824A1C09AE}"/>
                </a:ext>
              </a:extLst>
            </p:cNvPr>
            <p:cNvSpPr>
              <a:spLocks noChangeShapeType="1"/>
            </p:cNvSpPr>
            <p:nvPr/>
          </p:nvSpPr>
          <p:spPr bwMode="auto">
            <a:xfrm>
              <a:off x="2648" y="1008"/>
              <a:ext cx="1136"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37" name="Line 188">
              <a:extLst>
                <a:ext uri="{FF2B5EF4-FFF2-40B4-BE49-F238E27FC236}">
                  <a16:creationId xmlns:a16="http://schemas.microsoft.com/office/drawing/2014/main" id="{075FAB3D-782F-4659-AE09-27F965FDADB7}"/>
                </a:ext>
              </a:extLst>
            </p:cNvPr>
            <p:cNvSpPr>
              <a:spLocks noChangeShapeType="1"/>
            </p:cNvSpPr>
            <p:nvPr/>
          </p:nvSpPr>
          <p:spPr bwMode="auto">
            <a:xfrm>
              <a:off x="3800" y="1008"/>
              <a:ext cx="1184"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38" name="Line 190">
              <a:extLst>
                <a:ext uri="{FF2B5EF4-FFF2-40B4-BE49-F238E27FC236}">
                  <a16:creationId xmlns:a16="http://schemas.microsoft.com/office/drawing/2014/main" id="{5DB1D35D-9B79-4BB0-AEC4-2B58A6DC7F7B}"/>
                </a:ext>
              </a:extLst>
            </p:cNvPr>
            <p:cNvSpPr>
              <a:spLocks noChangeShapeType="1"/>
            </p:cNvSpPr>
            <p:nvPr/>
          </p:nvSpPr>
          <p:spPr bwMode="auto">
            <a:xfrm>
              <a:off x="5000" y="1008"/>
              <a:ext cx="464"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39" name="Rectangle 191">
              <a:extLst>
                <a:ext uri="{FF2B5EF4-FFF2-40B4-BE49-F238E27FC236}">
                  <a16:creationId xmlns:a16="http://schemas.microsoft.com/office/drawing/2014/main" id="{C43AF1A0-856C-49EB-AB1B-16DBE5E0AE25}"/>
                </a:ext>
              </a:extLst>
            </p:cNvPr>
            <p:cNvSpPr>
              <a:spLocks noChangeArrowheads="1"/>
            </p:cNvSpPr>
            <p:nvPr/>
          </p:nvSpPr>
          <p:spPr bwMode="auto">
            <a:xfrm>
              <a:off x="809" y="1056"/>
              <a:ext cx="68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Ifetch (IF)</a:t>
              </a:r>
            </a:p>
          </p:txBody>
        </p:sp>
        <p:sp>
          <p:nvSpPr>
            <p:cNvPr id="41140" name="Rectangle 192">
              <a:extLst>
                <a:ext uri="{FF2B5EF4-FFF2-40B4-BE49-F238E27FC236}">
                  <a16:creationId xmlns:a16="http://schemas.microsoft.com/office/drawing/2014/main" id="{8F2EC221-8DFF-4D35-B5F8-16DDAC10D1EF}"/>
                </a:ext>
              </a:extLst>
            </p:cNvPr>
            <p:cNvSpPr>
              <a:spLocks noChangeArrowheads="1"/>
            </p:cNvSpPr>
            <p:nvPr/>
          </p:nvSpPr>
          <p:spPr bwMode="auto">
            <a:xfrm>
              <a:off x="1742" y="1056"/>
              <a:ext cx="82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Reg/Dec (ID)</a:t>
              </a:r>
            </a:p>
          </p:txBody>
        </p:sp>
        <p:sp>
          <p:nvSpPr>
            <p:cNvPr id="41141" name="Rectangle 193">
              <a:extLst>
                <a:ext uri="{FF2B5EF4-FFF2-40B4-BE49-F238E27FC236}">
                  <a16:creationId xmlns:a16="http://schemas.microsoft.com/office/drawing/2014/main" id="{7A2C0DF5-21C5-4DAF-BCC9-B3C2EBAFF12D}"/>
                </a:ext>
              </a:extLst>
            </p:cNvPr>
            <p:cNvSpPr>
              <a:spLocks noChangeArrowheads="1"/>
            </p:cNvSpPr>
            <p:nvPr/>
          </p:nvSpPr>
          <p:spPr bwMode="auto">
            <a:xfrm>
              <a:off x="2926" y="1056"/>
              <a:ext cx="70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Exec (Ex)</a:t>
              </a:r>
            </a:p>
          </p:txBody>
        </p:sp>
        <p:sp>
          <p:nvSpPr>
            <p:cNvPr id="41142" name="Rectangle 194">
              <a:extLst>
                <a:ext uri="{FF2B5EF4-FFF2-40B4-BE49-F238E27FC236}">
                  <a16:creationId xmlns:a16="http://schemas.microsoft.com/office/drawing/2014/main" id="{EA12B493-CE6C-4910-988E-D99BF11C7D18}"/>
                </a:ext>
              </a:extLst>
            </p:cNvPr>
            <p:cNvSpPr>
              <a:spLocks noChangeArrowheads="1"/>
            </p:cNvSpPr>
            <p:nvPr/>
          </p:nvSpPr>
          <p:spPr bwMode="auto">
            <a:xfrm>
              <a:off x="4263" y="1056"/>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Mem</a:t>
              </a:r>
            </a:p>
          </p:txBody>
        </p:sp>
        <p:sp>
          <p:nvSpPr>
            <p:cNvPr id="41143" name="Rectangle 195">
              <a:extLst>
                <a:ext uri="{FF2B5EF4-FFF2-40B4-BE49-F238E27FC236}">
                  <a16:creationId xmlns:a16="http://schemas.microsoft.com/office/drawing/2014/main" id="{F2D6CFB5-8F81-4BCD-A8E4-B8A2661FE6C6}"/>
                </a:ext>
              </a:extLst>
            </p:cNvPr>
            <p:cNvSpPr>
              <a:spLocks noChangeArrowheads="1"/>
            </p:cNvSpPr>
            <p:nvPr/>
          </p:nvSpPr>
          <p:spPr bwMode="auto">
            <a:xfrm>
              <a:off x="5223" y="1056"/>
              <a:ext cx="2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dirty="0" err="1">
                  <a:ea typeface="宋体" panose="02010600030101010101" pitchFamily="2" charset="-122"/>
                </a:rPr>
                <a:t>Wr</a:t>
              </a:r>
              <a:endParaRPr lang="en-US" altLang="zh-CN" dirty="0">
                <a:ea typeface="宋体" panose="02010600030101010101" pitchFamily="2" charset="-122"/>
              </a:endParaRPr>
            </a:p>
          </p:txBody>
        </p:sp>
      </p:grpSp>
      <p:sp>
        <p:nvSpPr>
          <p:cNvPr id="41169" name="Text Box 209">
            <a:extLst>
              <a:ext uri="{FF2B5EF4-FFF2-40B4-BE49-F238E27FC236}">
                <a16:creationId xmlns:a16="http://schemas.microsoft.com/office/drawing/2014/main" id="{3100B752-5A09-40CA-84BB-856D16628D85}"/>
              </a:ext>
            </a:extLst>
          </p:cNvPr>
          <p:cNvSpPr txBox="1">
            <a:spLocks noChangeArrowheads="1"/>
          </p:cNvSpPr>
          <p:nvPr/>
        </p:nvSpPr>
        <p:spPr bwMode="auto">
          <a:xfrm>
            <a:off x="3827463" y="6535738"/>
            <a:ext cx="4714875"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700">
                <a:solidFill>
                  <a:srgbClr val="CC0000"/>
                </a:solidFill>
                <a:latin typeface="Arial" panose="020B0604020202020204" pitchFamily="34" charset="0"/>
                <a:ea typeface="黑体" panose="02010609060101010101" pitchFamily="49" charset="-122"/>
              </a:rPr>
              <a:t>下面看每条指令在流水线通路中的执行过程</a:t>
            </a:r>
          </a:p>
        </p:txBody>
      </p:sp>
      <p:sp>
        <p:nvSpPr>
          <p:cNvPr id="41172" name="Rectangle 212">
            <a:extLst>
              <a:ext uri="{FF2B5EF4-FFF2-40B4-BE49-F238E27FC236}">
                <a16:creationId xmlns:a16="http://schemas.microsoft.com/office/drawing/2014/main" id="{356AE677-8973-4FB7-9FFD-48047D834B86}"/>
              </a:ext>
            </a:extLst>
          </p:cNvPr>
          <p:cNvSpPr>
            <a:spLocks noChangeArrowheads="1"/>
          </p:cNvSpPr>
          <p:nvPr/>
        </p:nvSpPr>
        <p:spPr bwMode="auto">
          <a:xfrm rot="16200000" flipV="1">
            <a:off x="6996906" y="3201195"/>
            <a:ext cx="286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solidFill>
                  <a:srgbClr val="CC0000"/>
                </a:solidFill>
                <a:latin typeface="Arial" panose="020B0604020202020204" pitchFamily="34" charset="0"/>
                <a:ea typeface="黑体" panose="02010609060101010101" pitchFamily="49" charset="-122"/>
              </a:rPr>
              <a:t>Wr</a:t>
            </a:r>
            <a:r>
              <a:rPr lang="zh-CN" altLang="en-US" sz="1800">
                <a:solidFill>
                  <a:srgbClr val="CC0000"/>
                </a:solidFill>
                <a:latin typeface="Arial" panose="020B0604020202020204" pitchFamily="34" charset="0"/>
                <a:ea typeface="黑体" panose="02010609060101010101" pitchFamily="49" charset="-122"/>
              </a:rPr>
              <a:t>阶段没有</a:t>
            </a:r>
            <a:r>
              <a:rPr lang="en-US" altLang="zh-CN" sz="1800">
                <a:solidFill>
                  <a:srgbClr val="CC0000"/>
                </a:solidFill>
                <a:latin typeface="Arial" panose="020B0604020202020204" pitchFamily="34" charset="0"/>
                <a:ea typeface="黑体" panose="02010609060101010101" pitchFamily="49" charset="-122"/>
              </a:rPr>
              <a:t>DataPath</a:t>
            </a:r>
            <a:r>
              <a:rPr lang="zh-CN" altLang="en-US" sz="1800">
                <a:solidFill>
                  <a:srgbClr val="CC0000"/>
                </a:solidFill>
                <a:latin typeface="Arial" panose="020B0604020202020204" pitchFamily="34" charset="0"/>
                <a:ea typeface="黑体" panose="02010609060101010101" pitchFamily="49" charset="-122"/>
              </a:rPr>
              <a:t>吗？</a:t>
            </a:r>
          </a:p>
        </p:txBody>
      </p:sp>
      <p:grpSp>
        <p:nvGrpSpPr>
          <p:cNvPr id="41176" name="Group 216">
            <a:extLst>
              <a:ext uri="{FF2B5EF4-FFF2-40B4-BE49-F238E27FC236}">
                <a16:creationId xmlns:a16="http://schemas.microsoft.com/office/drawing/2014/main" id="{99A9C42B-D412-434D-9856-5E19417F9DC2}"/>
              </a:ext>
            </a:extLst>
          </p:cNvPr>
          <p:cNvGrpSpPr>
            <a:grpSpLocks/>
          </p:cNvGrpSpPr>
          <p:nvPr/>
        </p:nvGrpSpPr>
        <p:grpSpPr bwMode="auto">
          <a:xfrm>
            <a:off x="3208338" y="1900238"/>
            <a:ext cx="5075237" cy="531812"/>
            <a:chOff x="2021" y="1197"/>
            <a:chExt cx="3197" cy="335"/>
          </a:xfrm>
        </p:grpSpPr>
        <p:sp>
          <p:nvSpPr>
            <p:cNvPr id="41112" name="Line 196">
              <a:extLst>
                <a:ext uri="{FF2B5EF4-FFF2-40B4-BE49-F238E27FC236}">
                  <a16:creationId xmlns:a16="http://schemas.microsoft.com/office/drawing/2014/main" id="{EC403A1A-0B42-40C3-9F17-05230D64FBA9}"/>
                </a:ext>
              </a:extLst>
            </p:cNvPr>
            <p:cNvSpPr>
              <a:spLocks noChangeShapeType="1"/>
            </p:cNvSpPr>
            <p:nvPr/>
          </p:nvSpPr>
          <p:spPr bwMode="auto">
            <a:xfrm flipH="1">
              <a:off x="2021" y="1369"/>
              <a:ext cx="3197" cy="163"/>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13" name="Text Box 214">
              <a:extLst>
                <a:ext uri="{FF2B5EF4-FFF2-40B4-BE49-F238E27FC236}">
                  <a16:creationId xmlns:a16="http://schemas.microsoft.com/office/drawing/2014/main" id="{EC9A8404-08B8-44A3-B76B-5280F2E9FF45}"/>
                </a:ext>
              </a:extLst>
            </p:cNvPr>
            <p:cNvSpPr txBox="1">
              <a:spLocks noChangeArrowheads="1"/>
            </p:cNvSpPr>
            <p:nvPr/>
          </p:nvSpPr>
          <p:spPr bwMode="auto">
            <a:xfrm>
              <a:off x="3793" y="1197"/>
              <a:ext cx="112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a:solidFill>
                    <a:srgbClr val="008000"/>
                  </a:solidFill>
                  <a:ea typeface="宋体" panose="02010600030101010101" pitchFamily="2" charset="-122"/>
                </a:rPr>
                <a:t>有！寄存器写口</a:t>
              </a:r>
            </a:p>
          </p:txBody>
        </p:sp>
      </p:grpSp>
      <p:grpSp>
        <p:nvGrpSpPr>
          <p:cNvPr id="41182" name="Group 222">
            <a:extLst>
              <a:ext uri="{FF2B5EF4-FFF2-40B4-BE49-F238E27FC236}">
                <a16:creationId xmlns:a16="http://schemas.microsoft.com/office/drawing/2014/main" id="{35FC4B94-3370-40FA-B62F-BEAB1199410D}"/>
              </a:ext>
            </a:extLst>
          </p:cNvPr>
          <p:cNvGrpSpPr>
            <a:grpSpLocks/>
          </p:cNvGrpSpPr>
          <p:nvPr/>
        </p:nvGrpSpPr>
        <p:grpSpPr bwMode="auto">
          <a:xfrm>
            <a:off x="1828800" y="5559425"/>
            <a:ext cx="5935663" cy="290513"/>
            <a:chOff x="1152" y="3502"/>
            <a:chExt cx="3739" cy="183"/>
          </a:xfrm>
        </p:grpSpPr>
        <p:sp>
          <p:nvSpPr>
            <p:cNvPr id="41108" name="Line 218">
              <a:extLst>
                <a:ext uri="{FF2B5EF4-FFF2-40B4-BE49-F238E27FC236}">
                  <a16:creationId xmlns:a16="http://schemas.microsoft.com/office/drawing/2014/main" id="{AFA0D2DA-4389-4E51-AAB3-9CBFDF5422A9}"/>
                </a:ext>
              </a:extLst>
            </p:cNvPr>
            <p:cNvSpPr>
              <a:spLocks noChangeShapeType="1"/>
            </p:cNvSpPr>
            <p:nvPr/>
          </p:nvSpPr>
          <p:spPr bwMode="auto">
            <a:xfrm flipV="1">
              <a:off x="1152" y="3557"/>
              <a:ext cx="219" cy="118"/>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109" name="Line 219">
              <a:extLst>
                <a:ext uri="{FF2B5EF4-FFF2-40B4-BE49-F238E27FC236}">
                  <a16:creationId xmlns:a16="http://schemas.microsoft.com/office/drawing/2014/main" id="{763B4769-A664-4502-94E9-EACBC912C6E3}"/>
                </a:ext>
              </a:extLst>
            </p:cNvPr>
            <p:cNvSpPr>
              <a:spLocks noChangeShapeType="1"/>
            </p:cNvSpPr>
            <p:nvPr/>
          </p:nvSpPr>
          <p:spPr bwMode="auto">
            <a:xfrm flipV="1">
              <a:off x="1179" y="3511"/>
              <a:ext cx="1354" cy="164"/>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110" name="Line 220">
              <a:extLst>
                <a:ext uri="{FF2B5EF4-FFF2-40B4-BE49-F238E27FC236}">
                  <a16:creationId xmlns:a16="http://schemas.microsoft.com/office/drawing/2014/main" id="{131589E8-BDE2-4E5E-BF27-4BBAAF9DEABB}"/>
                </a:ext>
              </a:extLst>
            </p:cNvPr>
            <p:cNvSpPr>
              <a:spLocks noChangeShapeType="1"/>
            </p:cNvSpPr>
            <p:nvPr/>
          </p:nvSpPr>
          <p:spPr bwMode="auto">
            <a:xfrm flipV="1">
              <a:off x="1189" y="3502"/>
              <a:ext cx="2459" cy="183"/>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111" name="Line 221">
              <a:extLst>
                <a:ext uri="{FF2B5EF4-FFF2-40B4-BE49-F238E27FC236}">
                  <a16:creationId xmlns:a16="http://schemas.microsoft.com/office/drawing/2014/main" id="{A07CC7C6-8FCE-4C4A-B8A5-C2FE9BE61F2D}"/>
                </a:ext>
              </a:extLst>
            </p:cNvPr>
            <p:cNvSpPr>
              <a:spLocks noChangeShapeType="1"/>
            </p:cNvSpPr>
            <p:nvPr/>
          </p:nvSpPr>
          <p:spPr bwMode="auto">
            <a:xfrm flipV="1">
              <a:off x="1216" y="3575"/>
              <a:ext cx="3675" cy="91"/>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1183" name="Text Box 223">
            <a:extLst>
              <a:ext uri="{FF2B5EF4-FFF2-40B4-BE49-F238E27FC236}">
                <a16:creationId xmlns:a16="http://schemas.microsoft.com/office/drawing/2014/main" id="{6A342DC2-7497-4E0F-BBE0-FC391982A370}"/>
              </a:ext>
            </a:extLst>
          </p:cNvPr>
          <p:cNvSpPr txBox="1">
            <a:spLocks noChangeArrowheads="1"/>
          </p:cNvSpPr>
          <p:nvPr/>
        </p:nvSpPr>
        <p:spPr bwMode="auto">
          <a:xfrm>
            <a:off x="-1588" y="6235700"/>
            <a:ext cx="3917951" cy="5905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nSpc>
                <a:spcPct val="90000"/>
              </a:lnSpc>
            </a:pPr>
            <a:r>
              <a:rPr lang="zh-CN" altLang="en-US" sz="1800">
                <a:latin typeface="黑体" panose="02010609060101010101" pitchFamily="49" charset="-122"/>
                <a:ea typeface="黑体" panose="02010609060101010101" pitchFamily="49" charset="-122"/>
              </a:rPr>
              <a:t>保存每个周期执行的结果</a:t>
            </a:r>
            <a:r>
              <a:rPr lang="en-US" altLang="zh-CN" sz="1800">
                <a:latin typeface="黑体" panose="02010609060101010101" pitchFamily="49" charset="-122"/>
                <a:ea typeface="黑体" panose="02010609060101010101" pitchFamily="49" charset="-122"/>
              </a:rPr>
              <a:t>! </a:t>
            </a:r>
            <a:r>
              <a:rPr lang="zh-CN" altLang="en-US" sz="1800">
                <a:latin typeface="黑体" panose="02010609060101010101" pitchFamily="49" charset="-122"/>
                <a:ea typeface="黑体" panose="02010609060101010101" pitchFamily="49" charset="-122"/>
              </a:rPr>
              <a:t>它们属于内部寄存器，对程序员透明。</a:t>
            </a:r>
          </a:p>
        </p:txBody>
      </p:sp>
      <p:sp>
        <p:nvSpPr>
          <p:cNvPr id="213" name="Rectangle 217">
            <a:extLst>
              <a:ext uri="{FF2B5EF4-FFF2-40B4-BE49-F238E27FC236}">
                <a16:creationId xmlns:a16="http://schemas.microsoft.com/office/drawing/2014/main" id="{3705140D-CEB8-4336-B837-7D5142846567}"/>
              </a:ext>
            </a:extLst>
          </p:cNvPr>
          <p:cNvSpPr>
            <a:spLocks noChangeArrowheads="1"/>
          </p:cNvSpPr>
          <p:nvPr/>
        </p:nvSpPr>
        <p:spPr bwMode="auto">
          <a:xfrm>
            <a:off x="-7938" y="5559425"/>
            <a:ext cx="2090738"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800">
                <a:solidFill>
                  <a:srgbClr val="CC0000"/>
                </a:solidFill>
                <a:latin typeface="Arial" panose="020B0604020202020204" pitchFamily="34" charset="0"/>
                <a:ea typeface="黑体" panose="02010609060101010101" pitchFamily="49" charset="-122"/>
              </a:rPr>
              <a:t>增加了流水段寄存器，作用是什么？</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167"/>
                                        </p:tgtEl>
                                        <p:attrNameLst>
                                          <p:attrName>style.visibility</p:attrName>
                                        </p:attrNameLst>
                                      </p:cBhvr>
                                      <p:to>
                                        <p:strVal val="visible"/>
                                      </p:to>
                                    </p:set>
                                    <p:animEffect transition="in" filter="blinds(horizontal)">
                                      <p:cBhvr>
                                        <p:cTn id="7" dur="500"/>
                                        <p:tgtEl>
                                          <p:spTgt spid="411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3"/>
                                        </p:tgtEl>
                                        <p:attrNameLst>
                                          <p:attrName>style.visibility</p:attrName>
                                        </p:attrNameLst>
                                      </p:cBhvr>
                                      <p:to>
                                        <p:strVal val="visible"/>
                                      </p:to>
                                    </p:set>
                                    <p:animEffect transition="in" filter="blinds(horizontal)">
                                      <p:cBhvr>
                                        <p:cTn id="12" dur="500"/>
                                        <p:tgtEl>
                                          <p:spTgt spid="213"/>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41182"/>
                                        </p:tgtEl>
                                        <p:attrNameLst>
                                          <p:attrName>style.visibility</p:attrName>
                                        </p:attrNameLst>
                                      </p:cBhvr>
                                      <p:to>
                                        <p:strVal val="visible"/>
                                      </p:to>
                                    </p:set>
                                    <p:animEffect transition="in" filter="blinds(horizontal)">
                                      <p:cBhvr>
                                        <p:cTn id="16" dur="500"/>
                                        <p:tgtEl>
                                          <p:spTgt spid="4118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1183"/>
                                        </p:tgtEl>
                                        <p:attrNameLst>
                                          <p:attrName>style.visibility</p:attrName>
                                        </p:attrNameLst>
                                      </p:cBhvr>
                                      <p:to>
                                        <p:strVal val="visible"/>
                                      </p:to>
                                    </p:set>
                                    <p:animEffect transition="in" filter="blinds(horizontal)">
                                      <p:cBhvr>
                                        <p:cTn id="21" dur="500"/>
                                        <p:tgtEl>
                                          <p:spTgt spid="4118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1172"/>
                                        </p:tgtEl>
                                        <p:attrNameLst>
                                          <p:attrName>style.visibility</p:attrName>
                                        </p:attrNameLst>
                                      </p:cBhvr>
                                      <p:to>
                                        <p:strVal val="visible"/>
                                      </p:to>
                                    </p:set>
                                    <p:animEffect transition="in" filter="blinds(horizontal)">
                                      <p:cBhvr>
                                        <p:cTn id="26" dur="500"/>
                                        <p:tgtEl>
                                          <p:spTgt spid="4117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41176"/>
                                        </p:tgtEl>
                                        <p:attrNameLst>
                                          <p:attrName>style.visibility</p:attrName>
                                        </p:attrNameLst>
                                      </p:cBhvr>
                                      <p:to>
                                        <p:strVal val="visible"/>
                                      </p:to>
                                    </p:set>
                                    <p:animEffect transition="in" filter="blinds(horizontal)">
                                      <p:cBhvr>
                                        <p:cTn id="31" dur="500"/>
                                        <p:tgtEl>
                                          <p:spTgt spid="4117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41169">
                                            <p:txEl>
                                              <p:pRg st="0" end="0"/>
                                            </p:txEl>
                                          </p:spTgt>
                                        </p:tgtEl>
                                        <p:attrNameLst>
                                          <p:attrName>style.visibility</p:attrName>
                                        </p:attrNameLst>
                                      </p:cBhvr>
                                      <p:to>
                                        <p:strVal val="visible"/>
                                      </p:to>
                                    </p:set>
                                    <p:animEffect transition="in" filter="blinds(horizontal)">
                                      <p:cBhvr>
                                        <p:cTn id="36" dur="500"/>
                                        <p:tgtEl>
                                          <p:spTgt spid="411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72" grpId="0"/>
      <p:bldP spid="41183" grpId="0" animBg="1"/>
      <p:bldP spid="2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2D93C7F3-1747-4698-A8BB-DFD3ECCD8DB5}"/>
              </a:ext>
            </a:extLst>
          </p:cNvPr>
          <p:cNvSpPr>
            <a:spLocks noGrp="1" noChangeArrowheads="1"/>
          </p:cNvSpPr>
          <p:nvPr>
            <p:ph type="title"/>
          </p:nvPr>
        </p:nvSpPr>
        <p:spPr>
          <a:xfrm>
            <a:off x="279400" y="55563"/>
            <a:ext cx="4330700" cy="368300"/>
          </a:xfrm>
          <a:noFill/>
        </p:spPr>
        <p:txBody>
          <a:bodyPr/>
          <a:lstStyle/>
          <a:p>
            <a:r>
              <a:rPr lang="zh-CN" altLang="en-US">
                <a:ea typeface="宋体" panose="02010600030101010101" pitchFamily="2" charset="-122"/>
              </a:rPr>
              <a:t>取指令（</a:t>
            </a:r>
            <a:r>
              <a:rPr lang="en-US" altLang="zh-CN">
                <a:ea typeface="宋体" panose="02010600030101010101" pitchFamily="2" charset="-122"/>
              </a:rPr>
              <a:t>Ifetch) </a:t>
            </a:r>
            <a:r>
              <a:rPr lang="zh-CN" altLang="en-US">
                <a:ea typeface="宋体" panose="02010600030101010101" pitchFamily="2" charset="-122"/>
              </a:rPr>
              <a:t>阶段</a:t>
            </a:r>
            <a:endParaRPr lang="en-US" altLang="zh-CN">
              <a:ea typeface="宋体" panose="02010600030101010101" pitchFamily="2" charset="-122"/>
            </a:endParaRPr>
          </a:p>
        </p:txBody>
      </p:sp>
      <p:sp>
        <p:nvSpPr>
          <p:cNvPr id="43011" name="Rectangle 3">
            <a:extLst>
              <a:ext uri="{FF2B5EF4-FFF2-40B4-BE49-F238E27FC236}">
                <a16:creationId xmlns:a16="http://schemas.microsoft.com/office/drawing/2014/main" id="{FFB0FD1D-0DF5-4BC1-821B-80B4C345C030}"/>
              </a:ext>
            </a:extLst>
          </p:cNvPr>
          <p:cNvSpPr>
            <a:spLocks noChangeArrowheads="1"/>
          </p:cNvSpPr>
          <p:nvPr/>
        </p:nvSpPr>
        <p:spPr bwMode="auto">
          <a:xfrm>
            <a:off x="2212975" y="3289300"/>
            <a:ext cx="288925" cy="230505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3012" name="Rectangle 4">
            <a:extLst>
              <a:ext uri="{FF2B5EF4-FFF2-40B4-BE49-F238E27FC236}">
                <a16:creationId xmlns:a16="http://schemas.microsoft.com/office/drawing/2014/main" id="{087AF2BF-D22D-4319-BDA9-6BEFA2828063}"/>
              </a:ext>
            </a:extLst>
          </p:cNvPr>
          <p:cNvSpPr>
            <a:spLocks noChangeArrowheads="1"/>
          </p:cNvSpPr>
          <p:nvPr/>
        </p:nvSpPr>
        <p:spPr bwMode="auto">
          <a:xfrm rot="5400000">
            <a:off x="1298575" y="4224338"/>
            <a:ext cx="21113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IF/ID</a:t>
            </a:r>
            <a:r>
              <a:rPr lang="en-US" altLang="zh-CN">
                <a:ea typeface="宋体" panose="02010600030101010101" pitchFamily="2" charset="-122"/>
              </a:rPr>
              <a:t>: </a:t>
            </a:r>
            <a:r>
              <a:rPr lang="en-US" altLang="zh-CN">
                <a:solidFill>
                  <a:schemeClr val="accent1"/>
                </a:solidFill>
                <a:latin typeface="Arial" panose="020B0604020202020204" pitchFamily="34" charset="0"/>
                <a:ea typeface="宋体" panose="02010600030101010101" pitchFamily="2" charset="-122"/>
              </a:rPr>
              <a:t>lw $1, 100 ($2)</a:t>
            </a:r>
          </a:p>
        </p:txBody>
      </p:sp>
      <p:sp>
        <p:nvSpPr>
          <p:cNvPr id="43013" name="Line 5">
            <a:extLst>
              <a:ext uri="{FF2B5EF4-FFF2-40B4-BE49-F238E27FC236}">
                <a16:creationId xmlns:a16="http://schemas.microsoft.com/office/drawing/2014/main" id="{5BA8AAB6-156E-446A-B267-8E0E3058672F}"/>
              </a:ext>
            </a:extLst>
          </p:cNvPr>
          <p:cNvSpPr>
            <a:spLocks noChangeShapeType="1"/>
          </p:cNvSpPr>
          <p:nvPr/>
        </p:nvSpPr>
        <p:spPr bwMode="auto">
          <a:xfrm>
            <a:off x="2362200" y="2984500"/>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4" name="Rectangle 6">
            <a:extLst>
              <a:ext uri="{FF2B5EF4-FFF2-40B4-BE49-F238E27FC236}">
                <a16:creationId xmlns:a16="http://schemas.microsoft.com/office/drawing/2014/main" id="{FA3DF6F3-F7A9-4C19-91DB-ADE37BDF3D74}"/>
              </a:ext>
            </a:extLst>
          </p:cNvPr>
          <p:cNvSpPr>
            <a:spLocks noChangeArrowheads="1"/>
          </p:cNvSpPr>
          <p:nvPr/>
        </p:nvSpPr>
        <p:spPr bwMode="auto">
          <a:xfrm>
            <a:off x="4041775" y="3289300"/>
            <a:ext cx="288925" cy="230505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3015" name="Rectangle 7">
            <a:extLst>
              <a:ext uri="{FF2B5EF4-FFF2-40B4-BE49-F238E27FC236}">
                <a16:creationId xmlns:a16="http://schemas.microsoft.com/office/drawing/2014/main" id="{31161169-DB9D-49DC-A783-D7DE7C792CB2}"/>
              </a:ext>
            </a:extLst>
          </p:cNvPr>
          <p:cNvSpPr>
            <a:spLocks noChangeArrowheads="1"/>
          </p:cNvSpPr>
          <p:nvPr/>
        </p:nvSpPr>
        <p:spPr bwMode="auto">
          <a:xfrm rot="5400000">
            <a:off x="3403600" y="4375150"/>
            <a:ext cx="15589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ID/Ex Register</a:t>
            </a:r>
          </a:p>
        </p:txBody>
      </p:sp>
      <p:sp>
        <p:nvSpPr>
          <p:cNvPr id="43016" name="Rectangle 8">
            <a:extLst>
              <a:ext uri="{FF2B5EF4-FFF2-40B4-BE49-F238E27FC236}">
                <a16:creationId xmlns:a16="http://schemas.microsoft.com/office/drawing/2014/main" id="{3355E0EC-811B-426B-90F5-DE842A202CF7}"/>
              </a:ext>
            </a:extLst>
          </p:cNvPr>
          <p:cNvSpPr>
            <a:spLocks noChangeArrowheads="1"/>
          </p:cNvSpPr>
          <p:nvPr/>
        </p:nvSpPr>
        <p:spPr bwMode="auto">
          <a:xfrm>
            <a:off x="5870575" y="3289300"/>
            <a:ext cx="288925" cy="230505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3017" name="Rectangle 9">
            <a:extLst>
              <a:ext uri="{FF2B5EF4-FFF2-40B4-BE49-F238E27FC236}">
                <a16:creationId xmlns:a16="http://schemas.microsoft.com/office/drawing/2014/main" id="{DECA5FC5-767C-41EC-9B44-3FFFABAB3AAD}"/>
              </a:ext>
            </a:extLst>
          </p:cNvPr>
          <p:cNvSpPr>
            <a:spLocks noChangeArrowheads="1"/>
          </p:cNvSpPr>
          <p:nvPr/>
        </p:nvSpPr>
        <p:spPr bwMode="auto">
          <a:xfrm rot="5400000">
            <a:off x="5103813" y="4371975"/>
            <a:ext cx="18129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Ex/Mem</a:t>
            </a:r>
            <a:r>
              <a:rPr lang="en-US" altLang="zh-CN">
                <a:ea typeface="宋体" panose="02010600030101010101" pitchFamily="2" charset="-122"/>
              </a:rPr>
              <a:t> </a:t>
            </a:r>
            <a:r>
              <a:rPr lang="en-US" altLang="zh-CN">
                <a:solidFill>
                  <a:schemeClr val="accent2"/>
                </a:solidFill>
                <a:latin typeface="Arial" panose="020B0604020202020204" pitchFamily="34" charset="0"/>
                <a:ea typeface="宋体" panose="02010600030101010101" pitchFamily="2" charset="-122"/>
              </a:rPr>
              <a:t>Register</a:t>
            </a:r>
          </a:p>
        </p:txBody>
      </p:sp>
      <p:sp>
        <p:nvSpPr>
          <p:cNvPr id="43018" name="Rectangle 10">
            <a:extLst>
              <a:ext uri="{FF2B5EF4-FFF2-40B4-BE49-F238E27FC236}">
                <a16:creationId xmlns:a16="http://schemas.microsoft.com/office/drawing/2014/main" id="{2B4CB290-C197-4B55-9127-8376E940C8A5}"/>
              </a:ext>
            </a:extLst>
          </p:cNvPr>
          <p:cNvSpPr>
            <a:spLocks noChangeArrowheads="1"/>
          </p:cNvSpPr>
          <p:nvPr/>
        </p:nvSpPr>
        <p:spPr bwMode="auto">
          <a:xfrm>
            <a:off x="7775575" y="3289300"/>
            <a:ext cx="288925" cy="230505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3019" name="Rectangle 11">
            <a:extLst>
              <a:ext uri="{FF2B5EF4-FFF2-40B4-BE49-F238E27FC236}">
                <a16:creationId xmlns:a16="http://schemas.microsoft.com/office/drawing/2014/main" id="{42ED0EC9-99CC-4445-B504-7FDE4A3F7048}"/>
              </a:ext>
            </a:extLst>
          </p:cNvPr>
          <p:cNvSpPr>
            <a:spLocks noChangeArrowheads="1"/>
          </p:cNvSpPr>
          <p:nvPr/>
        </p:nvSpPr>
        <p:spPr bwMode="auto">
          <a:xfrm rot="5400000">
            <a:off x="6996907" y="4371181"/>
            <a:ext cx="18367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Mem/Wr</a:t>
            </a:r>
            <a:r>
              <a:rPr lang="en-US" altLang="zh-CN">
                <a:ea typeface="宋体" panose="02010600030101010101" pitchFamily="2" charset="-122"/>
              </a:rPr>
              <a:t> </a:t>
            </a:r>
            <a:r>
              <a:rPr lang="en-US" altLang="zh-CN">
                <a:solidFill>
                  <a:schemeClr val="accent2"/>
                </a:solidFill>
                <a:latin typeface="Arial" panose="020B0604020202020204" pitchFamily="34" charset="0"/>
                <a:ea typeface="宋体" panose="02010600030101010101" pitchFamily="2" charset="-122"/>
              </a:rPr>
              <a:t>Register</a:t>
            </a:r>
          </a:p>
        </p:txBody>
      </p:sp>
      <p:sp>
        <p:nvSpPr>
          <p:cNvPr id="43020" name="Rectangle 12">
            <a:extLst>
              <a:ext uri="{FF2B5EF4-FFF2-40B4-BE49-F238E27FC236}">
                <a16:creationId xmlns:a16="http://schemas.microsoft.com/office/drawing/2014/main" id="{044C453A-B400-4147-8ED4-C6F2DDFDF6BD}"/>
              </a:ext>
            </a:extLst>
          </p:cNvPr>
          <p:cNvSpPr>
            <a:spLocks noChangeArrowheads="1"/>
          </p:cNvSpPr>
          <p:nvPr/>
        </p:nvSpPr>
        <p:spPr bwMode="auto">
          <a:xfrm>
            <a:off x="688975" y="3289300"/>
            <a:ext cx="288925" cy="1117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3021" name="Rectangle 13">
            <a:extLst>
              <a:ext uri="{FF2B5EF4-FFF2-40B4-BE49-F238E27FC236}">
                <a16:creationId xmlns:a16="http://schemas.microsoft.com/office/drawing/2014/main" id="{75774D72-FB3E-4C49-9ABC-B888459EFAFD}"/>
              </a:ext>
            </a:extLst>
          </p:cNvPr>
          <p:cNvSpPr>
            <a:spLocks noChangeArrowheads="1"/>
          </p:cNvSpPr>
          <p:nvPr/>
        </p:nvSpPr>
        <p:spPr bwMode="auto">
          <a:xfrm rot="5400000">
            <a:off x="384628" y="3602318"/>
            <a:ext cx="89127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dirty="0">
                <a:solidFill>
                  <a:schemeClr val="accent2"/>
                </a:solidFill>
                <a:latin typeface="Arial" panose="020B0604020202020204" pitchFamily="34" charset="0"/>
                <a:ea typeface="宋体" panose="02010600030101010101" pitchFamily="2" charset="-122"/>
              </a:rPr>
              <a:t>PC</a:t>
            </a:r>
            <a:r>
              <a:rPr lang="en-US" altLang="zh-CN" dirty="0">
                <a:solidFill>
                  <a:schemeClr val="accent1"/>
                </a:solidFill>
                <a:ea typeface="宋体" panose="02010600030101010101" pitchFamily="2" charset="-122"/>
              </a:rPr>
              <a:t> = </a:t>
            </a:r>
            <a:r>
              <a:rPr lang="en-US" altLang="zh-CN" dirty="0" smtClean="0">
                <a:solidFill>
                  <a:schemeClr val="accent1"/>
                </a:solidFill>
                <a:ea typeface="宋体" panose="02010600030101010101" pitchFamily="2" charset="-122"/>
              </a:rPr>
              <a:t>12</a:t>
            </a:r>
            <a:endParaRPr lang="en-US" altLang="zh-CN" dirty="0">
              <a:solidFill>
                <a:schemeClr val="accent1"/>
              </a:solidFill>
              <a:ea typeface="宋体" panose="02010600030101010101" pitchFamily="2" charset="-122"/>
            </a:endParaRPr>
          </a:p>
        </p:txBody>
      </p:sp>
      <p:sp>
        <p:nvSpPr>
          <p:cNvPr id="43022" name="Rectangle 14">
            <a:extLst>
              <a:ext uri="{FF2B5EF4-FFF2-40B4-BE49-F238E27FC236}">
                <a16:creationId xmlns:a16="http://schemas.microsoft.com/office/drawing/2014/main" id="{BCFCBF14-D188-44F7-A9EA-CE7CBE283A4C}"/>
              </a:ext>
            </a:extLst>
          </p:cNvPr>
          <p:cNvSpPr>
            <a:spLocks noChangeArrowheads="1"/>
          </p:cNvSpPr>
          <p:nvPr/>
        </p:nvSpPr>
        <p:spPr bwMode="auto">
          <a:xfrm>
            <a:off x="6784975" y="3746500"/>
            <a:ext cx="593725" cy="1270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3023" name="Rectangle 15">
            <a:extLst>
              <a:ext uri="{FF2B5EF4-FFF2-40B4-BE49-F238E27FC236}">
                <a16:creationId xmlns:a16="http://schemas.microsoft.com/office/drawing/2014/main" id="{E7311C2B-AD08-4A8F-8582-9065B54DC24D}"/>
              </a:ext>
            </a:extLst>
          </p:cNvPr>
          <p:cNvSpPr>
            <a:spLocks noChangeArrowheads="1"/>
          </p:cNvSpPr>
          <p:nvPr/>
        </p:nvSpPr>
        <p:spPr bwMode="auto">
          <a:xfrm>
            <a:off x="6723063" y="3754438"/>
            <a:ext cx="73342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Data</a:t>
            </a:r>
          </a:p>
          <a:p>
            <a:pPr algn="ctr"/>
            <a:r>
              <a:rPr lang="en-US" altLang="zh-CN">
                <a:solidFill>
                  <a:schemeClr val="accent2"/>
                </a:solidFill>
                <a:latin typeface="Arial" panose="020B0604020202020204" pitchFamily="34" charset="0"/>
                <a:ea typeface="宋体" panose="02010600030101010101" pitchFamily="2" charset="-122"/>
              </a:rPr>
              <a:t>Mem</a:t>
            </a:r>
          </a:p>
        </p:txBody>
      </p:sp>
      <p:sp>
        <p:nvSpPr>
          <p:cNvPr id="43024" name="Rectangle 16">
            <a:extLst>
              <a:ext uri="{FF2B5EF4-FFF2-40B4-BE49-F238E27FC236}">
                <a16:creationId xmlns:a16="http://schemas.microsoft.com/office/drawing/2014/main" id="{E34F3899-0B6D-42A9-A178-141DA5E94EF2}"/>
              </a:ext>
            </a:extLst>
          </p:cNvPr>
          <p:cNvSpPr>
            <a:spLocks noChangeArrowheads="1"/>
          </p:cNvSpPr>
          <p:nvPr/>
        </p:nvSpPr>
        <p:spPr bwMode="auto">
          <a:xfrm>
            <a:off x="6767513" y="4519613"/>
            <a:ext cx="5191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WA</a:t>
            </a:r>
          </a:p>
        </p:txBody>
      </p:sp>
      <p:sp>
        <p:nvSpPr>
          <p:cNvPr id="43025" name="Rectangle 17">
            <a:extLst>
              <a:ext uri="{FF2B5EF4-FFF2-40B4-BE49-F238E27FC236}">
                <a16:creationId xmlns:a16="http://schemas.microsoft.com/office/drawing/2014/main" id="{94652EE9-BF7A-4FB6-A6F0-2297C8FE41F1}"/>
              </a:ext>
            </a:extLst>
          </p:cNvPr>
          <p:cNvSpPr>
            <a:spLocks noChangeArrowheads="1"/>
          </p:cNvSpPr>
          <p:nvPr/>
        </p:nvSpPr>
        <p:spPr bwMode="auto">
          <a:xfrm>
            <a:off x="6767513" y="4748213"/>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Di</a:t>
            </a:r>
          </a:p>
        </p:txBody>
      </p:sp>
      <p:sp>
        <p:nvSpPr>
          <p:cNvPr id="43026" name="Rectangle 18">
            <a:extLst>
              <a:ext uri="{FF2B5EF4-FFF2-40B4-BE49-F238E27FC236}">
                <a16:creationId xmlns:a16="http://schemas.microsoft.com/office/drawing/2014/main" id="{6D348705-A198-421F-9D85-9D5C21E8755F}"/>
              </a:ext>
            </a:extLst>
          </p:cNvPr>
          <p:cNvSpPr>
            <a:spLocks noChangeArrowheads="1"/>
          </p:cNvSpPr>
          <p:nvPr/>
        </p:nvSpPr>
        <p:spPr bwMode="auto">
          <a:xfrm>
            <a:off x="6729413" y="4291013"/>
            <a:ext cx="4730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RA</a:t>
            </a:r>
          </a:p>
        </p:txBody>
      </p:sp>
      <p:sp>
        <p:nvSpPr>
          <p:cNvPr id="43027" name="Rectangle 19">
            <a:extLst>
              <a:ext uri="{FF2B5EF4-FFF2-40B4-BE49-F238E27FC236}">
                <a16:creationId xmlns:a16="http://schemas.microsoft.com/office/drawing/2014/main" id="{1BDF58E2-9718-4B8C-B9AF-E54054254800}"/>
              </a:ext>
            </a:extLst>
          </p:cNvPr>
          <p:cNvSpPr>
            <a:spLocks noChangeArrowheads="1"/>
          </p:cNvSpPr>
          <p:nvPr/>
        </p:nvSpPr>
        <p:spPr bwMode="auto">
          <a:xfrm>
            <a:off x="7021513" y="4240213"/>
            <a:ext cx="450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Do</a:t>
            </a:r>
          </a:p>
        </p:txBody>
      </p:sp>
      <p:sp>
        <p:nvSpPr>
          <p:cNvPr id="43028" name="Rectangle 20">
            <a:extLst>
              <a:ext uri="{FF2B5EF4-FFF2-40B4-BE49-F238E27FC236}">
                <a16:creationId xmlns:a16="http://schemas.microsoft.com/office/drawing/2014/main" id="{B55C1D87-FC8D-4EBA-A0E5-1ED018AC9C54}"/>
              </a:ext>
            </a:extLst>
          </p:cNvPr>
          <p:cNvSpPr>
            <a:spLocks noChangeArrowheads="1"/>
          </p:cNvSpPr>
          <p:nvPr/>
        </p:nvSpPr>
        <p:spPr bwMode="auto">
          <a:xfrm>
            <a:off x="1374775" y="3289300"/>
            <a:ext cx="365125" cy="2032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3029" name="Rectangle 21">
            <a:extLst>
              <a:ext uri="{FF2B5EF4-FFF2-40B4-BE49-F238E27FC236}">
                <a16:creationId xmlns:a16="http://schemas.microsoft.com/office/drawing/2014/main" id="{BDAF577E-0218-4A87-9219-9C49281603CA}"/>
              </a:ext>
            </a:extLst>
          </p:cNvPr>
          <p:cNvSpPr>
            <a:spLocks noChangeArrowheads="1"/>
          </p:cNvSpPr>
          <p:nvPr/>
        </p:nvSpPr>
        <p:spPr bwMode="auto">
          <a:xfrm rot="5400000">
            <a:off x="1273970" y="4361656"/>
            <a:ext cx="6334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IUnit</a:t>
            </a:r>
          </a:p>
        </p:txBody>
      </p:sp>
      <p:sp>
        <p:nvSpPr>
          <p:cNvPr id="43030" name="Rectangle 22">
            <a:extLst>
              <a:ext uri="{FF2B5EF4-FFF2-40B4-BE49-F238E27FC236}">
                <a16:creationId xmlns:a16="http://schemas.microsoft.com/office/drawing/2014/main" id="{A90C5328-B21D-4590-A90A-5B87C6E41508}"/>
              </a:ext>
            </a:extLst>
          </p:cNvPr>
          <p:cNvSpPr>
            <a:spLocks noChangeArrowheads="1"/>
          </p:cNvSpPr>
          <p:nvPr/>
        </p:nvSpPr>
        <p:spPr bwMode="auto">
          <a:xfrm>
            <a:off x="1357313" y="3910013"/>
            <a:ext cx="327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A</a:t>
            </a:r>
          </a:p>
        </p:txBody>
      </p:sp>
      <p:sp>
        <p:nvSpPr>
          <p:cNvPr id="43031" name="Rectangle 23">
            <a:extLst>
              <a:ext uri="{FF2B5EF4-FFF2-40B4-BE49-F238E27FC236}">
                <a16:creationId xmlns:a16="http://schemas.microsoft.com/office/drawing/2014/main" id="{93E1883D-21C5-435A-98E2-B3945305059A}"/>
              </a:ext>
            </a:extLst>
          </p:cNvPr>
          <p:cNvSpPr>
            <a:spLocks noChangeArrowheads="1"/>
          </p:cNvSpPr>
          <p:nvPr/>
        </p:nvSpPr>
        <p:spPr bwMode="auto">
          <a:xfrm>
            <a:off x="1495425" y="5024438"/>
            <a:ext cx="23018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400">
                <a:latin typeface="Arial" panose="020B0604020202020204" pitchFamily="34" charset="0"/>
                <a:ea typeface="宋体" panose="02010600030101010101" pitchFamily="2" charset="-122"/>
              </a:rPr>
              <a:t>I</a:t>
            </a:r>
          </a:p>
        </p:txBody>
      </p:sp>
      <p:sp>
        <p:nvSpPr>
          <p:cNvPr id="43032" name="Rectangle 24">
            <a:extLst>
              <a:ext uri="{FF2B5EF4-FFF2-40B4-BE49-F238E27FC236}">
                <a16:creationId xmlns:a16="http://schemas.microsoft.com/office/drawing/2014/main" id="{50063227-26DE-4D1E-B856-064CD84E41EA}"/>
              </a:ext>
            </a:extLst>
          </p:cNvPr>
          <p:cNvSpPr>
            <a:spLocks noChangeArrowheads="1"/>
          </p:cNvSpPr>
          <p:nvPr/>
        </p:nvSpPr>
        <p:spPr bwMode="auto">
          <a:xfrm>
            <a:off x="3051175" y="3822700"/>
            <a:ext cx="593725" cy="1270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3033" name="Rectangle 25">
            <a:extLst>
              <a:ext uri="{FF2B5EF4-FFF2-40B4-BE49-F238E27FC236}">
                <a16:creationId xmlns:a16="http://schemas.microsoft.com/office/drawing/2014/main" id="{CF6EC1FE-D0A6-4332-9B2C-7A63D60395C8}"/>
              </a:ext>
            </a:extLst>
          </p:cNvPr>
          <p:cNvSpPr>
            <a:spLocks noChangeArrowheads="1"/>
          </p:cNvSpPr>
          <p:nvPr/>
        </p:nvSpPr>
        <p:spPr bwMode="auto">
          <a:xfrm>
            <a:off x="3005138" y="4535488"/>
            <a:ext cx="6778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RFile</a:t>
            </a:r>
          </a:p>
        </p:txBody>
      </p:sp>
      <p:sp>
        <p:nvSpPr>
          <p:cNvPr id="43034" name="Rectangle 26">
            <a:extLst>
              <a:ext uri="{FF2B5EF4-FFF2-40B4-BE49-F238E27FC236}">
                <a16:creationId xmlns:a16="http://schemas.microsoft.com/office/drawing/2014/main" id="{E70148DD-29A0-4236-BEA9-03932D9D274F}"/>
              </a:ext>
            </a:extLst>
          </p:cNvPr>
          <p:cNvSpPr>
            <a:spLocks noChangeArrowheads="1"/>
          </p:cNvSpPr>
          <p:nvPr/>
        </p:nvSpPr>
        <p:spPr bwMode="auto">
          <a:xfrm>
            <a:off x="3325813" y="4837113"/>
            <a:ext cx="4222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400">
                <a:latin typeface="Arial" panose="020B0604020202020204" pitchFamily="34" charset="0"/>
                <a:ea typeface="宋体" panose="02010600030101010101" pitchFamily="2" charset="-122"/>
              </a:rPr>
              <a:t>Di</a:t>
            </a:r>
          </a:p>
        </p:txBody>
      </p:sp>
      <p:sp>
        <p:nvSpPr>
          <p:cNvPr id="43035" name="Rectangle 27">
            <a:extLst>
              <a:ext uri="{FF2B5EF4-FFF2-40B4-BE49-F238E27FC236}">
                <a16:creationId xmlns:a16="http://schemas.microsoft.com/office/drawing/2014/main" id="{AD23CEF1-E033-46AE-A4A9-EECC0E48E8C0}"/>
              </a:ext>
            </a:extLst>
          </p:cNvPr>
          <p:cNvSpPr>
            <a:spLocks noChangeArrowheads="1"/>
          </p:cNvSpPr>
          <p:nvPr/>
        </p:nvSpPr>
        <p:spPr bwMode="auto">
          <a:xfrm>
            <a:off x="3033713" y="3963988"/>
            <a:ext cx="4397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Ra</a:t>
            </a:r>
          </a:p>
        </p:txBody>
      </p:sp>
      <p:sp>
        <p:nvSpPr>
          <p:cNvPr id="43036" name="Rectangle 28">
            <a:extLst>
              <a:ext uri="{FF2B5EF4-FFF2-40B4-BE49-F238E27FC236}">
                <a16:creationId xmlns:a16="http://schemas.microsoft.com/office/drawing/2014/main" id="{54B3EC8A-E1BA-4BF8-B6B9-DAFA88A6C334}"/>
              </a:ext>
            </a:extLst>
          </p:cNvPr>
          <p:cNvSpPr>
            <a:spLocks noChangeArrowheads="1"/>
          </p:cNvSpPr>
          <p:nvPr/>
        </p:nvSpPr>
        <p:spPr bwMode="auto">
          <a:xfrm>
            <a:off x="3033713" y="4294188"/>
            <a:ext cx="450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Rb</a:t>
            </a:r>
          </a:p>
        </p:txBody>
      </p:sp>
      <p:sp>
        <p:nvSpPr>
          <p:cNvPr id="43037" name="Rectangle 29">
            <a:extLst>
              <a:ext uri="{FF2B5EF4-FFF2-40B4-BE49-F238E27FC236}">
                <a16:creationId xmlns:a16="http://schemas.microsoft.com/office/drawing/2014/main" id="{2EAD3591-E576-4CD5-9603-EC4E3F57166B}"/>
              </a:ext>
            </a:extLst>
          </p:cNvPr>
          <p:cNvSpPr>
            <a:spLocks noChangeArrowheads="1"/>
          </p:cNvSpPr>
          <p:nvPr/>
        </p:nvSpPr>
        <p:spPr bwMode="auto">
          <a:xfrm>
            <a:off x="2982913" y="4856163"/>
            <a:ext cx="485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Rw</a:t>
            </a:r>
          </a:p>
        </p:txBody>
      </p:sp>
      <p:sp>
        <p:nvSpPr>
          <p:cNvPr id="43038" name="Line 30">
            <a:extLst>
              <a:ext uri="{FF2B5EF4-FFF2-40B4-BE49-F238E27FC236}">
                <a16:creationId xmlns:a16="http://schemas.microsoft.com/office/drawing/2014/main" id="{BC1F1085-E176-4076-95B9-FF361A5C5BEE}"/>
              </a:ext>
            </a:extLst>
          </p:cNvPr>
          <p:cNvSpPr>
            <a:spLocks noChangeShapeType="1"/>
          </p:cNvSpPr>
          <p:nvPr/>
        </p:nvSpPr>
        <p:spPr bwMode="auto">
          <a:xfrm>
            <a:off x="7086600" y="5041900"/>
            <a:ext cx="0" cy="9652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9" name="Rectangle 31">
            <a:extLst>
              <a:ext uri="{FF2B5EF4-FFF2-40B4-BE49-F238E27FC236}">
                <a16:creationId xmlns:a16="http://schemas.microsoft.com/office/drawing/2014/main" id="{E95EC4E7-91C2-4BCA-A424-F3835EC95D65}"/>
              </a:ext>
            </a:extLst>
          </p:cNvPr>
          <p:cNvSpPr>
            <a:spLocks noChangeArrowheads="1"/>
          </p:cNvSpPr>
          <p:nvPr/>
        </p:nvSpPr>
        <p:spPr bwMode="auto">
          <a:xfrm>
            <a:off x="6218238" y="5884863"/>
            <a:ext cx="1073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MemWr</a:t>
            </a:r>
          </a:p>
        </p:txBody>
      </p:sp>
      <p:sp>
        <p:nvSpPr>
          <p:cNvPr id="43040" name="Rectangle 32">
            <a:extLst>
              <a:ext uri="{FF2B5EF4-FFF2-40B4-BE49-F238E27FC236}">
                <a16:creationId xmlns:a16="http://schemas.microsoft.com/office/drawing/2014/main" id="{C776E5DD-653B-4062-9276-8505DFFA34DF}"/>
              </a:ext>
            </a:extLst>
          </p:cNvPr>
          <p:cNvSpPr>
            <a:spLocks noChangeArrowheads="1"/>
          </p:cNvSpPr>
          <p:nvPr/>
        </p:nvSpPr>
        <p:spPr bwMode="auto">
          <a:xfrm>
            <a:off x="2560638" y="2151063"/>
            <a:ext cx="835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RegWr</a:t>
            </a:r>
          </a:p>
        </p:txBody>
      </p:sp>
      <p:sp>
        <p:nvSpPr>
          <p:cNvPr id="43041" name="Line 33">
            <a:extLst>
              <a:ext uri="{FF2B5EF4-FFF2-40B4-BE49-F238E27FC236}">
                <a16:creationId xmlns:a16="http://schemas.microsoft.com/office/drawing/2014/main" id="{DD54E2C4-EA6F-40C9-8062-7C140F1E965C}"/>
              </a:ext>
            </a:extLst>
          </p:cNvPr>
          <p:cNvSpPr>
            <a:spLocks noChangeShapeType="1"/>
          </p:cNvSpPr>
          <p:nvPr/>
        </p:nvSpPr>
        <p:spPr bwMode="auto">
          <a:xfrm>
            <a:off x="5181600" y="4813300"/>
            <a:ext cx="0" cy="11938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2" name="Rectangle 34">
            <a:extLst>
              <a:ext uri="{FF2B5EF4-FFF2-40B4-BE49-F238E27FC236}">
                <a16:creationId xmlns:a16="http://schemas.microsoft.com/office/drawing/2014/main" id="{77BEC9DC-7FA8-4DFB-852B-1AA0917CC81F}"/>
              </a:ext>
            </a:extLst>
          </p:cNvPr>
          <p:cNvSpPr>
            <a:spLocks noChangeArrowheads="1"/>
          </p:cNvSpPr>
          <p:nvPr/>
        </p:nvSpPr>
        <p:spPr bwMode="auto">
          <a:xfrm>
            <a:off x="4329113" y="2133600"/>
            <a:ext cx="7794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ExtOp</a:t>
            </a:r>
          </a:p>
        </p:txBody>
      </p:sp>
      <p:sp>
        <p:nvSpPr>
          <p:cNvPr id="43043" name="Line 35">
            <a:extLst>
              <a:ext uri="{FF2B5EF4-FFF2-40B4-BE49-F238E27FC236}">
                <a16:creationId xmlns:a16="http://schemas.microsoft.com/office/drawing/2014/main" id="{84774685-5057-4F1E-B747-F8FB3D20945E}"/>
              </a:ext>
            </a:extLst>
          </p:cNvPr>
          <p:cNvSpPr>
            <a:spLocks noChangeShapeType="1"/>
          </p:cNvSpPr>
          <p:nvPr/>
        </p:nvSpPr>
        <p:spPr bwMode="auto">
          <a:xfrm>
            <a:off x="5499100" y="44196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4" name="Rectangle 36">
            <a:extLst>
              <a:ext uri="{FF2B5EF4-FFF2-40B4-BE49-F238E27FC236}">
                <a16:creationId xmlns:a16="http://schemas.microsoft.com/office/drawing/2014/main" id="{18BF629D-70D0-4FD7-AD7A-A9A7356FC46A}"/>
              </a:ext>
            </a:extLst>
          </p:cNvPr>
          <p:cNvSpPr>
            <a:spLocks noChangeArrowheads="1"/>
          </p:cNvSpPr>
          <p:nvPr/>
        </p:nvSpPr>
        <p:spPr bwMode="auto">
          <a:xfrm>
            <a:off x="4846638" y="4230688"/>
            <a:ext cx="65405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Exec</a:t>
            </a:r>
          </a:p>
          <a:p>
            <a:pPr algn="ctr"/>
            <a:r>
              <a:rPr lang="en-US" altLang="zh-CN">
                <a:solidFill>
                  <a:schemeClr val="accent2"/>
                </a:solidFill>
                <a:latin typeface="Arial" panose="020B0604020202020204" pitchFamily="34" charset="0"/>
                <a:ea typeface="宋体" panose="02010600030101010101" pitchFamily="2" charset="-122"/>
              </a:rPr>
              <a:t>Unit</a:t>
            </a:r>
          </a:p>
        </p:txBody>
      </p:sp>
      <p:sp>
        <p:nvSpPr>
          <p:cNvPr id="43045" name="Rectangle 37">
            <a:extLst>
              <a:ext uri="{FF2B5EF4-FFF2-40B4-BE49-F238E27FC236}">
                <a16:creationId xmlns:a16="http://schemas.microsoft.com/office/drawing/2014/main" id="{EB3398E1-A94F-432A-A49F-3B378B0A3183}"/>
              </a:ext>
            </a:extLst>
          </p:cNvPr>
          <p:cNvSpPr>
            <a:spLocks noChangeArrowheads="1"/>
          </p:cNvSpPr>
          <p:nvPr/>
        </p:nvSpPr>
        <p:spPr bwMode="auto">
          <a:xfrm>
            <a:off x="4889500" y="3289300"/>
            <a:ext cx="584200" cy="1498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3046" name="Rectangle 38">
            <a:extLst>
              <a:ext uri="{FF2B5EF4-FFF2-40B4-BE49-F238E27FC236}">
                <a16:creationId xmlns:a16="http://schemas.microsoft.com/office/drawing/2014/main" id="{8473A033-CDFB-45B9-9DAF-3A22C379B6BA}"/>
              </a:ext>
            </a:extLst>
          </p:cNvPr>
          <p:cNvSpPr>
            <a:spLocks noChangeArrowheads="1"/>
          </p:cNvSpPr>
          <p:nvPr/>
        </p:nvSpPr>
        <p:spPr bwMode="auto">
          <a:xfrm>
            <a:off x="4824413" y="3811588"/>
            <a:ext cx="6873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busA</a:t>
            </a:r>
          </a:p>
        </p:txBody>
      </p:sp>
      <p:sp>
        <p:nvSpPr>
          <p:cNvPr id="43047" name="Rectangle 39">
            <a:extLst>
              <a:ext uri="{FF2B5EF4-FFF2-40B4-BE49-F238E27FC236}">
                <a16:creationId xmlns:a16="http://schemas.microsoft.com/office/drawing/2014/main" id="{AD46D1FA-8A0D-4107-A311-26578CB577E1}"/>
              </a:ext>
            </a:extLst>
          </p:cNvPr>
          <p:cNvSpPr>
            <a:spLocks noChangeArrowheads="1"/>
          </p:cNvSpPr>
          <p:nvPr/>
        </p:nvSpPr>
        <p:spPr bwMode="auto">
          <a:xfrm>
            <a:off x="4811713" y="4065588"/>
            <a:ext cx="6873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busB</a:t>
            </a:r>
          </a:p>
        </p:txBody>
      </p:sp>
      <p:sp>
        <p:nvSpPr>
          <p:cNvPr id="43048" name="Line 40">
            <a:extLst>
              <a:ext uri="{FF2B5EF4-FFF2-40B4-BE49-F238E27FC236}">
                <a16:creationId xmlns:a16="http://schemas.microsoft.com/office/drawing/2014/main" id="{42B0480C-5CD7-4A41-AF4C-7AF683D55544}"/>
              </a:ext>
            </a:extLst>
          </p:cNvPr>
          <p:cNvSpPr>
            <a:spLocks noChangeShapeType="1"/>
          </p:cNvSpPr>
          <p:nvPr/>
        </p:nvSpPr>
        <p:spPr bwMode="auto">
          <a:xfrm>
            <a:off x="4953000" y="2451100"/>
            <a:ext cx="0" cy="8128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9" name="Rectangle 41">
            <a:extLst>
              <a:ext uri="{FF2B5EF4-FFF2-40B4-BE49-F238E27FC236}">
                <a16:creationId xmlns:a16="http://schemas.microsoft.com/office/drawing/2014/main" id="{737A645F-ECBC-47C7-853F-E1738201E468}"/>
              </a:ext>
            </a:extLst>
          </p:cNvPr>
          <p:cNvSpPr>
            <a:spLocks noChangeArrowheads="1"/>
          </p:cNvSpPr>
          <p:nvPr/>
        </p:nvSpPr>
        <p:spPr bwMode="auto">
          <a:xfrm>
            <a:off x="4862513" y="3560763"/>
            <a:ext cx="6000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Imm</a:t>
            </a:r>
          </a:p>
        </p:txBody>
      </p:sp>
      <p:sp>
        <p:nvSpPr>
          <p:cNvPr id="43050" name="Line 42">
            <a:extLst>
              <a:ext uri="{FF2B5EF4-FFF2-40B4-BE49-F238E27FC236}">
                <a16:creationId xmlns:a16="http://schemas.microsoft.com/office/drawing/2014/main" id="{5F5644E4-AEEF-4326-86E1-55CF3DAD3B67}"/>
              </a:ext>
            </a:extLst>
          </p:cNvPr>
          <p:cNvSpPr>
            <a:spLocks noChangeShapeType="1"/>
          </p:cNvSpPr>
          <p:nvPr/>
        </p:nvSpPr>
        <p:spPr bwMode="auto">
          <a:xfrm>
            <a:off x="5334000" y="2451100"/>
            <a:ext cx="0" cy="8128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1" name="Rectangle 43">
            <a:extLst>
              <a:ext uri="{FF2B5EF4-FFF2-40B4-BE49-F238E27FC236}">
                <a16:creationId xmlns:a16="http://schemas.microsoft.com/office/drawing/2014/main" id="{BDF82F30-08B8-4818-845E-A17E31D1D1A5}"/>
              </a:ext>
            </a:extLst>
          </p:cNvPr>
          <p:cNvSpPr>
            <a:spLocks noChangeArrowheads="1"/>
          </p:cNvSpPr>
          <p:nvPr/>
        </p:nvSpPr>
        <p:spPr bwMode="auto">
          <a:xfrm>
            <a:off x="5091113" y="2133600"/>
            <a:ext cx="8794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ALUOp</a:t>
            </a:r>
          </a:p>
        </p:txBody>
      </p:sp>
      <p:sp>
        <p:nvSpPr>
          <p:cNvPr id="43052" name="Rectangle 44">
            <a:extLst>
              <a:ext uri="{FF2B5EF4-FFF2-40B4-BE49-F238E27FC236}">
                <a16:creationId xmlns:a16="http://schemas.microsoft.com/office/drawing/2014/main" id="{73B2C078-4DB9-4BD0-B404-7FAA2A838DDA}"/>
              </a:ext>
            </a:extLst>
          </p:cNvPr>
          <p:cNvSpPr>
            <a:spLocks noChangeArrowheads="1"/>
          </p:cNvSpPr>
          <p:nvPr/>
        </p:nvSpPr>
        <p:spPr bwMode="auto">
          <a:xfrm>
            <a:off x="5167313" y="5867400"/>
            <a:ext cx="9239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ALUSrc</a:t>
            </a:r>
          </a:p>
        </p:txBody>
      </p:sp>
      <p:sp>
        <p:nvSpPr>
          <p:cNvPr id="43053" name="Line 45">
            <a:extLst>
              <a:ext uri="{FF2B5EF4-FFF2-40B4-BE49-F238E27FC236}">
                <a16:creationId xmlns:a16="http://schemas.microsoft.com/office/drawing/2014/main" id="{37286020-A556-449D-BB9D-7BE01B879E70}"/>
              </a:ext>
            </a:extLst>
          </p:cNvPr>
          <p:cNvSpPr>
            <a:spLocks noChangeShapeType="1"/>
          </p:cNvSpPr>
          <p:nvPr/>
        </p:nvSpPr>
        <p:spPr bwMode="auto">
          <a:xfrm>
            <a:off x="3670300" y="39624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4" name="Line 46">
            <a:extLst>
              <a:ext uri="{FF2B5EF4-FFF2-40B4-BE49-F238E27FC236}">
                <a16:creationId xmlns:a16="http://schemas.microsoft.com/office/drawing/2014/main" id="{AE5D66BF-7522-4AB4-BDB1-BE59A4021637}"/>
              </a:ext>
            </a:extLst>
          </p:cNvPr>
          <p:cNvSpPr>
            <a:spLocks noChangeShapeType="1"/>
          </p:cNvSpPr>
          <p:nvPr/>
        </p:nvSpPr>
        <p:spPr bwMode="auto">
          <a:xfrm>
            <a:off x="4356100" y="3733800"/>
            <a:ext cx="508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5" name="Line 47">
            <a:extLst>
              <a:ext uri="{FF2B5EF4-FFF2-40B4-BE49-F238E27FC236}">
                <a16:creationId xmlns:a16="http://schemas.microsoft.com/office/drawing/2014/main" id="{41E6D010-103B-4C02-B092-61B9B49DD030}"/>
              </a:ext>
            </a:extLst>
          </p:cNvPr>
          <p:cNvSpPr>
            <a:spLocks noChangeShapeType="1"/>
          </p:cNvSpPr>
          <p:nvPr/>
        </p:nvSpPr>
        <p:spPr bwMode="auto">
          <a:xfrm>
            <a:off x="4356100" y="4267200"/>
            <a:ext cx="508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6" name="Line 48">
            <a:extLst>
              <a:ext uri="{FF2B5EF4-FFF2-40B4-BE49-F238E27FC236}">
                <a16:creationId xmlns:a16="http://schemas.microsoft.com/office/drawing/2014/main" id="{53851243-DC2F-42FF-B6AE-E549423287A8}"/>
              </a:ext>
            </a:extLst>
          </p:cNvPr>
          <p:cNvSpPr>
            <a:spLocks noChangeShapeType="1"/>
          </p:cNvSpPr>
          <p:nvPr/>
        </p:nvSpPr>
        <p:spPr bwMode="auto">
          <a:xfrm>
            <a:off x="4356100" y="3962400"/>
            <a:ext cx="508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7" name="Line 49">
            <a:extLst>
              <a:ext uri="{FF2B5EF4-FFF2-40B4-BE49-F238E27FC236}">
                <a16:creationId xmlns:a16="http://schemas.microsoft.com/office/drawing/2014/main" id="{68B9740E-1D17-4715-A362-BB4E31846CB6}"/>
              </a:ext>
            </a:extLst>
          </p:cNvPr>
          <p:cNvSpPr>
            <a:spLocks noChangeShapeType="1"/>
          </p:cNvSpPr>
          <p:nvPr/>
        </p:nvSpPr>
        <p:spPr bwMode="auto">
          <a:xfrm>
            <a:off x="3670300" y="42672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8" name="Line 50">
            <a:extLst>
              <a:ext uri="{FF2B5EF4-FFF2-40B4-BE49-F238E27FC236}">
                <a16:creationId xmlns:a16="http://schemas.microsoft.com/office/drawing/2014/main" id="{C7119756-32AC-4E9D-A4F4-25DA2822D52D}"/>
              </a:ext>
            </a:extLst>
          </p:cNvPr>
          <p:cNvSpPr>
            <a:spLocks noChangeShapeType="1"/>
          </p:cNvSpPr>
          <p:nvPr/>
        </p:nvSpPr>
        <p:spPr bwMode="auto">
          <a:xfrm>
            <a:off x="2679700" y="41148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9" name="Line 51">
            <a:extLst>
              <a:ext uri="{FF2B5EF4-FFF2-40B4-BE49-F238E27FC236}">
                <a16:creationId xmlns:a16="http://schemas.microsoft.com/office/drawing/2014/main" id="{2BD5FBC7-6204-4CBD-AA07-EB0B2450DD66}"/>
              </a:ext>
            </a:extLst>
          </p:cNvPr>
          <p:cNvSpPr>
            <a:spLocks noChangeShapeType="1"/>
          </p:cNvSpPr>
          <p:nvPr/>
        </p:nvSpPr>
        <p:spPr bwMode="auto">
          <a:xfrm>
            <a:off x="2679700" y="44196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0" name="Line 52">
            <a:extLst>
              <a:ext uri="{FF2B5EF4-FFF2-40B4-BE49-F238E27FC236}">
                <a16:creationId xmlns:a16="http://schemas.microsoft.com/office/drawing/2014/main" id="{6844DC98-BB3F-49B7-A743-1E1DE8867914}"/>
              </a:ext>
            </a:extLst>
          </p:cNvPr>
          <p:cNvSpPr>
            <a:spLocks noChangeShapeType="1"/>
          </p:cNvSpPr>
          <p:nvPr/>
        </p:nvSpPr>
        <p:spPr bwMode="auto">
          <a:xfrm>
            <a:off x="6184900" y="4419600"/>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1" name="Line 53">
            <a:extLst>
              <a:ext uri="{FF2B5EF4-FFF2-40B4-BE49-F238E27FC236}">
                <a16:creationId xmlns:a16="http://schemas.microsoft.com/office/drawing/2014/main" id="{6D70A4E6-5BDA-4932-99FC-DF8E14C16595}"/>
              </a:ext>
            </a:extLst>
          </p:cNvPr>
          <p:cNvSpPr>
            <a:spLocks noChangeShapeType="1"/>
          </p:cNvSpPr>
          <p:nvPr/>
        </p:nvSpPr>
        <p:spPr bwMode="auto">
          <a:xfrm>
            <a:off x="4495800" y="4279900"/>
            <a:ext cx="0" cy="660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2" name="Line 54">
            <a:extLst>
              <a:ext uri="{FF2B5EF4-FFF2-40B4-BE49-F238E27FC236}">
                <a16:creationId xmlns:a16="http://schemas.microsoft.com/office/drawing/2014/main" id="{B6C014D3-9589-4E7E-8CC9-294807DAED60}"/>
              </a:ext>
            </a:extLst>
          </p:cNvPr>
          <p:cNvSpPr>
            <a:spLocks noChangeShapeType="1"/>
          </p:cNvSpPr>
          <p:nvPr/>
        </p:nvSpPr>
        <p:spPr bwMode="auto">
          <a:xfrm>
            <a:off x="4508500" y="4953000"/>
            <a:ext cx="1346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3" name="Line 55">
            <a:extLst>
              <a:ext uri="{FF2B5EF4-FFF2-40B4-BE49-F238E27FC236}">
                <a16:creationId xmlns:a16="http://schemas.microsoft.com/office/drawing/2014/main" id="{D165FCF2-0E2E-49E8-9400-4A51CDB1B85D}"/>
              </a:ext>
            </a:extLst>
          </p:cNvPr>
          <p:cNvSpPr>
            <a:spLocks noChangeShapeType="1"/>
          </p:cNvSpPr>
          <p:nvPr/>
        </p:nvSpPr>
        <p:spPr bwMode="auto">
          <a:xfrm>
            <a:off x="6184900" y="4953000"/>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4" name="Line 56">
            <a:extLst>
              <a:ext uri="{FF2B5EF4-FFF2-40B4-BE49-F238E27FC236}">
                <a16:creationId xmlns:a16="http://schemas.microsoft.com/office/drawing/2014/main" id="{CDD3F608-F4CD-4E75-9661-85619CF212D2}"/>
              </a:ext>
            </a:extLst>
          </p:cNvPr>
          <p:cNvSpPr>
            <a:spLocks noChangeShapeType="1"/>
          </p:cNvSpPr>
          <p:nvPr/>
        </p:nvSpPr>
        <p:spPr bwMode="auto">
          <a:xfrm>
            <a:off x="6413500" y="46482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5" name="Line 57">
            <a:extLst>
              <a:ext uri="{FF2B5EF4-FFF2-40B4-BE49-F238E27FC236}">
                <a16:creationId xmlns:a16="http://schemas.microsoft.com/office/drawing/2014/main" id="{3FF60A64-6F5A-4CB1-82F9-2BA9CF8D5DC1}"/>
              </a:ext>
            </a:extLst>
          </p:cNvPr>
          <p:cNvSpPr>
            <a:spLocks noChangeShapeType="1"/>
          </p:cNvSpPr>
          <p:nvPr/>
        </p:nvSpPr>
        <p:spPr bwMode="auto">
          <a:xfrm>
            <a:off x="6400800" y="4432300"/>
            <a:ext cx="0" cy="660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6" name="Line 58">
            <a:extLst>
              <a:ext uri="{FF2B5EF4-FFF2-40B4-BE49-F238E27FC236}">
                <a16:creationId xmlns:a16="http://schemas.microsoft.com/office/drawing/2014/main" id="{DCB81C90-113A-434E-AFF7-F18BF332D768}"/>
              </a:ext>
            </a:extLst>
          </p:cNvPr>
          <p:cNvSpPr>
            <a:spLocks noChangeShapeType="1"/>
          </p:cNvSpPr>
          <p:nvPr/>
        </p:nvSpPr>
        <p:spPr bwMode="auto">
          <a:xfrm>
            <a:off x="7404100" y="44958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7" name="Line 59">
            <a:extLst>
              <a:ext uri="{FF2B5EF4-FFF2-40B4-BE49-F238E27FC236}">
                <a16:creationId xmlns:a16="http://schemas.microsoft.com/office/drawing/2014/main" id="{72380C81-8A49-4AB2-9B69-CAB5DDE77364}"/>
              </a:ext>
            </a:extLst>
          </p:cNvPr>
          <p:cNvSpPr>
            <a:spLocks noChangeShapeType="1"/>
          </p:cNvSpPr>
          <p:nvPr/>
        </p:nvSpPr>
        <p:spPr bwMode="auto">
          <a:xfrm>
            <a:off x="6413500" y="5105400"/>
            <a:ext cx="1346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3068" name="Group 67">
            <a:extLst>
              <a:ext uri="{FF2B5EF4-FFF2-40B4-BE49-F238E27FC236}">
                <a16:creationId xmlns:a16="http://schemas.microsoft.com/office/drawing/2014/main" id="{9964DDF3-1A99-448C-8BCA-D5D0CE0E921B}"/>
              </a:ext>
            </a:extLst>
          </p:cNvPr>
          <p:cNvGrpSpPr>
            <a:grpSpLocks/>
          </p:cNvGrpSpPr>
          <p:nvPr/>
        </p:nvGrpSpPr>
        <p:grpSpPr bwMode="auto">
          <a:xfrm>
            <a:off x="8397875" y="4356100"/>
            <a:ext cx="333375" cy="946150"/>
            <a:chOff x="5290" y="2888"/>
            <a:chExt cx="210" cy="596"/>
          </a:xfrm>
        </p:grpSpPr>
        <p:sp>
          <p:nvSpPr>
            <p:cNvPr id="43204" name="Line 60">
              <a:extLst>
                <a:ext uri="{FF2B5EF4-FFF2-40B4-BE49-F238E27FC236}">
                  <a16:creationId xmlns:a16="http://schemas.microsoft.com/office/drawing/2014/main" id="{AE3C776C-1DE7-45AC-9FF0-C85AA081B830}"/>
                </a:ext>
              </a:extLst>
            </p:cNvPr>
            <p:cNvSpPr>
              <a:spLocks noChangeShapeType="1"/>
            </p:cNvSpPr>
            <p:nvPr/>
          </p:nvSpPr>
          <p:spPr bwMode="auto">
            <a:xfrm>
              <a:off x="5328" y="2888"/>
              <a:ext cx="0" cy="5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05" name="Line 61">
              <a:extLst>
                <a:ext uri="{FF2B5EF4-FFF2-40B4-BE49-F238E27FC236}">
                  <a16:creationId xmlns:a16="http://schemas.microsoft.com/office/drawing/2014/main" id="{6EEF620A-FB7E-4B9C-A4C4-52AACCB8582C}"/>
                </a:ext>
              </a:extLst>
            </p:cNvPr>
            <p:cNvSpPr>
              <a:spLocks noChangeShapeType="1"/>
            </p:cNvSpPr>
            <p:nvPr/>
          </p:nvSpPr>
          <p:spPr bwMode="auto">
            <a:xfrm>
              <a:off x="5336" y="2888"/>
              <a:ext cx="128" cy="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Line 62">
              <a:extLst>
                <a:ext uri="{FF2B5EF4-FFF2-40B4-BE49-F238E27FC236}">
                  <a16:creationId xmlns:a16="http://schemas.microsoft.com/office/drawing/2014/main" id="{CECCD80B-4FCD-4D24-941C-F554DDB8C8B5}"/>
                </a:ext>
              </a:extLst>
            </p:cNvPr>
            <p:cNvSpPr>
              <a:spLocks noChangeShapeType="1"/>
            </p:cNvSpPr>
            <p:nvPr/>
          </p:nvSpPr>
          <p:spPr bwMode="auto">
            <a:xfrm flipV="1">
              <a:off x="5336" y="3379"/>
              <a:ext cx="128" cy="8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07" name="Line 63">
              <a:extLst>
                <a:ext uri="{FF2B5EF4-FFF2-40B4-BE49-F238E27FC236}">
                  <a16:creationId xmlns:a16="http://schemas.microsoft.com/office/drawing/2014/main" id="{D0D9B7A2-516C-41D5-BD14-7ABC1694C8C8}"/>
                </a:ext>
              </a:extLst>
            </p:cNvPr>
            <p:cNvSpPr>
              <a:spLocks noChangeShapeType="1"/>
            </p:cNvSpPr>
            <p:nvPr/>
          </p:nvSpPr>
          <p:spPr bwMode="auto">
            <a:xfrm>
              <a:off x="5472" y="2940"/>
              <a:ext cx="0" cy="43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4">
              <a:extLst>
                <a:ext uri="{FF2B5EF4-FFF2-40B4-BE49-F238E27FC236}">
                  <a16:creationId xmlns:a16="http://schemas.microsoft.com/office/drawing/2014/main" id="{0FC0E6DF-FA77-4A1B-A77F-D5E203AC5F25}"/>
                </a:ext>
              </a:extLst>
            </p:cNvPr>
            <p:cNvSpPr>
              <a:spLocks noChangeArrowheads="1"/>
            </p:cNvSpPr>
            <p:nvPr/>
          </p:nvSpPr>
          <p:spPr bwMode="auto">
            <a:xfrm rot="5400000">
              <a:off x="5210" y="3072"/>
              <a:ext cx="3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Mux</a:t>
              </a:r>
            </a:p>
          </p:txBody>
        </p:sp>
        <p:sp>
          <p:nvSpPr>
            <p:cNvPr id="5" name="Rectangle 65">
              <a:extLst>
                <a:ext uri="{FF2B5EF4-FFF2-40B4-BE49-F238E27FC236}">
                  <a16:creationId xmlns:a16="http://schemas.microsoft.com/office/drawing/2014/main" id="{475D157C-32F4-4615-BAA4-366D67940F55}"/>
                </a:ext>
              </a:extLst>
            </p:cNvPr>
            <p:cNvSpPr>
              <a:spLocks noChangeArrowheads="1"/>
            </p:cNvSpPr>
            <p:nvPr/>
          </p:nvSpPr>
          <p:spPr bwMode="auto">
            <a:xfrm>
              <a:off x="5303" y="2900"/>
              <a:ext cx="17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1</a:t>
              </a:r>
            </a:p>
          </p:txBody>
        </p:sp>
        <p:sp>
          <p:nvSpPr>
            <p:cNvPr id="43210" name="Rectangle 66">
              <a:extLst>
                <a:ext uri="{FF2B5EF4-FFF2-40B4-BE49-F238E27FC236}">
                  <a16:creationId xmlns:a16="http://schemas.microsoft.com/office/drawing/2014/main" id="{1DF48C71-BF54-4DBC-AB35-75ED0C851718}"/>
                </a:ext>
              </a:extLst>
            </p:cNvPr>
            <p:cNvSpPr>
              <a:spLocks noChangeArrowheads="1"/>
            </p:cNvSpPr>
            <p:nvPr/>
          </p:nvSpPr>
          <p:spPr bwMode="auto">
            <a:xfrm>
              <a:off x="5303" y="3294"/>
              <a:ext cx="17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0</a:t>
              </a:r>
            </a:p>
          </p:txBody>
        </p:sp>
      </p:grpSp>
      <p:sp>
        <p:nvSpPr>
          <p:cNvPr id="43069" name="Line 68">
            <a:extLst>
              <a:ext uri="{FF2B5EF4-FFF2-40B4-BE49-F238E27FC236}">
                <a16:creationId xmlns:a16="http://schemas.microsoft.com/office/drawing/2014/main" id="{260C1277-4CF0-472B-BF78-96F7401537E1}"/>
              </a:ext>
            </a:extLst>
          </p:cNvPr>
          <p:cNvSpPr>
            <a:spLocks noChangeShapeType="1"/>
          </p:cNvSpPr>
          <p:nvPr/>
        </p:nvSpPr>
        <p:spPr bwMode="auto">
          <a:xfrm>
            <a:off x="8089900" y="44958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70" name="Line 69">
            <a:extLst>
              <a:ext uri="{FF2B5EF4-FFF2-40B4-BE49-F238E27FC236}">
                <a16:creationId xmlns:a16="http://schemas.microsoft.com/office/drawing/2014/main" id="{85F714BB-890E-43A0-9B4F-0E6907BB4979}"/>
              </a:ext>
            </a:extLst>
          </p:cNvPr>
          <p:cNvSpPr>
            <a:spLocks noChangeShapeType="1"/>
          </p:cNvSpPr>
          <p:nvPr/>
        </p:nvSpPr>
        <p:spPr bwMode="auto">
          <a:xfrm>
            <a:off x="8089900" y="51054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71" name="Line 70">
            <a:extLst>
              <a:ext uri="{FF2B5EF4-FFF2-40B4-BE49-F238E27FC236}">
                <a16:creationId xmlns:a16="http://schemas.microsoft.com/office/drawing/2014/main" id="{6178B1AD-7B70-465B-88F4-0ADF731A6128}"/>
              </a:ext>
            </a:extLst>
          </p:cNvPr>
          <p:cNvSpPr>
            <a:spLocks noChangeShapeType="1"/>
          </p:cNvSpPr>
          <p:nvPr/>
        </p:nvSpPr>
        <p:spPr bwMode="auto">
          <a:xfrm>
            <a:off x="3352800" y="2451100"/>
            <a:ext cx="0" cy="13462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72" name="Line 71">
            <a:extLst>
              <a:ext uri="{FF2B5EF4-FFF2-40B4-BE49-F238E27FC236}">
                <a16:creationId xmlns:a16="http://schemas.microsoft.com/office/drawing/2014/main" id="{EFA99A1B-713A-4CB6-8DB1-C149687D7BA9}"/>
              </a:ext>
            </a:extLst>
          </p:cNvPr>
          <p:cNvSpPr>
            <a:spLocks noChangeShapeType="1"/>
          </p:cNvSpPr>
          <p:nvPr/>
        </p:nvSpPr>
        <p:spPr bwMode="auto">
          <a:xfrm>
            <a:off x="2679700" y="3733800"/>
            <a:ext cx="1346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73" name="Line 72">
            <a:extLst>
              <a:ext uri="{FF2B5EF4-FFF2-40B4-BE49-F238E27FC236}">
                <a16:creationId xmlns:a16="http://schemas.microsoft.com/office/drawing/2014/main" id="{1E275ECB-B25E-4902-B422-D20919CA79CF}"/>
              </a:ext>
            </a:extLst>
          </p:cNvPr>
          <p:cNvSpPr>
            <a:spLocks noChangeShapeType="1"/>
          </p:cNvSpPr>
          <p:nvPr/>
        </p:nvSpPr>
        <p:spPr bwMode="auto">
          <a:xfrm>
            <a:off x="2679700" y="5486400"/>
            <a:ext cx="1346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74" name="Line 73">
            <a:extLst>
              <a:ext uri="{FF2B5EF4-FFF2-40B4-BE49-F238E27FC236}">
                <a16:creationId xmlns:a16="http://schemas.microsoft.com/office/drawing/2014/main" id="{4530184D-5318-4C55-9DFA-A33151795012}"/>
              </a:ext>
            </a:extLst>
          </p:cNvPr>
          <p:cNvSpPr>
            <a:spLocks noChangeShapeType="1"/>
          </p:cNvSpPr>
          <p:nvPr/>
        </p:nvSpPr>
        <p:spPr bwMode="auto">
          <a:xfrm>
            <a:off x="2679700" y="5181600"/>
            <a:ext cx="1346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75" name="Line 74">
            <a:extLst>
              <a:ext uri="{FF2B5EF4-FFF2-40B4-BE49-F238E27FC236}">
                <a16:creationId xmlns:a16="http://schemas.microsoft.com/office/drawing/2014/main" id="{0B7CA0BB-2E42-4313-9D9E-6021BB56795E}"/>
              </a:ext>
            </a:extLst>
          </p:cNvPr>
          <p:cNvSpPr>
            <a:spLocks noChangeShapeType="1"/>
          </p:cNvSpPr>
          <p:nvPr/>
        </p:nvSpPr>
        <p:spPr bwMode="auto">
          <a:xfrm>
            <a:off x="5499100" y="34290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76" name="Line 75">
            <a:extLst>
              <a:ext uri="{FF2B5EF4-FFF2-40B4-BE49-F238E27FC236}">
                <a16:creationId xmlns:a16="http://schemas.microsoft.com/office/drawing/2014/main" id="{C5757CE8-5B31-4DDB-B086-A4EA02CB1353}"/>
              </a:ext>
            </a:extLst>
          </p:cNvPr>
          <p:cNvSpPr>
            <a:spLocks noChangeShapeType="1"/>
          </p:cNvSpPr>
          <p:nvPr/>
        </p:nvSpPr>
        <p:spPr bwMode="auto">
          <a:xfrm>
            <a:off x="4813300" y="5334000"/>
            <a:ext cx="1041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77" name="Line 76">
            <a:extLst>
              <a:ext uri="{FF2B5EF4-FFF2-40B4-BE49-F238E27FC236}">
                <a16:creationId xmlns:a16="http://schemas.microsoft.com/office/drawing/2014/main" id="{2A31F78D-CFD4-46E7-90BB-29C302159CC5}"/>
              </a:ext>
            </a:extLst>
          </p:cNvPr>
          <p:cNvSpPr>
            <a:spLocks noChangeShapeType="1"/>
          </p:cNvSpPr>
          <p:nvPr/>
        </p:nvSpPr>
        <p:spPr bwMode="auto">
          <a:xfrm>
            <a:off x="8534400" y="5270500"/>
            <a:ext cx="0" cy="7366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78" name="Rectangle 77">
            <a:extLst>
              <a:ext uri="{FF2B5EF4-FFF2-40B4-BE49-F238E27FC236}">
                <a16:creationId xmlns:a16="http://schemas.microsoft.com/office/drawing/2014/main" id="{9868BE82-23FC-4814-A03C-35ECAB61EC7C}"/>
              </a:ext>
            </a:extLst>
          </p:cNvPr>
          <p:cNvSpPr>
            <a:spLocks noChangeArrowheads="1"/>
          </p:cNvSpPr>
          <p:nvPr/>
        </p:nvSpPr>
        <p:spPr bwMode="auto">
          <a:xfrm>
            <a:off x="7437438" y="5884863"/>
            <a:ext cx="1219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MemtoReg</a:t>
            </a:r>
          </a:p>
        </p:txBody>
      </p:sp>
      <p:grpSp>
        <p:nvGrpSpPr>
          <p:cNvPr id="43079" name="Group 82">
            <a:extLst>
              <a:ext uri="{FF2B5EF4-FFF2-40B4-BE49-F238E27FC236}">
                <a16:creationId xmlns:a16="http://schemas.microsoft.com/office/drawing/2014/main" id="{DA4C6625-EA88-4535-A538-25DEF2514E8F}"/>
              </a:ext>
            </a:extLst>
          </p:cNvPr>
          <p:cNvGrpSpPr>
            <a:grpSpLocks/>
          </p:cNvGrpSpPr>
          <p:nvPr/>
        </p:nvGrpSpPr>
        <p:grpSpPr bwMode="auto">
          <a:xfrm>
            <a:off x="4572000" y="5041900"/>
            <a:ext cx="228600" cy="533400"/>
            <a:chOff x="2880" y="3320"/>
            <a:chExt cx="144" cy="336"/>
          </a:xfrm>
        </p:grpSpPr>
        <p:sp>
          <p:nvSpPr>
            <p:cNvPr id="43200" name="Line 78">
              <a:extLst>
                <a:ext uri="{FF2B5EF4-FFF2-40B4-BE49-F238E27FC236}">
                  <a16:creationId xmlns:a16="http://schemas.microsoft.com/office/drawing/2014/main" id="{8DA7F698-8125-474D-BA95-7A6CDCBD05B1}"/>
                </a:ext>
              </a:extLst>
            </p:cNvPr>
            <p:cNvSpPr>
              <a:spLocks noChangeShapeType="1"/>
            </p:cNvSpPr>
            <p:nvPr/>
          </p:nvSpPr>
          <p:spPr bwMode="auto">
            <a:xfrm>
              <a:off x="2880" y="3320"/>
              <a:ext cx="0" cy="3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01" name="Line 79">
              <a:extLst>
                <a:ext uri="{FF2B5EF4-FFF2-40B4-BE49-F238E27FC236}">
                  <a16:creationId xmlns:a16="http://schemas.microsoft.com/office/drawing/2014/main" id="{B2F2C90C-486A-49AE-AD04-0ABFF30C9898}"/>
                </a:ext>
              </a:extLst>
            </p:cNvPr>
            <p:cNvSpPr>
              <a:spLocks noChangeShapeType="1"/>
            </p:cNvSpPr>
            <p:nvPr/>
          </p:nvSpPr>
          <p:spPr bwMode="auto">
            <a:xfrm>
              <a:off x="2888" y="3320"/>
              <a:ext cx="128" cy="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02" name="Line 80">
              <a:extLst>
                <a:ext uri="{FF2B5EF4-FFF2-40B4-BE49-F238E27FC236}">
                  <a16:creationId xmlns:a16="http://schemas.microsoft.com/office/drawing/2014/main" id="{D6280F9E-8192-420E-805F-B53019C10F58}"/>
                </a:ext>
              </a:extLst>
            </p:cNvPr>
            <p:cNvSpPr>
              <a:spLocks noChangeShapeType="1"/>
            </p:cNvSpPr>
            <p:nvPr/>
          </p:nvSpPr>
          <p:spPr bwMode="auto">
            <a:xfrm flipV="1">
              <a:off x="2888" y="3599"/>
              <a:ext cx="128" cy="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03" name="Line 81">
              <a:extLst>
                <a:ext uri="{FF2B5EF4-FFF2-40B4-BE49-F238E27FC236}">
                  <a16:creationId xmlns:a16="http://schemas.microsoft.com/office/drawing/2014/main" id="{72CFA36A-E5A0-41AD-ADAE-2093E0A59232}"/>
                </a:ext>
              </a:extLst>
            </p:cNvPr>
            <p:cNvSpPr>
              <a:spLocks noChangeShapeType="1"/>
            </p:cNvSpPr>
            <p:nvPr/>
          </p:nvSpPr>
          <p:spPr bwMode="auto">
            <a:xfrm>
              <a:off x="3024" y="3351"/>
              <a:ext cx="0" cy="2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3080" name="Rectangle 83">
            <a:extLst>
              <a:ext uri="{FF2B5EF4-FFF2-40B4-BE49-F238E27FC236}">
                <a16:creationId xmlns:a16="http://schemas.microsoft.com/office/drawing/2014/main" id="{A34B9ED6-1F64-42B0-97AA-E993E8DA19B0}"/>
              </a:ext>
            </a:extLst>
          </p:cNvPr>
          <p:cNvSpPr>
            <a:spLocks noChangeArrowheads="1"/>
          </p:cNvSpPr>
          <p:nvPr/>
        </p:nvSpPr>
        <p:spPr bwMode="auto">
          <a:xfrm>
            <a:off x="4532313" y="5289550"/>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1</a:t>
            </a:r>
          </a:p>
        </p:txBody>
      </p:sp>
      <p:sp>
        <p:nvSpPr>
          <p:cNvPr id="43081" name="Rectangle 84">
            <a:extLst>
              <a:ext uri="{FF2B5EF4-FFF2-40B4-BE49-F238E27FC236}">
                <a16:creationId xmlns:a16="http://schemas.microsoft.com/office/drawing/2014/main" id="{3027AB17-8484-48F5-A581-03E08E38F8D8}"/>
              </a:ext>
            </a:extLst>
          </p:cNvPr>
          <p:cNvSpPr>
            <a:spLocks noChangeArrowheads="1"/>
          </p:cNvSpPr>
          <p:nvPr/>
        </p:nvSpPr>
        <p:spPr bwMode="auto">
          <a:xfrm>
            <a:off x="4532313" y="5000625"/>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0</a:t>
            </a:r>
          </a:p>
        </p:txBody>
      </p:sp>
      <p:sp>
        <p:nvSpPr>
          <p:cNvPr id="43082" name="Line 85">
            <a:extLst>
              <a:ext uri="{FF2B5EF4-FFF2-40B4-BE49-F238E27FC236}">
                <a16:creationId xmlns:a16="http://schemas.microsoft.com/office/drawing/2014/main" id="{01AB416F-A2C9-4379-8EDA-95C145251060}"/>
              </a:ext>
            </a:extLst>
          </p:cNvPr>
          <p:cNvSpPr>
            <a:spLocks noChangeShapeType="1"/>
          </p:cNvSpPr>
          <p:nvPr/>
        </p:nvSpPr>
        <p:spPr bwMode="auto">
          <a:xfrm>
            <a:off x="4648200" y="5575300"/>
            <a:ext cx="0" cy="4318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83" name="Rectangle 86">
            <a:extLst>
              <a:ext uri="{FF2B5EF4-FFF2-40B4-BE49-F238E27FC236}">
                <a16:creationId xmlns:a16="http://schemas.microsoft.com/office/drawing/2014/main" id="{8E1867D0-CD67-4390-96A3-B8F13D23E6AD}"/>
              </a:ext>
            </a:extLst>
          </p:cNvPr>
          <p:cNvSpPr>
            <a:spLocks noChangeArrowheads="1"/>
          </p:cNvSpPr>
          <p:nvPr/>
        </p:nvSpPr>
        <p:spPr bwMode="auto">
          <a:xfrm>
            <a:off x="3856038" y="5884863"/>
            <a:ext cx="8905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RegDst</a:t>
            </a:r>
          </a:p>
        </p:txBody>
      </p:sp>
      <p:sp>
        <p:nvSpPr>
          <p:cNvPr id="43084" name="Rectangle 87">
            <a:extLst>
              <a:ext uri="{FF2B5EF4-FFF2-40B4-BE49-F238E27FC236}">
                <a16:creationId xmlns:a16="http://schemas.microsoft.com/office/drawing/2014/main" id="{86720895-82B3-4367-92E2-12BA558235EF}"/>
              </a:ext>
            </a:extLst>
          </p:cNvPr>
          <p:cNvSpPr>
            <a:spLocks noChangeArrowheads="1"/>
          </p:cNvSpPr>
          <p:nvPr/>
        </p:nvSpPr>
        <p:spPr bwMode="auto">
          <a:xfrm>
            <a:off x="2652713" y="4900613"/>
            <a:ext cx="3952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Rt</a:t>
            </a:r>
          </a:p>
        </p:txBody>
      </p:sp>
      <p:sp>
        <p:nvSpPr>
          <p:cNvPr id="43085" name="Rectangle 88">
            <a:extLst>
              <a:ext uri="{FF2B5EF4-FFF2-40B4-BE49-F238E27FC236}">
                <a16:creationId xmlns:a16="http://schemas.microsoft.com/office/drawing/2014/main" id="{A5372296-2733-42E7-85A2-33343462D737}"/>
              </a:ext>
            </a:extLst>
          </p:cNvPr>
          <p:cNvSpPr>
            <a:spLocks noChangeArrowheads="1"/>
          </p:cNvSpPr>
          <p:nvPr/>
        </p:nvSpPr>
        <p:spPr bwMode="auto">
          <a:xfrm>
            <a:off x="2652713" y="5205413"/>
            <a:ext cx="450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Rd</a:t>
            </a:r>
          </a:p>
        </p:txBody>
      </p:sp>
      <p:sp>
        <p:nvSpPr>
          <p:cNvPr id="43086" name="Rectangle 89">
            <a:extLst>
              <a:ext uri="{FF2B5EF4-FFF2-40B4-BE49-F238E27FC236}">
                <a16:creationId xmlns:a16="http://schemas.microsoft.com/office/drawing/2014/main" id="{66B22B09-29D9-431E-B69F-5C01BFA6304F}"/>
              </a:ext>
            </a:extLst>
          </p:cNvPr>
          <p:cNvSpPr>
            <a:spLocks noChangeArrowheads="1"/>
          </p:cNvSpPr>
          <p:nvPr/>
        </p:nvSpPr>
        <p:spPr bwMode="auto">
          <a:xfrm>
            <a:off x="2576513" y="3452813"/>
            <a:ext cx="6000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Imm</a:t>
            </a:r>
          </a:p>
        </p:txBody>
      </p:sp>
      <p:sp>
        <p:nvSpPr>
          <p:cNvPr id="43087" name="Line 90">
            <a:extLst>
              <a:ext uri="{FF2B5EF4-FFF2-40B4-BE49-F238E27FC236}">
                <a16:creationId xmlns:a16="http://schemas.microsoft.com/office/drawing/2014/main" id="{EA47880B-3702-4DF2-AD55-4A082489C36C}"/>
              </a:ext>
            </a:extLst>
          </p:cNvPr>
          <p:cNvSpPr>
            <a:spLocks noChangeShapeType="1"/>
          </p:cNvSpPr>
          <p:nvPr/>
        </p:nvSpPr>
        <p:spPr bwMode="auto">
          <a:xfrm>
            <a:off x="1778000" y="5181600"/>
            <a:ext cx="406400"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88" name="Line 91">
            <a:extLst>
              <a:ext uri="{FF2B5EF4-FFF2-40B4-BE49-F238E27FC236}">
                <a16:creationId xmlns:a16="http://schemas.microsoft.com/office/drawing/2014/main" id="{57AEE0F4-E07D-4354-B538-8B0BE3E02CDB}"/>
              </a:ext>
            </a:extLst>
          </p:cNvPr>
          <p:cNvSpPr>
            <a:spLocks noChangeShapeType="1"/>
          </p:cNvSpPr>
          <p:nvPr/>
        </p:nvSpPr>
        <p:spPr bwMode="auto">
          <a:xfrm>
            <a:off x="2527300" y="3429000"/>
            <a:ext cx="1498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89" name="Rectangle 92">
            <a:extLst>
              <a:ext uri="{FF2B5EF4-FFF2-40B4-BE49-F238E27FC236}">
                <a16:creationId xmlns:a16="http://schemas.microsoft.com/office/drawing/2014/main" id="{7A1AEEDB-AB87-4DB5-BD84-A753694F649F}"/>
              </a:ext>
            </a:extLst>
          </p:cNvPr>
          <p:cNvSpPr>
            <a:spLocks noChangeArrowheads="1"/>
          </p:cNvSpPr>
          <p:nvPr/>
        </p:nvSpPr>
        <p:spPr bwMode="auto">
          <a:xfrm>
            <a:off x="2576513" y="3148013"/>
            <a:ext cx="6937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PC+4</a:t>
            </a:r>
          </a:p>
        </p:txBody>
      </p:sp>
      <p:sp>
        <p:nvSpPr>
          <p:cNvPr id="43090" name="Line 93">
            <a:extLst>
              <a:ext uri="{FF2B5EF4-FFF2-40B4-BE49-F238E27FC236}">
                <a16:creationId xmlns:a16="http://schemas.microsoft.com/office/drawing/2014/main" id="{60F3729F-238E-4C15-A42A-4E8FEE8129A4}"/>
              </a:ext>
            </a:extLst>
          </p:cNvPr>
          <p:cNvSpPr>
            <a:spLocks noChangeShapeType="1"/>
          </p:cNvSpPr>
          <p:nvPr/>
        </p:nvSpPr>
        <p:spPr bwMode="auto">
          <a:xfrm>
            <a:off x="4356100" y="3429000"/>
            <a:ext cx="508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91" name="Rectangle 94">
            <a:extLst>
              <a:ext uri="{FF2B5EF4-FFF2-40B4-BE49-F238E27FC236}">
                <a16:creationId xmlns:a16="http://schemas.microsoft.com/office/drawing/2014/main" id="{255D51EA-B26E-43F3-AB1E-64DF0D5C188C}"/>
              </a:ext>
            </a:extLst>
          </p:cNvPr>
          <p:cNvSpPr>
            <a:spLocks noChangeArrowheads="1"/>
          </p:cNvSpPr>
          <p:nvPr/>
        </p:nvSpPr>
        <p:spPr bwMode="auto">
          <a:xfrm>
            <a:off x="4862513" y="3255963"/>
            <a:ext cx="6937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PC+4</a:t>
            </a:r>
          </a:p>
        </p:txBody>
      </p:sp>
      <p:sp>
        <p:nvSpPr>
          <p:cNvPr id="43092" name="Rectangle 95">
            <a:extLst>
              <a:ext uri="{FF2B5EF4-FFF2-40B4-BE49-F238E27FC236}">
                <a16:creationId xmlns:a16="http://schemas.microsoft.com/office/drawing/2014/main" id="{83BC68EF-E936-4BF5-BB3F-986873F45BDF}"/>
              </a:ext>
            </a:extLst>
          </p:cNvPr>
          <p:cNvSpPr>
            <a:spLocks noChangeArrowheads="1"/>
          </p:cNvSpPr>
          <p:nvPr/>
        </p:nvSpPr>
        <p:spPr bwMode="auto">
          <a:xfrm>
            <a:off x="2652713" y="3757613"/>
            <a:ext cx="4397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Rs</a:t>
            </a:r>
          </a:p>
        </p:txBody>
      </p:sp>
      <p:sp>
        <p:nvSpPr>
          <p:cNvPr id="43093" name="Rectangle 96">
            <a:extLst>
              <a:ext uri="{FF2B5EF4-FFF2-40B4-BE49-F238E27FC236}">
                <a16:creationId xmlns:a16="http://schemas.microsoft.com/office/drawing/2014/main" id="{9FAFADB3-0FDA-493E-95D8-2E94BFB0DF43}"/>
              </a:ext>
            </a:extLst>
          </p:cNvPr>
          <p:cNvSpPr>
            <a:spLocks noChangeArrowheads="1"/>
          </p:cNvSpPr>
          <p:nvPr/>
        </p:nvSpPr>
        <p:spPr bwMode="auto">
          <a:xfrm>
            <a:off x="2652713" y="4443413"/>
            <a:ext cx="3952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Rt</a:t>
            </a:r>
          </a:p>
        </p:txBody>
      </p:sp>
      <p:sp>
        <p:nvSpPr>
          <p:cNvPr id="43094" name="Line 97">
            <a:extLst>
              <a:ext uri="{FF2B5EF4-FFF2-40B4-BE49-F238E27FC236}">
                <a16:creationId xmlns:a16="http://schemas.microsoft.com/office/drawing/2014/main" id="{5E1F444A-C6C7-4ACB-A714-3ED09E5045DC}"/>
              </a:ext>
            </a:extLst>
          </p:cNvPr>
          <p:cNvSpPr>
            <a:spLocks noChangeShapeType="1"/>
          </p:cNvSpPr>
          <p:nvPr/>
        </p:nvSpPr>
        <p:spPr bwMode="auto">
          <a:xfrm flipV="1">
            <a:off x="2667000" y="3721100"/>
            <a:ext cx="0" cy="1778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95" name="Line 98">
            <a:extLst>
              <a:ext uri="{FF2B5EF4-FFF2-40B4-BE49-F238E27FC236}">
                <a16:creationId xmlns:a16="http://schemas.microsoft.com/office/drawing/2014/main" id="{7F4EC3C7-EE1B-467C-B0DE-13C84AD2066C}"/>
              </a:ext>
            </a:extLst>
          </p:cNvPr>
          <p:cNvSpPr>
            <a:spLocks noChangeShapeType="1"/>
          </p:cNvSpPr>
          <p:nvPr/>
        </p:nvSpPr>
        <p:spPr bwMode="auto">
          <a:xfrm>
            <a:off x="4356100" y="5486400"/>
            <a:ext cx="20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96" name="Line 99">
            <a:extLst>
              <a:ext uri="{FF2B5EF4-FFF2-40B4-BE49-F238E27FC236}">
                <a16:creationId xmlns:a16="http://schemas.microsoft.com/office/drawing/2014/main" id="{3B0550BF-7BDA-451D-AFFB-F3CFA2E29C45}"/>
              </a:ext>
            </a:extLst>
          </p:cNvPr>
          <p:cNvSpPr>
            <a:spLocks noChangeShapeType="1"/>
          </p:cNvSpPr>
          <p:nvPr/>
        </p:nvSpPr>
        <p:spPr bwMode="auto">
          <a:xfrm>
            <a:off x="4356100" y="5181600"/>
            <a:ext cx="20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97" name="Line 100">
            <a:extLst>
              <a:ext uri="{FF2B5EF4-FFF2-40B4-BE49-F238E27FC236}">
                <a16:creationId xmlns:a16="http://schemas.microsoft.com/office/drawing/2014/main" id="{ABD26140-03DA-43A8-BBBB-733C4842B0BA}"/>
              </a:ext>
            </a:extLst>
          </p:cNvPr>
          <p:cNvSpPr>
            <a:spLocks noChangeShapeType="1"/>
          </p:cNvSpPr>
          <p:nvPr/>
        </p:nvSpPr>
        <p:spPr bwMode="auto">
          <a:xfrm>
            <a:off x="6184900" y="5334000"/>
            <a:ext cx="1574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98" name="Line 101">
            <a:extLst>
              <a:ext uri="{FF2B5EF4-FFF2-40B4-BE49-F238E27FC236}">
                <a16:creationId xmlns:a16="http://schemas.microsoft.com/office/drawing/2014/main" id="{85C294ED-DB33-48D9-9981-C6957D1E2894}"/>
              </a:ext>
            </a:extLst>
          </p:cNvPr>
          <p:cNvSpPr>
            <a:spLocks noChangeShapeType="1"/>
          </p:cNvSpPr>
          <p:nvPr/>
        </p:nvSpPr>
        <p:spPr bwMode="auto">
          <a:xfrm>
            <a:off x="8089900" y="5334000"/>
            <a:ext cx="20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99" name="Line 102">
            <a:extLst>
              <a:ext uri="{FF2B5EF4-FFF2-40B4-BE49-F238E27FC236}">
                <a16:creationId xmlns:a16="http://schemas.microsoft.com/office/drawing/2014/main" id="{AED2FF3A-02AC-4369-80EF-FE2D300F2F9D}"/>
              </a:ext>
            </a:extLst>
          </p:cNvPr>
          <p:cNvSpPr>
            <a:spLocks noChangeShapeType="1"/>
          </p:cNvSpPr>
          <p:nvPr/>
        </p:nvSpPr>
        <p:spPr bwMode="auto">
          <a:xfrm>
            <a:off x="8305800" y="5346700"/>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00" name="Line 103">
            <a:extLst>
              <a:ext uri="{FF2B5EF4-FFF2-40B4-BE49-F238E27FC236}">
                <a16:creationId xmlns:a16="http://schemas.microsoft.com/office/drawing/2014/main" id="{A3495C4B-7CC5-46F4-A701-6DF7ABBDF467}"/>
              </a:ext>
            </a:extLst>
          </p:cNvPr>
          <p:cNvSpPr>
            <a:spLocks noChangeShapeType="1"/>
          </p:cNvSpPr>
          <p:nvPr/>
        </p:nvSpPr>
        <p:spPr bwMode="auto">
          <a:xfrm flipH="1">
            <a:off x="3187700" y="5715000"/>
            <a:ext cx="5130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01" name="Line 104">
            <a:extLst>
              <a:ext uri="{FF2B5EF4-FFF2-40B4-BE49-F238E27FC236}">
                <a16:creationId xmlns:a16="http://schemas.microsoft.com/office/drawing/2014/main" id="{46471EC8-120E-4932-8C7F-D45E7646AF30}"/>
              </a:ext>
            </a:extLst>
          </p:cNvPr>
          <p:cNvSpPr>
            <a:spLocks noChangeShapeType="1"/>
          </p:cNvSpPr>
          <p:nvPr/>
        </p:nvSpPr>
        <p:spPr bwMode="auto">
          <a:xfrm flipV="1">
            <a:off x="3200400" y="5092700"/>
            <a:ext cx="0" cy="635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02" name="Line 105">
            <a:extLst>
              <a:ext uri="{FF2B5EF4-FFF2-40B4-BE49-F238E27FC236}">
                <a16:creationId xmlns:a16="http://schemas.microsoft.com/office/drawing/2014/main" id="{7C3FEF7F-389F-4EC1-AE37-B0CEB2F24EA1}"/>
              </a:ext>
            </a:extLst>
          </p:cNvPr>
          <p:cNvSpPr>
            <a:spLocks noChangeShapeType="1"/>
          </p:cNvSpPr>
          <p:nvPr/>
        </p:nvSpPr>
        <p:spPr bwMode="auto">
          <a:xfrm>
            <a:off x="8699500" y="4876800"/>
            <a:ext cx="127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03" name="Line 106">
            <a:extLst>
              <a:ext uri="{FF2B5EF4-FFF2-40B4-BE49-F238E27FC236}">
                <a16:creationId xmlns:a16="http://schemas.microsoft.com/office/drawing/2014/main" id="{DC96734C-ACA6-4C0D-B18B-4BAD28FBE5CF}"/>
              </a:ext>
            </a:extLst>
          </p:cNvPr>
          <p:cNvSpPr>
            <a:spLocks noChangeShapeType="1"/>
          </p:cNvSpPr>
          <p:nvPr/>
        </p:nvSpPr>
        <p:spPr bwMode="auto">
          <a:xfrm>
            <a:off x="8839200" y="4889500"/>
            <a:ext cx="0" cy="965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04" name="Line 107">
            <a:extLst>
              <a:ext uri="{FF2B5EF4-FFF2-40B4-BE49-F238E27FC236}">
                <a16:creationId xmlns:a16="http://schemas.microsoft.com/office/drawing/2014/main" id="{555EB029-25DC-4A23-A9E9-08C6F8B06174}"/>
              </a:ext>
            </a:extLst>
          </p:cNvPr>
          <p:cNvSpPr>
            <a:spLocks noChangeShapeType="1"/>
          </p:cNvSpPr>
          <p:nvPr/>
        </p:nvSpPr>
        <p:spPr bwMode="auto">
          <a:xfrm flipH="1">
            <a:off x="3492500" y="5867400"/>
            <a:ext cx="5359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05" name="Line 108">
            <a:extLst>
              <a:ext uri="{FF2B5EF4-FFF2-40B4-BE49-F238E27FC236}">
                <a16:creationId xmlns:a16="http://schemas.microsoft.com/office/drawing/2014/main" id="{91BE4431-E6E4-434D-B31F-18F0850B3F78}"/>
              </a:ext>
            </a:extLst>
          </p:cNvPr>
          <p:cNvSpPr>
            <a:spLocks noChangeShapeType="1"/>
          </p:cNvSpPr>
          <p:nvPr/>
        </p:nvSpPr>
        <p:spPr bwMode="auto">
          <a:xfrm flipV="1">
            <a:off x="3505200" y="5092700"/>
            <a:ext cx="0" cy="787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06" name="Line 109">
            <a:extLst>
              <a:ext uri="{FF2B5EF4-FFF2-40B4-BE49-F238E27FC236}">
                <a16:creationId xmlns:a16="http://schemas.microsoft.com/office/drawing/2014/main" id="{96E1C7F8-98F3-4845-94B3-815EC7C877A5}"/>
              </a:ext>
            </a:extLst>
          </p:cNvPr>
          <p:cNvSpPr>
            <a:spLocks noChangeShapeType="1"/>
          </p:cNvSpPr>
          <p:nvPr/>
        </p:nvSpPr>
        <p:spPr bwMode="auto">
          <a:xfrm>
            <a:off x="2527300" y="5181600"/>
            <a:ext cx="127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07" name="Line 110">
            <a:extLst>
              <a:ext uri="{FF2B5EF4-FFF2-40B4-BE49-F238E27FC236}">
                <a16:creationId xmlns:a16="http://schemas.microsoft.com/office/drawing/2014/main" id="{1FDE32DC-CD71-4481-994A-D147CA3C6254}"/>
              </a:ext>
            </a:extLst>
          </p:cNvPr>
          <p:cNvSpPr>
            <a:spLocks noChangeShapeType="1"/>
          </p:cNvSpPr>
          <p:nvPr/>
        </p:nvSpPr>
        <p:spPr bwMode="auto">
          <a:xfrm>
            <a:off x="1733550" y="3429000"/>
            <a:ext cx="450850"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08" name="Rectangle 111">
            <a:extLst>
              <a:ext uri="{FF2B5EF4-FFF2-40B4-BE49-F238E27FC236}">
                <a16:creationId xmlns:a16="http://schemas.microsoft.com/office/drawing/2014/main" id="{A03FE42D-3A89-4D62-95D7-08AE729662B0}"/>
              </a:ext>
            </a:extLst>
          </p:cNvPr>
          <p:cNvSpPr>
            <a:spLocks noChangeArrowheads="1"/>
          </p:cNvSpPr>
          <p:nvPr/>
        </p:nvSpPr>
        <p:spPr bwMode="auto">
          <a:xfrm rot="5400000">
            <a:off x="1210469" y="3488531"/>
            <a:ext cx="6937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PC+4</a:t>
            </a:r>
          </a:p>
        </p:txBody>
      </p:sp>
      <p:sp>
        <p:nvSpPr>
          <p:cNvPr id="43109" name="Line 112">
            <a:extLst>
              <a:ext uri="{FF2B5EF4-FFF2-40B4-BE49-F238E27FC236}">
                <a16:creationId xmlns:a16="http://schemas.microsoft.com/office/drawing/2014/main" id="{2283B2CB-9D6A-470D-946D-159CC839A13C}"/>
              </a:ext>
            </a:extLst>
          </p:cNvPr>
          <p:cNvSpPr>
            <a:spLocks noChangeShapeType="1"/>
          </p:cNvSpPr>
          <p:nvPr/>
        </p:nvSpPr>
        <p:spPr bwMode="auto">
          <a:xfrm>
            <a:off x="1016000" y="4038600"/>
            <a:ext cx="330200"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10" name="Line 113">
            <a:extLst>
              <a:ext uri="{FF2B5EF4-FFF2-40B4-BE49-F238E27FC236}">
                <a16:creationId xmlns:a16="http://schemas.microsoft.com/office/drawing/2014/main" id="{A7770B2C-865A-46FE-B8E1-37EAB3274549}"/>
              </a:ext>
            </a:extLst>
          </p:cNvPr>
          <p:cNvSpPr>
            <a:spLocks noChangeShapeType="1"/>
          </p:cNvSpPr>
          <p:nvPr/>
        </p:nvSpPr>
        <p:spPr bwMode="auto">
          <a:xfrm>
            <a:off x="5499100" y="40386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11" name="Line 114">
            <a:extLst>
              <a:ext uri="{FF2B5EF4-FFF2-40B4-BE49-F238E27FC236}">
                <a16:creationId xmlns:a16="http://schemas.microsoft.com/office/drawing/2014/main" id="{01BBB116-05B6-4C10-9F57-A87C331335B2}"/>
              </a:ext>
            </a:extLst>
          </p:cNvPr>
          <p:cNvSpPr>
            <a:spLocks noChangeShapeType="1"/>
          </p:cNvSpPr>
          <p:nvPr/>
        </p:nvSpPr>
        <p:spPr bwMode="auto">
          <a:xfrm flipH="1">
            <a:off x="6616700" y="3429000"/>
            <a:ext cx="257175"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12" name="Line 115">
            <a:extLst>
              <a:ext uri="{FF2B5EF4-FFF2-40B4-BE49-F238E27FC236}">
                <a16:creationId xmlns:a16="http://schemas.microsoft.com/office/drawing/2014/main" id="{FDFB6DEA-60DB-46C1-8C00-7ABDBF6CE08C}"/>
              </a:ext>
            </a:extLst>
          </p:cNvPr>
          <p:cNvSpPr>
            <a:spLocks noChangeShapeType="1"/>
          </p:cNvSpPr>
          <p:nvPr/>
        </p:nvSpPr>
        <p:spPr bwMode="auto">
          <a:xfrm flipH="1">
            <a:off x="6616700" y="3581400"/>
            <a:ext cx="25717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3113" name="Group 121">
            <a:extLst>
              <a:ext uri="{FF2B5EF4-FFF2-40B4-BE49-F238E27FC236}">
                <a16:creationId xmlns:a16="http://schemas.microsoft.com/office/drawing/2014/main" id="{AECC09EA-D5A1-4567-8F35-E60AA972725F}"/>
              </a:ext>
            </a:extLst>
          </p:cNvPr>
          <p:cNvGrpSpPr>
            <a:grpSpLocks/>
          </p:cNvGrpSpPr>
          <p:nvPr/>
        </p:nvGrpSpPr>
        <p:grpSpPr bwMode="auto">
          <a:xfrm>
            <a:off x="6848475" y="3352800"/>
            <a:ext cx="395288" cy="306388"/>
            <a:chOff x="4314" y="2256"/>
            <a:chExt cx="249" cy="193"/>
          </a:xfrm>
        </p:grpSpPr>
        <p:sp>
          <p:nvSpPr>
            <p:cNvPr id="43195" name="Arc 116">
              <a:extLst>
                <a:ext uri="{FF2B5EF4-FFF2-40B4-BE49-F238E27FC236}">
                  <a16:creationId xmlns:a16="http://schemas.microsoft.com/office/drawing/2014/main" id="{32B8EE80-3F3A-431D-B7C2-F5FF9E3BC019}"/>
                </a:ext>
              </a:extLst>
            </p:cNvPr>
            <p:cNvSpPr>
              <a:spLocks/>
            </p:cNvSpPr>
            <p:nvPr/>
          </p:nvSpPr>
          <p:spPr bwMode="auto">
            <a:xfrm>
              <a:off x="4466" y="2265"/>
              <a:ext cx="89" cy="88"/>
            </a:xfrm>
            <a:custGeom>
              <a:avLst/>
              <a:gdLst>
                <a:gd name="T0" fmla="*/ 0 w 21845"/>
                <a:gd name="T1" fmla="*/ 0 h 21600"/>
                <a:gd name="T2" fmla="*/ 0 w 21845"/>
                <a:gd name="T3" fmla="*/ 0 h 21600"/>
                <a:gd name="T4" fmla="*/ 0 w 21845"/>
                <a:gd name="T5" fmla="*/ 0 h 21600"/>
                <a:gd name="T6" fmla="*/ 0 60000 65536"/>
                <a:gd name="T7" fmla="*/ 0 60000 65536"/>
                <a:gd name="T8" fmla="*/ 0 60000 65536"/>
              </a:gdLst>
              <a:ahLst/>
              <a:cxnLst>
                <a:cxn ang="T6">
                  <a:pos x="T0" y="T1"/>
                </a:cxn>
                <a:cxn ang="T7">
                  <a:pos x="T2" y="T3"/>
                </a:cxn>
                <a:cxn ang="T8">
                  <a:pos x="T4" y="T5"/>
                </a:cxn>
              </a:cxnLst>
              <a:rect l="0" t="0" r="r" b="b"/>
              <a:pathLst>
                <a:path w="21845" h="21600" fill="none" extrusionOk="0">
                  <a:moveTo>
                    <a:pt x="0" y="1"/>
                  </a:moveTo>
                  <a:cubicBezTo>
                    <a:pt x="81" y="0"/>
                    <a:pt x="163" y="-1"/>
                    <a:pt x="245" y="0"/>
                  </a:cubicBezTo>
                  <a:cubicBezTo>
                    <a:pt x="12174" y="0"/>
                    <a:pt x="21845" y="9670"/>
                    <a:pt x="21845" y="21600"/>
                  </a:cubicBezTo>
                </a:path>
                <a:path w="21845" h="21600" stroke="0" extrusionOk="0">
                  <a:moveTo>
                    <a:pt x="0" y="1"/>
                  </a:moveTo>
                  <a:cubicBezTo>
                    <a:pt x="81" y="0"/>
                    <a:pt x="163" y="-1"/>
                    <a:pt x="245" y="0"/>
                  </a:cubicBezTo>
                  <a:cubicBezTo>
                    <a:pt x="12174" y="0"/>
                    <a:pt x="21845" y="9670"/>
                    <a:pt x="21845" y="21600"/>
                  </a:cubicBezTo>
                  <a:lnTo>
                    <a:pt x="245" y="21600"/>
                  </a:lnTo>
                  <a:lnTo>
                    <a:pt x="0" y="1"/>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96" name="Arc 117">
              <a:extLst>
                <a:ext uri="{FF2B5EF4-FFF2-40B4-BE49-F238E27FC236}">
                  <a16:creationId xmlns:a16="http://schemas.microsoft.com/office/drawing/2014/main" id="{7D969B82-E4AD-4CFD-B702-0C1FCBF2E4D8}"/>
                </a:ext>
              </a:extLst>
            </p:cNvPr>
            <p:cNvSpPr>
              <a:spLocks/>
            </p:cNvSpPr>
            <p:nvPr/>
          </p:nvSpPr>
          <p:spPr bwMode="auto">
            <a:xfrm rot="10800000">
              <a:off x="4475" y="2361"/>
              <a:ext cx="88" cy="88"/>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Lst>
              <a:ahLst/>
              <a:cxnLst>
                <a:cxn ang="T6">
                  <a:pos x="T0" y="T1"/>
                </a:cxn>
                <a:cxn ang="T7">
                  <a:pos x="T2" y="T3"/>
                </a:cxn>
                <a:cxn ang="T8">
                  <a:pos x="T4" y="T5"/>
                </a:cxn>
              </a:cxnLst>
              <a:rect l="0" t="0" r="r" b="b"/>
              <a:pathLst>
                <a:path w="21600" h="21599" fill="none" extrusionOk="0">
                  <a:moveTo>
                    <a:pt x="0" y="21598"/>
                  </a:moveTo>
                  <a:cubicBezTo>
                    <a:pt x="0" y="9765"/>
                    <a:pt x="9521" y="134"/>
                    <a:pt x="21355" y="0"/>
                  </a:cubicBezTo>
                </a:path>
                <a:path w="21600" h="21599" stroke="0" extrusionOk="0">
                  <a:moveTo>
                    <a:pt x="0" y="21598"/>
                  </a:moveTo>
                  <a:cubicBezTo>
                    <a:pt x="0" y="9765"/>
                    <a:pt x="9521" y="134"/>
                    <a:pt x="21355" y="0"/>
                  </a:cubicBezTo>
                  <a:lnTo>
                    <a:pt x="21600" y="21599"/>
                  </a:lnTo>
                  <a:lnTo>
                    <a:pt x="0" y="21598"/>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97" name="Line 118">
              <a:extLst>
                <a:ext uri="{FF2B5EF4-FFF2-40B4-BE49-F238E27FC236}">
                  <a16:creationId xmlns:a16="http://schemas.microsoft.com/office/drawing/2014/main" id="{2161E339-8ADC-433D-8911-3781960DBAEF}"/>
                </a:ext>
              </a:extLst>
            </p:cNvPr>
            <p:cNvSpPr>
              <a:spLocks noChangeShapeType="1"/>
            </p:cNvSpPr>
            <p:nvPr/>
          </p:nvSpPr>
          <p:spPr bwMode="auto">
            <a:xfrm flipH="1">
              <a:off x="4314" y="2256"/>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98" name="Line 119">
              <a:extLst>
                <a:ext uri="{FF2B5EF4-FFF2-40B4-BE49-F238E27FC236}">
                  <a16:creationId xmlns:a16="http://schemas.microsoft.com/office/drawing/2014/main" id="{B6DD3973-E8DA-4D5C-A8A0-AE5DC77C7EE3}"/>
                </a:ext>
              </a:extLst>
            </p:cNvPr>
            <p:cNvSpPr>
              <a:spLocks noChangeShapeType="1"/>
            </p:cNvSpPr>
            <p:nvPr/>
          </p:nvSpPr>
          <p:spPr bwMode="auto">
            <a:xfrm flipH="1">
              <a:off x="4314" y="2448"/>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99" name="Line 120">
              <a:extLst>
                <a:ext uri="{FF2B5EF4-FFF2-40B4-BE49-F238E27FC236}">
                  <a16:creationId xmlns:a16="http://schemas.microsoft.com/office/drawing/2014/main" id="{986D1DA7-FB74-4B1C-A630-4534667B2755}"/>
                </a:ext>
              </a:extLst>
            </p:cNvPr>
            <p:cNvSpPr>
              <a:spLocks noChangeShapeType="1"/>
            </p:cNvSpPr>
            <p:nvPr/>
          </p:nvSpPr>
          <p:spPr bwMode="auto">
            <a:xfrm>
              <a:off x="4322" y="2264"/>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3114" name="Rectangle 122">
            <a:extLst>
              <a:ext uri="{FF2B5EF4-FFF2-40B4-BE49-F238E27FC236}">
                <a16:creationId xmlns:a16="http://schemas.microsoft.com/office/drawing/2014/main" id="{6A976FFF-EE3F-4309-9855-BE5B533643C5}"/>
              </a:ext>
            </a:extLst>
          </p:cNvPr>
          <p:cNvSpPr>
            <a:spLocks noChangeArrowheads="1"/>
          </p:cNvSpPr>
          <p:nvPr/>
        </p:nvSpPr>
        <p:spPr bwMode="auto">
          <a:xfrm flipH="1">
            <a:off x="6084888" y="3751263"/>
            <a:ext cx="6207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Zero</a:t>
            </a:r>
          </a:p>
        </p:txBody>
      </p:sp>
      <p:sp>
        <p:nvSpPr>
          <p:cNvPr id="43115" name="Rectangle 123">
            <a:extLst>
              <a:ext uri="{FF2B5EF4-FFF2-40B4-BE49-F238E27FC236}">
                <a16:creationId xmlns:a16="http://schemas.microsoft.com/office/drawing/2014/main" id="{C3137933-D991-4F30-9D9E-2207542BDE69}"/>
              </a:ext>
            </a:extLst>
          </p:cNvPr>
          <p:cNvSpPr>
            <a:spLocks noChangeArrowheads="1"/>
          </p:cNvSpPr>
          <p:nvPr/>
        </p:nvSpPr>
        <p:spPr bwMode="auto">
          <a:xfrm flipH="1">
            <a:off x="6508750" y="2133600"/>
            <a:ext cx="8794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Branch</a:t>
            </a:r>
          </a:p>
        </p:txBody>
      </p:sp>
      <p:sp>
        <p:nvSpPr>
          <p:cNvPr id="43116" name="Line 124">
            <a:extLst>
              <a:ext uri="{FF2B5EF4-FFF2-40B4-BE49-F238E27FC236}">
                <a16:creationId xmlns:a16="http://schemas.microsoft.com/office/drawing/2014/main" id="{8C45200D-2B7E-404F-A326-614C08C16A76}"/>
              </a:ext>
            </a:extLst>
          </p:cNvPr>
          <p:cNvSpPr>
            <a:spLocks noChangeShapeType="1"/>
          </p:cNvSpPr>
          <p:nvPr/>
        </p:nvSpPr>
        <p:spPr bwMode="auto">
          <a:xfrm flipV="1">
            <a:off x="6629400" y="3568700"/>
            <a:ext cx="0" cy="482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17" name="Line 125">
            <a:extLst>
              <a:ext uri="{FF2B5EF4-FFF2-40B4-BE49-F238E27FC236}">
                <a16:creationId xmlns:a16="http://schemas.microsoft.com/office/drawing/2014/main" id="{4B571A51-6293-4DCA-8A4C-3D895827B740}"/>
              </a:ext>
            </a:extLst>
          </p:cNvPr>
          <p:cNvSpPr>
            <a:spLocks noChangeShapeType="1"/>
          </p:cNvSpPr>
          <p:nvPr/>
        </p:nvSpPr>
        <p:spPr bwMode="auto">
          <a:xfrm flipH="1" flipV="1">
            <a:off x="6630988" y="2425700"/>
            <a:ext cx="0" cy="10160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18" name="Line 126">
            <a:extLst>
              <a:ext uri="{FF2B5EF4-FFF2-40B4-BE49-F238E27FC236}">
                <a16:creationId xmlns:a16="http://schemas.microsoft.com/office/drawing/2014/main" id="{BF6AAB5C-90EA-4AC4-8890-B28B372EDB3D}"/>
              </a:ext>
            </a:extLst>
          </p:cNvPr>
          <p:cNvSpPr>
            <a:spLocks noChangeShapeType="1"/>
          </p:cNvSpPr>
          <p:nvPr/>
        </p:nvSpPr>
        <p:spPr bwMode="auto">
          <a:xfrm>
            <a:off x="6184900" y="4038600"/>
            <a:ext cx="431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19" name="Line 127">
            <a:extLst>
              <a:ext uri="{FF2B5EF4-FFF2-40B4-BE49-F238E27FC236}">
                <a16:creationId xmlns:a16="http://schemas.microsoft.com/office/drawing/2014/main" id="{EBC56BE2-2634-422C-8CAB-F6A9C027594C}"/>
              </a:ext>
            </a:extLst>
          </p:cNvPr>
          <p:cNvSpPr>
            <a:spLocks noChangeShapeType="1"/>
          </p:cNvSpPr>
          <p:nvPr/>
        </p:nvSpPr>
        <p:spPr bwMode="auto">
          <a:xfrm>
            <a:off x="6184900" y="3429000"/>
            <a:ext cx="20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3120" name="Group 132">
            <a:extLst>
              <a:ext uri="{FF2B5EF4-FFF2-40B4-BE49-F238E27FC236}">
                <a16:creationId xmlns:a16="http://schemas.microsoft.com/office/drawing/2014/main" id="{2717027B-570A-430B-8F0B-392C65AB43C8}"/>
              </a:ext>
            </a:extLst>
          </p:cNvPr>
          <p:cNvGrpSpPr>
            <a:grpSpLocks/>
          </p:cNvGrpSpPr>
          <p:nvPr/>
        </p:nvGrpSpPr>
        <p:grpSpPr bwMode="auto">
          <a:xfrm>
            <a:off x="1092200" y="2755900"/>
            <a:ext cx="254000" cy="533400"/>
            <a:chOff x="688" y="1880"/>
            <a:chExt cx="160" cy="336"/>
          </a:xfrm>
        </p:grpSpPr>
        <p:sp>
          <p:nvSpPr>
            <p:cNvPr id="43191" name="Line 128">
              <a:extLst>
                <a:ext uri="{FF2B5EF4-FFF2-40B4-BE49-F238E27FC236}">
                  <a16:creationId xmlns:a16="http://schemas.microsoft.com/office/drawing/2014/main" id="{B548C5A0-C8EC-4671-8C27-E36C62330181}"/>
                </a:ext>
              </a:extLst>
            </p:cNvPr>
            <p:cNvSpPr>
              <a:spLocks noChangeShapeType="1"/>
            </p:cNvSpPr>
            <p:nvPr/>
          </p:nvSpPr>
          <p:spPr bwMode="auto">
            <a:xfrm>
              <a:off x="840" y="1880"/>
              <a:ext cx="0" cy="3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92" name="Line 129">
              <a:extLst>
                <a:ext uri="{FF2B5EF4-FFF2-40B4-BE49-F238E27FC236}">
                  <a16:creationId xmlns:a16="http://schemas.microsoft.com/office/drawing/2014/main" id="{0CDB702E-E6F8-406D-B862-444443074732}"/>
                </a:ext>
              </a:extLst>
            </p:cNvPr>
            <p:cNvSpPr>
              <a:spLocks noChangeShapeType="1"/>
            </p:cNvSpPr>
            <p:nvPr/>
          </p:nvSpPr>
          <p:spPr bwMode="auto">
            <a:xfrm flipH="1">
              <a:off x="688" y="1880"/>
              <a:ext cx="160" cy="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93" name="Line 130">
              <a:extLst>
                <a:ext uri="{FF2B5EF4-FFF2-40B4-BE49-F238E27FC236}">
                  <a16:creationId xmlns:a16="http://schemas.microsoft.com/office/drawing/2014/main" id="{AE984751-157A-4F1B-A4BC-126CFE49BA18}"/>
                </a:ext>
              </a:extLst>
            </p:cNvPr>
            <p:cNvSpPr>
              <a:spLocks noChangeShapeType="1"/>
            </p:cNvSpPr>
            <p:nvPr/>
          </p:nvSpPr>
          <p:spPr bwMode="auto">
            <a:xfrm flipH="1" flipV="1">
              <a:off x="688" y="2159"/>
              <a:ext cx="160" cy="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94" name="Line 131">
              <a:extLst>
                <a:ext uri="{FF2B5EF4-FFF2-40B4-BE49-F238E27FC236}">
                  <a16:creationId xmlns:a16="http://schemas.microsoft.com/office/drawing/2014/main" id="{637B5EB7-961F-4652-A437-9CCF9573A252}"/>
                </a:ext>
              </a:extLst>
            </p:cNvPr>
            <p:cNvSpPr>
              <a:spLocks noChangeShapeType="1"/>
            </p:cNvSpPr>
            <p:nvPr/>
          </p:nvSpPr>
          <p:spPr bwMode="auto">
            <a:xfrm>
              <a:off x="696" y="1911"/>
              <a:ext cx="0" cy="2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3121" name="Rectangle 133">
            <a:extLst>
              <a:ext uri="{FF2B5EF4-FFF2-40B4-BE49-F238E27FC236}">
                <a16:creationId xmlns:a16="http://schemas.microsoft.com/office/drawing/2014/main" id="{56EF4921-DEEC-4F5B-AF01-2003C552E50E}"/>
              </a:ext>
            </a:extLst>
          </p:cNvPr>
          <p:cNvSpPr>
            <a:spLocks noChangeArrowheads="1"/>
          </p:cNvSpPr>
          <p:nvPr/>
        </p:nvSpPr>
        <p:spPr bwMode="auto">
          <a:xfrm flipH="1">
            <a:off x="1103313" y="2774950"/>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1</a:t>
            </a:r>
          </a:p>
        </p:txBody>
      </p:sp>
      <p:sp>
        <p:nvSpPr>
          <p:cNvPr id="43122" name="Rectangle 134">
            <a:extLst>
              <a:ext uri="{FF2B5EF4-FFF2-40B4-BE49-F238E27FC236}">
                <a16:creationId xmlns:a16="http://schemas.microsoft.com/office/drawing/2014/main" id="{35B7835B-9DD2-4499-B007-CF0F872F5322}"/>
              </a:ext>
            </a:extLst>
          </p:cNvPr>
          <p:cNvSpPr>
            <a:spLocks noChangeArrowheads="1"/>
          </p:cNvSpPr>
          <p:nvPr/>
        </p:nvSpPr>
        <p:spPr bwMode="auto">
          <a:xfrm flipH="1">
            <a:off x="1103313" y="2943225"/>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0</a:t>
            </a:r>
          </a:p>
        </p:txBody>
      </p:sp>
      <p:sp>
        <p:nvSpPr>
          <p:cNvPr id="43123" name="Line 135">
            <a:extLst>
              <a:ext uri="{FF2B5EF4-FFF2-40B4-BE49-F238E27FC236}">
                <a16:creationId xmlns:a16="http://schemas.microsoft.com/office/drawing/2014/main" id="{5C8B517F-EF1B-406A-B6C6-EBFCB035B3AB}"/>
              </a:ext>
            </a:extLst>
          </p:cNvPr>
          <p:cNvSpPr>
            <a:spLocks noChangeShapeType="1"/>
          </p:cNvSpPr>
          <p:nvPr/>
        </p:nvSpPr>
        <p:spPr bwMode="auto">
          <a:xfrm>
            <a:off x="1320800" y="3124200"/>
            <a:ext cx="601663" cy="0"/>
          </a:xfrm>
          <a:prstGeom prst="line">
            <a:avLst/>
          </a:prstGeom>
          <a:noFill/>
          <a:ln w="508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24" name="Line 136">
            <a:extLst>
              <a:ext uri="{FF2B5EF4-FFF2-40B4-BE49-F238E27FC236}">
                <a16:creationId xmlns:a16="http://schemas.microsoft.com/office/drawing/2014/main" id="{C569D202-5D99-4FE1-8BD0-7D4AEA7A23A2}"/>
              </a:ext>
            </a:extLst>
          </p:cNvPr>
          <p:cNvSpPr>
            <a:spLocks noChangeShapeType="1"/>
          </p:cNvSpPr>
          <p:nvPr/>
        </p:nvSpPr>
        <p:spPr bwMode="auto">
          <a:xfrm flipH="1">
            <a:off x="1905000" y="3106738"/>
            <a:ext cx="0" cy="341312"/>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25" name="Oval 137">
            <a:extLst>
              <a:ext uri="{FF2B5EF4-FFF2-40B4-BE49-F238E27FC236}">
                <a16:creationId xmlns:a16="http://schemas.microsoft.com/office/drawing/2014/main" id="{B2D34425-9053-4506-A35C-CFD0C5F3F290}"/>
              </a:ext>
            </a:extLst>
          </p:cNvPr>
          <p:cNvSpPr>
            <a:spLocks noChangeArrowheads="1"/>
          </p:cNvSpPr>
          <p:nvPr/>
        </p:nvSpPr>
        <p:spPr bwMode="auto">
          <a:xfrm>
            <a:off x="2298700" y="31369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3126" name="Line 138">
            <a:extLst>
              <a:ext uri="{FF2B5EF4-FFF2-40B4-BE49-F238E27FC236}">
                <a16:creationId xmlns:a16="http://schemas.microsoft.com/office/drawing/2014/main" id="{02B09C78-5414-47AE-ABA1-6275EE530C1E}"/>
              </a:ext>
            </a:extLst>
          </p:cNvPr>
          <p:cNvSpPr>
            <a:spLocks noChangeShapeType="1"/>
          </p:cNvSpPr>
          <p:nvPr/>
        </p:nvSpPr>
        <p:spPr bwMode="auto">
          <a:xfrm>
            <a:off x="838200" y="2984500"/>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27" name="Oval 139">
            <a:extLst>
              <a:ext uri="{FF2B5EF4-FFF2-40B4-BE49-F238E27FC236}">
                <a16:creationId xmlns:a16="http://schemas.microsoft.com/office/drawing/2014/main" id="{227E695C-DBC5-4367-A893-9DD9765FA8E5}"/>
              </a:ext>
            </a:extLst>
          </p:cNvPr>
          <p:cNvSpPr>
            <a:spLocks noChangeArrowheads="1"/>
          </p:cNvSpPr>
          <p:nvPr/>
        </p:nvSpPr>
        <p:spPr bwMode="auto">
          <a:xfrm>
            <a:off x="774700" y="31369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3128" name="Line 140">
            <a:extLst>
              <a:ext uri="{FF2B5EF4-FFF2-40B4-BE49-F238E27FC236}">
                <a16:creationId xmlns:a16="http://schemas.microsoft.com/office/drawing/2014/main" id="{B9385F90-8ED4-43DA-AB06-F111D22E0EFF}"/>
              </a:ext>
            </a:extLst>
          </p:cNvPr>
          <p:cNvSpPr>
            <a:spLocks noChangeShapeType="1"/>
          </p:cNvSpPr>
          <p:nvPr/>
        </p:nvSpPr>
        <p:spPr bwMode="auto">
          <a:xfrm flipH="1">
            <a:off x="279400" y="2895600"/>
            <a:ext cx="812800" cy="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29" name="Line 141">
            <a:extLst>
              <a:ext uri="{FF2B5EF4-FFF2-40B4-BE49-F238E27FC236}">
                <a16:creationId xmlns:a16="http://schemas.microsoft.com/office/drawing/2014/main" id="{75A4453C-2802-4136-9823-CA1445D09717}"/>
              </a:ext>
            </a:extLst>
          </p:cNvPr>
          <p:cNvSpPr>
            <a:spLocks noChangeShapeType="1"/>
          </p:cNvSpPr>
          <p:nvPr/>
        </p:nvSpPr>
        <p:spPr bwMode="auto">
          <a:xfrm>
            <a:off x="287338" y="4038600"/>
            <a:ext cx="373062"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30" name="Line 142">
            <a:extLst>
              <a:ext uri="{FF2B5EF4-FFF2-40B4-BE49-F238E27FC236}">
                <a16:creationId xmlns:a16="http://schemas.microsoft.com/office/drawing/2014/main" id="{B006C7ED-5625-4EDC-9D55-E97C68B76AF1}"/>
              </a:ext>
            </a:extLst>
          </p:cNvPr>
          <p:cNvSpPr>
            <a:spLocks noChangeShapeType="1"/>
          </p:cNvSpPr>
          <p:nvPr/>
        </p:nvSpPr>
        <p:spPr bwMode="auto">
          <a:xfrm>
            <a:off x="304800" y="2921000"/>
            <a:ext cx="0" cy="1120775"/>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31" name="Line 143">
            <a:extLst>
              <a:ext uri="{FF2B5EF4-FFF2-40B4-BE49-F238E27FC236}">
                <a16:creationId xmlns:a16="http://schemas.microsoft.com/office/drawing/2014/main" id="{FEDD2BA7-C84A-40E8-BD11-43117335BA65}"/>
              </a:ext>
            </a:extLst>
          </p:cNvPr>
          <p:cNvSpPr>
            <a:spLocks noChangeShapeType="1"/>
          </p:cNvSpPr>
          <p:nvPr/>
        </p:nvSpPr>
        <p:spPr bwMode="auto">
          <a:xfrm flipH="1">
            <a:off x="1282700" y="2895600"/>
            <a:ext cx="5130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32" name="Line 144">
            <a:extLst>
              <a:ext uri="{FF2B5EF4-FFF2-40B4-BE49-F238E27FC236}">
                <a16:creationId xmlns:a16="http://schemas.microsoft.com/office/drawing/2014/main" id="{6D2A9842-3FEA-4159-A17C-F104D0351D9F}"/>
              </a:ext>
            </a:extLst>
          </p:cNvPr>
          <p:cNvSpPr>
            <a:spLocks noChangeShapeType="1"/>
          </p:cNvSpPr>
          <p:nvPr/>
        </p:nvSpPr>
        <p:spPr bwMode="auto">
          <a:xfrm flipV="1">
            <a:off x="6400800" y="2882900"/>
            <a:ext cx="0" cy="558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33" name="Line 145">
            <a:extLst>
              <a:ext uri="{FF2B5EF4-FFF2-40B4-BE49-F238E27FC236}">
                <a16:creationId xmlns:a16="http://schemas.microsoft.com/office/drawing/2014/main" id="{E64E98CE-5DAD-4B7E-B3DD-C794FE7400BE}"/>
              </a:ext>
            </a:extLst>
          </p:cNvPr>
          <p:cNvSpPr>
            <a:spLocks noChangeShapeType="1"/>
          </p:cNvSpPr>
          <p:nvPr/>
        </p:nvSpPr>
        <p:spPr bwMode="auto">
          <a:xfrm>
            <a:off x="7251700" y="3505200"/>
            <a:ext cx="279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34" name="Line 146">
            <a:extLst>
              <a:ext uri="{FF2B5EF4-FFF2-40B4-BE49-F238E27FC236}">
                <a16:creationId xmlns:a16="http://schemas.microsoft.com/office/drawing/2014/main" id="{E8F90BCD-36DA-4C40-9D28-B0F189972F35}"/>
              </a:ext>
            </a:extLst>
          </p:cNvPr>
          <p:cNvSpPr>
            <a:spLocks noChangeShapeType="1"/>
          </p:cNvSpPr>
          <p:nvPr/>
        </p:nvSpPr>
        <p:spPr bwMode="auto">
          <a:xfrm>
            <a:off x="1231900" y="2590800"/>
            <a:ext cx="6299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35" name="Line 147">
            <a:extLst>
              <a:ext uri="{FF2B5EF4-FFF2-40B4-BE49-F238E27FC236}">
                <a16:creationId xmlns:a16="http://schemas.microsoft.com/office/drawing/2014/main" id="{67F6F487-ECDA-4C49-A134-3319E85B3B88}"/>
              </a:ext>
            </a:extLst>
          </p:cNvPr>
          <p:cNvSpPr>
            <a:spLocks noChangeShapeType="1"/>
          </p:cNvSpPr>
          <p:nvPr/>
        </p:nvSpPr>
        <p:spPr bwMode="auto">
          <a:xfrm>
            <a:off x="7543800" y="2603500"/>
            <a:ext cx="0" cy="889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36" name="Line 148">
            <a:extLst>
              <a:ext uri="{FF2B5EF4-FFF2-40B4-BE49-F238E27FC236}">
                <a16:creationId xmlns:a16="http://schemas.microsoft.com/office/drawing/2014/main" id="{041D170C-FF8B-4AE2-A9FF-C6597A763F72}"/>
              </a:ext>
            </a:extLst>
          </p:cNvPr>
          <p:cNvSpPr>
            <a:spLocks noChangeShapeType="1"/>
          </p:cNvSpPr>
          <p:nvPr/>
        </p:nvSpPr>
        <p:spPr bwMode="auto">
          <a:xfrm>
            <a:off x="1219200" y="2603500"/>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37" name="Line 149">
            <a:extLst>
              <a:ext uri="{FF2B5EF4-FFF2-40B4-BE49-F238E27FC236}">
                <a16:creationId xmlns:a16="http://schemas.microsoft.com/office/drawing/2014/main" id="{12CC3ACE-D08F-458A-B981-617D8468B2E9}"/>
              </a:ext>
            </a:extLst>
          </p:cNvPr>
          <p:cNvSpPr>
            <a:spLocks noChangeShapeType="1"/>
          </p:cNvSpPr>
          <p:nvPr/>
        </p:nvSpPr>
        <p:spPr bwMode="auto">
          <a:xfrm>
            <a:off x="4191000" y="2984500"/>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38" name="Oval 150">
            <a:extLst>
              <a:ext uri="{FF2B5EF4-FFF2-40B4-BE49-F238E27FC236}">
                <a16:creationId xmlns:a16="http://schemas.microsoft.com/office/drawing/2014/main" id="{B4CC5398-A7DA-44AD-BC96-F57A302BB792}"/>
              </a:ext>
            </a:extLst>
          </p:cNvPr>
          <p:cNvSpPr>
            <a:spLocks noChangeArrowheads="1"/>
          </p:cNvSpPr>
          <p:nvPr/>
        </p:nvSpPr>
        <p:spPr bwMode="auto">
          <a:xfrm>
            <a:off x="4127500" y="31369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3139" name="Line 151">
            <a:extLst>
              <a:ext uri="{FF2B5EF4-FFF2-40B4-BE49-F238E27FC236}">
                <a16:creationId xmlns:a16="http://schemas.microsoft.com/office/drawing/2014/main" id="{4C76010E-1D51-4BD5-92FA-3BE95D62CD46}"/>
              </a:ext>
            </a:extLst>
          </p:cNvPr>
          <p:cNvSpPr>
            <a:spLocks noChangeShapeType="1"/>
          </p:cNvSpPr>
          <p:nvPr/>
        </p:nvSpPr>
        <p:spPr bwMode="auto">
          <a:xfrm>
            <a:off x="6019800" y="2984500"/>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40" name="Oval 152">
            <a:extLst>
              <a:ext uri="{FF2B5EF4-FFF2-40B4-BE49-F238E27FC236}">
                <a16:creationId xmlns:a16="http://schemas.microsoft.com/office/drawing/2014/main" id="{E2272D2B-196D-431E-B2D0-36DB568EFE90}"/>
              </a:ext>
            </a:extLst>
          </p:cNvPr>
          <p:cNvSpPr>
            <a:spLocks noChangeArrowheads="1"/>
          </p:cNvSpPr>
          <p:nvPr/>
        </p:nvSpPr>
        <p:spPr bwMode="auto">
          <a:xfrm>
            <a:off x="5956300" y="31369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3141" name="Line 153">
            <a:extLst>
              <a:ext uri="{FF2B5EF4-FFF2-40B4-BE49-F238E27FC236}">
                <a16:creationId xmlns:a16="http://schemas.microsoft.com/office/drawing/2014/main" id="{75C13425-6826-4D3F-B660-5634F5D65B3B}"/>
              </a:ext>
            </a:extLst>
          </p:cNvPr>
          <p:cNvSpPr>
            <a:spLocks noChangeShapeType="1"/>
          </p:cNvSpPr>
          <p:nvPr/>
        </p:nvSpPr>
        <p:spPr bwMode="auto">
          <a:xfrm>
            <a:off x="7924800" y="2984500"/>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42" name="Oval 154">
            <a:extLst>
              <a:ext uri="{FF2B5EF4-FFF2-40B4-BE49-F238E27FC236}">
                <a16:creationId xmlns:a16="http://schemas.microsoft.com/office/drawing/2014/main" id="{349F64B8-F981-4244-A942-32B156593C93}"/>
              </a:ext>
            </a:extLst>
          </p:cNvPr>
          <p:cNvSpPr>
            <a:spLocks noChangeArrowheads="1"/>
          </p:cNvSpPr>
          <p:nvPr/>
        </p:nvSpPr>
        <p:spPr bwMode="auto">
          <a:xfrm>
            <a:off x="7861300" y="31369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3143" name="Line 155">
            <a:extLst>
              <a:ext uri="{FF2B5EF4-FFF2-40B4-BE49-F238E27FC236}">
                <a16:creationId xmlns:a16="http://schemas.microsoft.com/office/drawing/2014/main" id="{C79D4AC9-7118-4979-B886-98B956172640}"/>
              </a:ext>
            </a:extLst>
          </p:cNvPr>
          <p:cNvSpPr>
            <a:spLocks noChangeShapeType="1"/>
          </p:cNvSpPr>
          <p:nvPr/>
        </p:nvSpPr>
        <p:spPr bwMode="auto">
          <a:xfrm flipV="1">
            <a:off x="838200" y="1816100"/>
            <a:ext cx="0" cy="10160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44" name="Line 156">
            <a:extLst>
              <a:ext uri="{FF2B5EF4-FFF2-40B4-BE49-F238E27FC236}">
                <a16:creationId xmlns:a16="http://schemas.microsoft.com/office/drawing/2014/main" id="{40B7B5B4-8347-49BA-AD12-00DE251ED1F1}"/>
              </a:ext>
            </a:extLst>
          </p:cNvPr>
          <p:cNvSpPr>
            <a:spLocks noChangeShapeType="1"/>
          </p:cNvSpPr>
          <p:nvPr/>
        </p:nvSpPr>
        <p:spPr bwMode="auto">
          <a:xfrm flipV="1">
            <a:off x="2362200" y="1816100"/>
            <a:ext cx="0" cy="10160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45" name="Line 157">
            <a:extLst>
              <a:ext uri="{FF2B5EF4-FFF2-40B4-BE49-F238E27FC236}">
                <a16:creationId xmlns:a16="http://schemas.microsoft.com/office/drawing/2014/main" id="{94603524-BDEE-4E3C-924B-EB8291D7C349}"/>
              </a:ext>
            </a:extLst>
          </p:cNvPr>
          <p:cNvSpPr>
            <a:spLocks noChangeShapeType="1"/>
          </p:cNvSpPr>
          <p:nvPr/>
        </p:nvSpPr>
        <p:spPr bwMode="auto">
          <a:xfrm flipV="1">
            <a:off x="4191000" y="1816100"/>
            <a:ext cx="0" cy="10160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46" name="Line 158">
            <a:extLst>
              <a:ext uri="{FF2B5EF4-FFF2-40B4-BE49-F238E27FC236}">
                <a16:creationId xmlns:a16="http://schemas.microsoft.com/office/drawing/2014/main" id="{00252EC6-B8C5-4E02-B8DA-8E643C9F175B}"/>
              </a:ext>
            </a:extLst>
          </p:cNvPr>
          <p:cNvSpPr>
            <a:spLocks noChangeShapeType="1"/>
          </p:cNvSpPr>
          <p:nvPr/>
        </p:nvSpPr>
        <p:spPr bwMode="auto">
          <a:xfrm flipV="1">
            <a:off x="6019800" y="1816100"/>
            <a:ext cx="0" cy="10160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47" name="Line 159">
            <a:extLst>
              <a:ext uri="{FF2B5EF4-FFF2-40B4-BE49-F238E27FC236}">
                <a16:creationId xmlns:a16="http://schemas.microsoft.com/office/drawing/2014/main" id="{02B6CC88-6000-4E82-B40C-73961D0BCC36}"/>
              </a:ext>
            </a:extLst>
          </p:cNvPr>
          <p:cNvSpPr>
            <a:spLocks noChangeShapeType="1"/>
          </p:cNvSpPr>
          <p:nvPr/>
        </p:nvSpPr>
        <p:spPr bwMode="auto">
          <a:xfrm flipV="1">
            <a:off x="7924800" y="1816100"/>
            <a:ext cx="0" cy="10160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48" name="Line 160">
            <a:extLst>
              <a:ext uri="{FF2B5EF4-FFF2-40B4-BE49-F238E27FC236}">
                <a16:creationId xmlns:a16="http://schemas.microsoft.com/office/drawing/2014/main" id="{9DFE7A3B-EE08-48F6-ACF4-A7AB867B68DF}"/>
              </a:ext>
            </a:extLst>
          </p:cNvPr>
          <p:cNvSpPr>
            <a:spLocks noChangeShapeType="1"/>
          </p:cNvSpPr>
          <p:nvPr/>
        </p:nvSpPr>
        <p:spPr bwMode="auto">
          <a:xfrm>
            <a:off x="838200" y="1308100"/>
            <a:ext cx="0" cy="355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49" name="Line 161">
            <a:extLst>
              <a:ext uri="{FF2B5EF4-FFF2-40B4-BE49-F238E27FC236}">
                <a16:creationId xmlns:a16="http://schemas.microsoft.com/office/drawing/2014/main" id="{50164A20-E471-4B7B-8691-D434036601DD}"/>
              </a:ext>
            </a:extLst>
          </p:cNvPr>
          <p:cNvSpPr>
            <a:spLocks noChangeShapeType="1"/>
          </p:cNvSpPr>
          <p:nvPr/>
        </p:nvSpPr>
        <p:spPr bwMode="auto">
          <a:xfrm>
            <a:off x="2362200" y="1308100"/>
            <a:ext cx="0" cy="355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50" name="Line 162">
            <a:extLst>
              <a:ext uri="{FF2B5EF4-FFF2-40B4-BE49-F238E27FC236}">
                <a16:creationId xmlns:a16="http://schemas.microsoft.com/office/drawing/2014/main" id="{15BCDF00-6CAF-4DA0-87C7-DCC4AE692E4B}"/>
              </a:ext>
            </a:extLst>
          </p:cNvPr>
          <p:cNvSpPr>
            <a:spLocks noChangeShapeType="1"/>
          </p:cNvSpPr>
          <p:nvPr/>
        </p:nvSpPr>
        <p:spPr bwMode="auto">
          <a:xfrm>
            <a:off x="4191000" y="1308100"/>
            <a:ext cx="0" cy="355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51" name="Line 163">
            <a:extLst>
              <a:ext uri="{FF2B5EF4-FFF2-40B4-BE49-F238E27FC236}">
                <a16:creationId xmlns:a16="http://schemas.microsoft.com/office/drawing/2014/main" id="{0305B508-F079-4A0A-BC4E-8E452063B288}"/>
              </a:ext>
            </a:extLst>
          </p:cNvPr>
          <p:cNvSpPr>
            <a:spLocks noChangeShapeType="1"/>
          </p:cNvSpPr>
          <p:nvPr/>
        </p:nvSpPr>
        <p:spPr bwMode="auto">
          <a:xfrm>
            <a:off x="6019800" y="1308100"/>
            <a:ext cx="0" cy="355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52" name="Line 164">
            <a:extLst>
              <a:ext uri="{FF2B5EF4-FFF2-40B4-BE49-F238E27FC236}">
                <a16:creationId xmlns:a16="http://schemas.microsoft.com/office/drawing/2014/main" id="{64678D74-46BC-4A30-9685-0150BD8372E7}"/>
              </a:ext>
            </a:extLst>
          </p:cNvPr>
          <p:cNvSpPr>
            <a:spLocks noChangeShapeType="1"/>
          </p:cNvSpPr>
          <p:nvPr/>
        </p:nvSpPr>
        <p:spPr bwMode="auto">
          <a:xfrm>
            <a:off x="7924800" y="1308100"/>
            <a:ext cx="0" cy="355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53" name="Line 165">
            <a:extLst>
              <a:ext uri="{FF2B5EF4-FFF2-40B4-BE49-F238E27FC236}">
                <a16:creationId xmlns:a16="http://schemas.microsoft.com/office/drawing/2014/main" id="{C455D9E1-BDDC-48C2-A672-8F68EB1513C2}"/>
              </a:ext>
            </a:extLst>
          </p:cNvPr>
          <p:cNvSpPr>
            <a:spLocks noChangeShapeType="1"/>
          </p:cNvSpPr>
          <p:nvPr/>
        </p:nvSpPr>
        <p:spPr bwMode="auto">
          <a:xfrm flipH="1">
            <a:off x="368300" y="1295400"/>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54" name="Line 166">
            <a:extLst>
              <a:ext uri="{FF2B5EF4-FFF2-40B4-BE49-F238E27FC236}">
                <a16:creationId xmlns:a16="http://schemas.microsoft.com/office/drawing/2014/main" id="{72F11FE9-B588-4A06-8A5B-A38C3F20756E}"/>
              </a:ext>
            </a:extLst>
          </p:cNvPr>
          <p:cNvSpPr>
            <a:spLocks noChangeShapeType="1"/>
          </p:cNvSpPr>
          <p:nvPr/>
        </p:nvSpPr>
        <p:spPr bwMode="auto">
          <a:xfrm flipH="1">
            <a:off x="1587500" y="1295400"/>
            <a:ext cx="787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55" name="Line 167">
            <a:extLst>
              <a:ext uri="{FF2B5EF4-FFF2-40B4-BE49-F238E27FC236}">
                <a16:creationId xmlns:a16="http://schemas.microsoft.com/office/drawing/2014/main" id="{AFA90233-D714-40FB-B037-B666356C2372}"/>
              </a:ext>
            </a:extLst>
          </p:cNvPr>
          <p:cNvSpPr>
            <a:spLocks noChangeShapeType="1"/>
          </p:cNvSpPr>
          <p:nvPr/>
        </p:nvSpPr>
        <p:spPr bwMode="auto">
          <a:xfrm>
            <a:off x="1600200" y="1308100"/>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56" name="Line 168">
            <a:extLst>
              <a:ext uri="{FF2B5EF4-FFF2-40B4-BE49-F238E27FC236}">
                <a16:creationId xmlns:a16="http://schemas.microsoft.com/office/drawing/2014/main" id="{B881DA3C-FF1D-4968-95E2-96553D211187}"/>
              </a:ext>
            </a:extLst>
          </p:cNvPr>
          <p:cNvSpPr>
            <a:spLocks noChangeShapeType="1"/>
          </p:cNvSpPr>
          <p:nvPr/>
        </p:nvSpPr>
        <p:spPr bwMode="auto">
          <a:xfrm flipH="1">
            <a:off x="3263900" y="1295400"/>
            <a:ext cx="939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57" name="Line 169">
            <a:extLst>
              <a:ext uri="{FF2B5EF4-FFF2-40B4-BE49-F238E27FC236}">
                <a16:creationId xmlns:a16="http://schemas.microsoft.com/office/drawing/2014/main" id="{BFBF86CF-74A8-4367-8F1C-8EFE7EEC1268}"/>
              </a:ext>
            </a:extLst>
          </p:cNvPr>
          <p:cNvSpPr>
            <a:spLocks noChangeShapeType="1"/>
          </p:cNvSpPr>
          <p:nvPr/>
        </p:nvSpPr>
        <p:spPr bwMode="auto">
          <a:xfrm>
            <a:off x="3276600" y="1308100"/>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58" name="Line 170">
            <a:extLst>
              <a:ext uri="{FF2B5EF4-FFF2-40B4-BE49-F238E27FC236}">
                <a16:creationId xmlns:a16="http://schemas.microsoft.com/office/drawing/2014/main" id="{B330985D-0399-4BDA-AFC1-F9BC3509A304}"/>
              </a:ext>
            </a:extLst>
          </p:cNvPr>
          <p:cNvSpPr>
            <a:spLocks noChangeShapeType="1"/>
          </p:cNvSpPr>
          <p:nvPr/>
        </p:nvSpPr>
        <p:spPr bwMode="auto">
          <a:xfrm flipH="1">
            <a:off x="5092700" y="1295400"/>
            <a:ext cx="939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59" name="Line 171">
            <a:extLst>
              <a:ext uri="{FF2B5EF4-FFF2-40B4-BE49-F238E27FC236}">
                <a16:creationId xmlns:a16="http://schemas.microsoft.com/office/drawing/2014/main" id="{CF17350C-FED7-401A-B130-9DED0D04A74C}"/>
              </a:ext>
            </a:extLst>
          </p:cNvPr>
          <p:cNvSpPr>
            <a:spLocks noChangeShapeType="1"/>
          </p:cNvSpPr>
          <p:nvPr/>
        </p:nvSpPr>
        <p:spPr bwMode="auto">
          <a:xfrm>
            <a:off x="5105400" y="1308100"/>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60" name="Line 172">
            <a:extLst>
              <a:ext uri="{FF2B5EF4-FFF2-40B4-BE49-F238E27FC236}">
                <a16:creationId xmlns:a16="http://schemas.microsoft.com/office/drawing/2014/main" id="{F707143A-90E5-43EF-BAB9-DB3AEB842127}"/>
              </a:ext>
            </a:extLst>
          </p:cNvPr>
          <p:cNvSpPr>
            <a:spLocks noChangeShapeType="1"/>
          </p:cNvSpPr>
          <p:nvPr/>
        </p:nvSpPr>
        <p:spPr bwMode="auto">
          <a:xfrm flipH="1">
            <a:off x="6997700" y="1295400"/>
            <a:ext cx="939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61" name="Line 173">
            <a:extLst>
              <a:ext uri="{FF2B5EF4-FFF2-40B4-BE49-F238E27FC236}">
                <a16:creationId xmlns:a16="http://schemas.microsoft.com/office/drawing/2014/main" id="{8DABD80F-D78D-494F-892D-B45E3ACD43FB}"/>
              </a:ext>
            </a:extLst>
          </p:cNvPr>
          <p:cNvSpPr>
            <a:spLocks noChangeShapeType="1"/>
          </p:cNvSpPr>
          <p:nvPr/>
        </p:nvSpPr>
        <p:spPr bwMode="auto">
          <a:xfrm>
            <a:off x="7010400" y="1308100"/>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62" name="Line 174">
            <a:extLst>
              <a:ext uri="{FF2B5EF4-FFF2-40B4-BE49-F238E27FC236}">
                <a16:creationId xmlns:a16="http://schemas.microsoft.com/office/drawing/2014/main" id="{E7A18014-B65F-47AB-A9A5-303A8BD18097}"/>
              </a:ext>
            </a:extLst>
          </p:cNvPr>
          <p:cNvSpPr>
            <a:spLocks noChangeShapeType="1"/>
          </p:cNvSpPr>
          <p:nvPr/>
        </p:nvSpPr>
        <p:spPr bwMode="auto">
          <a:xfrm flipH="1">
            <a:off x="825500" y="1676400"/>
            <a:ext cx="787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63" name="Line 175">
            <a:extLst>
              <a:ext uri="{FF2B5EF4-FFF2-40B4-BE49-F238E27FC236}">
                <a16:creationId xmlns:a16="http://schemas.microsoft.com/office/drawing/2014/main" id="{A93A903B-835E-4D1B-B9E3-EE9AE6F9C183}"/>
              </a:ext>
            </a:extLst>
          </p:cNvPr>
          <p:cNvSpPr>
            <a:spLocks noChangeShapeType="1"/>
          </p:cNvSpPr>
          <p:nvPr/>
        </p:nvSpPr>
        <p:spPr bwMode="auto">
          <a:xfrm flipH="1">
            <a:off x="2349500" y="1676400"/>
            <a:ext cx="939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64" name="Line 176">
            <a:extLst>
              <a:ext uri="{FF2B5EF4-FFF2-40B4-BE49-F238E27FC236}">
                <a16:creationId xmlns:a16="http://schemas.microsoft.com/office/drawing/2014/main" id="{627A8CA4-23EA-428C-A8EB-71D112AC3999}"/>
              </a:ext>
            </a:extLst>
          </p:cNvPr>
          <p:cNvSpPr>
            <a:spLocks noChangeShapeType="1"/>
          </p:cNvSpPr>
          <p:nvPr/>
        </p:nvSpPr>
        <p:spPr bwMode="auto">
          <a:xfrm flipH="1">
            <a:off x="4178300" y="1676400"/>
            <a:ext cx="939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65" name="Line 177">
            <a:extLst>
              <a:ext uri="{FF2B5EF4-FFF2-40B4-BE49-F238E27FC236}">
                <a16:creationId xmlns:a16="http://schemas.microsoft.com/office/drawing/2014/main" id="{93A35E4B-887D-49B9-985C-20D8072E55F9}"/>
              </a:ext>
            </a:extLst>
          </p:cNvPr>
          <p:cNvSpPr>
            <a:spLocks noChangeShapeType="1"/>
          </p:cNvSpPr>
          <p:nvPr/>
        </p:nvSpPr>
        <p:spPr bwMode="auto">
          <a:xfrm flipH="1">
            <a:off x="6007100" y="1676400"/>
            <a:ext cx="101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66" name="Line 178">
            <a:extLst>
              <a:ext uri="{FF2B5EF4-FFF2-40B4-BE49-F238E27FC236}">
                <a16:creationId xmlns:a16="http://schemas.microsoft.com/office/drawing/2014/main" id="{107DC2E2-36E4-421C-88C8-CF3BE3429908}"/>
              </a:ext>
            </a:extLst>
          </p:cNvPr>
          <p:cNvSpPr>
            <a:spLocks noChangeShapeType="1"/>
          </p:cNvSpPr>
          <p:nvPr/>
        </p:nvSpPr>
        <p:spPr bwMode="auto">
          <a:xfrm flipH="1">
            <a:off x="7912100" y="1676400"/>
            <a:ext cx="74295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67" name="Rectangle 179">
            <a:extLst>
              <a:ext uri="{FF2B5EF4-FFF2-40B4-BE49-F238E27FC236}">
                <a16:creationId xmlns:a16="http://schemas.microsoft.com/office/drawing/2014/main" id="{6F58AE78-93CB-4E78-BD98-82CED9646B4B}"/>
              </a:ext>
            </a:extLst>
          </p:cNvPr>
          <p:cNvSpPr>
            <a:spLocks noChangeArrowheads="1"/>
          </p:cNvSpPr>
          <p:nvPr/>
        </p:nvSpPr>
        <p:spPr bwMode="auto">
          <a:xfrm>
            <a:off x="290513" y="1371600"/>
            <a:ext cx="496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Clk</a:t>
            </a:r>
          </a:p>
        </p:txBody>
      </p:sp>
      <p:sp>
        <p:nvSpPr>
          <p:cNvPr id="43168" name="Line 181">
            <a:extLst>
              <a:ext uri="{FF2B5EF4-FFF2-40B4-BE49-F238E27FC236}">
                <a16:creationId xmlns:a16="http://schemas.microsoft.com/office/drawing/2014/main" id="{F5920115-D874-4BFB-83AE-BAE320E9FBEB}"/>
              </a:ext>
            </a:extLst>
          </p:cNvPr>
          <p:cNvSpPr>
            <a:spLocks noChangeShapeType="1"/>
          </p:cNvSpPr>
          <p:nvPr/>
        </p:nvSpPr>
        <p:spPr bwMode="auto">
          <a:xfrm>
            <a:off x="825500" y="1981200"/>
            <a:ext cx="15240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69" name="Line 183">
            <a:extLst>
              <a:ext uri="{FF2B5EF4-FFF2-40B4-BE49-F238E27FC236}">
                <a16:creationId xmlns:a16="http://schemas.microsoft.com/office/drawing/2014/main" id="{941245E3-A888-42B0-A709-6D182B3E5AED}"/>
              </a:ext>
            </a:extLst>
          </p:cNvPr>
          <p:cNvSpPr>
            <a:spLocks noChangeShapeType="1"/>
          </p:cNvSpPr>
          <p:nvPr/>
        </p:nvSpPr>
        <p:spPr bwMode="auto">
          <a:xfrm>
            <a:off x="2400300" y="1981200"/>
            <a:ext cx="17018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70" name="Line 185">
            <a:extLst>
              <a:ext uri="{FF2B5EF4-FFF2-40B4-BE49-F238E27FC236}">
                <a16:creationId xmlns:a16="http://schemas.microsoft.com/office/drawing/2014/main" id="{B14572FA-057C-44D8-BF23-F3541CE05934}"/>
              </a:ext>
            </a:extLst>
          </p:cNvPr>
          <p:cNvSpPr>
            <a:spLocks noChangeShapeType="1"/>
          </p:cNvSpPr>
          <p:nvPr/>
        </p:nvSpPr>
        <p:spPr bwMode="auto">
          <a:xfrm>
            <a:off x="4203700" y="1981200"/>
            <a:ext cx="18034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71" name="Line 187">
            <a:extLst>
              <a:ext uri="{FF2B5EF4-FFF2-40B4-BE49-F238E27FC236}">
                <a16:creationId xmlns:a16="http://schemas.microsoft.com/office/drawing/2014/main" id="{6464D049-6395-49C1-8078-E3BF5AECE45A}"/>
              </a:ext>
            </a:extLst>
          </p:cNvPr>
          <p:cNvSpPr>
            <a:spLocks noChangeShapeType="1"/>
          </p:cNvSpPr>
          <p:nvPr/>
        </p:nvSpPr>
        <p:spPr bwMode="auto">
          <a:xfrm>
            <a:off x="6083300" y="1981200"/>
            <a:ext cx="18288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72" name="Rectangle 189">
            <a:extLst>
              <a:ext uri="{FF2B5EF4-FFF2-40B4-BE49-F238E27FC236}">
                <a16:creationId xmlns:a16="http://schemas.microsoft.com/office/drawing/2014/main" id="{3F2D3167-DD24-4316-93BF-74BA604D3887}"/>
              </a:ext>
            </a:extLst>
          </p:cNvPr>
          <p:cNvSpPr>
            <a:spLocks noChangeArrowheads="1"/>
          </p:cNvSpPr>
          <p:nvPr/>
        </p:nvSpPr>
        <p:spPr bwMode="auto">
          <a:xfrm>
            <a:off x="1281113" y="1676400"/>
            <a:ext cx="6905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Ifetch</a:t>
            </a:r>
          </a:p>
        </p:txBody>
      </p:sp>
      <p:sp>
        <p:nvSpPr>
          <p:cNvPr id="43173" name="Rectangle 190">
            <a:extLst>
              <a:ext uri="{FF2B5EF4-FFF2-40B4-BE49-F238E27FC236}">
                <a16:creationId xmlns:a16="http://schemas.microsoft.com/office/drawing/2014/main" id="{E9BB930E-6D55-41E7-A64C-850668D9CAFC}"/>
              </a:ext>
            </a:extLst>
          </p:cNvPr>
          <p:cNvSpPr>
            <a:spLocks noChangeArrowheads="1"/>
          </p:cNvSpPr>
          <p:nvPr/>
        </p:nvSpPr>
        <p:spPr bwMode="auto">
          <a:xfrm>
            <a:off x="2805113" y="1676400"/>
            <a:ext cx="9032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Reg/Dec</a:t>
            </a:r>
          </a:p>
        </p:txBody>
      </p:sp>
      <p:sp>
        <p:nvSpPr>
          <p:cNvPr id="43174" name="Rectangle 191">
            <a:extLst>
              <a:ext uri="{FF2B5EF4-FFF2-40B4-BE49-F238E27FC236}">
                <a16:creationId xmlns:a16="http://schemas.microsoft.com/office/drawing/2014/main" id="{18D7602C-976D-4191-A12D-70199C3ABC3A}"/>
              </a:ext>
            </a:extLst>
          </p:cNvPr>
          <p:cNvSpPr>
            <a:spLocks noChangeArrowheads="1"/>
          </p:cNvSpPr>
          <p:nvPr/>
        </p:nvSpPr>
        <p:spPr bwMode="auto">
          <a:xfrm>
            <a:off x="4786313" y="1676400"/>
            <a:ext cx="5984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Exec</a:t>
            </a:r>
          </a:p>
        </p:txBody>
      </p:sp>
      <p:sp>
        <p:nvSpPr>
          <p:cNvPr id="43175" name="Rectangle 192">
            <a:extLst>
              <a:ext uri="{FF2B5EF4-FFF2-40B4-BE49-F238E27FC236}">
                <a16:creationId xmlns:a16="http://schemas.microsoft.com/office/drawing/2014/main" id="{350DF40E-8D98-4450-837D-105DD097DFC3}"/>
              </a:ext>
            </a:extLst>
          </p:cNvPr>
          <p:cNvSpPr>
            <a:spLocks noChangeArrowheads="1"/>
          </p:cNvSpPr>
          <p:nvPr/>
        </p:nvSpPr>
        <p:spPr bwMode="auto">
          <a:xfrm>
            <a:off x="6691313" y="1676400"/>
            <a:ext cx="6334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Mem</a:t>
            </a:r>
          </a:p>
        </p:txBody>
      </p:sp>
      <p:grpSp>
        <p:nvGrpSpPr>
          <p:cNvPr id="43209" name="Group 201">
            <a:extLst>
              <a:ext uri="{FF2B5EF4-FFF2-40B4-BE49-F238E27FC236}">
                <a16:creationId xmlns:a16="http://schemas.microsoft.com/office/drawing/2014/main" id="{F6282DDA-2244-4CEA-BCCA-8A351B24B0A8}"/>
              </a:ext>
            </a:extLst>
          </p:cNvPr>
          <p:cNvGrpSpPr>
            <a:grpSpLocks/>
          </p:cNvGrpSpPr>
          <p:nvPr/>
        </p:nvGrpSpPr>
        <p:grpSpPr bwMode="auto">
          <a:xfrm>
            <a:off x="2292350" y="914400"/>
            <a:ext cx="1814513" cy="984250"/>
            <a:chOff x="1444" y="576"/>
            <a:chExt cx="1143" cy="620"/>
          </a:xfrm>
        </p:grpSpPr>
        <p:sp>
          <p:nvSpPr>
            <p:cNvPr id="43188" name="Oval 193">
              <a:extLst>
                <a:ext uri="{FF2B5EF4-FFF2-40B4-BE49-F238E27FC236}">
                  <a16:creationId xmlns:a16="http://schemas.microsoft.com/office/drawing/2014/main" id="{3520AB03-4AE4-400F-A36B-A953769FE0C8}"/>
                </a:ext>
              </a:extLst>
            </p:cNvPr>
            <p:cNvSpPr>
              <a:spLocks noChangeArrowheads="1"/>
            </p:cNvSpPr>
            <p:nvPr/>
          </p:nvSpPr>
          <p:spPr bwMode="auto">
            <a:xfrm>
              <a:off x="1444" y="724"/>
              <a:ext cx="88" cy="472"/>
            </a:xfrm>
            <a:prstGeom prst="ellipse">
              <a:avLst/>
            </a:prstGeom>
            <a:noFill/>
            <a:ln w="127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3189" name="Rectangle 194">
              <a:extLst>
                <a:ext uri="{FF2B5EF4-FFF2-40B4-BE49-F238E27FC236}">
                  <a16:creationId xmlns:a16="http://schemas.microsoft.com/office/drawing/2014/main" id="{5DFC089C-1455-42E8-96A1-0646FE75CB78}"/>
                </a:ext>
              </a:extLst>
            </p:cNvPr>
            <p:cNvSpPr>
              <a:spLocks noChangeArrowheads="1"/>
            </p:cNvSpPr>
            <p:nvPr/>
          </p:nvSpPr>
          <p:spPr bwMode="auto">
            <a:xfrm>
              <a:off x="1719" y="576"/>
              <a:ext cx="86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solidFill>
                    <a:schemeClr val="accent2"/>
                  </a:solidFill>
                  <a:ea typeface="宋体" panose="02010600030101010101" pitchFamily="2" charset="-122"/>
                </a:rPr>
                <a:t>You are here!</a:t>
              </a:r>
            </a:p>
          </p:txBody>
        </p:sp>
        <p:sp>
          <p:nvSpPr>
            <p:cNvPr id="43190" name="Line 195">
              <a:extLst>
                <a:ext uri="{FF2B5EF4-FFF2-40B4-BE49-F238E27FC236}">
                  <a16:creationId xmlns:a16="http://schemas.microsoft.com/office/drawing/2014/main" id="{F6BA4ABA-D519-42F6-AE38-5F2A54C16944}"/>
                </a:ext>
              </a:extLst>
            </p:cNvPr>
            <p:cNvSpPr>
              <a:spLocks noChangeShapeType="1"/>
            </p:cNvSpPr>
            <p:nvPr/>
          </p:nvSpPr>
          <p:spPr bwMode="auto">
            <a:xfrm flipH="1">
              <a:off x="1532" y="676"/>
              <a:ext cx="248" cy="184"/>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3177" name="Rectangle 196">
            <a:extLst>
              <a:ext uri="{FF2B5EF4-FFF2-40B4-BE49-F238E27FC236}">
                <a16:creationId xmlns:a16="http://schemas.microsoft.com/office/drawing/2014/main" id="{EC1C2DE9-5252-402A-B5A4-A792D88430A2}"/>
              </a:ext>
            </a:extLst>
          </p:cNvPr>
          <p:cNvSpPr>
            <a:spLocks noGrp="1" noChangeArrowheads="1"/>
          </p:cNvSpPr>
          <p:nvPr>
            <p:ph type="body" idx="1"/>
          </p:nvPr>
        </p:nvSpPr>
        <p:spPr>
          <a:xfrm>
            <a:off x="168275" y="642938"/>
            <a:ext cx="8745204" cy="605294"/>
          </a:xfrm>
          <a:noFill/>
        </p:spPr>
        <p:txBody>
          <a:bodyPr/>
          <a:lstStyle/>
          <a:p>
            <a:r>
              <a:rPr lang="zh-CN" altLang="en-US" dirty="0">
                <a:solidFill>
                  <a:srgbClr val="CC0000"/>
                </a:solidFill>
                <a:ea typeface="宋体" panose="02010600030101010101" pitchFamily="2" charset="-122"/>
              </a:rPr>
              <a:t>设</a:t>
            </a:r>
            <a:r>
              <a:rPr lang="zh-CN" altLang="en-US" dirty="0" smtClean="0">
                <a:solidFill>
                  <a:srgbClr val="CC0000"/>
                </a:solidFill>
                <a:ea typeface="宋体" panose="02010600030101010101" pitchFamily="2" charset="-122"/>
              </a:rPr>
              <a:t>第 </a:t>
            </a:r>
            <a:r>
              <a:rPr lang="en-US" altLang="zh-CN" dirty="0" smtClean="0">
                <a:solidFill>
                  <a:srgbClr val="CC0000"/>
                </a:solidFill>
                <a:ea typeface="宋体" panose="02010600030101010101" pitchFamily="2" charset="-122"/>
              </a:rPr>
              <a:t>10 </a:t>
            </a:r>
            <a:r>
              <a:rPr lang="zh-CN" altLang="en-US" dirty="0" smtClean="0">
                <a:solidFill>
                  <a:srgbClr val="CC0000"/>
                </a:solidFill>
                <a:ea typeface="宋体" panose="02010600030101010101" pitchFamily="2" charset="-122"/>
              </a:rPr>
              <a:t>单元</a:t>
            </a:r>
            <a:r>
              <a:rPr lang="zh-CN" altLang="en-US" dirty="0">
                <a:solidFill>
                  <a:srgbClr val="CC0000"/>
                </a:solidFill>
                <a:ea typeface="宋体" panose="02010600030101010101" pitchFamily="2" charset="-122"/>
              </a:rPr>
              <a:t>存有指令</a:t>
            </a:r>
            <a:r>
              <a:rPr lang="en-US" altLang="zh-CN" dirty="0">
                <a:solidFill>
                  <a:srgbClr val="CC0000"/>
                </a:solidFill>
                <a:ea typeface="宋体" panose="02010600030101010101" pitchFamily="2" charset="-122"/>
              </a:rPr>
              <a:t>:  </a:t>
            </a:r>
            <a:r>
              <a:rPr lang="en-US" altLang="zh-CN" dirty="0">
                <a:ea typeface="宋体" panose="02010600030101010101" pitchFamily="2" charset="-122"/>
              </a:rPr>
              <a:t> </a:t>
            </a:r>
            <a:r>
              <a:rPr lang="en-US" altLang="zh-CN" dirty="0" err="1">
                <a:ea typeface="宋体" panose="02010600030101010101" pitchFamily="2" charset="-122"/>
              </a:rPr>
              <a:t>lw</a:t>
            </a:r>
            <a:r>
              <a:rPr lang="en-US" altLang="zh-CN" dirty="0">
                <a:ea typeface="宋体" panose="02010600030101010101" pitchFamily="2" charset="-122"/>
              </a:rPr>
              <a:t>  $1, 0x100($2)       </a:t>
            </a:r>
            <a:r>
              <a:rPr lang="zh-CN" altLang="en-US" dirty="0">
                <a:solidFill>
                  <a:srgbClr val="CC0000"/>
                </a:solidFill>
                <a:ea typeface="宋体" panose="02010600030101010101" pitchFamily="2" charset="-122"/>
              </a:rPr>
              <a:t>功能：</a:t>
            </a:r>
            <a:r>
              <a:rPr lang="en-US" altLang="zh-CN" dirty="0">
                <a:ea typeface="宋体" panose="02010600030101010101" pitchFamily="2" charset="-122"/>
              </a:rPr>
              <a:t>$1 </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ea typeface="宋体" panose="02010600030101010101" pitchFamily="2" charset="-122"/>
              </a:rPr>
              <a:t> Mem [($2) +  0x100]</a:t>
            </a:r>
          </a:p>
        </p:txBody>
      </p:sp>
      <p:sp>
        <p:nvSpPr>
          <p:cNvPr id="43178" name="Line 197">
            <a:extLst>
              <a:ext uri="{FF2B5EF4-FFF2-40B4-BE49-F238E27FC236}">
                <a16:creationId xmlns:a16="http://schemas.microsoft.com/office/drawing/2014/main" id="{11B71611-2760-4555-BC89-72C633D93FE3}"/>
              </a:ext>
            </a:extLst>
          </p:cNvPr>
          <p:cNvSpPr>
            <a:spLocks noChangeShapeType="1"/>
          </p:cNvSpPr>
          <p:nvPr/>
        </p:nvSpPr>
        <p:spPr bwMode="auto">
          <a:xfrm flipH="1" flipV="1">
            <a:off x="1041400" y="2870200"/>
            <a:ext cx="279400" cy="27940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08" name="Text Box 200">
            <a:extLst>
              <a:ext uri="{FF2B5EF4-FFF2-40B4-BE49-F238E27FC236}">
                <a16:creationId xmlns:a16="http://schemas.microsoft.com/office/drawing/2014/main" id="{47E0858E-5DAA-4988-BF87-939F0C58EC04}"/>
              </a:ext>
            </a:extLst>
          </p:cNvPr>
          <p:cNvSpPr txBox="1">
            <a:spLocks noChangeArrowheads="1"/>
          </p:cNvSpPr>
          <p:nvPr/>
        </p:nvSpPr>
        <p:spPr bwMode="auto">
          <a:xfrm>
            <a:off x="2520950" y="323850"/>
            <a:ext cx="3101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20000"/>
              </a:spcBef>
            </a:pPr>
            <a:r>
              <a:rPr lang="zh-CN" altLang="en-US" sz="1800">
                <a:solidFill>
                  <a:schemeClr val="accent2"/>
                </a:solidFill>
                <a:ea typeface="黑体" panose="02010609060101010101" pitchFamily="49" charset="-122"/>
              </a:rPr>
              <a:t>这里的假设有没有问题呢？</a:t>
            </a:r>
          </a:p>
        </p:txBody>
      </p:sp>
      <p:sp>
        <p:nvSpPr>
          <p:cNvPr id="43206" name="Text Box 198">
            <a:extLst>
              <a:ext uri="{FF2B5EF4-FFF2-40B4-BE49-F238E27FC236}">
                <a16:creationId xmlns:a16="http://schemas.microsoft.com/office/drawing/2014/main" id="{B1A8B971-D5BA-4855-A470-5E0D64A27E3C}"/>
              </a:ext>
            </a:extLst>
          </p:cNvPr>
          <p:cNvSpPr txBox="1">
            <a:spLocks noChangeArrowheads="1"/>
          </p:cNvSpPr>
          <p:nvPr/>
        </p:nvSpPr>
        <p:spPr bwMode="auto">
          <a:xfrm>
            <a:off x="131763" y="5751513"/>
            <a:ext cx="3584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25000"/>
              </a:spcBef>
            </a:pPr>
            <a:r>
              <a:rPr lang="zh-CN" altLang="en-US">
                <a:solidFill>
                  <a:srgbClr val="CC0000"/>
                </a:solidFill>
                <a:latin typeface="Arial" panose="020B0604020202020204" pitchFamily="34" charset="0"/>
                <a:ea typeface="黑体" panose="02010609060101010101" pitchFamily="49" charset="-122"/>
              </a:rPr>
              <a:t>下一目标：设计</a:t>
            </a:r>
            <a:r>
              <a:rPr lang="en-US" altLang="zh-CN">
                <a:solidFill>
                  <a:srgbClr val="CC0000"/>
                </a:solidFill>
                <a:latin typeface="Arial" panose="020B0604020202020204" pitchFamily="34" charset="0"/>
                <a:ea typeface="黑体" panose="02010609060101010101" pitchFamily="49" charset="-122"/>
              </a:rPr>
              <a:t>IUnit</a:t>
            </a:r>
            <a:r>
              <a:rPr lang="zh-CN" altLang="en-US">
                <a:solidFill>
                  <a:srgbClr val="CC0000"/>
                </a:solidFill>
                <a:latin typeface="Arial" panose="020B0604020202020204" pitchFamily="34" charset="0"/>
                <a:ea typeface="黑体" panose="02010609060101010101" pitchFamily="49" charset="-122"/>
              </a:rPr>
              <a:t>（功能是啥？）</a:t>
            </a:r>
          </a:p>
        </p:txBody>
      </p:sp>
      <p:grpSp>
        <p:nvGrpSpPr>
          <p:cNvPr id="43215" name="Group 207">
            <a:extLst>
              <a:ext uri="{FF2B5EF4-FFF2-40B4-BE49-F238E27FC236}">
                <a16:creationId xmlns:a16="http://schemas.microsoft.com/office/drawing/2014/main" id="{2E4E6A5B-8A53-4538-8686-98F0DA6BBF01}"/>
              </a:ext>
            </a:extLst>
          </p:cNvPr>
          <p:cNvGrpSpPr>
            <a:grpSpLocks/>
          </p:cNvGrpSpPr>
          <p:nvPr/>
        </p:nvGrpSpPr>
        <p:grpSpPr bwMode="auto">
          <a:xfrm>
            <a:off x="1377950" y="3294063"/>
            <a:ext cx="361950" cy="2409825"/>
            <a:chOff x="868" y="2075"/>
            <a:chExt cx="228" cy="1518"/>
          </a:xfrm>
        </p:grpSpPr>
        <p:sp>
          <p:nvSpPr>
            <p:cNvPr id="43186" name="Rectangle 202">
              <a:extLst>
                <a:ext uri="{FF2B5EF4-FFF2-40B4-BE49-F238E27FC236}">
                  <a16:creationId xmlns:a16="http://schemas.microsoft.com/office/drawing/2014/main" id="{7B525E8F-1349-4DB5-B0F9-E8336F6EFDFD}"/>
                </a:ext>
              </a:extLst>
            </p:cNvPr>
            <p:cNvSpPr>
              <a:spLocks noChangeArrowheads="1"/>
            </p:cNvSpPr>
            <p:nvPr/>
          </p:nvSpPr>
          <p:spPr bwMode="auto">
            <a:xfrm>
              <a:off x="868" y="2075"/>
              <a:ext cx="228" cy="1271"/>
            </a:xfrm>
            <a:prstGeom prst="rect">
              <a:avLst/>
            </a:prstGeom>
            <a:noFill/>
            <a:ln w="3810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3187" name="Line 205">
              <a:extLst>
                <a:ext uri="{FF2B5EF4-FFF2-40B4-BE49-F238E27FC236}">
                  <a16:creationId xmlns:a16="http://schemas.microsoft.com/office/drawing/2014/main" id="{D515F960-C850-46DD-96CF-78651229653F}"/>
                </a:ext>
              </a:extLst>
            </p:cNvPr>
            <p:cNvSpPr>
              <a:spLocks noChangeShapeType="1"/>
            </p:cNvSpPr>
            <p:nvPr/>
          </p:nvSpPr>
          <p:spPr bwMode="auto">
            <a:xfrm flipV="1">
              <a:off x="868" y="3374"/>
              <a:ext cx="65" cy="219"/>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3216" name="Rectangle 208">
            <a:extLst>
              <a:ext uri="{FF2B5EF4-FFF2-40B4-BE49-F238E27FC236}">
                <a16:creationId xmlns:a16="http://schemas.microsoft.com/office/drawing/2014/main" id="{3351F67E-3910-46E4-8F94-5C04457E7125}"/>
              </a:ext>
            </a:extLst>
          </p:cNvPr>
          <p:cNvSpPr>
            <a:spLocks noChangeArrowheads="1"/>
          </p:cNvSpPr>
          <p:nvPr/>
        </p:nvSpPr>
        <p:spPr bwMode="auto">
          <a:xfrm>
            <a:off x="5432546" y="200025"/>
            <a:ext cx="33297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20000"/>
              </a:spcBef>
            </a:pPr>
            <a:r>
              <a:rPr lang="en-US" altLang="zh-CN" sz="1800" dirty="0">
                <a:solidFill>
                  <a:srgbClr val="008000"/>
                </a:solidFill>
                <a:latin typeface="Arial" panose="020B0604020202020204" pitchFamily="34" charset="0"/>
                <a:ea typeface="黑体" panose="02010609060101010101" pitchFamily="49" charset="-122"/>
                <a:cs typeface="Arial" panose="020B0604020202020204" pitchFamily="34" charset="0"/>
              </a:rPr>
              <a:t>MIPS</a:t>
            </a:r>
            <a:r>
              <a:rPr lang="zh-CN" altLang="en-US" sz="1800" dirty="0">
                <a:solidFill>
                  <a:srgbClr val="008000"/>
                </a:solidFill>
                <a:latin typeface="Arial" panose="020B0604020202020204" pitchFamily="34" charset="0"/>
                <a:ea typeface="黑体" panose="02010609060101010101" pitchFamily="49" charset="-122"/>
                <a:cs typeface="Arial" panose="020B0604020202020204" pitchFamily="34" charset="0"/>
              </a:rPr>
              <a:t>指令的地址</a:t>
            </a:r>
            <a:r>
              <a:rPr lang="zh-CN" altLang="en-US" sz="1800" dirty="0" smtClean="0">
                <a:solidFill>
                  <a:srgbClr val="008000"/>
                </a:solidFill>
                <a:latin typeface="Arial" panose="020B0604020202020204" pitchFamily="34" charset="0"/>
                <a:ea typeface="黑体" panose="02010609060101010101" pitchFamily="49" charset="-122"/>
                <a:cs typeface="Arial" panose="020B0604020202020204" pitchFamily="34" charset="0"/>
              </a:rPr>
              <a:t>可以是</a:t>
            </a:r>
            <a:r>
              <a:rPr lang="en-US" altLang="zh-CN" sz="1800" dirty="0">
                <a:solidFill>
                  <a:srgbClr val="008000"/>
                </a:solidFill>
                <a:latin typeface="Arial" panose="020B0604020202020204" pitchFamily="34" charset="0"/>
                <a:ea typeface="黑体" panose="02010609060101010101" pitchFamily="49" charset="-122"/>
                <a:cs typeface="Arial" panose="020B0604020202020204" pitchFamily="34" charset="0"/>
              </a:rPr>
              <a:t>10</a:t>
            </a:r>
            <a:r>
              <a:rPr lang="zh-CN" altLang="en-US" sz="1800" dirty="0">
                <a:solidFill>
                  <a:srgbClr val="008000"/>
                </a:solidFill>
                <a:latin typeface="Arial" panose="020B0604020202020204" pitchFamily="34" charset="0"/>
                <a:ea typeface="黑体" panose="02010609060101010101" pitchFamily="49" charset="-122"/>
                <a:cs typeface="Arial" panose="020B0604020202020204" pitchFamily="34" charset="0"/>
              </a:rPr>
              <a:t>吗？</a:t>
            </a:r>
          </a:p>
        </p:txBody>
      </p:sp>
      <p:sp>
        <p:nvSpPr>
          <p:cNvPr id="43218" name="Text Box 210">
            <a:extLst>
              <a:ext uri="{FF2B5EF4-FFF2-40B4-BE49-F238E27FC236}">
                <a16:creationId xmlns:a16="http://schemas.microsoft.com/office/drawing/2014/main" id="{CEBB7DB0-FB9E-4F53-A28F-A2D119F39599}"/>
              </a:ext>
            </a:extLst>
          </p:cNvPr>
          <p:cNvSpPr txBox="1">
            <a:spLocks noChangeArrowheads="1"/>
          </p:cNvSpPr>
          <p:nvPr/>
        </p:nvSpPr>
        <p:spPr bwMode="auto">
          <a:xfrm>
            <a:off x="4645025" y="6327775"/>
            <a:ext cx="40497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a:ea typeface="宋体" panose="02010600030101010101" pitchFamily="2" charset="-122"/>
              </a:rPr>
              <a:t>先考虑一下</a:t>
            </a:r>
            <a:r>
              <a:rPr lang="en-US" altLang="zh-CN">
                <a:ea typeface="宋体" panose="02010600030101010101" pitchFamily="2" charset="-122"/>
              </a:rPr>
              <a:t>IUnit</a:t>
            </a:r>
            <a:r>
              <a:rPr lang="zh-CN" altLang="en-US">
                <a:ea typeface="宋体" panose="02010600030101010101" pitchFamily="2" charset="-122"/>
              </a:rPr>
              <a:t>中有哪些功能部件？</a:t>
            </a:r>
          </a:p>
        </p:txBody>
      </p:sp>
      <p:sp>
        <p:nvSpPr>
          <p:cNvPr id="2" name="椭圆 1">
            <a:extLst>
              <a:ext uri="{FF2B5EF4-FFF2-40B4-BE49-F238E27FC236}">
                <a16:creationId xmlns:a16="http://schemas.microsoft.com/office/drawing/2014/main" id="{0C96AF65-BA5C-4E68-8E1D-06E74A94F67A}"/>
              </a:ext>
            </a:extLst>
          </p:cNvPr>
          <p:cNvSpPr>
            <a:spLocks noChangeArrowheads="1"/>
          </p:cNvSpPr>
          <p:nvPr/>
        </p:nvSpPr>
        <p:spPr bwMode="auto">
          <a:xfrm>
            <a:off x="368299" y="492125"/>
            <a:ext cx="2360613" cy="612775"/>
          </a:xfrm>
          <a:prstGeom prst="ellipse">
            <a:avLst/>
          </a:prstGeom>
          <a:noFill/>
          <a:ln w="38100" algn="ctr">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03" name="Line 173">
            <a:extLst>
              <a:ext uri="{FF2B5EF4-FFF2-40B4-BE49-F238E27FC236}">
                <a16:creationId xmlns:a16="http://schemas.microsoft.com/office/drawing/2014/main" id="{8DABD80F-D78D-494F-892D-B45E3ACD43FB}"/>
              </a:ext>
            </a:extLst>
          </p:cNvPr>
          <p:cNvSpPr>
            <a:spLocks noChangeShapeType="1"/>
          </p:cNvSpPr>
          <p:nvPr/>
        </p:nvSpPr>
        <p:spPr bwMode="auto">
          <a:xfrm>
            <a:off x="8655050" y="1343025"/>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 name="Line 172">
            <a:extLst>
              <a:ext uri="{FF2B5EF4-FFF2-40B4-BE49-F238E27FC236}">
                <a16:creationId xmlns:a16="http://schemas.microsoft.com/office/drawing/2014/main" id="{F707143A-90E5-43EF-BAB9-DB3AEB842127}"/>
              </a:ext>
            </a:extLst>
          </p:cNvPr>
          <p:cNvSpPr>
            <a:spLocks noChangeShapeType="1"/>
          </p:cNvSpPr>
          <p:nvPr/>
        </p:nvSpPr>
        <p:spPr bwMode="auto">
          <a:xfrm flipH="1">
            <a:off x="8655050" y="1323975"/>
            <a:ext cx="48895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 name="Rectangle 195">
            <a:extLst>
              <a:ext uri="{FF2B5EF4-FFF2-40B4-BE49-F238E27FC236}">
                <a16:creationId xmlns:a16="http://schemas.microsoft.com/office/drawing/2014/main" id="{F2D6CFB5-8F81-4BCD-A8E4-B8A2661FE6C6}"/>
              </a:ext>
            </a:extLst>
          </p:cNvPr>
          <p:cNvSpPr>
            <a:spLocks noChangeArrowheads="1"/>
          </p:cNvSpPr>
          <p:nvPr/>
        </p:nvSpPr>
        <p:spPr bwMode="auto">
          <a:xfrm>
            <a:off x="8291513" y="1676400"/>
            <a:ext cx="4746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dirty="0" err="1">
                <a:ea typeface="宋体" panose="02010600030101010101" pitchFamily="2" charset="-122"/>
              </a:rPr>
              <a:t>Wr</a:t>
            </a:r>
            <a:endParaRPr lang="en-US" altLang="zh-CN" dirty="0">
              <a:ea typeface="宋体" panose="02010600030101010101" pitchFamily="2" charset="-122"/>
            </a:endParaRPr>
          </a:p>
        </p:txBody>
      </p:sp>
      <p:sp>
        <p:nvSpPr>
          <p:cNvPr id="206" name="Line 187">
            <a:extLst>
              <a:ext uri="{FF2B5EF4-FFF2-40B4-BE49-F238E27FC236}">
                <a16:creationId xmlns:a16="http://schemas.microsoft.com/office/drawing/2014/main" id="{6464D049-6395-49C1-8078-E3BF5AECE45A}"/>
              </a:ext>
            </a:extLst>
          </p:cNvPr>
          <p:cNvSpPr>
            <a:spLocks noChangeShapeType="1"/>
          </p:cNvSpPr>
          <p:nvPr/>
        </p:nvSpPr>
        <p:spPr bwMode="auto">
          <a:xfrm>
            <a:off x="7940675" y="1981200"/>
            <a:ext cx="11557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文本框 5"/>
          <p:cNvSpPr txBox="1"/>
          <p:nvPr/>
        </p:nvSpPr>
        <p:spPr>
          <a:xfrm>
            <a:off x="877093" y="606594"/>
            <a:ext cx="430214" cy="338554"/>
          </a:xfrm>
          <a:prstGeom prst="rect">
            <a:avLst/>
          </a:prstGeom>
          <a:solidFill>
            <a:schemeClr val="bg1"/>
          </a:solidFill>
        </p:spPr>
        <p:txBody>
          <a:bodyPr wrap="square" rtlCol="0">
            <a:spAutoFit/>
          </a:bodyPr>
          <a:lstStyle/>
          <a:p>
            <a:r>
              <a:rPr lang="en-US" altLang="zh-CN" dirty="0" smtClean="0"/>
              <a:t>12</a:t>
            </a:r>
            <a:endParaRPr lang="zh-CN" altLang="en-US" dirty="0"/>
          </a:p>
        </p:txBody>
      </p:sp>
      <p:sp>
        <p:nvSpPr>
          <p:cNvPr id="7" name="文本框 6"/>
          <p:cNvSpPr txBox="1"/>
          <p:nvPr/>
        </p:nvSpPr>
        <p:spPr>
          <a:xfrm>
            <a:off x="8553450" y="200371"/>
            <a:ext cx="590550" cy="338554"/>
          </a:xfrm>
          <a:prstGeom prst="rect">
            <a:avLst/>
          </a:prstGeom>
          <a:noFill/>
        </p:spPr>
        <p:txBody>
          <a:bodyPr wrap="square" rtlCol="0">
            <a:spAutoFit/>
          </a:bodyPr>
          <a:lstStyle/>
          <a:p>
            <a:r>
              <a:rPr lang="en-US" altLang="zh-CN" dirty="0" smtClean="0">
                <a:solidFill>
                  <a:srgbClr val="FF0000"/>
                </a:solidFill>
              </a:rPr>
              <a:t>NO!</a:t>
            </a:r>
            <a:endParaRPr lang="zh-CN" altLang="en-US" dirty="0">
              <a:solidFill>
                <a:srgbClr val="FF000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208">
                                            <p:txEl>
                                              <p:pRg st="0" end="0"/>
                                            </p:txEl>
                                          </p:spTgt>
                                        </p:tgtEl>
                                        <p:attrNameLst>
                                          <p:attrName>style.visibility</p:attrName>
                                        </p:attrNameLst>
                                      </p:cBhvr>
                                      <p:to>
                                        <p:strVal val="visible"/>
                                      </p:to>
                                    </p:set>
                                    <p:animEffect transition="in" filter="blinds(horizontal)">
                                      <p:cBhvr>
                                        <p:cTn id="7" dur="500"/>
                                        <p:tgtEl>
                                          <p:spTgt spid="43208">
                                            <p:txEl>
                                              <p:pRg st="0" end="0"/>
                                            </p:txEl>
                                          </p:spTgt>
                                        </p:tgtEl>
                                      </p:cBhvr>
                                    </p:animEffect>
                                  </p:childTnLst>
                                </p:cTn>
                              </p:par>
                            </p:childTnLst>
                          </p:cTn>
                        </p:par>
                        <p:par>
                          <p:cTn id="8" fill="hold" nodeType="afterGroup">
                            <p:stCondLst>
                              <p:cond delay="500"/>
                            </p:stCondLst>
                            <p:childTnLst>
                              <p:par>
                                <p:cTn id="9" presetID="22" presetClass="entr" presetSubtype="4" fill="hold" grpId="0" nodeType="afterEffect">
                                  <p:stCondLst>
                                    <p:cond delay="50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3216"/>
                                        </p:tgtEl>
                                        <p:attrNameLst>
                                          <p:attrName>style.visibility</p:attrName>
                                        </p:attrNameLst>
                                      </p:cBhvr>
                                      <p:to>
                                        <p:strVal val="visible"/>
                                      </p:to>
                                    </p:set>
                                    <p:animEffect transition="in" filter="blinds(horizontal)">
                                      <p:cBhvr>
                                        <p:cTn id="16" dur="500"/>
                                        <p:tgtEl>
                                          <p:spTgt spid="432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3209"/>
                                        </p:tgtEl>
                                        <p:attrNameLst>
                                          <p:attrName>style.visibility</p:attrName>
                                        </p:attrNameLst>
                                      </p:cBhvr>
                                      <p:to>
                                        <p:strVal val="visible"/>
                                      </p:to>
                                    </p:set>
                                    <p:animEffect transition="in" filter="blinds(horizontal)">
                                      <p:cBhvr>
                                        <p:cTn id="31" dur="500"/>
                                        <p:tgtEl>
                                          <p:spTgt spid="4320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3206"/>
                                        </p:tgtEl>
                                        <p:attrNameLst>
                                          <p:attrName>style.visibility</p:attrName>
                                        </p:attrNameLst>
                                      </p:cBhvr>
                                      <p:to>
                                        <p:strVal val="visible"/>
                                      </p:to>
                                    </p:set>
                                    <p:animEffect transition="in" filter="blinds(horizontal)">
                                      <p:cBhvr>
                                        <p:cTn id="36" dur="500"/>
                                        <p:tgtEl>
                                          <p:spTgt spid="43206"/>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43215"/>
                                        </p:tgtEl>
                                        <p:attrNameLst>
                                          <p:attrName>style.visibility</p:attrName>
                                        </p:attrNameLst>
                                      </p:cBhvr>
                                      <p:to>
                                        <p:strVal val="visible"/>
                                      </p:to>
                                    </p:set>
                                    <p:animEffect transition="in" filter="blinds(horizontal)">
                                      <p:cBhvr>
                                        <p:cTn id="41" dur="500"/>
                                        <p:tgtEl>
                                          <p:spTgt spid="43215"/>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43218">
                                            <p:txEl>
                                              <p:pRg st="0" end="0"/>
                                            </p:txEl>
                                          </p:spTgt>
                                        </p:tgtEl>
                                        <p:attrNameLst>
                                          <p:attrName>style.visibility</p:attrName>
                                        </p:attrNameLst>
                                      </p:cBhvr>
                                      <p:to>
                                        <p:strVal val="visible"/>
                                      </p:to>
                                    </p:set>
                                    <p:animEffect transition="in" filter="blinds(horizontal)">
                                      <p:cBhvr>
                                        <p:cTn id="46" dur="500"/>
                                        <p:tgtEl>
                                          <p:spTgt spid="432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06" grpId="0"/>
      <p:bldP spid="43216" grpId="0"/>
      <p:bldP spid="2" grpId="0" animBg="1"/>
      <p:bldP spid="6" grpId="0" animBg="1"/>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061DC921-333B-4E5E-8184-3C322A47DEF1}"/>
              </a:ext>
            </a:extLst>
          </p:cNvPr>
          <p:cNvSpPr>
            <a:spLocks noGrp="1" noChangeArrowheads="1"/>
          </p:cNvSpPr>
          <p:nvPr>
            <p:ph type="title"/>
          </p:nvPr>
        </p:nvSpPr>
        <p:spPr>
          <a:xfrm>
            <a:off x="800100" y="228600"/>
            <a:ext cx="4846638" cy="368300"/>
          </a:xfrm>
          <a:noFill/>
        </p:spPr>
        <p:txBody>
          <a:bodyPr/>
          <a:lstStyle/>
          <a:p>
            <a:r>
              <a:rPr lang="zh-CN" altLang="en-US">
                <a:ea typeface="宋体" panose="02010600030101010101" pitchFamily="2" charset="-122"/>
              </a:rPr>
              <a:t>指令部件 </a:t>
            </a:r>
            <a:r>
              <a:rPr lang="en-US" altLang="zh-CN">
                <a:ea typeface="宋体" panose="02010600030101010101" pitchFamily="2" charset="-122"/>
              </a:rPr>
              <a:t>IUnit</a:t>
            </a:r>
            <a:r>
              <a:rPr lang="zh-CN" altLang="en-US">
                <a:ea typeface="宋体" panose="02010600030101010101" pitchFamily="2" charset="-122"/>
              </a:rPr>
              <a:t>的设计</a:t>
            </a:r>
          </a:p>
        </p:txBody>
      </p:sp>
      <p:sp>
        <p:nvSpPr>
          <p:cNvPr id="45059" name="Rectangle 3">
            <a:extLst>
              <a:ext uri="{FF2B5EF4-FFF2-40B4-BE49-F238E27FC236}">
                <a16:creationId xmlns:a16="http://schemas.microsoft.com/office/drawing/2014/main" id="{C096E2DC-FFDF-413C-8455-4A78F5ACFA46}"/>
              </a:ext>
            </a:extLst>
          </p:cNvPr>
          <p:cNvSpPr>
            <a:spLocks noGrp="1" noChangeArrowheads="1"/>
          </p:cNvSpPr>
          <p:nvPr>
            <p:ph type="body" idx="1"/>
          </p:nvPr>
        </p:nvSpPr>
        <p:spPr>
          <a:xfrm>
            <a:off x="509588" y="787400"/>
            <a:ext cx="8191500" cy="325438"/>
          </a:xfrm>
          <a:noFill/>
        </p:spPr>
        <p:txBody>
          <a:bodyPr/>
          <a:lstStyle/>
          <a:p>
            <a:r>
              <a:rPr lang="zh-CN" altLang="en-US" dirty="0">
                <a:solidFill>
                  <a:srgbClr val="CC0000"/>
                </a:solidFill>
                <a:ea typeface="黑体" panose="02010609060101010101" pitchFamily="49" charset="-122"/>
              </a:rPr>
              <a:t>第</a:t>
            </a:r>
            <a:r>
              <a:rPr lang="en-US" altLang="zh-CN" dirty="0" smtClean="0">
                <a:solidFill>
                  <a:srgbClr val="CC0000"/>
                </a:solidFill>
                <a:ea typeface="黑体" panose="02010609060101010101" pitchFamily="49" charset="-122"/>
              </a:rPr>
              <a:t>12</a:t>
            </a:r>
            <a:r>
              <a:rPr lang="zh-CN" altLang="en-US" dirty="0" smtClean="0">
                <a:solidFill>
                  <a:srgbClr val="CC0000"/>
                </a:solidFill>
                <a:ea typeface="黑体" panose="02010609060101010101" pitchFamily="49" charset="-122"/>
              </a:rPr>
              <a:t>单元</a:t>
            </a:r>
            <a:r>
              <a:rPr lang="zh-CN" altLang="en-US" dirty="0">
                <a:solidFill>
                  <a:srgbClr val="CC0000"/>
                </a:solidFill>
                <a:ea typeface="黑体" panose="02010609060101010101" pitchFamily="49" charset="-122"/>
              </a:rPr>
              <a:t>指令</a:t>
            </a:r>
            <a:r>
              <a:rPr lang="en-US" altLang="zh-CN" dirty="0">
                <a:ea typeface="黑体" panose="02010609060101010101" pitchFamily="49" charset="-122"/>
              </a:rPr>
              <a:t>: </a:t>
            </a:r>
            <a:r>
              <a:rPr lang="en-US" altLang="zh-CN" dirty="0" err="1">
                <a:ea typeface="黑体" panose="02010609060101010101" pitchFamily="49" charset="-122"/>
              </a:rPr>
              <a:t>lw</a:t>
            </a:r>
            <a:r>
              <a:rPr lang="en-US" altLang="zh-CN" dirty="0">
                <a:ea typeface="黑体" panose="02010609060101010101" pitchFamily="49" charset="-122"/>
              </a:rPr>
              <a:t>  $1, 0x100($2)                  </a:t>
            </a:r>
            <a:r>
              <a:rPr lang="zh-CN" altLang="en-US" dirty="0">
                <a:solidFill>
                  <a:schemeClr val="accent2"/>
                </a:solidFill>
                <a:ea typeface="黑体" panose="02010609060101010101" pitchFamily="49" charset="-122"/>
              </a:rPr>
              <a:t>随后的指令在</a:t>
            </a:r>
            <a:r>
              <a:rPr lang="en-US" altLang="zh-CN" dirty="0" smtClean="0">
                <a:solidFill>
                  <a:schemeClr val="accent2"/>
                </a:solidFill>
                <a:ea typeface="黑体" panose="02010609060101010101" pitchFamily="49" charset="-122"/>
              </a:rPr>
              <a:t>16</a:t>
            </a:r>
            <a:r>
              <a:rPr lang="zh-CN" altLang="en-US" dirty="0" smtClean="0">
                <a:solidFill>
                  <a:schemeClr val="accent2"/>
                </a:solidFill>
                <a:ea typeface="黑体" panose="02010609060101010101" pitchFamily="49" charset="-122"/>
              </a:rPr>
              <a:t>号</a:t>
            </a:r>
            <a:r>
              <a:rPr lang="zh-CN" altLang="en-US" dirty="0">
                <a:solidFill>
                  <a:schemeClr val="accent2"/>
                </a:solidFill>
                <a:ea typeface="黑体" panose="02010609060101010101" pitchFamily="49" charset="-122"/>
              </a:rPr>
              <a:t>单元中！</a:t>
            </a:r>
          </a:p>
        </p:txBody>
      </p:sp>
      <p:sp>
        <p:nvSpPr>
          <p:cNvPr id="45060" name="Rectangle 4">
            <a:extLst>
              <a:ext uri="{FF2B5EF4-FFF2-40B4-BE49-F238E27FC236}">
                <a16:creationId xmlns:a16="http://schemas.microsoft.com/office/drawing/2014/main" id="{BA8CFCDF-F662-481C-AA0B-761BE53AD5E7}"/>
              </a:ext>
            </a:extLst>
          </p:cNvPr>
          <p:cNvSpPr>
            <a:spLocks noChangeArrowheads="1"/>
          </p:cNvSpPr>
          <p:nvPr/>
        </p:nvSpPr>
        <p:spPr bwMode="auto">
          <a:xfrm>
            <a:off x="5946775" y="3384550"/>
            <a:ext cx="288925" cy="2305050"/>
          </a:xfrm>
          <a:prstGeom prst="rect">
            <a:avLst/>
          </a:prstGeom>
          <a:noFill/>
          <a:ln w="2540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5061" name="Rectangle 5">
            <a:extLst>
              <a:ext uri="{FF2B5EF4-FFF2-40B4-BE49-F238E27FC236}">
                <a16:creationId xmlns:a16="http://schemas.microsoft.com/office/drawing/2014/main" id="{91CB4127-32DE-47C2-9BE2-D78832CA14D4}"/>
              </a:ext>
            </a:extLst>
          </p:cNvPr>
          <p:cNvSpPr>
            <a:spLocks noChangeArrowheads="1"/>
          </p:cNvSpPr>
          <p:nvPr/>
        </p:nvSpPr>
        <p:spPr bwMode="auto">
          <a:xfrm rot="5400000">
            <a:off x="5029200" y="4318000"/>
            <a:ext cx="21177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IF/ID: lw $1, 100 ($2)</a:t>
            </a:r>
          </a:p>
        </p:txBody>
      </p:sp>
      <p:sp>
        <p:nvSpPr>
          <p:cNvPr id="45062" name="Line 6">
            <a:extLst>
              <a:ext uri="{FF2B5EF4-FFF2-40B4-BE49-F238E27FC236}">
                <a16:creationId xmlns:a16="http://schemas.microsoft.com/office/drawing/2014/main" id="{E9A60D4A-A478-4973-B43A-A2D94DD760A9}"/>
              </a:ext>
            </a:extLst>
          </p:cNvPr>
          <p:cNvSpPr>
            <a:spLocks noChangeShapeType="1"/>
          </p:cNvSpPr>
          <p:nvPr/>
        </p:nvSpPr>
        <p:spPr bwMode="auto">
          <a:xfrm>
            <a:off x="6096000" y="3079750"/>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3" name="Rectangle 7">
            <a:extLst>
              <a:ext uri="{FF2B5EF4-FFF2-40B4-BE49-F238E27FC236}">
                <a16:creationId xmlns:a16="http://schemas.microsoft.com/office/drawing/2014/main" id="{49A685C5-F31E-4528-BE2D-2CFDDDC37D70}"/>
              </a:ext>
            </a:extLst>
          </p:cNvPr>
          <p:cNvSpPr>
            <a:spLocks noChangeArrowheads="1"/>
          </p:cNvSpPr>
          <p:nvPr/>
        </p:nvSpPr>
        <p:spPr bwMode="auto">
          <a:xfrm>
            <a:off x="2365375" y="3384550"/>
            <a:ext cx="288925" cy="1117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5064" name="Rectangle 8">
            <a:extLst>
              <a:ext uri="{FF2B5EF4-FFF2-40B4-BE49-F238E27FC236}">
                <a16:creationId xmlns:a16="http://schemas.microsoft.com/office/drawing/2014/main" id="{CACE6896-FB1C-4853-A21C-B7174BC50EB0}"/>
              </a:ext>
            </a:extLst>
          </p:cNvPr>
          <p:cNvSpPr>
            <a:spLocks noChangeArrowheads="1"/>
          </p:cNvSpPr>
          <p:nvPr/>
        </p:nvSpPr>
        <p:spPr bwMode="auto">
          <a:xfrm rot="5400000">
            <a:off x="2061028" y="3697568"/>
            <a:ext cx="89127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dirty="0">
                <a:solidFill>
                  <a:schemeClr val="accent2"/>
                </a:solidFill>
                <a:latin typeface="Arial" panose="020B0604020202020204" pitchFamily="34" charset="0"/>
                <a:ea typeface="宋体" panose="02010600030101010101" pitchFamily="2" charset="-122"/>
              </a:rPr>
              <a:t>PC</a:t>
            </a:r>
            <a:r>
              <a:rPr lang="en-US" altLang="zh-CN" dirty="0">
                <a:ea typeface="宋体" panose="02010600030101010101" pitchFamily="2" charset="-122"/>
              </a:rPr>
              <a:t> = </a:t>
            </a:r>
            <a:r>
              <a:rPr lang="en-US" altLang="zh-CN" dirty="0" smtClean="0">
                <a:ea typeface="宋体" panose="02010600030101010101" pitchFamily="2" charset="-122"/>
              </a:rPr>
              <a:t>12</a:t>
            </a:r>
            <a:endParaRPr lang="en-US" altLang="zh-CN" dirty="0">
              <a:ea typeface="宋体" panose="02010600030101010101" pitchFamily="2" charset="-122"/>
            </a:endParaRPr>
          </a:p>
        </p:txBody>
      </p:sp>
      <p:sp>
        <p:nvSpPr>
          <p:cNvPr id="45065" name="Line 9">
            <a:extLst>
              <a:ext uri="{FF2B5EF4-FFF2-40B4-BE49-F238E27FC236}">
                <a16:creationId xmlns:a16="http://schemas.microsoft.com/office/drawing/2014/main" id="{AEC40F56-4D3A-48E0-8929-F1246976E727}"/>
              </a:ext>
            </a:extLst>
          </p:cNvPr>
          <p:cNvSpPr>
            <a:spLocks noChangeShapeType="1"/>
          </p:cNvSpPr>
          <p:nvPr/>
        </p:nvSpPr>
        <p:spPr bwMode="auto">
          <a:xfrm>
            <a:off x="4787900" y="5429250"/>
            <a:ext cx="1168400" cy="0"/>
          </a:xfrm>
          <a:prstGeom prst="line">
            <a:avLst/>
          </a:prstGeom>
          <a:noFill/>
          <a:ln w="508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6" name="Line 11">
            <a:extLst>
              <a:ext uri="{FF2B5EF4-FFF2-40B4-BE49-F238E27FC236}">
                <a16:creationId xmlns:a16="http://schemas.microsoft.com/office/drawing/2014/main" id="{BE4F6C2D-5788-4CFB-AD0C-A163DB095CCF}"/>
              </a:ext>
            </a:extLst>
          </p:cNvPr>
          <p:cNvSpPr>
            <a:spLocks noChangeShapeType="1"/>
          </p:cNvSpPr>
          <p:nvPr/>
        </p:nvSpPr>
        <p:spPr bwMode="auto">
          <a:xfrm>
            <a:off x="5245100" y="3663950"/>
            <a:ext cx="685800" cy="12700"/>
          </a:xfrm>
          <a:prstGeom prst="line">
            <a:avLst/>
          </a:prstGeom>
          <a:noFill/>
          <a:ln w="508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7" name="Line 12">
            <a:extLst>
              <a:ext uri="{FF2B5EF4-FFF2-40B4-BE49-F238E27FC236}">
                <a16:creationId xmlns:a16="http://schemas.microsoft.com/office/drawing/2014/main" id="{059CBA16-3C84-432D-9AA6-D8596E0F89E4}"/>
              </a:ext>
            </a:extLst>
          </p:cNvPr>
          <p:cNvSpPr>
            <a:spLocks noChangeShapeType="1"/>
          </p:cNvSpPr>
          <p:nvPr/>
        </p:nvSpPr>
        <p:spPr bwMode="auto">
          <a:xfrm>
            <a:off x="2654300" y="4044950"/>
            <a:ext cx="2159000" cy="12700"/>
          </a:xfrm>
          <a:prstGeom prst="line">
            <a:avLst/>
          </a:prstGeom>
          <a:noFill/>
          <a:ln w="508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5068" name="Group 17">
            <a:extLst>
              <a:ext uri="{FF2B5EF4-FFF2-40B4-BE49-F238E27FC236}">
                <a16:creationId xmlns:a16="http://schemas.microsoft.com/office/drawing/2014/main" id="{C71DB733-1BDF-470E-A477-B18466E8C741}"/>
              </a:ext>
            </a:extLst>
          </p:cNvPr>
          <p:cNvGrpSpPr>
            <a:grpSpLocks/>
          </p:cNvGrpSpPr>
          <p:nvPr/>
        </p:nvGrpSpPr>
        <p:grpSpPr bwMode="auto">
          <a:xfrm>
            <a:off x="2921000" y="2470150"/>
            <a:ext cx="254000" cy="533400"/>
            <a:chOff x="1840" y="1880"/>
            <a:chExt cx="160" cy="336"/>
          </a:xfrm>
        </p:grpSpPr>
        <p:sp>
          <p:nvSpPr>
            <p:cNvPr id="45139" name="Line 13">
              <a:extLst>
                <a:ext uri="{FF2B5EF4-FFF2-40B4-BE49-F238E27FC236}">
                  <a16:creationId xmlns:a16="http://schemas.microsoft.com/office/drawing/2014/main" id="{78EFA8A2-E959-4ECB-9EC2-BC2DAB17A8BD}"/>
                </a:ext>
              </a:extLst>
            </p:cNvPr>
            <p:cNvSpPr>
              <a:spLocks noChangeShapeType="1"/>
            </p:cNvSpPr>
            <p:nvPr/>
          </p:nvSpPr>
          <p:spPr bwMode="auto">
            <a:xfrm>
              <a:off x="1992" y="1880"/>
              <a:ext cx="0" cy="3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40" name="Line 14">
              <a:extLst>
                <a:ext uri="{FF2B5EF4-FFF2-40B4-BE49-F238E27FC236}">
                  <a16:creationId xmlns:a16="http://schemas.microsoft.com/office/drawing/2014/main" id="{1F9E998A-1E9B-4C29-B15E-71720955A1CB}"/>
                </a:ext>
              </a:extLst>
            </p:cNvPr>
            <p:cNvSpPr>
              <a:spLocks noChangeShapeType="1"/>
            </p:cNvSpPr>
            <p:nvPr/>
          </p:nvSpPr>
          <p:spPr bwMode="auto">
            <a:xfrm flipH="1">
              <a:off x="1840" y="1880"/>
              <a:ext cx="160" cy="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Line 15">
              <a:extLst>
                <a:ext uri="{FF2B5EF4-FFF2-40B4-BE49-F238E27FC236}">
                  <a16:creationId xmlns:a16="http://schemas.microsoft.com/office/drawing/2014/main" id="{3226B200-F360-4794-9FC7-B3A1611BA02E}"/>
                </a:ext>
              </a:extLst>
            </p:cNvPr>
            <p:cNvSpPr>
              <a:spLocks noChangeShapeType="1"/>
            </p:cNvSpPr>
            <p:nvPr/>
          </p:nvSpPr>
          <p:spPr bwMode="auto">
            <a:xfrm flipH="1" flipV="1">
              <a:off x="1840" y="2159"/>
              <a:ext cx="160" cy="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Line 16">
              <a:extLst>
                <a:ext uri="{FF2B5EF4-FFF2-40B4-BE49-F238E27FC236}">
                  <a16:creationId xmlns:a16="http://schemas.microsoft.com/office/drawing/2014/main" id="{1A99EDAE-6545-4A28-9DEA-A3710068178F}"/>
                </a:ext>
              </a:extLst>
            </p:cNvPr>
            <p:cNvSpPr>
              <a:spLocks noChangeShapeType="1"/>
            </p:cNvSpPr>
            <p:nvPr/>
          </p:nvSpPr>
          <p:spPr bwMode="auto">
            <a:xfrm>
              <a:off x="1848" y="1911"/>
              <a:ext cx="0" cy="2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5069" name="Rectangle 18">
            <a:extLst>
              <a:ext uri="{FF2B5EF4-FFF2-40B4-BE49-F238E27FC236}">
                <a16:creationId xmlns:a16="http://schemas.microsoft.com/office/drawing/2014/main" id="{F424348C-3967-46AA-9E41-93EB2D8EE3E7}"/>
              </a:ext>
            </a:extLst>
          </p:cNvPr>
          <p:cNvSpPr>
            <a:spLocks noChangeArrowheads="1"/>
          </p:cNvSpPr>
          <p:nvPr/>
        </p:nvSpPr>
        <p:spPr bwMode="auto">
          <a:xfrm flipH="1">
            <a:off x="2932113" y="2451100"/>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1</a:t>
            </a:r>
          </a:p>
        </p:txBody>
      </p:sp>
      <p:sp>
        <p:nvSpPr>
          <p:cNvPr id="45070" name="Rectangle 19">
            <a:extLst>
              <a:ext uri="{FF2B5EF4-FFF2-40B4-BE49-F238E27FC236}">
                <a16:creationId xmlns:a16="http://schemas.microsoft.com/office/drawing/2014/main" id="{247626D6-1E9C-4F02-82B8-86E77C028224}"/>
              </a:ext>
            </a:extLst>
          </p:cNvPr>
          <p:cNvSpPr>
            <a:spLocks noChangeArrowheads="1"/>
          </p:cNvSpPr>
          <p:nvPr/>
        </p:nvSpPr>
        <p:spPr bwMode="auto">
          <a:xfrm flipH="1">
            <a:off x="2932113" y="2708275"/>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0</a:t>
            </a:r>
          </a:p>
        </p:txBody>
      </p:sp>
      <p:sp>
        <p:nvSpPr>
          <p:cNvPr id="45071" name="Line 20">
            <a:extLst>
              <a:ext uri="{FF2B5EF4-FFF2-40B4-BE49-F238E27FC236}">
                <a16:creationId xmlns:a16="http://schemas.microsoft.com/office/drawing/2014/main" id="{316F157F-268B-4579-958C-2B8C547AC7D5}"/>
              </a:ext>
            </a:extLst>
          </p:cNvPr>
          <p:cNvSpPr>
            <a:spLocks noChangeShapeType="1"/>
          </p:cNvSpPr>
          <p:nvPr/>
        </p:nvSpPr>
        <p:spPr bwMode="auto">
          <a:xfrm flipV="1">
            <a:off x="3149600" y="2825750"/>
            <a:ext cx="2273300" cy="12700"/>
          </a:xfrm>
          <a:prstGeom prst="line">
            <a:avLst/>
          </a:prstGeom>
          <a:noFill/>
          <a:ln w="508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2" name="Line 21">
            <a:extLst>
              <a:ext uri="{FF2B5EF4-FFF2-40B4-BE49-F238E27FC236}">
                <a16:creationId xmlns:a16="http://schemas.microsoft.com/office/drawing/2014/main" id="{8078764B-09E8-41FA-901A-2F79C5721B0D}"/>
              </a:ext>
            </a:extLst>
          </p:cNvPr>
          <p:cNvSpPr>
            <a:spLocks noChangeShapeType="1"/>
          </p:cNvSpPr>
          <p:nvPr/>
        </p:nvSpPr>
        <p:spPr bwMode="auto">
          <a:xfrm>
            <a:off x="5410200" y="2825750"/>
            <a:ext cx="0" cy="82550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3" name="Oval 22">
            <a:extLst>
              <a:ext uri="{FF2B5EF4-FFF2-40B4-BE49-F238E27FC236}">
                <a16:creationId xmlns:a16="http://schemas.microsoft.com/office/drawing/2014/main" id="{46C15592-9E40-4068-9E25-ECA088FF6CEE}"/>
              </a:ext>
            </a:extLst>
          </p:cNvPr>
          <p:cNvSpPr>
            <a:spLocks noChangeArrowheads="1"/>
          </p:cNvSpPr>
          <p:nvPr/>
        </p:nvSpPr>
        <p:spPr bwMode="auto">
          <a:xfrm>
            <a:off x="6032500" y="3232150"/>
            <a:ext cx="127000" cy="127000"/>
          </a:xfrm>
          <a:prstGeom prst="ellipse">
            <a:avLst/>
          </a:prstGeom>
          <a:noFill/>
          <a:ln w="254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5074" name="Line 23">
            <a:extLst>
              <a:ext uri="{FF2B5EF4-FFF2-40B4-BE49-F238E27FC236}">
                <a16:creationId xmlns:a16="http://schemas.microsoft.com/office/drawing/2014/main" id="{E2E7DDB4-66FB-4379-96E8-85DAC4D51A98}"/>
              </a:ext>
            </a:extLst>
          </p:cNvPr>
          <p:cNvSpPr>
            <a:spLocks noChangeShapeType="1"/>
          </p:cNvSpPr>
          <p:nvPr/>
        </p:nvSpPr>
        <p:spPr bwMode="auto">
          <a:xfrm>
            <a:off x="2514600" y="3079750"/>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5" name="Oval 24">
            <a:extLst>
              <a:ext uri="{FF2B5EF4-FFF2-40B4-BE49-F238E27FC236}">
                <a16:creationId xmlns:a16="http://schemas.microsoft.com/office/drawing/2014/main" id="{CE575A2A-4095-425A-99A2-E18BC31C6D96}"/>
              </a:ext>
            </a:extLst>
          </p:cNvPr>
          <p:cNvSpPr>
            <a:spLocks noChangeArrowheads="1"/>
          </p:cNvSpPr>
          <p:nvPr/>
        </p:nvSpPr>
        <p:spPr bwMode="auto">
          <a:xfrm>
            <a:off x="2451100" y="323215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5076" name="Line 25">
            <a:extLst>
              <a:ext uri="{FF2B5EF4-FFF2-40B4-BE49-F238E27FC236}">
                <a16:creationId xmlns:a16="http://schemas.microsoft.com/office/drawing/2014/main" id="{5CB3D7F4-BC13-4AA0-BF27-0F8A2CD1D6BF}"/>
              </a:ext>
            </a:extLst>
          </p:cNvPr>
          <p:cNvSpPr>
            <a:spLocks noChangeShapeType="1"/>
          </p:cNvSpPr>
          <p:nvPr/>
        </p:nvSpPr>
        <p:spPr bwMode="auto">
          <a:xfrm flipH="1">
            <a:off x="1803400" y="2609850"/>
            <a:ext cx="1117600" cy="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7" name="Line 26">
            <a:extLst>
              <a:ext uri="{FF2B5EF4-FFF2-40B4-BE49-F238E27FC236}">
                <a16:creationId xmlns:a16="http://schemas.microsoft.com/office/drawing/2014/main" id="{81D15A71-85C0-4BE1-A416-3EE3E13CF07C}"/>
              </a:ext>
            </a:extLst>
          </p:cNvPr>
          <p:cNvSpPr>
            <a:spLocks noChangeShapeType="1"/>
          </p:cNvSpPr>
          <p:nvPr/>
        </p:nvSpPr>
        <p:spPr bwMode="auto">
          <a:xfrm>
            <a:off x="1825625" y="4121150"/>
            <a:ext cx="511175" cy="0"/>
          </a:xfrm>
          <a:prstGeom prst="line">
            <a:avLst/>
          </a:prstGeom>
          <a:noFill/>
          <a:ln w="508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8" name="Line 27">
            <a:extLst>
              <a:ext uri="{FF2B5EF4-FFF2-40B4-BE49-F238E27FC236}">
                <a16:creationId xmlns:a16="http://schemas.microsoft.com/office/drawing/2014/main" id="{81239EFF-E8E8-49A1-820A-04B8B4114A7E}"/>
              </a:ext>
            </a:extLst>
          </p:cNvPr>
          <p:cNvSpPr>
            <a:spLocks noChangeShapeType="1"/>
          </p:cNvSpPr>
          <p:nvPr/>
        </p:nvSpPr>
        <p:spPr bwMode="auto">
          <a:xfrm flipH="1">
            <a:off x="1828800" y="2635250"/>
            <a:ext cx="0" cy="1516063"/>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9" name="Line 28">
            <a:extLst>
              <a:ext uri="{FF2B5EF4-FFF2-40B4-BE49-F238E27FC236}">
                <a16:creationId xmlns:a16="http://schemas.microsoft.com/office/drawing/2014/main" id="{F77F3E47-8C73-44A0-AA88-4D816130950B}"/>
              </a:ext>
            </a:extLst>
          </p:cNvPr>
          <p:cNvSpPr>
            <a:spLocks noChangeShapeType="1"/>
          </p:cNvSpPr>
          <p:nvPr/>
        </p:nvSpPr>
        <p:spPr bwMode="auto">
          <a:xfrm>
            <a:off x="3048000" y="2317749"/>
            <a:ext cx="0" cy="1762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80" name="Line 29">
            <a:extLst>
              <a:ext uri="{FF2B5EF4-FFF2-40B4-BE49-F238E27FC236}">
                <a16:creationId xmlns:a16="http://schemas.microsoft.com/office/drawing/2014/main" id="{A1E4074E-CF3D-4F90-9411-48FE34A68F7C}"/>
              </a:ext>
            </a:extLst>
          </p:cNvPr>
          <p:cNvSpPr>
            <a:spLocks noChangeShapeType="1"/>
          </p:cNvSpPr>
          <p:nvPr/>
        </p:nvSpPr>
        <p:spPr bwMode="auto">
          <a:xfrm flipH="1" flipV="1">
            <a:off x="2870200" y="2584450"/>
            <a:ext cx="317500" cy="25400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81" name="Rectangle 30">
            <a:extLst>
              <a:ext uri="{FF2B5EF4-FFF2-40B4-BE49-F238E27FC236}">
                <a16:creationId xmlns:a16="http://schemas.microsoft.com/office/drawing/2014/main" id="{66D5818E-C074-4C14-8571-49215EE89788}"/>
              </a:ext>
            </a:extLst>
          </p:cNvPr>
          <p:cNvSpPr>
            <a:spLocks noChangeArrowheads="1"/>
          </p:cNvSpPr>
          <p:nvPr/>
        </p:nvSpPr>
        <p:spPr bwMode="auto">
          <a:xfrm>
            <a:off x="2805113" y="3752850"/>
            <a:ext cx="38792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dirty="0" smtClean="0">
                <a:ea typeface="宋体" panose="02010600030101010101" pitchFamily="2" charset="-122"/>
              </a:rPr>
              <a:t>1</a:t>
            </a:r>
            <a:r>
              <a:rPr lang="en-US" altLang="zh-CN" dirty="0" smtClean="0">
                <a:ea typeface="宋体" panose="02010600030101010101" pitchFamily="2" charset="-122"/>
              </a:rPr>
              <a:t>2</a:t>
            </a:r>
            <a:endParaRPr lang="zh-CN" altLang="en-US" dirty="0">
              <a:ea typeface="宋体" panose="02010600030101010101" pitchFamily="2" charset="-122"/>
            </a:endParaRPr>
          </a:p>
        </p:txBody>
      </p:sp>
      <p:grpSp>
        <p:nvGrpSpPr>
          <p:cNvPr id="45082" name="Group 41">
            <a:extLst>
              <a:ext uri="{FF2B5EF4-FFF2-40B4-BE49-F238E27FC236}">
                <a16:creationId xmlns:a16="http://schemas.microsoft.com/office/drawing/2014/main" id="{91930C8B-57BB-41EA-A7EA-F4630839E1DC}"/>
              </a:ext>
            </a:extLst>
          </p:cNvPr>
          <p:cNvGrpSpPr>
            <a:grpSpLocks/>
          </p:cNvGrpSpPr>
          <p:nvPr/>
        </p:nvGrpSpPr>
        <p:grpSpPr bwMode="auto">
          <a:xfrm>
            <a:off x="4800600" y="3063875"/>
            <a:ext cx="487363" cy="1136650"/>
            <a:chOff x="3024" y="2254"/>
            <a:chExt cx="307" cy="716"/>
          </a:xfrm>
        </p:grpSpPr>
        <p:grpSp>
          <p:nvGrpSpPr>
            <p:cNvPr id="4" name="Group 39">
              <a:extLst>
                <a:ext uri="{FF2B5EF4-FFF2-40B4-BE49-F238E27FC236}">
                  <a16:creationId xmlns:a16="http://schemas.microsoft.com/office/drawing/2014/main" id="{4B5FE5D3-9A9F-434A-8236-8100F19CD1B3}"/>
                </a:ext>
              </a:extLst>
            </p:cNvPr>
            <p:cNvGrpSpPr>
              <a:grpSpLocks/>
            </p:cNvGrpSpPr>
            <p:nvPr/>
          </p:nvGrpSpPr>
          <p:grpSpPr bwMode="auto">
            <a:xfrm>
              <a:off x="3024" y="2254"/>
              <a:ext cx="288" cy="716"/>
              <a:chOff x="3024" y="2254"/>
              <a:chExt cx="288" cy="716"/>
            </a:xfrm>
          </p:grpSpPr>
          <p:sp>
            <p:nvSpPr>
              <p:cNvPr id="5" name="Line 31">
                <a:extLst>
                  <a:ext uri="{FF2B5EF4-FFF2-40B4-BE49-F238E27FC236}">
                    <a16:creationId xmlns:a16="http://schemas.microsoft.com/office/drawing/2014/main" id="{7A62AC94-EC3D-4B0D-8E1E-86B48C42EBDF}"/>
                  </a:ext>
                </a:extLst>
              </p:cNvPr>
              <p:cNvSpPr>
                <a:spLocks noChangeShapeType="1"/>
              </p:cNvSpPr>
              <p:nvPr/>
            </p:nvSpPr>
            <p:spPr bwMode="auto">
              <a:xfrm>
                <a:off x="3024" y="2254"/>
                <a:ext cx="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32" name="Line 32">
                <a:extLst>
                  <a:ext uri="{FF2B5EF4-FFF2-40B4-BE49-F238E27FC236}">
                    <a16:creationId xmlns:a16="http://schemas.microsoft.com/office/drawing/2014/main" id="{39E7B6B5-BEA9-44FB-9F04-4CF5AF3E8B75}"/>
                  </a:ext>
                </a:extLst>
              </p:cNvPr>
              <p:cNvSpPr>
                <a:spLocks noChangeShapeType="1"/>
              </p:cNvSpPr>
              <p:nvPr/>
            </p:nvSpPr>
            <p:spPr bwMode="auto">
              <a:xfrm>
                <a:off x="3032" y="2254"/>
                <a:ext cx="272"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33" name="Line 33">
                <a:extLst>
                  <a:ext uri="{FF2B5EF4-FFF2-40B4-BE49-F238E27FC236}">
                    <a16:creationId xmlns:a16="http://schemas.microsoft.com/office/drawing/2014/main" id="{481D567B-AC58-43D6-A018-9BAA8B2EEC53}"/>
                  </a:ext>
                </a:extLst>
              </p:cNvPr>
              <p:cNvSpPr>
                <a:spLocks noChangeShapeType="1"/>
              </p:cNvSpPr>
              <p:nvPr/>
            </p:nvSpPr>
            <p:spPr bwMode="auto">
              <a:xfrm>
                <a:off x="3032" y="2433"/>
                <a:ext cx="128" cy="7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34">
                <a:extLst>
                  <a:ext uri="{FF2B5EF4-FFF2-40B4-BE49-F238E27FC236}">
                    <a16:creationId xmlns:a16="http://schemas.microsoft.com/office/drawing/2014/main" id="{289EB14F-6C4E-4C3F-9132-D29479D84212}"/>
                  </a:ext>
                </a:extLst>
              </p:cNvPr>
              <p:cNvSpPr>
                <a:spLocks noChangeShapeType="1"/>
              </p:cNvSpPr>
              <p:nvPr/>
            </p:nvSpPr>
            <p:spPr bwMode="auto">
              <a:xfrm>
                <a:off x="3168" y="2523"/>
                <a:ext cx="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35">
                <a:extLst>
                  <a:ext uri="{FF2B5EF4-FFF2-40B4-BE49-F238E27FC236}">
                    <a16:creationId xmlns:a16="http://schemas.microsoft.com/office/drawing/2014/main" id="{8B93DA40-5E92-491E-B970-83C03FAF3BFD}"/>
                  </a:ext>
                </a:extLst>
              </p:cNvPr>
              <p:cNvSpPr>
                <a:spLocks noChangeShapeType="1"/>
              </p:cNvSpPr>
              <p:nvPr/>
            </p:nvSpPr>
            <p:spPr bwMode="auto">
              <a:xfrm>
                <a:off x="3312" y="2433"/>
                <a:ext cx="0" cy="34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36">
                <a:extLst>
                  <a:ext uri="{FF2B5EF4-FFF2-40B4-BE49-F238E27FC236}">
                    <a16:creationId xmlns:a16="http://schemas.microsoft.com/office/drawing/2014/main" id="{21628E21-F181-43E3-A2DF-760CD1F299AD}"/>
                  </a:ext>
                </a:extLst>
              </p:cNvPr>
              <p:cNvSpPr>
                <a:spLocks noChangeShapeType="1"/>
              </p:cNvSpPr>
              <p:nvPr/>
            </p:nvSpPr>
            <p:spPr bwMode="auto">
              <a:xfrm flipV="1">
                <a:off x="3032" y="2686"/>
                <a:ext cx="128" cy="10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37">
                <a:extLst>
                  <a:ext uri="{FF2B5EF4-FFF2-40B4-BE49-F238E27FC236}">
                    <a16:creationId xmlns:a16="http://schemas.microsoft.com/office/drawing/2014/main" id="{81B5F64C-E9B4-4308-9519-91FFC0F05C59}"/>
                  </a:ext>
                </a:extLst>
              </p:cNvPr>
              <p:cNvSpPr>
                <a:spLocks noChangeShapeType="1"/>
              </p:cNvSpPr>
              <p:nvPr/>
            </p:nvSpPr>
            <p:spPr bwMode="auto">
              <a:xfrm>
                <a:off x="3024" y="2791"/>
                <a:ext cx="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38">
                <a:extLst>
                  <a:ext uri="{FF2B5EF4-FFF2-40B4-BE49-F238E27FC236}">
                    <a16:creationId xmlns:a16="http://schemas.microsoft.com/office/drawing/2014/main" id="{9BC9C853-13D6-47A0-891A-97B27223B02A}"/>
                  </a:ext>
                </a:extLst>
              </p:cNvPr>
              <p:cNvSpPr>
                <a:spLocks noChangeShapeType="1"/>
              </p:cNvSpPr>
              <p:nvPr/>
            </p:nvSpPr>
            <p:spPr bwMode="auto">
              <a:xfrm flipV="1">
                <a:off x="3032" y="2775"/>
                <a:ext cx="272" cy="19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5130" name="Rectangle 40">
              <a:extLst>
                <a:ext uri="{FF2B5EF4-FFF2-40B4-BE49-F238E27FC236}">
                  <a16:creationId xmlns:a16="http://schemas.microsoft.com/office/drawing/2014/main" id="{51B39022-53E0-4222-861F-6189BD3A3D9E}"/>
                </a:ext>
              </a:extLst>
            </p:cNvPr>
            <p:cNvSpPr>
              <a:spLocks noChangeArrowheads="1"/>
            </p:cNvSpPr>
            <p:nvPr/>
          </p:nvSpPr>
          <p:spPr bwMode="auto">
            <a:xfrm rot="5400000">
              <a:off x="2995" y="2512"/>
              <a:ext cx="46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Adder</a:t>
              </a:r>
            </a:p>
          </p:txBody>
        </p:sp>
      </p:grpSp>
      <p:sp>
        <p:nvSpPr>
          <p:cNvPr id="45083" name="Rectangle 42">
            <a:extLst>
              <a:ext uri="{FF2B5EF4-FFF2-40B4-BE49-F238E27FC236}">
                <a16:creationId xmlns:a16="http://schemas.microsoft.com/office/drawing/2014/main" id="{6513FD76-F52B-4F78-9B0D-7CB33FD20610}"/>
              </a:ext>
            </a:extLst>
          </p:cNvPr>
          <p:cNvSpPr>
            <a:spLocks noChangeArrowheads="1"/>
          </p:cNvSpPr>
          <p:nvPr/>
        </p:nvSpPr>
        <p:spPr bwMode="auto">
          <a:xfrm>
            <a:off x="3517900" y="4527550"/>
            <a:ext cx="1270000" cy="11938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5084" name="Rectangle 43">
            <a:extLst>
              <a:ext uri="{FF2B5EF4-FFF2-40B4-BE49-F238E27FC236}">
                <a16:creationId xmlns:a16="http://schemas.microsoft.com/office/drawing/2014/main" id="{B0745929-4E77-4DD1-B1A8-D530C2F0A282}"/>
              </a:ext>
            </a:extLst>
          </p:cNvPr>
          <p:cNvSpPr>
            <a:spLocks noChangeArrowheads="1"/>
          </p:cNvSpPr>
          <p:nvPr/>
        </p:nvSpPr>
        <p:spPr bwMode="auto">
          <a:xfrm>
            <a:off x="3529013" y="4819650"/>
            <a:ext cx="12319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Instruction</a:t>
            </a:r>
          </a:p>
          <a:p>
            <a:pPr algn="ctr"/>
            <a:r>
              <a:rPr lang="en-US" altLang="zh-CN">
                <a:solidFill>
                  <a:schemeClr val="accent2"/>
                </a:solidFill>
                <a:latin typeface="Arial" panose="020B0604020202020204" pitchFamily="34" charset="0"/>
                <a:ea typeface="宋体" panose="02010600030101010101" pitchFamily="2" charset="-122"/>
              </a:rPr>
              <a:t>Memory</a:t>
            </a:r>
          </a:p>
        </p:txBody>
      </p:sp>
      <p:sp>
        <p:nvSpPr>
          <p:cNvPr id="45085" name="Line 44">
            <a:extLst>
              <a:ext uri="{FF2B5EF4-FFF2-40B4-BE49-F238E27FC236}">
                <a16:creationId xmlns:a16="http://schemas.microsoft.com/office/drawing/2014/main" id="{E482F6F3-EA27-440B-8D5A-2F0C75B58921}"/>
              </a:ext>
            </a:extLst>
          </p:cNvPr>
          <p:cNvSpPr>
            <a:spLocks noChangeShapeType="1"/>
          </p:cNvSpPr>
          <p:nvPr/>
        </p:nvSpPr>
        <p:spPr bwMode="auto">
          <a:xfrm flipH="1">
            <a:off x="4165600" y="3219450"/>
            <a:ext cx="660400" cy="0"/>
          </a:xfrm>
          <a:prstGeom prst="line">
            <a:avLst/>
          </a:prstGeom>
          <a:noFill/>
          <a:ln w="508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86" name="Rectangle 45">
            <a:extLst>
              <a:ext uri="{FF2B5EF4-FFF2-40B4-BE49-F238E27FC236}">
                <a16:creationId xmlns:a16="http://schemas.microsoft.com/office/drawing/2014/main" id="{C5E67885-E38E-4FAE-9993-7A5DC0699F43}"/>
              </a:ext>
            </a:extLst>
          </p:cNvPr>
          <p:cNvSpPr>
            <a:spLocks noChangeArrowheads="1"/>
          </p:cNvSpPr>
          <p:nvPr/>
        </p:nvSpPr>
        <p:spPr bwMode="auto">
          <a:xfrm>
            <a:off x="3719513" y="3067050"/>
            <a:ext cx="485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ea typeface="宋体" panose="02010600030101010101" pitchFamily="2" charset="-122"/>
              </a:rPr>
              <a:t>“4”</a:t>
            </a:r>
          </a:p>
        </p:txBody>
      </p:sp>
      <p:sp>
        <p:nvSpPr>
          <p:cNvPr id="45087" name="Rectangle 46">
            <a:extLst>
              <a:ext uri="{FF2B5EF4-FFF2-40B4-BE49-F238E27FC236}">
                <a16:creationId xmlns:a16="http://schemas.microsoft.com/office/drawing/2014/main" id="{EC435DD7-0509-4B72-A87F-9A1DBD28C5FC}"/>
              </a:ext>
            </a:extLst>
          </p:cNvPr>
          <p:cNvSpPr>
            <a:spLocks noChangeArrowheads="1"/>
          </p:cNvSpPr>
          <p:nvPr/>
        </p:nvSpPr>
        <p:spPr bwMode="auto">
          <a:xfrm>
            <a:off x="3562350" y="5319713"/>
            <a:ext cx="1231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Instruction</a:t>
            </a:r>
          </a:p>
        </p:txBody>
      </p:sp>
      <p:sp>
        <p:nvSpPr>
          <p:cNvPr id="45088" name="Rectangle 47">
            <a:extLst>
              <a:ext uri="{FF2B5EF4-FFF2-40B4-BE49-F238E27FC236}">
                <a16:creationId xmlns:a16="http://schemas.microsoft.com/office/drawing/2014/main" id="{B4258994-DC22-40DA-9A91-0754F29AB53B}"/>
              </a:ext>
            </a:extLst>
          </p:cNvPr>
          <p:cNvSpPr>
            <a:spLocks noChangeArrowheads="1"/>
          </p:cNvSpPr>
          <p:nvPr/>
        </p:nvSpPr>
        <p:spPr bwMode="auto">
          <a:xfrm>
            <a:off x="3643313" y="4514850"/>
            <a:ext cx="9921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Address</a:t>
            </a:r>
          </a:p>
        </p:txBody>
      </p:sp>
      <p:sp>
        <p:nvSpPr>
          <p:cNvPr id="45089" name="Line 48">
            <a:extLst>
              <a:ext uri="{FF2B5EF4-FFF2-40B4-BE49-F238E27FC236}">
                <a16:creationId xmlns:a16="http://schemas.microsoft.com/office/drawing/2014/main" id="{A5696026-DF90-4231-9644-B3D06E75A675}"/>
              </a:ext>
            </a:extLst>
          </p:cNvPr>
          <p:cNvSpPr>
            <a:spLocks noChangeShapeType="1"/>
          </p:cNvSpPr>
          <p:nvPr/>
        </p:nvSpPr>
        <p:spPr bwMode="auto">
          <a:xfrm flipV="1">
            <a:off x="4191000" y="4032250"/>
            <a:ext cx="0" cy="508000"/>
          </a:xfrm>
          <a:prstGeom prst="line">
            <a:avLst/>
          </a:prstGeom>
          <a:noFill/>
          <a:ln w="508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0" name="Line 49">
            <a:extLst>
              <a:ext uri="{FF2B5EF4-FFF2-40B4-BE49-F238E27FC236}">
                <a16:creationId xmlns:a16="http://schemas.microsoft.com/office/drawing/2014/main" id="{178F2BA4-8B68-40E4-AD66-04497CAADCC7}"/>
              </a:ext>
            </a:extLst>
          </p:cNvPr>
          <p:cNvSpPr>
            <a:spLocks noChangeShapeType="1"/>
          </p:cNvSpPr>
          <p:nvPr/>
        </p:nvSpPr>
        <p:spPr bwMode="auto">
          <a:xfrm flipV="1">
            <a:off x="2514600" y="1987550"/>
            <a:ext cx="0" cy="10160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1" name="Line 50">
            <a:extLst>
              <a:ext uri="{FF2B5EF4-FFF2-40B4-BE49-F238E27FC236}">
                <a16:creationId xmlns:a16="http://schemas.microsoft.com/office/drawing/2014/main" id="{C6EE451C-1DE3-417F-B391-351ED5D06FDF}"/>
              </a:ext>
            </a:extLst>
          </p:cNvPr>
          <p:cNvSpPr>
            <a:spLocks noChangeShapeType="1"/>
          </p:cNvSpPr>
          <p:nvPr/>
        </p:nvSpPr>
        <p:spPr bwMode="auto">
          <a:xfrm flipV="1">
            <a:off x="6096000" y="1987550"/>
            <a:ext cx="0" cy="10160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2" name="Line 51">
            <a:extLst>
              <a:ext uri="{FF2B5EF4-FFF2-40B4-BE49-F238E27FC236}">
                <a16:creationId xmlns:a16="http://schemas.microsoft.com/office/drawing/2014/main" id="{3AD21512-CD26-42F2-B9F7-A031C2A42A06}"/>
              </a:ext>
            </a:extLst>
          </p:cNvPr>
          <p:cNvSpPr>
            <a:spLocks noChangeShapeType="1"/>
          </p:cNvSpPr>
          <p:nvPr/>
        </p:nvSpPr>
        <p:spPr bwMode="auto">
          <a:xfrm>
            <a:off x="2514600" y="1479550"/>
            <a:ext cx="0" cy="355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3" name="Line 52">
            <a:extLst>
              <a:ext uri="{FF2B5EF4-FFF2-40B4-BE49-F238E27FC236}">
                <a16:creationId xmlns:a16="http://schemas.microsoft.com/office/drawing/2014/main" id="{2AD9A1A1-2F62-4E1D-BF37-0AC63D9CD281}"/>
              </a:ext>
            </a:extLst>
          </p:cNvPr>
          <p:cNvSpPr>
            <a:spLocks noChangeShapeType="1"/>
          </p:cNvSpPr>
          <p:nvPr/>
        </p:nvSpPr>
        <p:spPr bwMode="auto">
          <a:xfrm>
            <a:off x="6096000" y="1479550"/>
            <a:ext cx="0" cy="355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4" name="Line 53">
            <a:extLst>
              <a:ext uri="{FF2B5EF4-FFF2-40B4-BE49-F238E27FC236}">
                <a16:creationId xmlns:a16="http://schemas.microsoft.com/office/drawing/2014/main" id="{CB608EB2-E01B-4D7C-A627-D309E9A38FCA}"/>
              </a:ext>
            </a:extLst>
          </p:cNvPr>
          <p:cNvSpPr>
            <a:spLocks noChangeShapeType="1"/>
          </p:cNvSpPr>
          <p:nvPr/>
        </p:nvSpPr>
        <p:spPr bwMode="auto">
          <a:xfrm flipH="1">
            <a:off x="2044700" y="1466850"/>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5" name="Line 54">
            <a:extLst>
              <a:ext uri="{FF2B5EF4-FFF2-40B4-BE49-F238E27FC236}">
                <a16:creationId xmlns:a16="http://schemas.microsoft.com/office/drawing/2014/main" id="{1AB9B15B-3C4B-4AE6-9EFF-CD1EC61C32BC}"/>
              </a:ext>
            </a:extLst>
          </p:cNvPr>
          <p:cNvSpPr>
            <a:spLocks noChangeShapeType="1"/>
          </p:cNvSpPr>
          <p:nvPr/>
        </p:nvSpPr>
        <p:spPr bwMode="auto">
          <a:xfrm flipH="1">
            <a:off x="4178300" y="1466850"/>
            <a:ext cx="1930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6" name="Line 55">
            <a:extLst>
              <a:ext uri="{FF2B5EF4-FFF2-40B4-BE49-F238E27FC236}">
                <a16:creationId xmlns:a16="http://schemas.microsoft.com/office/drawing/2014/main" id="{B7320FE7-B0C3-4614-978A-543D87E73220}"/>
              </a:ext>
            </a:extLst>
          </p:cNvPr>
          <p:cNvSpPr>
            <a:spLocks noChangeShapeType="1"/>
          </p:cNvSpPr>
          <p:nvPr/>
        </p:nvSpPr>
        <p:spPr bwMode="auto">
          <a:xfrm>
            <a:off x="4191000" y="1479550"/>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7" name="Line 56">
            <a:extLst>
              <a:ext uri="{FF2B5EF4-FFF2-40B4-BE49-F238E27FC236}">
                <a16:creationId xmlns:a16="http://schemas.microsoft.com/office/drawing/2014/main" id="{E92CB6C8-9A4A-4086-B7C8-9A6A215FA692}"/>
              </a:ext>
            </a:extLst>
          </p:cNvPr>
          <p:cNvSpPr>
            <a:spLocks noChangeShapeType="1"/>
          </p:cNvSpPr>
          <p:nvPr/>
        </p:nvSpPr>
        <p:spPr bwMode="auto">
          <a:xfrm flipH="1">
            <a:off x="2501900" y="1847850"/>
            <a:ext cx="1701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8" name="Rectangle 57">
            <a:extLst>
              <a:ext uri="{FF2B5EF4-FFF2-40B4-BE49-F238E27FC236}">
                <a16:creationId xmlns:a16="http://schemas.microsoft.com/office/drawing/2014/main" id="{59EDB2BF-7312-49CA-BAB2-5268B03CD310}"/>
              </a:ext>
            </a:extLst>
          </p:cNvPr>
          <p:cNvSpPr>
            <a:spLocks noChangeArrowheads="1"/>
          </p:cNvSpPr>
          <p:nvPr/>
        </p:nvSpPr>
        <p:spPr bwMode="auto">
          <a:xfrm>
            <a:off x="1966913" y="1543050"/>
            <a:ext cx="496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Clk</a:t>
            </a:r>
          </a:p>
        </p:txBody>
      </p:sp>
      <p:sp>
        <p:nvSpPr>
          <p:cNvPr id="45099" name="Line 59">
            <a:extLst>
              <a:ext uri="{FF2B5EF4-FFF2-40B4-BE49-F238E27FC236}">
                <a16:creationId xmlns:a16="http://schemas.microsoft.com/office/drawing/2014/main" id="{0C77BDE0-B43A-492F-A708-C7EB4B13BEC7}"/>
              </a:ext>
            </a:extLst>
          </p:cNvPr>
          <p:cNvSpPr>
            <a:spLocks noChangeShapeType="1"/>
          </p:cNvSpPr>
          <p:nvPr/>
        </p:nvSpPr>
        <p:spPr bwMode="auto">
          <a:xfrm>
            <a:off x="2527300" y="2152650"/>
            <a:ext cx="14986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00" name="Rectangle 61">
            <a:extLst>
              <a:ext uri="{FF2B5EF4-FFF2-40B4-BE49-F238E27FC236}">
                <a16:creationId xmlns:a16="http://schemas.microsoft.com/office/drawing/2014/main" id="{4E830BAB-AFB8-49C8-A28C-0AA4C2990C1F}"/>
              </a:ext>
            </a:extLst>
          </p:cNvPr>
          <p:cNvSpPr>
            <a:spLocks noChangeArrowheads="1"/>
          </p:cNvSpPr>
          <p:nvPr/>
        </p:nvSpPr>
        <p:spPr bwMode="auto">
          <a:xfrm>
            <a:off x="4024313" y="2000250"/>
            <a:ext cx="752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ea typeface="宋体" panose="02010600030101010101" pitchFamily="2" charset="-122"/>
              </a:rPr>
              <a:t>Ifetch</a:t>
            </a:r>
          </a:p>
        </p:txBody>
      </p:sp>
      <p:grpSp>
        <p:nvGrpSpPr>
          <p:cNvPr id="45131" name="Group 75">
            <a:extLst>
              <a:ext uri="{FF2B5EF4-FFF2-40B4-BE49-F238E27FC236}">
                <a16:creationId xmlns:a16="http://schemas.microsoft.com/office/drawing/2014/main" id="{7F60D998-2D9D-4A81-B1EF-BC999C816811}"/>
              </a:ext>
            </a:extLst>
          </p:cNvPr>
          <p:cNvGrpSpPr>
            <a:grpSpLocks/>
          </p:cNvGrpSpPr>
          <p:nvPr/>
        </p:nvGrpSpPr>
        <p:grpSpPr bwMode="auto">
          <a:xfrm>
            <a:off x="6026150" y="1238250"/>
            <a:ext cx="1814513" cy="831850"/>
            <a:chOff x="3796" y="1104"/>
            <a:chExt cx="1143" cy="524"/>
          </a:xfrm>
        </p:grpSpPr>
        <p:sp>
          <p:nvSpPr>
            <p:cNvPr id="45126" name="Oval 62">
              <a:extLst>
                <a:ext uri="{FF2B5EF4-FFF2-40B4-BE49-F238E27FC236}">
                  <a16:creationId xmlns:a16="http://schemas.microsoft.com/office/drawing/2014/main" id="{FECF469E-C023-4AB8-8C49-4ED25ED358DC}"/>
                </a:ext>
              </a:extLst>
            </p:cNvPr>
            <p:cNvSpPr>
              <a:spLocks noChangeArrowheads="1"/>
            </p:cNvSpPr>
            <p:nvPr/>
          </p:nvSpPr>
          <p:spPr bwMode="auto">
            <a:xfrm>
              <a:off x="3796" y="1156"/>
              <a:ext cx="88" cy="472"/>
            </a:xfrm>
            <a:prstGeom prst="ellipse">
              <a:avLst/>
            </a:prstGeom>
            <a:noFill/>
            <a:ln w="127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5127" name="Rectangle 63">
              <a:extLst>
                <a:ext uri="{FF2B5EF4-FFF2-40B4-BE49-F238E27FC236}">
                  <a16:creationId xmlns:a16="http://schemas.microsoft.com/office/drawing/2014/main" id="{13CFEE09-4498-4118-8408-7E02A4B2B263}"/>
                </a:ext>
              </a:extLst>
            </p:cNvPr>
            <p:cNvSpPr>
              <a:spLocks noChangeArrowheads="1"/>
            </p:cNvSpPr>
            <p:nvPr/>
          </p:nvSpPr>
          <p:spPr bwMode="auto">
            <a:xfrm>
              <a:off x="4071" y="1104"/>
              <a:ext cx="86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solidFill>
                    <a:schemeClr val="accent2"/>
                  </a:solidFill>
                  <a:ea typeface="宋体" panose="02010600030101010101" pitchFamily="2" charset="-122"/>
                </a:rPr>
                <a:t>You are here!</a:t>
              </a:r>
            </a:p>
          </p:txBody>
        </p:sp>
        <p:sp>
          <p:nvSpPr>
            <p:cNvPr id="45128" name="Line 64">
              <a:extLst>
                <a:ext uri="{FF2B5EF4-FFF2-40B4-BE49-F238E27FC236}">
                  <a16:creationId xmlns:a16="http://schemas.microsoft.com/office/drawing/2014/main" id="{822E39CB-36AD-432D-B1FE-A17A180A8B86}"/>
                </a:ext>
              </a:extLst>
            </p:cNvPr>
            <p:cNvSpPr>
              <a:spLocks noChangeShapeType="1"/>
            </p:cNvSpPr>
            <p:nvPr/>
          </p:nvSpPr>
          <p:spPr bwMode="auto">
            <a:xfrm flipH="1">
              <a:off x="3884" y="1204"/>
              <a:ext cx="248" cy="184"/>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5102" name="Line 65">
            <a:extLst>
              <a:ext uri="{FF2B5EF4-FFF2-40B4-BE49-F238E27FC236}">
                <a16:creationId xmlns:a16="http://schemas.microsoft.com/office/drawing/2014/main" id="{601DF9BC-8390-4514-A48A-E815185CD433}"/>
              </a:ext>
            </a:extLst>
          </p:cNvPr>
          <p:cNvSpPr>
            <a:spLocks noChangeShapeType="1"/>
          </p:cNvSpPr>
          <p:nvPr/>
        </p:nvSpPr>
        <p:spPr bwMode="auto">
          <a:xfrm flipH="1">
            <a:off x="6083300" y="1847850"/>
            <a:ext cx="939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03" name="Line 66">
            <a:extLst>
              <a:ext uri="{FF2B5EF4-FFF2-40B4-BE49-F238E27FC236}">
                <a16:creationId xmlns:a16="http://schemas.microsoft.com/office/drawing/2014/main" id="{2BE50A64-716C-443C-9436-E15D1A7683C1}"/>
              </a:ext>
            </a:extLst>
          </p:cNvPr>
          <p:cNvSpPr>
            <a:spLocks noChangeShapeType="1"/>
          </p:cNvSpPr>
          <p:nvPr/>
        </p:nvSpPr>
        <p:spPr bwMode="auto">
          <a:xfrm>
            <a:off x="4737100" y="2152650"/>
            <a:ext cx="1346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04" name="Line 67">
            <a:extLst>
              <a:ext uri="{FF2B5EF4-FFF2-40B4-BE49-F238E27FC236}">
                <a16:creationId xmlns:a16="http://schemas.microsoft.com/office/drawing/2014/main" id="{5DBB04F4-25B3-4E93-9827-C19941516C3C}"/>
              </a:ext>
            </a:extLst>
          </p:cNvPr>
          <p:cNvSpPr>
            <a:spLocks noChangeShapeType="1"/>
          </p:cNvSpPr>
          <p:nvPr/>
        </p:nvSpPr>
        <p:spPr bwMode="auto">
          <a:xfrm>
            <a:off x="6108700" y="2152650"/>
            <a:ext cx="8128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05" name="Rectangle 68">
            <a:extLst>
              <a:ext uri="{FF2B5EF4-FFF2-40B4-BE49-F238E27FC236}">
                <a16:creationId xmlns:a16="http://schemas.microsoft.com/office/drawing/2014/main" id="{E0797C55-AF12-4E80-8E23-C427E61498C4}"/>
              </a:ext>
            </a:extLst>
          </p:cNvPr>
          <p:cNvSpPr>
            <a:spLocks noChangeArrowheads="1"/>
          </p:cNvSpPr>
          <p:nvPr/>
        </p:nvSpPr>
        <p:spPr bwMode="auto">
          <a:xfrm>
            <a:off x="6996113" y="1943100"/>
            <a:ext cx="9032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Reg/Dec</a:t>
            </a:r>
          </a:p>
        </p:txBody>
      </p:sp>
      <p:grpSp>
        <p:nvGrpSpPr>
          <p:cNvPr id="45145" name="Group 89">
            <a:extLst>
              <a:ext uri="{FF2B5EF4-FFF2-40B4-BE49-F238E27FC236}">
                <a16:creationId xmlns:a16="http://schemas.microsoft.com/office/drawing/2014/main" id="{69E933AA-5E42-4D81-8318-5DE673D51AF9}"/>
              </a:ext>
            </a:extLst>
          </p:cNvPr>
          <p:cNvGrpSpPr>
            <a:grpSpLocks/>
          </p:cNvGrpSpPr>
          <p:nvPr/>
        </p:nvGrpSpPr>
        <p:grpSpPr bwMode="auto">
          <a:xfrm>
            <a:off x="6284913" y="2287588"/>
            <a:ext cx="2584450" cy="863600"/>
            <a:chOff x="3959" y="1387"/>
            <a:chExt cx="1628" cy="544"/>
          </a:xfrm>
        </p:grpSpPr>
        <p:sp>
          <p:nvSpPr>
            <p:cNvPr id="45124" name="Line 70">
              <a:extLst>
                <a:ext uri="{FF2B5EF4-FFF2-40B4-BE49-F238E27FC236}">
                  <a16:creationId xmlns:a16="http://schemas.microsoft.com/office/drawing/2014/main" id="{2C68696B-09AF-4456-84CF-C026ED03808D}"/>
                </a:ext>
              </a:extLst>
            </p:cNvPr>
            <p:cNvSpPr>
              <a:spLocks noChangeShapeType="1"/>
            </p:cNvSpPr>
            <p:nvPr/>
          </p:nvSpPr>
          <p:spPr bwMode="auto">
            <a:xfrm flipH="1" flipV="1">
              <a:off x="3959" y="1387"/>
              <a:ext cx="313" cy="154"/>
            </a:xfrm>
            <a:prstGeom prst="line">
              <a:avLst/>
            </a:prstGeom>
            <a:noFill/>
            <a:ln w="127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25" name="AutoShape 71">
              <a:extLst>
                <a:ext uri="{FF2B5EF4-FFF2-40B4-BE49-F238E27FC236}">
                  <a16:creationId xmlns:a16="http://schemas.microsoft.com/office/drawing/2014/main" id="{18A7C80D-1649-4654-8C6C-7AD007638B69}"/>
                </a:ext>
              </a:extLst>
            </p:cNvPr>
            <p:cNvSpPr>
              <a:spLocks noChangeArrowheads="1"/>
            </p:cNvSpPr>
            <p:nvPr/>
          </p:nvSpPr>
          <p:spPr bwMode="auto">
            <a:xfrm>
              <a:off x="4140" y="1393"/>
              <a:ext cx="1447" cy="538"/>
            </a:xfrm>
            <a:prstGeom prst="cloudCallout">
              <a:avLst>
                <a:gd name="adj1" fmla="val -43296"/>
                <a:gd name="adj2" fmla="val 51856"/>
              </a:avLst>
            </a:prstGeom>
            <a:noFill/>
            <a:ln w="127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800" dirty="0">
                  <a:solidFill>
                    <a:srgbClr val="CC0000"/>
                  </a:solidFill>
                  <a:latin typeface="Arial" panose="020B0604020202020204" pitchFamily="34" charset="0"/>
                  <a:ea typeface="黑体" panose="02010609060101010101" pitchFamily="49" charset="-122"/>
                </a:rPr>
                <a:t>开始从</a:t>
              </a:r>
              <a:r>
                <a:rPr lang="en-US" altLang="zh-CN" sz="1800" dirty="0" smtClean="0">
                  <a:solidFill>
                    <a:srgbClr val="CC0000"/>
                  </a:solidFill>
                  <a:latin typeface="Arial" panose="020B0604020202020204" pitchFamily="34" charset="0"/>
                  <a:ea typeface="黑体" panose="02010609060101010101" pitchFamily="49" charset="-122"/>
                </a:rPr>
                <a:t>16</a:t>
              </a:r>
              <a:r>
                <a:rPr lang="zh-CN" altLang="en-US" sz="1800" dirty="0" smtClean="0">
                  <a:solidFill>
                    <a:srgbClr val="CC0000"/>
                  </a:solidFill>
                  <a:latin typeface="Arial" panose="020B0604020202020204" pitchFamily="34" charset="0"/>
                  <a:ea typeface="黑体" panose="02010609060101010101" pitchFamily="49" charset="-122"/>
                </a:rPr>
                <a:t>号</a:t>
              </a:r>
              <a:r>
                <a:rPr lang="zh-CN" altLang="en-US" sz="1800" dirty="0">
                  <a:solidFill>
                    <a:srgbClr val="CC0000"/>
                  </a:solidFill>
                  <a:latin typeface="Arial" panose="020B0604020202020204" pitchFamily="34" charset="0"/>
                  <a:ea typeface="黑体" panose="02010609060101010101" pitchFamily="49" charset="-122"/>
                </a:rPr>
                <a:t>单元取指！</a:t>
              </a:r>
              <a:endParaRPr lang="en-US" altLang="zh-CN" sz="1800" dirty="0">
                <a:solidFill>
                  <a:srgbClr val="CC0000"/>
                </a:solidFill>
                <a:latin typeface="Arial" panose="020B0604020202020204" pitchFamily="34" charset="0"/>
                <a:ea typeface="黑体" panose="02010609060101010101" pitchFamily="49" charset="-122"/>
              </a:endParaRPr>
            </a:p>
          </p:txBody>
        </p:sp>
      </p:grpSp>
      <p:grpSp>
        <p:nvGrpSpPr>
          <p:cNvPr id="45129" name="Group 73">
            <a:extLst>
              <a:ext uri="{FF2B5EF4-FFF2-40B4-BE49-F238E27FC236}">
                <a16:creationId xmlns:a16="http://schemas.microsoft.com/office/drawing/2014/main" id="{FF94838F-3F7E-4C47-BBC8-6FC6A647F960}"/>
              </a:ext>
            </a:extLst>
          </p:cNvPr>
          <p:cNvGrpSpPr>
            <a:grpSpLocks/>
          </p:cNvGrpSpPr>
          <p:nvPr/>
        </p:nvGrpSpPr>
        <p:grpSpPr bwMode="auto">
          <a:xfrm>
            <a:off x="131763" y="1941513"/>
            <a:ext cx="6038850" cy="3573462"/>
            <a:chOff x="110" y="1736"/>
            <a:chExt cx="3712" cy="2251"/>
          </a:xfrm>
        </p:grpSpPr>
        <p:sp>
          <p:nvSpPr>
            <p:cNvPr id="45122" name="AutoShape 69">
              <a:extLst>
                <a:ext uri="{FF2B5EF4-FFF2-40B4-BE49-F238E27FC236}">
                  <a16:creationId xmlns:a16="http://schemas.microsoft.com/office/drawing/2014/main" id="{6E5CD732-A09F-4E06-B556-514760C67441}"/>
                </a:ext>
              </a:extLst>
            </p:cNvPr>
            <p:cNvSpPr>
              <a:spLocks noChangeArrowheads="1"/>
            </p:cNvSpPr>
            <p:nvPr/>
          </p:nvSpPr>
          <p:spPr bwMode="auto">
            <a:xfrm>
              <a:off x="110" y="3484"/>
              <a:ext cx="1692" cy="503"/>
            </a:xfrm>
            <a:prstGeom prst="cloudCallout">
              <a:avLst>
                <a:gd name="adj1" fmla="val 27718"/>
                <a:gd name="adj2" fmla="val -105667"/>
              </a:avLst>
            </a:prstGeom>
            <a:noFill/>
            <a:ln w="127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800" dirty="0">
                  <a:solidFill>
                    <a:srgbClr val="CC0000"/>
                  </a:solidFill>
                  <a:latin typeface="Arial" panose="020B0604020202020204" pitchFamily="34" charset="0"/>
                  <a:ea typeface="黑体" panose="02010609060101010101" pitchFamily="49" charset="-122"/>
                </a:rPr>
                <a:t>PC </a:t>
              </a:r>
              <a:r>
                <a:rPr lang="zh-CN" altLang="en-US" sz="1800" dirty="0">
                  <a:solidFill>
                    <a:srgbClr val="CC0000"/>
                  </a:solidFill>
                  <a:latin typeface="Arial" panose="020B0604020202020204" pitchFamily="34" charset="0"/>
                  <a:ea typeface="黑体" panose="02010609060101010101" pitchFamily="49" charset="-122"/>
                </a:rPr>
                <a:t>新值（</a:t>
              </a:r>
              <a:r>
                <a:rPr lang="en-US" altLang="zh-CN" sz="1800" dirty="0" smtClean="0">
                  <a:solidFill>
                    <a:srgbClr val="CC0000"/>
                  </a:solidFill>
                  <a:latin typeface="Arial" panose="020B0604020202020204" pitchFamily="34" charset="0"/>
                  <a:ea typeface="黑体" panose="02010609060101010101" pitchFamily="49" charset="-122"/>
                </a:rPr>
                <a:t>16</a:t>
              </a:r>
              <a:r>
                <a:rPr lang="zh-CN" altLang="en-US" sz="1800" dirty="0" smtClean="0">
                  <a:solidFill>
                    <a:srgbClr val="CC0000"/>
                  </a:solidFill>
                  <a:latin typeface="Arial" panose="020B0604020202020204" pitchFamily="34" charset="0"/>
                  <a:ea typeface="黑体" panose="02010609060101010101" pitchFamily="49" charset="-122"/>
                </a:rPr>
                <a:t>） </a:t>
              </a:r>
              <a:r>
                <a:rPr lang="en-US" altLang="zh-CN" sz="1800" dirty="0">
                  <a:solidFill>
                    <a:srgbClr val="CC0000"/>
                  </a:solidFill>
                  <a:latin typeface="Arial" panose="020B0604020202020204" pitchFamily="34" charset="0"/>
                  <a:ea typeface="黑体" panose="02010609060101010101" pitchFamily="49" charset="-122"/>
                </a:rPr>
                <a:t>≠</a:t>
              </a:r>
              <a:r>
                <a:rPr lang="zh-CN" altLang="en-US" sz="1800" dirty="0">
                  <a:solidFill>
                    <a:srgbClr val="CC0000"/>
                  </a:solidFill>
                  <a:latin typeface="Arial" panose="020B0604020202020204" pitchFamily="34" charset="0"/>
                  <a:ea typeface="黑体" panose="02010609060101010101" pitchFamily="49" charset="-122"/>
                </a:rPr>
                <a:t>旧输出（</a:t>
              </a:r>
              <a:r>
                <a:rPr lang="en-US" altLang="zh-CN" sz="1800" dirty="0" smtClean="0">
                  <a:solidFill>
                    <a:srgbClr val="CC0000"/>
                  </a:solidFill>
                  <a:latin typeface="Arial" panose="020B0604020202020204" pitchFamily="34" charset="0"/>
                  <a:ea typeface="黑体" panose="02010609060101010101" pitchFamily="49" charset="-122"/>
                </a:rPr>
                <a:t>12</a:t>
              </a:r>
              <a:r>
                <a:rPr lang="zh-CN" altLang="en-US" sz="1800" dirty="0" smtClean="0">
                  <a:solidFill>
                    <a:srgbClr val="CC0000"/>
                  </a:solidFill>
                  <a:latin typeface="Arial" panose="020B0604020202020204" pitchFamily="34" charset="0"/>
                  <a:ea typeface="黑体" panose="02010609060101010101" pitchFamily="49" charset="-122"/>
                </a:rPr>
                <a:t>）</a:t>
              </a:r>
              <a:endParaRPr lang="en-US" altLang="zh-CN" sz="1800" dirty="0">
                <a:solidFill>
                  <a:srgbClr val="CC0000"/>
                </a:solidFill>
                <a:latin typeface="Arial" panose="020B0604020202020204" pitchFamily="34" charset="0"/>
                <a:ea typeface="黑体" panose="02010609060101010101" pitchFamily="49" charset="-122"/>
              </a:endParaRPr>
            </a:p>
          </p:txBody>
        </p:sp>
        <p:sp>
          <p:nvSpPr>
            <p:cNvPr id="45123" name="Line 72">
              <a:extLst>
                <a:ext uri="{FF2B5EF4-FFF2-40B4-BE49-F238E27FC236}">
                  <a16:creationId xmlns:a16="http://schemas.microsoft.com/office/drawing/2014/main" id="{92BCDD22-BC1C-4214-A051-E2EDAFFC286B}"/>
                </a:ext>
              </a:extLst>
            </p:cNvPr>
            <p:cNvSpPr>
              <a:spLocks noChangeShapeType="1"/>
            </p:cNvSpPr>
            <p:nvPr/>
          </p:nvSpPr>
          <p:spPr bwMode="auto">
            <a:xfrm flipV="1">
              <a:off x="1646" y="1736"/>
              <a:ext cx="2176" cy="1747"/>
            </a:xfrm>
            <a:prstGeom prst="line">
              <a:avLst/>
            </a:prstGeom>
            <a:noFill/>
            <a:ln w="127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5134" name="Group 78">
            <a:extLst>
              <a:ext uri="{FF2B5EF4-FFF2-40B4-BE49-F238E27FC236}">
                <a16:creationId xmlns:a16="http://schemas.microsoft.com/office/drawing/2014/main" id="{31913F60-519D-4AAB-9F5C-590D9CAAF403}"/>
              </a:ext>
            </a:extLst>
          </p:cNvPr>
          <p:cNvGrpSpPr>
            <a:grpSpLocks/>
          </p:cNvGrpSpPr>
          <p:nvPr/>
        </p:nvGrpSpPr>
        <p:grpSpPr bwMode="auto">
          <a:xfrm>
            <a:off x="6271034" y="3600447"/>
            <a:ext cx="2816264" cy="849311"/>
            <a:chOff x="3968" y="2586"/>
            <a:chExt cx="1627" cy="535"/>
          </a:xfrm>
        </p:grpSpPr>
        <p:sp>
          <p:nvSpPr>
            <p:cNvPr id="45120" name="Text Box 76">
              <a:extLst>
                <a:ext uri="{FF2B5EF4-FFF2-40B4-BE49-F238E27FC236}">
                  <a16:creationId xmlns:a16="http://schemas.microsoft.com/office/drawing/2014/main" id="{DAB7CACD-6408-4E49-9418-B5C99A2EF46A}"/>
                </a:ext>
              </a:extLst>
            </p:cNvPr>
            <p:cNvSpPr txBox="1">
              <a:spLocks noChangeArrowheads="1"/>
            </p:cNvSpPr>
            <p:nvPr/>
          </p:nvSpPr>
          <p:spPr bwMode="auto">
            <a:xfrm>
              <a:off x="4243" y="2714"/>
              <a:ext cx="1352" cy="407"/>
            </a:xfrm>
            <a:prstGeom prst="rect">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dirty="0">
                  <a:latin typeface="Arial" panose="020B0604020202020204" pitchFamily="34" charset="0"/>
                  <a:ea typeface="黑体" panose="02010609060101010101" pitchFamily="49" charset="-122"/>
                </a:rPr>
                <a:t>流水段寄存器用来存放各阶段的执行</a:t>
              </a:r>
              <a:r>
                <a:rPr lang="zh-CN" altLang="en-US" sz="1800" dirty="0" smtClean="0">
                  <a:latin typeface="Arial" panose="020B0604020202020204" pitchFamily="34" charset="0"/>
                  <a:ea typeface="黑体" panose="02010609060101010101" pitchFamily="49" charset="-122"/>
                </a:rPr>
                <a:t>结果</a:t>
              </a:r>
              <a:endParaRPr lang="zh-CN" altLang="en-US" sz="1800" dirty="0">
                <a:latin typeface="Arial" panose="020B0604020202020204" pitchFamily="34" charset="0"/>
                <a:ea typeface="黑体" panose="02010609060101010101" pitchFamily="49" charset="-122"/>
              </a:endParaRPr>
            </a:p>
          </p:txBody>
        </p:sp>
        <p:sp>
          <p:nvSpPr>
            <p:cNvPr id="45121" name="Line 77">
              <a:extLst>
                <a:ext uri="{FF2B5EF4-FFF2-40B4-BE49-F238E27FC236}">
                  <a16:creationId xmlns:a16="http://schemas.microsoft.com/office/drawing/2014/main" id="{9C89BE3E-741D-4E83-8E11-B183E28C380D}"/>
                </a:ext>
              </a:extLst>
            </p:cNvPr>
            <p:cNvSpPr>
              <a:spLocks noChangeShapeType="1"/>
            </p:cNvSpPr>
            <p:nvPr/>
          </p:nvSpPr>
          <p:spPr bwMode="auto">
            <a:xfrm flipH="1" flipV="1">
              <a:off x="3968" y="2586"/>
              <a:ext cx="275" cy="122"/>
            </a:xfrm>
            <a:prstGeom prst="line">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5135" name="Text Box 79">
            <a:extLst>
              <a:ext uri="{FF2B5EF4-FFF2-40B4-BE49-F238E27FC236}">
                <a16:creationId xmlns:a16="http://schemas.microsoft.com/office/drawing/2014/main" id="{1B1F49CB-2819-470F-806E-BD691512CD03}"/>
              </a:ext>
            </a:extLst>
          </p:cNvPr>
          <p:cNvSpPr txBox="1">
            <a:spLocks noChangeArrowheads="1"/>
          </p:cNvSpPr>
          <p:nvPr/>
        </p:nvSpPr>
        <p:spPr bwMode="auto">
          <a:xfrm>
            <a:off x="141288" y="5484813"/>
            <a:ext cx="35798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a:ea typeface="黑体" panose="02010609060101010101" pitchFamily="49" charset="-122"/>
              </a:rPr>
              <a:t>取指阶段有哪些控制信号？</a:t>
            </a:r>
          </a:p>
        </p:txBody>
      </p:sp>
      <p:sp>
        <p:nvSpPr>
          <p:cNvPr id="45136" name="Text Box 80">
            <a:extLst>
              <a:ext uri="{FF2B5EF4-FFF2-40B4-BE49-F238E27FC236}">
                <a16:creationId xmlns:a16="http://schemas.microsoft.com/office/drawing/2014/main" id="{BCEB17D3-251D-48B6-8634-289B65BAC93D}"/>
              </a:ext>
            </a:extLst>
          </p:cNvPr>
          <p:cNvSpPr txBox="1">
            <a:spLocks noChangeArrowheads="1"/>
          </p:cNvSpPr>
          <p:nvPr/>
        </p:nvSpPr>
        <p:spPr bwMode="auto">
          <a:xfrm>
            <a:off x="128588" y="5919788"/>
            <a:ext cx="55276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a:solidFill>
                  <a:srgbClr val="990000"/>
                </a:solidFill>
                <a:ea typeface="黑体" panose="02010609060101010101" pitchFamily="49" charset="-122"/>
              </a:rPr>
              <a:t>不需控制信号，因为每条指令执行功能一样，是确定的，无需根据指令的不同来控制执行不同的操作！</a:t>
            </a:r>
          </a:p>
        </p:txBody>
      </p:sp>
      <p:sp>
        <p:nvSpPr>
          <p:cNvPr id="45137" name="Text Box 81">
            <a:extLst>
              <a:ext uri="{FF2B5EF4-FFF2-40B4-BE49-F238E27FC236}">
                <a16:creationId xmlns:a16="http://schemas.microsoft.com/office/drawing/2014/main" id="{B7C122BF-0DCB-48B3-8E30-F8CD4263C945}"/>
              </a:ext>
            </a:extLst>
          </p:cNvPr>
          <p:cNvSpPr txBox="1">
            <a:spLocks noChangeArrowheads="1"/>
          </p:cNvSpPr>
          <p:nvPr/>
        </p:nvSpPr>
        <p:spPr bwMode="auto">
          <a:xfrm>
            <a:off x="260350" y="1149350"/>
            <a:ext cx="1670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a:solidFill>
                  <a:srgbClr val="008000"/>
                </a:solidFill>
                <a:ea typeface="黑体" panose="02010609060101010101" pitchFamily="49" charset="-122"/>
              </a:rPr>
              <a:t>指令部件功能</a:t>
            </a:r>
          </a:p>
        </p:txBody>
      </p:sp>
      <p:sp>
        <p:nvSpPr>
          <p:cNvPr id="45138" name="Text Box 82">
            <a:extLst>
              <a:ext uri="{FF2B5EF4-FFF2-40B4-BE49-F238E27FC236}">
                <a16:creationId xmlns:a16="http://schemas.microsoft.com/office/drawing/2014/main" id="{57982AC9-9929-48F6-BEF0-CC01C9FB0471}"/>
              </a:ext>
            </a:extLst>
          </p:cNvPr>
          <p:cNvSpPr txBox="1">
            <a:spLocks noChangeArrowheads="1"/>
          </p:cNvSpPr>
          <p:nvPr/>
        </p:nvSpPr>
        <p:spPr bwMode="auto">
          <a:xfrm>
            <a:off x="188913" y="1528763"/>
            <a:ext cx="184308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solidFill>
                  <a:srgbClr val="008000"/>
                </a:solidFill>
                <a:latin typeface="Arial" panose="020B0604020202020204" pitchFamily="34" charset="0"/>
                <a:ea typeface="宋体" panose="02010600030101010101" pitchFamily="2" charset="-122"/>
                <a:cs typeface="Arial" panose="020B0604020202020204" pitchFamily="34" charset="0"/>
              </a:rPr>
              <a:t>Instr </a:t>
            </a:r>
            <a:r>
              <a:rPr lang="en-US" altLang="zh-CN">
                <a:solidFill>
                  <a:srgbClr val="008000"/>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en-US" altLang="zh-CN">
                <a:solidFill>
                  <a:srgbClr val="008000"/>
                </a:solidFill>
                <a:latin typeface="Arial" panose="020B0604020202020204" pitchFamily="34" charset="0"/>
                <a:ea typeface="宋体" panose="02010600030101010101" pitchFamily="2" charset="-122"/>
                <a:cs typeface="Arial" panose="020B0604020202020204" pitchFamily="34" charset="0"/>
              </a:rPr>
              <a:t> M[PC]</a:t>
            </a:r>
          </a:p>
          <a:p>
            <a:r>
              <a:rPr lang="en-US" altLang="zh-CN">
                <a:solidFill>
                  <a:srgbClr val="008000"/>
                </a:solidFill>
                <a:latin typeface="Arial" panose="020B0604020202020204" pitchFamily="34" charset="0"/>
                <a:ea typeface="宋体" panose="02010600030101010101" pitchFamily="2" charset="-122"/>
                <a:cs typeface="Arial" panose="020B0604020202020204" pitchFamily="34" charset="0"/>
              </a:rPr>
              <a:t>PC</a:t>
            </a:r>
            <a:r>
              <a:rPr lang="en-US" altLang="zh-CN">
                <a:solidFill>
                  <a:srgbClr val="008000"/>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en-US" altLang="zh-CN">
                <a:solidFill>
                  <a:srgbClr val="008000"/>
                </a:solidFill>
                <a:latin typeface="Arial" panose="020B0604020202020204" pitchFamily="34" charset="0"/>
                <a:ea typeface="宋体" panose="02010600030101010101" pitchFamily="2" charset="-122"/>
                <a:cs typeface="Arial" panose="020B0604020202020204" pitchFamily="34" charset="0"/>
              </a:rPr>
              <a:t> PC+4</a:t>
            </a:r>
          </a:p>
        </p:txBody>
      </p:sp>
      <p:grpSp>
        <p:nvGrpSpPr>
          <p:cNvPr id="45141" name="Group 85">
            <a:extLst>
              <a:ext uri="{FF2B5EF4-FFF2-40B4-BE49-F238E27FC236}">
                <a16:creationId xmlns:a16="http://schemas.microsoft.com/office/drawing/2014/main" id="{82239EAD-A292-48D2-9FB4-F728AE79BBEB}"/>
              </a:ext>
            </a:extLst>
          </p:cNvPr>
          <p:cNvGrpSpPr>
            <a:grpSpLocks/>
          </p:cNvGrpSpPr>
          <p:nvPr/>
        </p:nvGrpSpPr>
        <p:grpSpPr bwMode="auto">
          <a:xfrm>
            <a:off x="68550" y="2686049"/>
            <a:ext cx="2832100" cy="1362603"/>
            <a:chOff x="69" y="1765"/>
            <a:chExt cx="1714" cy="837"/>
          </a:xfrm>
        </p:grpSpPr>
        <p:sp>
          <p:nvSpPr>
            <p:cNvPr id="45118" name="Text Box 83">
              <a:extLst>
                <a:ext uri="{FF2B5EF4-FFF2-40B4-BE49-F238E27FC236}">
                  <a16:creationId xmlns:a16="http://schemas.microsoft.com/office/drawing/2014/main" id="{9ECAFFD9-2F85-4636-AA19-EBF8779430A1}"/>
                </a:ext>
              </a:extLst>
            </p:cNvPr>
            <p:cNvSpPr txBox="1">
              <a:spLocks noChangeArrowheads="1"/>
            </p:cNvSpPr>
            <p:nvPr/>
          </p:nvSpPr>
          <p:spPr bwMode="auto">
            <a:xfrm>
              <a:off x="69" y="1865"/>
              <a:ext cx="1013" cy="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dirty="0">
                  <a:solidFill>
                    <a:schemeClr val="accent2"/>
                  </a:solidFill>
                  <a:latin typeface="Arial" panose="020B0604020202020204" pitchFamily="34" charset="0"/>
                  <a:ea typeface="黑体" panose="02010609060101010101" pitchFamily="49" charset="-122"/>
                </a:rPr>
                <a:t>这里</a:t>
              </a:r>
              <a:r>
                <a:rPr lang="en-US" altLang="zh-CN" sz="1800" dirty="0">
                  <a:solidFill>
                    <a:schemeClr val="accent2"/>
                  </a:solidFill>
                  <a:latin typeface="Arial" panose="020B0604020202020204" pitchFamily="34" charset="0"/>
                  <a:ea typeface="黑体" panose="02010609060101010101" pitchFamily="49" charset="-122"/>
                </a:rPr>
                <a:t>MUX</a:t>
              </a:r>
              <a:r>
                <a:rPr lang="zh-CN" altLang="en-US" sz="1800" dirty="0">
                  <a:solidFill>
                    <a:schemeClr val="accent2"/>
                  </a:solidFill>
                  <a:latin typeface="Arial" panose="020B0604020202020204" pitchFamily="34" charset="0"/>
                  <a:ea typeface="黑体" panose="02010609060101010101" pitchFamily="49" charset="-122"/>
                </a:rPr>
                <a:t>的控制信号由其他阶段产生</a:t>
              </a:r>
              <a:r>
                <a:rPr lang="zh-CN" altLang="en-US" sz="1800" dirty="0" smtClean="0">
                  <a:solidFill>
                    <a:schemeClr val="accent2"/>
                  </a:solidFill>
                  <a:latin typeface="Arial" panose="020B0604020202020204" pitchFamily="34" charset="0"/>
                  <a:ea typeface="黑体" panose="02010609060101010101" pitchFamily="49" charset="-122"/>
                </a:rPr>
                <a:t>！其初值固定为</a:t>
              </a:r>
              <a:r>
                <a:rPr lang="en-US" altLang="zh-CN" sz="1800" dirty="0" smtClean="0">
                  <a:solidFill>
                    <a:schemeClr val="accent2"/>
                  </a:solidFill>
                  <a:latin typeface="Arial" panose="020B0604020202020204" pitchFamily="34" charset="0"/>
                  <a:ea typeface="黑体" panose="02010609060101010101" pitchFamily="49" charset="-122"/>
                </a:rPr>
                <a:t>0</a:t>
              </a:r>
              <a:endParaRPr lang="zh-CN" altLang="en-US" sz="1800" dirty="0">
                <a:solidFill>
                  <a:schemeClr val="accent2"/>
                </a:solidFill>
                <a:latin typeface="Arial" panose="020B0604020202020204" pitchFamily="34" charset="0"/>
                <a:ea typeface="黑体" panose="02010609060101010101" pitchFamily="49" charset="-122"/>
              </a:endParaRPr>
            </a:p>
          </p:txBody>
        </p:sp>
        <p:sp>
          <p:nvSpPr>
            <p:cNvPr id="45119" name="Line 84">
              <a:extLst>
                <a:ext uri="{FF2B5EF4-FFF2-40B4-BE49-F238E27FC236}">
                  <a16:creationId xmlns:a16="http://schemas.microsoft.com/office/drawing/2014/main" id="{DDB46BD9-5B2E-49AE-91BA-F8A359F16BEA}"/>
                </a:ext>
              </a:extLst>
            </p:cNvPr>
            <p:cNvSpPr>
              <a:spLocks noChangeShapeType="1"/>
            </p:cNvSpPr>
            <p:nvPr/>
          </p:nvSpPr>
          <p:spPr bwMode="auto">
            <a:xfrm flipV="1">
              <a:off x="896" y="1765"/>
              <a:ext cx="887" cy="256"/>
            </a:xfrm>
            <a:prstGeom prst="line">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5142" name="Text Box 86">
            <a:extLst>
              <a:ext uri="{FF2B5EF4-FFF2-40B4-BE49-F238E27FC236}">
                <a16:creationId xmlns:a16="http://schemas.microsoft.com/office/drawing/2014/main" id="{059BE33A-D41E-4E12-A9E3-89085B61DD25}"/>
              </a:ext>
            </a:extLst>
          </p:cNvPr>
          <p:cNvSpPr txBox="1">
            <a:spLocks noChangeArrowheads="1"/>
          </p:cNvSpPr>
          <p:nvPr/>
        </p:nvSpPr>
        <p:spPr bwMode="auto">
          <a:xfrm>
            <a:off x="6392863" y="4599495"/>
            <a:ext cx="23082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700" dirty="0">
                <a:solidFill>
                  <a:schemeClr val="accent1"/>
                </a:solidFill>
                <a:latin typeface="Arial" panose="020B0604020202020204" pitchFamily="34" charset="0"/>
                <a:ea typeface="黑体" panose="02010609060101010101" pitchFamily="49" charset="-122"/>
              </a:rPr>
              <a:t>应把哪些信息存到流水段寄存器</a:t>
            </a:r>
            <a:r>
              <a:rPr lang="en-US" altLang="zh-CN" sz="1700" dirty="0">
                <a:solidFill>
                  <a:schemeClr val="accent1"/>
                </a:solidFill>
                <a:latin typeface="Arial" panose="020B0604020202020204" pitchFamily="34" charset="0"/>
                <a:ea typeface="黑体" panose="02010609060101010101" pitchFamily="49" charset="-122"/>
              </a:rPr>
              <a:t>IF/ID</a:t>
            </a:r>
            <a:r>
              <a:rPr lang="zh-CN" altLang="en-US" sz="1700" dirty="0">
                <a:solidFill>
                  <a:schemeClr val="accent1"/>
                </a:solidFill>
                <a:latin typeface="Arial" panose="020B0604020202020204" pitchFamily="34" charset="0"/>
                <a:ea typeface="黑体" panose="02010609060101010101" pitchFamily="49" charset="-122"/>
              </a:rPr>
              <a:t>中？</a:t>
            </a:r>
          </a:p>
        </p:txBody>
      </p:sp>
      <p:sp>
        <p:nvSpPr>
          <p:cNvPr id="45143" name="Text Box 87">
            <a:extLst>
              <a:ext uri="{FF2B5EF4-FFF2-40B4-BE49-F238E27FC236}">
                <a16:creationId xmlns:a16="http://schemas.microsoft.com/office/drawing/2014/main" id="{DF4AF80D-8A9D-49A9-A4E5-B602347B02F8}"/>
              </a:ext>
            </a:extLst>
          </p:cNvPr>
          <p:cNvSpPr txBox="1">
            <a:spLocks noChangeArrowheads="1"/>
          </p:cNvSpPr>
          <p:nvPr/>
        </p:nvSpPr>
        <p:spPr bwMode="auto">
          <a:xfrm>
            <a:off x="6423024" y="5202745"/>
            <a:ext cx="2514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dirty="0">
                <a:latin typeface="Arial" panose="020B0604020202020204" pitchFamily="34" charset="0"/>
                <a:ea typeface="黑体" panose="02010609060101010101" pitchFamily="49" charset="-122"/>
              </a:rPr>
              <a:t>应保存后面阶段用到的</a:t>
            </a:r>
            <a:r>
              <a:rPr lang="zh-CN" altLang="en-US" sz="1800" dirty="0">
                <a:solidFill>
                  <a:srgbClr val="CC0000"/>
                </a:solidFill>
                <a:latin typeface="Arial" panose="020B0604020202020204" pitchFamily="34" charset="0"/>
                <a:ea typeface="黑体" panose="02010609060101010101" pitchFamily="49" charset="-122"/>
              </a:rPr>
              <a:t>指令</a:t>
            </a:r>
            <a:r>
              <a:rPr lang="zh-CN" altLang="en-US" sz="1800" dirty="0">
                <a:latin typeface="Arial" panose="020B0604020202020204" pitchFamily="34" charset="0"/>
                <a:ea typeface="黑体" panose="02010609060101010101" pitchFamily="49" charset="-122"/>
              </a:rPr>
              <a:t>和</a:t>
            </a:r>
            <a:r>
              <a:rPr lang="en-US" altLang="zh-CN" sz="1800" dirty="0">
                <a:solidFill>
                  <a:srgbClr val="CC0000"/>
                </a:solidFill>
                <a:latin typeface="Arial" panose="020B0604020202020204" pitchFamily="34" charset="0"/>
                <a:ea typeface="黑体" panose="02010609060101010101" pitchFamily="49" charset="-122"/>
              </a:rPr>
              <a:t>PC+4</a:t>
            </a:r>
            <a:r>
              <a:rPr lang="zh-CN" altLang="en-US" sz="1800" dirty="0">
                <a:solidFill>
                  <a:srgbClr val="CC0000"/>
                </a:solidFill>
                <a:latin typeface="Arial" panose="020B0604020202020204" pitchFamily="34" charset="0"/>
                <a:ea typeface="黑体" panose="02010609060101010101" pitchFamily="49" charset="-122"/>
              </a:rPr>
              <a:t>的值</a:t>
            </a:r>
            <a:r>
              <a:rPr lang="zh-CN" altLang="en-US" sz="1800" dirty="0">
                <a:latin typeface="Arial" panose="020B0604020202020204" pitchFamily="34" charset="0"/>
                <a:ea typeface="黑体" panose="02010609060101010101" pitchFamily="49" charset="-122"/>
              </a:rPr>
              <a:t>！</a:t>
            </a:r>
          </a:p>
        </p:txBody>
      </p:sp>
      <p:sp>
        <p:nvSpPr>
          <p:cNvPr id="45144" name="Text Box 88">
            <a:extLst>
              <a:ext uri="{FF2B5EF4-FFF2-40B4-BE49-F238E27FC236}">
                <a16:creationId xmlns:a16="http://schemas.microsoft.com/office/drawing/2014/main" id="{36BB2635-274D-42B9-8F61-CA6269CB0083}"/>
              </a:ext>
            </a:extLst>
          </p:cNvPr>
          <p:cNvSpPr txBox="1">
            <a:spLocks noChangeArrowheads="1"/>
          </p:cNvSpPr>
          <p:nvPr/>
        </p:nvSpPr>
        <p:spPr bwMode="auto">
          <a:xfrm>
            <a:off x="6108700" y="5852542"/>
            <a:ext cx="3014579" cy="563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nSpc>
                <a:spcPct val="90000"/>
              </a:lnSpc>
            </a:pPr>
            <a:r>
              <a:rPr lang="zh-CN" altLang="en-US" sz="1700" dirty="0">
                <a:solidFill>
                  <a:srgbClr val="FF0000"/>
                </a:solidFill>
                <a:latin typeface="Arial" panose="020B0604020202020204" pitchFamily="34" charset="0"/>
                <a:ea typeface="黑体" panose="02010609060101010101" pitchFamily="49" charset="-122"/>
              </a:rPr>
              <a:t>指令</a:t>
            </a:r>
            <a:r>
              <a:rPr lang="zh-CN" altLang="en-US" sz="1700" dirty="0">
                <a:solidFill>
                  <a:srgbClr val="008000"/>
                </a:solidFill>
                <a:latin typeface="Arial" panose="020B0604020202020204" pitchFamily="34" charset="0"/>
                <a:ea typeface="黑体" panose="02010609060101010101" pitchFamily="49" charset="-122"/>
              </a:rPr>
              <a:t>在随后阶段被送出译码，</a:t>
            </a:r>
          </a:p>
          <a:p>
            <a:pPr>
              <a:lnSpc>
                <a:spcPct val="90000"/>
              </a:lnSpc>
            </a:pPr>
            <a:r>
              <a:rPr lang="en-US" altLang="zh-CN" sz="1700" dirty="0">
                <a:solidFill>
                  <a:srgbClr val="FF0000"/>
                </a:solidFill>
                <a:latin typeface="Arial" panose="020B0604020202020204" pitchFamily="34" charset="0"/>
                <a:ea typeface="黑体" panose="02010609060101010101" pitchFamily="49" charset="-122"/>
              </a:rPr>
              <a:t>PC+4</a:t>
            </a:r>
            <a:r>
              <a:rPr lang="zh-CN" altLang="en-US" sz="1700" dirty="0">
                <a:solidFill>
                  <a:srgbClr val="008000"/>
                </a:solidFill>
                <a:latin typeface="Arial" panose="020B0604020202020204" pitchFamily="34" charset="0"/>
                <a:ea typeface="黑体" panose="02010609060101010101" pitchFamily="49" charset="-122"/>
              </a:rPr>
              <a:t>用来计算转移目标</a:t>
            </a:r>
            <a:r>
              <a:rPr lang="zh-CN" altLang="en-US" sz="1700" dirty="0" smtClean="0">
                <a:solidFill>
                  <a:srgbClr val="008000"/>
                </a:solidFill>
                <a:latin typeface="Arial" panose="020B0604020202020204" pitchFamily="34" charset="0"/>
                <a:ea typeface="黑体" panose="02010609060101010101" pitchFamily="49" charset="-122"/>
              </a:rPr>
              <a:t>地址</a:t>
            </a:r>
            <a:endParaRPr lang="zh-CN" altLang="en-US" sz="1700" dirty="0">
              <a:solidFill>
                <a:srgbClr val="008000"/>
              </a:solidFill>
              <a:latin typeface="Arial" panose="020B0604020202020204" pitchFamily="34" charset="0"/>
              <a:ea typeface="黑体" panose="02010609060101010101" pitchFamily="49" charset="-122"/>
            </a:endParaRPr>
          </a:p>
        </p:txBody>
      </p:sp>
      <p:sp>
        <p:nvSpPr>
          <p:cNvPr id="11" name="文本框 10"/>
          <p:cNvSpPr txBox="1"/>
          <p:nvPr/>
        </p:nvSpPr>
        <p:spPr>
          <a:xfrm>
            <a:off x="5162642" y="6419594"/>
            <a:ext cx="2621828" cy="369332"/>
          </a:xfrm>
          <a:prstGeom prst="rect">
            <a:avLst/>
          </a:prstGeom>
          <a:noFill/>
        </p:spPr>
        <p:txBody>
          <a:bodyPr wrap="square" rtlCol="0">
            <a:spAutoFit/>
          </a:bodyPr>
          <a:lstStyle/>
          <a:p>
            <a:r>
              <a:rPr lang="en-US" altLang="zh-CN" sz="1800" dirty="0" smtClean="0">
                <a:solidFill>
                  <a:srgbClr val="FF0000"/>
                </a:solidFill>
              </a:rPr>
              <a:t>IF/ID</a:t>
            </a:r>
            <a:r>
              <a:rPr lang="zh-CN" altLang="en-US" sz="1800" dirty="0" smtClean="0">
                <a:solidFill>
                  <a:srgbClr val="FF0000"/>
                </a:solidFill>
              </a:rPr>
              <a:t>寄存器有多少位？</a:t>
            </a:r>
            <a:endParaRPr lang="zh-CN" altLang="en-US" sz="1800" dirty="0">
              <a:solidFill>
                <a:srgbClr val="FF0000"/>
              </a:solidFill>
            </a:endParaRPr>
          </a:p>
        </p:txBody>
      </p:sp>
      <p:sp>
        <p:nvSpPr>
          <p:cNvPr id="12" name="文本框 11"/>
          <p:cNvSpPr txBox="1"/>
          <p:nvPr/>
        </p:nvSpPr>
        <p:spPr>
          <a:xfrm>
            <a:off x="7840663" y="6415773"/>
            <a:ext cx="983012" cy="338554"/>
          </a:xfrm>
          <a:prstGeom prst="rect">
            <a:avLst/>
          </a:prstGeom>
          <a:noFill/>
        </p:spPr>
        <p:txBody>
          <a:bodyPr wrap="square" rtlCol="0">
            <a:spAutoFit/>
          </a:bodyPr>
          <a:lstStyle/>
          <a:p>
            <a:r>
              <a:rPr lang="en-US" altLang="zh-CN" dirty="0" smtClean="0"/>
              <a:t>32+32</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137"/>
                                        </p:tgtEl>
                                        <p:attrNameLst>
                                          <p:attrName>style.visibility</p:attrName>
                                        </p:attrNameLst>
                                      </p:cBhvr>
                                      <p:to>
                                        <p:strVal val="visible"/>
                                      </p:to>
                                    </p:set>
                                    <p:animEffect transition="in" filter="blinds(horizontal)">
                                      <p:cBhvr>
                                        <p:cTn id="7" dur="500"/>
                                        <p:tgtEl>
                                          <p:spTgt spid="451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138">
                                            <p:txEl>
                                              <p:pRg st="0" end="0"/>
                                            </p:txEl>
                                          </p:spTgt>
                                        </p:tgtEl>
                                        <p:attrNameLst>
                                          <p:attrName>style.visibility</p:attrName>
                                        </p:attrNameLst>
                                      </p:cBhvr>
                                      <p:to>
                                        <p:strVal val="visible"/>
                                      </p:to>
                                    </p:set>
                                    <p:animEffect transition="in" filter="blinds(horizontal)">
                                      <p:cBhvr>
                                        <p:cTn id="12" dur="500"/>
                                        <p:tgtEl>
                                          <p:spTgt spid="4513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5138">
                                            <p:txEl>
                                              <p:pRg st="1" end="1"/>
                                            </p:txEl>
                                          </p:spTgt>
                                        </p:tgtEl>
                                        <p:attrNameLst>
                                          <p:attrName>style.visibility</p:attrName>
                                        </p:attrNameLst>
                                      </p:cBhvr>
                                      <p:to>
                                        <p:strVal val="visible"/>
                                      </p:to>
                                    </p:set>
                                    <p:animEffect transition="in" filter="blinds(horizontal)">
                                      <p:cBhvr>
                                        <p:cTn id="17" dur="500"/>
                                        <p:tgtEl>
                                          <p:spTgt spid="4513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5059">
                                            <p:txEl>
                                              <p:pRg st="0" end="0"/>
                                            </p:txEl>
                                          </p:spTgt>
                                        </p:tgtEl>
                                        <p:attrNameLst>
                                          <p:attrName>style.visibility</p:attrName>
                                        </p:attrNameLst>
                                      </p:cBhvr>
                                      <p:to>
                                        <p:strVal val="visible"/>
                                      </p:to>
                                    </p:set>
                                    <p:animEffect transition="in" filter="blinds(horizontal)">
                                      <p:cBhvr>
                                        <p:cTn id="22" dur="500"/>
                                        <p:tgtEl>
                                          <p:spTgt spid="4505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5131"/>
                                        </p:tgtEl>
                                        <p:attrNameLst>
                                          <p:attrName>style.visibility</p:attrName>
                                        </p:attrNameLst>
                                      </p:cBhvr>
                                      <p:to>
                                        <p:strVal val="visible"/>
                                      </p:to>
                                    </p:set>
                                    <p:animEffect transition="in" filter="blinds(horizontal)">
                                      <p:cBhvr>
                                        <p:cTn id="27" dur="500"/>
                                        <p:tgtEl>
                                          <p:spTgt spid="4513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45129"/>
                                        </p:tgtEl>
                                        <p:attrNameLst>
                                          <p:attrName>style.visibility</p:attrName>
                                        </p:attrNameLst>
                                      </p:cBhvr>
                                      <p:to>
                                        <p:strVal val="visible"/>
                                      </p:to>
                                    </p:set>
                                    <p:animEffect transition="in" filter="checkerboard(across)">
                                      <p:cBhvr>
                                        <p:cTn id="32" dur="500"/>
                                        <p:tgtEl>
                                          <p:spTgt spid="451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5145"/>
                                        </p:tgtEl>
                                        <p:attrNameLst>
                                          <p:attrName>style.visibility</p:attrName>
                                        </p:attrNameLst>
                                      </p:cBhvr>
                                      <p:to>
                                        <p:strVal val="visible"/>
                                      </p:to>
                                    </p:set>
                                    <p:animEffect transition="in" filter="blinds(horizontal)">
                                      <p:cBhvr>
                                        <p:cTn id="37" dur="500"/>
                                        <p:tgtEl>
                                          <p:spTgt spid="4514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5135"/>
                                        </p:tgtEl>
                                        <p:attrNameLst>
                                          <p:attrName>style.visibility</p:attrName>
                                        </p:attrNameLst>
                                      </p:cBhvr>
                                      <p:to>
                                        <p:strVal val="visible"/>
                                      </p:to>
                                    </p:set>
                                    <p:animEffect transition="in" filter="blinds(horizontal)">
                                      <p:cBhvr>
                                        <p:cTn id="42" dur="500"/>
                                        <p:tgtEl>
                                          <p:spTgt spid="4513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5136"/>
                                        </p:tgtEl>
                                        <p:attrNameLst>
                                          <p:attrName>style.visibility</p:attrName>
                                        </p:attrNameLst>
                                      </p:cBhvr>
                                      <p:to>
                                        <p:strVal val="visible"/>
                                      </p:to>
                                    </p:set>
                                    <p:animEffect transition="in" filter="blinds(horizontal)">
                                      <p:cBhvr>
                                        <p:cTn id="47" dur="500"/>
                                        <p:tgtEl>
                                          <p:spTgt spid="4513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5141"/>
                                        </p:tgtEl>
                                        <p:attrNameLst>
                                          <p:attrName>style.visibility</p:attrName>
                                        </p:attrNameLst>
                                      </p:cBhvr>
                                      <p:to>
                                        <p:strVal val="visible"/>
                                      </p:to>
                                    </p:set>
                                    <p:animEffect transition="in" filter="blinds(horizontal)">
                                      <p:cBhvr>
                                        <p:cTn id="52" dur="500"/>
                                        <p:tgtEl>
                                          <p:spTgt spid="4514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5134"/>
                                        </p:tgtEl>
                                        <p:attrNameLst>
                                          <p:attrName>style.visibility</p:attrName>
                                        </p:attrNameLst>
                                      </p:cBhvr>
                                      <p:to>
                                        <p:strVal val="visible"/>
                                      </p:to>
                                    </p:set>
                                    <p:animEffect transition="in" filter="blinds(horizontal)">
                                      <p:cBhvr>
                                        <p:cTn id="57" dur="500"/>
                                        <p:tgtEl>
                                          <p:spTgt spid="4513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5142"/>
                                        </p:tgtEl>
                                        <p:attrNameLst>
                                          <p:attrName>style.visibility</p:attrName>
                                        </p:attrNameLst>
                                      </p:cBhvr>
                                      <p:to>
                                        <p:strVal val="visible"/>
                                      </p:to>
                                    </p:set>
                                    <p:animEffect transition="in" filter="blinds(horizontal)">
                                      <p:cBhvr>
                                        <p:cTn id="62" dur="500"/>
                                        <p:tgtEl>
                                          <p:spTgt spid="4514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5143"/>
                                        </p:tgtEl>
                                        <p:attrNameLst>
                                          <p:attrName>style.visibility</p:attrName>
                                        </p:attrNameLst>
                                      </p:cBhvr>
                                      <p:to>
                                        <p:strVal val="visible"/>
                                      </p:to>
                                    </p:set>
                                    <p:animEffect transition="in" filter="blinds(horizontal)">
                                      <p:cBhvr>
                                        <p:cTn id="67" dur="500"/>
                                        <p:tgtEl>
                                          <p:spTgt spid="45143"/>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45144"/>
                                        </p:tgtEl>
                                        <p:attrNameLst>
                                          <p:attrName>style.visibility</p:attrName>
                                        </p:attrNameLst>
                                      </p:cBhvr>
                                      <p:to>
                                        <p:strVal val="visible"/>
                                      </p:to>
                                    </p:set>
                                    <p:animEffect transition="in" filter="blinds(horizontal)">
                                      <p:cBhvr>
                                        <p:cTn id="72" dur="500"/>
                                        <p:tgtEl>
                                          <p:spTgt spid="4514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wipe(down)">
                                      <p:cBhvr>
                                        <p:cTn id="77" dur="500"/>
                                        <p:tgtEl>
                                          <p:spTgt spid="1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wipe(down)">
                                      <p:cBhvr>
                                        <p:cTn id="8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P spid="45135" grpId="0"/>
      <p:bldP spid="45136" grpId="0"/>
      <p:bldP spid="45137" grpId="0"/>
      <p:bldP spid="45138" grpId="0" build="allAtOnce"/>
      <p:bldP spid="45142" grpId="0"/>
      <p:bldP spid="45143" grpId="0"/>
      <p:bldP spid="45144" grpId="0"/>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284517EE-FAB9-4666-A652-42402BA4FBC3}"/>
              </a:ext>
            </a:extLst>
          </p:cNvPr>
          <p:cNvSpPr>
            <a:spLocks noGrp="1" noChangeArrowheads="1"/>
          </p:cNvSpPr>
          <p:nvPr>
            <p:ph type="title"/>
          </p:nvPr>
        </p:nvSpPr>
        <p:spPr>
          <a:xfrm>
            <a:off x="800100" y="228600"/>
            <a:ext cx="5853113" cy="368300"/>
          </a:xfrm>
          <a:noFill/>
        </p:spPr>
        <p:txBody>
          <a:bodyPr/>
          <a:lstStyle/>
          <a:p>
            <a:r>
              <a:rPr lang="zh-CN" altLang="en-US">
                <a:ea typeface="宋体" panose="02010600030101010101" pitchFamily="2" charset="-122"/>
              </a:rPr>
              <a:t>译码</a:t>
            </a:r>
            <a:r>
              <a:rPr lang="en-US" altLang="zh-CN">
                <a:ea typeface="宋体" panose="02010600030101010101" pitchFamily="2" charset="-122"/>
              </a:rPr>
              <a:t>/</a:t>
            </a:r>
            <a:r>
              <a:rPr lang="zh-CN" altLang="en-US">
                <a:ea typeface="宋体" panose="02010600030101010101" pitchFamily="2" charset="-122"/>
              </a:rPr>
              <a:t>取数（</a:t>
            </a:r>
            <a:r>
              <a:rPr lang="en-US" altLang="zh-CN">
                <a:ea typeface="宋体" panose="02010600030101010101" pitchFamily="2" charset="-122"/>
              </a:rPr>
              <a:t>Reg/Dec</a:t>
            </a:r>
            <a:r>
              <a:rPr lang="zh-CN" altLang="en-US">
                <a:ea typeface="宋体" panose="02010600030101010101" pitchFamily="2" charset="-122"/>
              </a:rPr>
              <a:t>）阶段</a:t>
            </a:r>
          </a:p>
        </p:txBody>
      </p:sp>
      <p:sp>
        <p:nvSpPr>
          <p:cNvPr id="47107" name="Rectangle 3">
            <a:extLst>
              <a:ext uri="{FF2B5EF4-FFF2-40B4-BE49-F238E27FC236}">
                <a16:creationId xmlns:a16="http://schemas.microsoft.com/office/drawing/2014/main" id="{290B5F78-E8AE-4401-8DD4-EDA8366A8322}"/>
              </a:ext>
            </a:extLst>
          </p:cNvPr>
          <p:cNvSpPr>
            <a:spLocks noChangeArrowheads="1"/>
          </p:cNvSpPr>
          <p:nvPr/>
        </p:nvSpPr>
        <p:spPr bwMode="auto">
          <a:xfrm>
            <a:off x="2212975" y="3517900"/>
            <a:ext cx="258763" cy="224631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7108" name="Rectangle 4">
            <a:extLst>
              <a:ext uri="{FF2B5EF4-FFF2-40B4-BE49-F238E27FC236}">
                <a16:creationId xmlns:a16="http://schemas.microsoft.com/office/drawing/2014/main" id="{E89EBACB-1632-4670-BD2D-4532E36FC4BC}"/>
              </a:ext>
            </a:extLst>
          </p:cNvPr>
          <p:cNvSpPr>
            <a:spLocks noChangeArrowheads="1"/>
          </p:cNvSpPr>
          <p:nvPr/>
        </p:nvSpPr>
        <p:spPr bwMode="auto">
          <a:xfrm rot="5400000">
            <a:off x="2008982" y="3688556"/>
            <a:ext cx="6905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IF/ID</a:t>
            </a:r>
            <a:r>
              <a:rPr lang="en-US" altLang="zh-CN">
                <a:ea typeface="宋体" panose="02010600030101010101" pitchFamily="2" charset="-122"/>
              </a:rPr>
              <a:t>:</a:t>
            </a:r>
          </a:p>
        </p:txBody>
      </p:sp>
      <p:sp>
        <p:nvSpPr>
          <p:cNvPr id="47109" name="Line 5">
            <a:extLst>
              <a:ext uri="{FF2B5EF4-FFF2-40B4-BE49-F238E27FC236}">
                <a16:creationId xmlns:a16="http://schemas.microsoft.com/office/drawing/2014/main" id="{23E91ABB-DA79-4F05-B74E-EE0001F4F976}"/>
              </a:ext>
            </a:extLst>
          </p:cNvPr>
          <p:cNvSpPr>
            <a:spLocks noChangeShapeType="1"/>
          </p:cNvSpPr>
          <p:nvPr/>
        </p:nvSpPr>
        <p:spPr bwMode="auto">
          <a:xfrm>
            <a:off x="2362200" y="3213100"/>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0" name="Rectangle 6">
            <a:extLst>
              <a:ext uri="{FF2B5EF4-FFF2-40B4-BE49-F238E27FC236}">
                <a16:creationId xmlns:a16="http://schemas.microsoft.com/office/drawing/2014/main" id="{1FBEB3D5-D908-4201-AF51-EA840602D774}"/>
              </a:ext>
            </a:extLst>
          </p:cNvPr>
          <p:cNvSpPr>
            <a:spLocks noChangeArrowheads="1"/>
          </p:cNvSpPr>
          <p:nvPr/>
        </p:nvSpPr>
        <p:spPr bwMode="auto">
          <a:xfrm>
            <a:off x="4041775" y="3517900"/>
            <a:ext cx="288925" cy="2305050"/>
          </a:xfrm>
          <a:prstGeom prst="rect">
            <a:avLst/>
          </a:prstGeom>
          <a:noFill/>
          <a:ln w="2540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7111" name="Rectangle 7">
            <a:extLst>
              <a:ext uri="{FF2B5EF4-FFF2-40B4-BE49-F238E27FC236}">
                <a16:creationId xmlns:a16="http://schemas.microsoft.com/office/drawing/2014/main" id="{ECF47FD4-69E1-4D3F-9135-E25459FFC2F1}"/>
              </a:ext>
            </a:extLst>
          </p:cNvPr>
          <p:cNvSpPr>
            <a:spLocks noChangeArrowheads="1"/>
          </p:cNvSpPr>
          <p:nvPr/>
        </p:nvSpPr>
        <p:spPr bwMode="auto">
          <a:xfrm rot="5400000">
            <a:off x="3106738" y="4446588"/>
            <a:ext cx="21494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ID/Ex</a:t>
            </a:r>
            <a:r>
              <a:rPr lang="en-US" altLang="zh-CN">
                <a:ea typeface="宋体" panose="02010600030101010101" pitchFamily="2" charset="-122"/>
              </a:rPr>
              <a:t>: </a:t>
            </a:r>
            <a:r>
              <a:rPr lang="en-US" altLang="zh-CN">
                <a:solidFill>
                  <a:schemeClr val="accent2"/>
                </a:solidFill>
                <a:latin typeface="Arial" panose="020B0604020202020204" pitchFamily="34" charset="0"/>
                <a:ea typeface="宋体" panose="02010600030101010101" pitchFamily="2" charset="-122"/>
              </a:rPr>
              <a:t>Reg</a:t>
            </a:r>
            <a:r>
              <a:rPr lang="en-US" altLang="zh-CN">
                <a:ea typeface="宋体" panose="02010600030101010101" pitchFamily="2" charset="-122"/>
              </a:rPr>
              <a:t>. </a:t>
            </a:r>
            <a:r>
              <a:rPr lang="en-US" altLang="zh-CN">
                <a:solidFill>
                  <a:srgbClr val="CC0000"/>
                </a:solidFill>
                <a:ea typeface="宋体" panose="02010600030101010101" pitchFamily="2" charset="-122"/>
              </a:rPr>
              <a:t>2 </a:t>
            </a:r>
            <a:r>
              <a:rPr lang="en-US" altLang="zh-CN">
                <a:solidFill>
                  <a:schemeClr val="accent2"/>
                </a:solidFill>
                <a:latin typeface="Arial" panose="020B0604020202020204" pitchFamily="34" charset="0"/>
                <a:ea typeface="宋体" panose="02010600030101010101" pitchFamily="2" charset="-122"/>
              </a:rPr>
              <a:t>&amp;</a:t>
            </a:r>
            <a:r>
              <a:rPr lang="en-US" altLang="zh-CN">
                <a:solidFill>
                  <a:srgbClr val="CC0000"/>
                </a:solidFill>
                <a:ea typeface="宋体" panose="02010600030101010101" pitchFamily="2" charset="-122"/>
              </a:rPr>
              <a:t> 0x100</a:t>
            </a:r>
          </a:p>
        </p:txBody>
      </p:sp>
      <p:sp>
        <p:nvSpPr>
          <p:cNvPr id="47112" name="Rectangle 8">
            <a:extLst>
              <a:ext uri="{FF2B5EF4-FFF2-40B4-BE49-F238E27FC236}">
                <a16:creationId xmlns:a16="http://schemas.microsoft.com/office/drawing/2014/main" id="{703D9AAE-D5E9-4A1B-A8DA-3CF99BAC3CF9}"/>
              </a:ext>
            </a:extLst>
          </p:cNvPr>
          <p:cNvSpPr>
            <a:spLocks noChangeArrowheads="1"/>
          </p:cNvSpPr>
          <p:nvPr/>
        </p:nvSpPr>
        <p:spPr bwMode="auto">
          <a:xfrm>
            <a:off x="5870575" y="3517900"/>
            <a:ext cx="288925" cy="230505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7113" name="Rectangle 9">
            <a:extLst>
              <a:ext uri="{FF2B5EF4-FFF2-40B4-BE49-F238E27FC236}">
                <a16:creationId xmlns:a16="http://schemas.microsoft.com/office/drawing/2014/main" id="{8CADCA44-C8B1-4747-9C9F-DA19971A3AC2}"/>
              </a:ext>
            </a:extLst>
          </p:cNvPr>
          <p:cNvSpPr>
            <a:spLocks noChangeArrowheads="1"/>
          </p:cNvSpPr>
          <p:nvPr/>
        </p:nvSpPr>
        <p:spPr bwMode="auto">
          <a:xfrm rot="5400000">
            <a:off x="5159376" y="4600575"/>
            <a:ext cx="17018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Ex/Mem Register</a:t>
            </a:r>
          </a:p>
        </p:txBody>
      </p:sp>
      <p:sp>
        <p:nvSpPr>
          <p:cNvPr id="47114" name="Rectangle 10">
            <a:extLst>
              <a:ext uri="{FF2B5EF4-FFF2-40B4-BE49-F238E27FC236}">
                <a16:creationId xmlns:a16="http://schemas.microsoft.com/office/drawing/2014/main" id="{69AE5160-3707-4478-9ABB-21BE6FCA246E}"/>
              </a:ext>
            </a:extLst>
          </p:cNvPr>
          <p:cNvSpPr>
            <a:spLocks noChangeArrowheads="1"/>
          </p:cNvSpPr>
          <p:nvPr/>
        </p:nvSpPr>
        <p:spPr bwMode="auto">
          <a:xfrm>
            <a:off x="7775575" y="3517900"/>
            <a:ext cx="288925" cy="230505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7115" name="Rectangle 11">
            <a:extLst>
              <a:ext uri="{FF2B5EF4-FFF2-40B4-BE49-F238E27FC236}">
                <a16:creationId xmlns:a16="http://schemas.microsoft.com/office/drawing/2014/main" id="{D85AED11-F29C-43B0-8254-2763C37E7AD5}"/>
              </a:ext>
            </a:extLst>
          </p:cNvPr>
          <p:cNvSpPr>
            <a:spLocks noChangeArrowheads="1"/>
          </p:cNvSpPr>
          <p:nvPr/>
        </p:nvSpPr>
        <p:spPr bwMode="auto">
          <a:xfrm rot="5400000">
            <a:off x="6996907" y="4599781"/>
            <a:ext cx="18367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Mem/Wr</a:t>
            </a:r>
            <a:r>
              <a:rPr lang="en-US" altLang="zh-CN">
                <a:ea typeface="宋体" panose="02010600030101010101" pitchFamily="2" charset="-122"/>
              </a:rPr>
              <a:t> </a:t>
            </a:r>
            <a:r>
              <a:rPr lang="en-US" altLang="zh-CN">
                <a:solidFill>
                  <a:schemeClr val="accent2"/>
                </a:solidFill>
                <a:latin typeface="Arial" panose="020B0604020202020204" pitchFamily="34" charset="0"/>
                <a:ea typeface="宋体" panose="02010600030101010101" pitchFamily="2" charset="-122"/>
              </a:rPr>
              <a:t>Register</a:t>
            </a:r>
          </a:p>
        </p:txBody>
      </p:sp>
      <p:sp>
        <p:nvSpPr>
          <p:cNvPr id="47116" name="Rectangle 12">
            <a:extLst>
              <a:ext uri="{FF2B5EF4-FFF2-40B4-BE49-F238E27FC236}">
                <a16:creationId xmlns:a16="http://schemas.microsoft.com/office/drawing/2014/main" id="{22E74017-A062-4B06-91C6-63B0593BB301}"/>
              </a:ext>
            </a:extLst>
          </p:cNvPr>
          <p:cNvSpPr>
            <a:spLocks noChangeArrowheads="1"/>
          </p:cNvSpPr>
          <p:nvPr/>
        </p:nvSpPr>
        <p:spPr bwMode="auto">
          <a:xfrm>
            <a:off x="688975" y="3517900"/>
            <a:ext cx="288925" cy="1117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7117" name="Rectangle 13">
            <a:extLst>
              <a:ext uri="{FF2B5EF4-FFF2-40B4-BE49-F238E27FC236}">
                <a16:creationId xmlns:a16="http://schemas.microsoft.com/office/drawing/2014/main" id="{DF7C6E0A-11A5-462B-AEDA-3582DAFFB199}"/>
              </a:ext>
            </a:extLst>
          </p:cNvPr>
          <p:cNvSpPr>
            <a:spLocks noChangeArrowheads="1"/>
          </p:cNvSpPr>
          <p:nvPr/>
        </p:nvSpPr>
        <p:spPr bwMode="auto">
          <a:xfrm rot="5400000">
            <a:off x="570706" y="3677444"/>
            <a:ext cx="51276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PC</a:t>
            </a:r>
            <a:r>
              <a:rPr lang="en-US" altLang="zh-CN">
                <a:ea typeface="宋体" panose="02010600030101010101" pitchFamily="2" charset="-122"/>
              </a:rPr>
              <a:t> </a:t>
            </a:r>
          </a:p>
        </p:txBody>
      </p:sp>
      <p:sp>
        <p:nvSpPr>
          <p:cNvPr id="47118" name="Rectangle 14">
            <a:extLst>
              <a:ext uri="{FF2B5EF4-FFF2-40B4-BE49-F238E27FC236}">
                <a16:creationId xmlns:a16="http://schemas.microsoft.com/office/drawing/2014/main" id="{A9F882DA-017C-4672-BB0E-88F41E255232}"/>
              </a:ext>
            </a:extLst>
          </p:cNvPr>
          <p:cNvSpPr>
            <a:spLocks noChangeArrowheads="1"/>
          </p:cNvSpPr>
          <p:nvPr/>
        </p:nvSpPr>
        <p:spPr bwMode="auto">
          <a:xfrm>
            <a:off x="6784975" y="3975100"/>
            <a:ext cx="593725" cy="1270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7119" name="Rectangle 15">
            <a:extLst>
              <a:ext uri="{FF2B5EF4-FFF2-40B4-BE49-F238E27FC236}">
                <a16:creationId xmlns:a16="http://schemas.microsoft.com/office/drawing/2014/main" id="{688CC69C-2FC8-4B4B-95B6-B9B7B3B7BEB2}"/>
              </a:ext>
            </a:extLst>
          </p:cNvPr>
          <p:cNvSpPr>
            <a:spLocks noChangeArrowheads="1"/>
          </p:cNvSpPr>
          <p:nvPr/>
        </p:nvSpPr>
        <p:spPr bwMode="auto">
          <a:xfrm>
            <a:off x="6761163" y="3983038"/>
            <a:ext cx="70802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Data</a:t>
            </a:r>
          </a:p>
          <a:p>
            <a:pPr algn="ctr"/>
            <a:r>
              <a:rPr lang="en-US" altLang="zh-CN">
                <a:solidFill>
                  <a:schemeClr val="accent2"/>
                </a:solidFill>
                <a:latin typeface="Arial" panose="020B0604020202020204" pitchFamily="34" charset="0"/>
                <a:ea typeface="宋体" panose="02010600030101010101" pitchFamily="2" charset="-122"/>
              </a:rPr>
              <a:t>Mem</a:t>
            </a:r>
          </a:p>
        </p:txBody>
      </p:sp>
      <p:sp>
        <p:nvSpPr>
          <p:cNvPr id="47120" name="Rectangle 16">
            <a:extLst>
              <a:ext uri="{FF2B5EF4-FFF2-40B4-BE49-F238E27FC236}">
                <a16:creationId xmlns:a16="http://schemas.microsoft.com/office/drawing/2014/main" id="{29CE80F4-020F-4998-855A-A33434CA96D7}"/>
              </a:ext>
            </a:extLst>
          </p:cNvPr>
          <p:cNvSpPr>
            <a:spLocks noChangeArrowheads="1"/>
          </p:cNvSpPr>
          <p:nvPr/>
        </p:nvSpPr>
        <p:spPr bwMode="auto">
          <a:xfrm>
            <a:off x="6767513" y="4748213"/>
            <a:ext cx="5191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WA</a:t>
            </a:r>
          </a:p>
        </p:txBody>
      </p:sp>
      <p:sp>
        <p:nvSpPr>
          <p:cNvPr id="47121" name="Rectangle 17">
            <a:extLst>
              <a:ext uri="{FF2B5EF4-FFF2-40B4-BE49-F238E27FC236}">
                <a16:creationId xmlns:a16="http://schemas.microsoft.com/office/drawing/2014/main" id="{AFC2FCE4-D0B3-479D-ADF9-E24AD4B2B1D8}"/>
              </a:ext>
            </a:extLst>
          </p:cNvPr>
          <p:cNvSpPr>
            <a:spLocks noChangeArrowheads="1"/>
          </p:cNvSpPr>
          <p:nvPr/>
        </p:nvSpPr>
        <p:spPr bwMode="auto">
          <a:xfrm>
            <a:off x="6767513" y="5129213"/>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Di</a:t>
            </a:r>
          </a:p>
        </p:txBody>
      </p:sp>
      <p:sp>
        <p:nvSpPr>
          <p:cNvPr id="47122" name="Rectangle 18">
            <a:extLst>
              <a:ext uri="{FF2B5EF4-FFF2-40B4-BE49-F238E27FC236}">
                <a16:creationId xmlns:a16="http://schemas.microsoft.com/office/drawing/2014/main" id="{A0560B56-568F-435E-B339-505D5E8C0D51}"/>
              </a:ext>
            </a:extLst>
          </p:cNvPr>
          <p:cNvSpPr>
            <a:spLocks noChangeArrowheads="1"/>
          </p:cNvSpPr>
          <p:nvPr/>
        </p:nvSpPr>
        <p:spPr bwMode="auto">
          <a:xfrm>
            <a:off x="6767513" y="4519613"/>
            <a:ext cx="4730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RA</a:t>
            </a:r>
          </a:p>
        </p:txBody>
      </p:sp>
      <p:sp>
        <p:nvSpPr>
          <p:cNvPr id="47123" name="Rectangle 19">
            <a:extLst>
              <a:ext uri="{FF2B5EF4-FFF2-40B4-BE49-F238E27FC236}">
                <a16:creationId xmlns:a16="http://schemas.microsoft.com/office/drawing/2014/main" id="{925C5829-3197-4683-BD4A-FA4096546ED6}"/>
              </a:ext>
            </a:extLst>
          </p:cNvPr>
          <p:cNvSpPr>
            <a:spLocks noChangeArrowheads="1"/>
          </p:cNvSpPr>
          <p:nvPr/>
        </p:nvSpPr>
        <p:spPr bwMode="auto">
          <a:xfrm>
            <a:off x="7072313" y="4519613"/>
            <a:ext cx="450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Do</a:t>
            </a:r>
          </a:p>
        </p:txBody>
      </p:sp>
      <p:sp>
        <p:nvSpPr>
          <p:cNvPr id="47124" name="Rectangle 20">
            <a:extLst>
              <a:ext uri="{FF2B5EF4-FFF2-40B4-BE49-F238E27FC236}">
                <a16:creationId xmlns:a16="http://schemas.microsoft.com/office/drawing/2014/main" id="{B60067D5-02AC-40D2-95C1-8AD2A50FEDD8}"/>
              </a:ext>
            </a:extLst>
          </p:cNvPr>
          <p:cNvSpPr>
            <a:spLocks noChangeArrowheads="1"/>
          </p:cNvSpPr>
          <p:nvPr/>
        </p:nvSpPr>
        <p:spPr bwMode="auto">
          <a:xfrm>
            <a:off x="1374775" y="3517900"/>
            <a:ext cx="365125" cy="2032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7125" name="Rectangle 21">
            <a:extLst>
              <a:ext uri="{FF2B5EF4-FFF2-40B4-BE49-F238E27FC236}">
                <a16:creationId xmlns:a16="http://schemas.microsoft.com/office/drawing/2014/main" id="{167A306C-3A80-4C5C-946C-3370C951D746}"/>
              </a:ext>
            </a:extLst>
          </p:cNvPr>
          <p:cNvSpPr>
            <a:spLocks noChangeArrowheads="1"/>
          </p:cNvSpPr>
          <p:nvPr/>
        </p:nvSpPr>
        <p:spPr bwMode="auto">
          <a:xfrm rot="5400000">
            <a:off x="1273970" y="4590256"/>
            <a:ext cx="6334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IUnit</a:t>
            </a:r>
          </a:p>
        </p:txBody>
      </p:sp>
      <p:sp>
        <p:nvSpPr>
          <p:cNvPr id="47126" name="Rectangle 22">
            <a:extLst>
              <a:ext uri="{FF2B5EF4-FFF2-40B4-BE49-F238E27FC236}">
                <a16:creationId xmlns:a16="http://schemas.microsoft.com/office/drawing/2014/main" id="{45FA60EA-48A6-49E1-ACC0-B32164F34163}"/>
              </a:ext>
            </a:extLst>
          </p:cNvPr>
          <p:cNvSpPr>
            <a:spLocks noChangeArrowheads="1"/>
          </p:cNvSpPr>
          <p:nvPr/>
        </p:nvSpPr>
        <p:spPr bwMode="auto">
          <a:xfrm>
            <a:off x="1357313" y="4138613"/>
            <a:ext cx="3095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400">
                <a:latin typeface="Arial" panose="020B0604020202020204" pitchFamily="34" charset="0"/>
                <a:ea typeface="宋体" panose="02010600030101010101" pitchFamily="2" charset="-122"/>
              </a:rPr>
              <a:t>A</a:t>
            </a:r>
          </a:p>
        </p:txBody>
      </p:sp>
      <p:sp>
        <p:nvSpPr>
          <p:cNvPr id="47127" name="Rectangle 23">
            <a:extLst>
              <a:ext uri="{FF2B5EF4-FFF2-40B4-BE49-F238E27FC236}">
                <a16:creationId xmlns:a16="http://schemas.microsoft.com/office/drawing/2014/main" id="{996C842A-74CB-45B0-9A4B-C4034D1F4C43}"/>
              </a:ext>
            </a:extLst>
          </p:cNvPr>
          <p:cNvSpPr>
            <a:spLocks noChangeArrowheads="1"/>
          </p:cNvSpPr>
          <p:nvPr/>
        </p:nvSpPr>
        <p:spPr bwMode="auto">
          <a:xfrm>
            <a:off x="1509713" y="5281613"/>
            <a:ext cx="23018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400">
                <a:latin typeface="Arial" panose="020B0604020202020204" pitchFamily="34" charset="0"/>
                <a:ea typeface="宋体" panose="02010600030101010101" pitchFamily="2" charset="-122"/>
              </a:rPr>
              <a:t>I</a:t>
            </a:r>
          </a:p>
        </p:txBody>
      </p:sp>
      <p:sp>
        <p:nvSpPr>
          <p:cNvPr id="47128" name="Rectangle 24">
            <a:extLst>
              <a:ext uri="{FF2B5EF4-FFF2-40B4-BE49-F238E27FC236}">
                <a16:creationId xmlns:a16="http://schemas.microsoft.com/office/drawing/2014/main" id="{AEF8004E-AD67-4434-B73A-7672C0061138}"/>
              </a:ext>
            </a:extLst>
          </p:cNvPr>
          <p:cNvSpPr>
            <a:spLocks noChangeArrowheads="1"/>
          </p:cNvSpPr>
          <p:nvPr/>
        </p:nvSpPr>
        <p:spPr bwMode="auto">
          <a:xfrm>
            <a:off x="3051175" y="4051300"/>
            <a:ext cx="593725" cy="1270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7129" name="Rectangle 25">
            <a:extLst>
              <a:ext uri="{FF2B5EF4-FFF2-40B4-BE49-F238E27FC236}">
                <a16:creationId xmlns:a16="http://schemas.microsoft.com/office/drawing/2014/main" id="{3DE99BFA-6847-473D-8B60-302B43F2CDFE}"/>
              </a:ext>
            </a:extLst>
          </p:cNvPr>
          <p:cNvSpPr>
            <a:spLocks noChangeArrowheads="1"/>
          </p:cNvSpPr>
          <p:nvPr/>
        </p:nvSpPr>
        <p:spPr bwMode="auto">
          <a:xfrm>
            <a:off x="3005138" y="4764088"/>
            <a:ext cx="6778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RFile</a:t>
            </a:r>
          </a:p>
        </p:txBody>
      </p:sp>
      <p:sp>
        <p:nvSpPr>
          <p:cNvPr id="47130" name="Rectangle 26">
            <a:extLst>
              <a:ext uri="{FF2B5EF4-FFF2-40B4-BE49-F238E27FC236}">
                <a16:creationId xmlns:a16="http://schemas.microsoft.com/office/drawing/2014/main" id="{F51BE6B6-668B-4D30-8E7A-348DB569177A}"/>
              </a:ext>
            </a:extLst>
          </p:cNvPr>
          <p:cNvSpPr>
            <a:spLocks noChangeArrowheads="1"/>
          </p:cNvSpPr>
          <p:nvPr/>
        </p:nvSpPr>
        <p:spPr bwMode="auto">
          <a:xfrm>
            <a:off x="3325813" y="5040313"/>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Di</a:t>
            </a:r>
          </a:p>
        </p:txBody>
      </p:sp>
      <p:sp>
        <p:nvSpPr>
          <p:cNvPr id="47131" name="Rectangle 27">
            <a:extLst>
              <a:ext uri="{FF2B5EF4-FFF2-40B4-BE49-F238E27FC236}">
                <a16:creationId xmlns:a16="http://schemas.microsoft.com/office/drawing/2014/main" id="{6A2F0DAA-D48E-4A09-8BA6-F3D446A24020}"/>
              </a:ext>
            </a:extLst>
          </p:cNvPr>
          <p:cNvSpPr>
            <a:spLocks noChangeArrowheads="1"/>
          </p:cNvSpPr>
          <p:nvPr/>
        </p:nvSpPr>
        <p:spPr bwMode="auto">
          <a:xfrm>
            <a:off x="3033713" y="4192588"/>
            <a:ext cx="4397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Ra</a:t>
            </a:r>
          </a:p>
        </p:txBody>
      </p:sp>
      <p:sp>
        <p:nvSpPr>
          <p:cNvPr id="47132" name="Rectangle 28">
            <a:extLst>
              <a:ext uri="{FF2B5EF4-FFF2-40B4-BE49-F238E27FC236}">
                <a16:creationId xmlns:a16="http://schemas.microsoft.com/office/drawing/2014/main" id="{94EE1DDF-DC63-4EE6-A789-04ED6DA57EB1}"/>
              </a:ext>
            </a:extLst>
          </p:cNvPr>
          <p:cNvSpPr>
            <a:spLocks noChangeArrowheads="1"/>
          </p:cNvSpPr>
          <p:nvPr/>
        </p:nvSpPr>
        <p:spPr bwMode="auto">
          <a:xfrm>
            <a:off x="3033713" y="4522788"/>
            <a:ext cx="450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Rb</a:t>
            </a:r>
          </a:p>
        </p:txBody>
      </p:sp>
      <p:sp>
        <p:nvSpPr>
          <p:cNvPr id="47133" name="Rectangle 29">
            <a:extLst>
              <a:ext uri="{FF2B5EF4-FFF2-40B4-BE49-F238E27FC236}">
                <a16:creationId xmlns:a16="http://schemas.microsoft.com/office/drawing/2014/main" id="{87871ADB-3392-4EBB-A79B-A0969834E399}"/>
              </a:ext>
            </a:extLst>
          </p:cNvPr>
          <p:cNvSpPr>
            <a:spLocks noChangeArrowheads="1"/>
          </p:cNvSpPr>
          <p:nvPr/>
        </p:nvSpPr>
        <p:spPr bwMode="auto">
          <a:xfrm>
            <a:off x="2982913" y="5046663"/>
            <a:ext cx="485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Rw</a:t>
            </a:r>
          </a:p>
        </p:txBody>
      </p:sp>
      <p:sp>
        <p:nvSpPr>
          <p:cNvPr id="47134" name="Line 30">
            <a:extLst>
              <a:ext uri="{FF2B5EF4-FFF2-40B4-BE49-F238E27FC236}">
                <a16:creationId xmlns:a16="http://schemas.microsoft.com/office/drawing/2014/main" id="{BC7965D5-0F0B-49F5-8CC4-892EF00EC862}"/>
              </a:ext>
            </a:extLst>
          </p:cNvPr>
          <p:cNvSpPr>
            <a:spLocks noChangeShapeType="1"/>
          </p:cNvSpPr>
          <p:nvPr/>
        </p:nvSpPr>
        <p:spPr bwMode="auto">
          <a:xfrm>
            <a:off x="7086600" y="5270500"/>
            <a:ext cx="0" cy="9652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35" name="Rectangle 31">
            <a:extLst>
              <a:ext uri="{FF2B5EF4-FFF2-40B4-BE49-F238E27FC236}">
                <a16:creationId xmlns:a16="http://schemas.microsoft.com/office/drawing/2014/main" id="{912CAB21-95FA-451C-A3ED-A0E0583ED9FC}"/>
              </a:ext>
            </a:extLst>
          </p:cNvPr>
          <p:cNvSpPr>
            <a:spLocks noChangeArrowheads="1"/>
          </p:cNvSpPr>
          <p:nvPr/>
        </p:nvSpPr>
        <p:spPr bwMode="auto">
          <a:xfrm>
            <a:off x="6218238" y="6113463"/>
            <a:ext cx="10874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MemWr</a:t>
            </a:r>
          </a:p>
        </p:txBody>
      </p:sp>
      <p:sp>
        <p:nvSpPr>
          <p:cNvPr id="47136" name="Rectangle 32">
            <a:extLst>
              <a:ext uri="{FF2B5EF4-FFF2-40B4-BE49-F238E27FC236}">
                <a16:creationId xmlns:a16="http://schemas.microsoft.com/office/drawing/2014/main" id="{DA20155E-8A41-4334-B487-084E24F520EF}"/>
              </a:ext>
            </a:extLst>
          </p:cNvPr>
          <p:cNvSpPr>
            <a:spLocks noChangeArrowheads="1"/>
          </p:cNvSpPr>
          <p:nvPr/>
        </p:nvSpPr>
        <p:spPr bwMode="auto">
          <a:xfrm>
            <a:off x="2560638" y="2379663"/>
            <a:ext cx="835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RegWr</a:t>
            </a:r>
          </a:p>
        </p:txBody>
      </p:sp>
      <p:sp>
        <p:nvSpPr>
          <p:cNvPr id="47137" name="Line 33">
            <a:extLst>
              <a:ext uri="{FF2B5EF4-FFF2-40B4-BE49-F238E27FC236}">
                <a16:creationId xmlns:a16="http://schemas.microsoft.com/office/drawing/2014/main" id="{28BAFD63-DE9D-4791-AB96-8F925B751981}"/>
              </a:ext>
            </a:extLst>
          </p:cNvPr>
          <p:cNvSpPr>
            <a:spLocks noChangeShapeType="1"/>
          </p:cNvSpPr>
          <p:nvPr/>
        </p:nvSpPr>
        <p:spPr bwMode="auto">
          <a:xfrm>
            <a:off x="5181600" y="5041900"/>
            <a:ext cx="0" cy="11938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38" name="Rectangle 34">
            <a:extLst>
              <a:ext uri="{FF2B5EF4-FFF2-40B4-BE49-F238E27FC236}">
                <a16:creationId xmlns:a16="http://schemas.microsoft.com/office/drawing/2014/main" id="{5D276728-DD61-439C-9ED9-A77BAB3E8BEA}"/>
              </a:ext>
            </a:extLst>
          </p:cNvPr>
          <p:cNvSpPr>
            <a:spLocks noChangeArrowheads="1"/>
          </p:cNvSpPr>
          <p:nvPr/>
        </p:nvSpPr>
        <p:spPr bwMode="auto">
          <a:xfrm>
            <a:off x="4329113" y="2362200"/>
            <a:ext cx="7794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ExtOp</a:t>
            </a:r>
          </a:p>
        </p:txBody>
      </p:sp>
      <p:sp>
        <p:nvSpPr>
          <p:cNvPr id="47139" name="Line 35">
            <a:extLst>
              <a:ext uri="{FF2B5EF4-FFF2-40B4-BE49-F238E27FC236}">
                <a16:creationId xmlns:a16="http://schemas.microsoft.com/office/drawing/2014/main" id="{BAD1676F-3542-422B-89E3-E4F14A738D61}"/>
              </a:ext>
            </a:extLst>
          </p:cNvPr>
          <p:cNvSpPr>
            <a:spLocks noChangeShapeType="1"/>
          </p:cNvSpPr>
          <p:nvPr/>
        </p:nvSpPr>
        <p:spPr bwMode="auto">
          <a:xfrm>
            <a:off x="5499100" y="46482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0" name="Rectangle 36">
            <a:extLst>
              <a:ext uri="{FF2B5EF4-FFF2-40B4-BE49-F238E27FC236}">
                <a16:creationId xmlns:a16="http://schemas.microsoft.com/office/drawing/2014/main" id="{9D3BEA51-5486-4837-961A-02C8B52CF4FC}"/>
              </a:ext>
            </a:extLst>
          </p:cNvPr>
          <p:cNvSpPr>
            <a:spLocks noChangeArrowheads="1"/>
          </p:cNvSpPr>
          <p:nvPr/>
        </p:nvSpPr>
        <p:spPr bwMode="auto">
          <a:xfrm>
            <a:off x="4859338" y="4510088"/>
            <a:ext cx="65405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Exec</a:t>
            </a:r>
          </a:p>
          <a:p>
            <a:pPr algn="ctr"/>
            <a:r>
              <a:rPr lang="en-US" altLang="zh-CN">
                <a:solidFill>
                  <a:schemeClr val="accent2"/>
                </a:solidFill>
                <a:latin typeface="Arial" panose="020B0604020202020204" pitchFamily="34" charset="0"/>
                <a:ea typeface="宋体" panose="02010600030101010101" pitchFamily="2" charset="-122"/>
              </a:rPr>
              <a:t>Unit</a:t>
            </a:r>
          </a:p>
        </p:txBody>
      </p:sp>
      <p:sp>
        <p:nvSpPr>
          <p:cNvPr id="47141" name="Rectangle 37">
            <a:extLst>
              <a:ext uri="{FF2B5EF4-FFF2-40B4-BE49-F238E27FC236}">
                <a16:creationId xmlns:a16="http://schemas.microsoft.com/office/drawing/2014/main" id="{9D97820A-A859-4828-96A3-7D8C24A0EFF0}"/>
              </a:ext>
            </a:extLst>
          </p:cNvPr>
          <p:cNvSpPr>
            <a:spLocks noChangeArrowheads="1"/>
          </p:cNvSpPr>
          <p:nvPr/>
        </p:nvSpPr>
        <p:spPr bwMode="auto">
          <a:xfrm>
            <a:off x="4889500" y="3517900"/>
            <a:ext cx="584200" cy="1498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7142" name="Rectangle 38">
            <a:extLst>
              <a:ext uri="{FF2B5EF4-FFF2-40B4-BE49-F238E27FC236}">
                <a16:creationId xmlns:a16="http://schemas.microsoft.com/office/drawing/2014/main" id="{0BDBA17F-DECC-4102-B72B-12CDB878BF25}"/>
              </a:ext>
            </a:extLst>
          </p:cNvPr>
          <p:cNvSpPr>
            <a:spLocks noChangeArrowheads="1"/>
          </p:cNvSpPr>
          <p:nvPr/>
        </p:nvSpPr>
        <p:spPr bwMode="auto">
          <a:xfrm>
            <a:off x="4824413" y="4052888"/>
            <a:ext cx="6873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busA</a:t>
            </a:r>
          </a:p>
        </p:txBody>
      </p:sp>
      <p:sp>
        <p:nvSpPr>
          <p:cNvPr id="47143" name="Rectangle 39">
            <a:extLst>
              <a:ext uri="{FF2B5EF4-FFF2-40B4-BE49-F238E27FC236}">
                <a16:creationId xmlns:a16="http://schemas.microsoft.com/office/drawing/2014/main" id="{C11FB860-AF86-4287-84DD-36A1B90C4FCC}"/>
              </a:ext>
            </a:extLst>
          </p:cNvPr>
          <p:cNvSpPr>
            <a:spLocks noChangeArrowheads="1"/>
          </p:cNvSpPr>
          <p:nvPr/>
        </p:nvSpPr>
        <p:spPr bwMode="auto">
          <a:xfrm>
            <a:off x="4824413" y="4319588"/>
            <a:ext cx="7667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dirty="0" err="1">
                <a:latin typeface="Arial" panose="020B0604020202020204" pitchFamily="34" charset="0"/>
                <a:ea typeface="宋体" panose="02010600030101010101" pitchFamily="2" charset="-122"/>
              </a:rPr>
              <a:t>busB</a:t>
            </a:r>
            <a:endParaRPr lang="en-US" altLang="zh-CN" dirty="0">
              <a:latin typeface="Arial" panose="020B0604020202020204" pitchFamily="34" charset="0"/>
              <a:ea typeface="宋体" panose="02010600030101010101" pitchFamily="2" charset="-122"/>
            </a:endParaRPr>
          </a:p>
        </p:txBody>
      </p:sp>
      <p:sp>
        <p:nvSpPr>
          <p:cNvPr id="47144" name="Line 40">
            <a:extLst>
              <a:ext uri="{FF2B5EF4-FFF2-40B4-BE49-F238E27FC236}">
                <a16:creationId xmlns:a16="http://schemas.microsoft.com/office/drawing/2014/main" id="{0E292BC0-8BA4-49FC-B7AA-AC2359655451}"/>
              </a:ext>
            </a:extLst>
          </p:cNvPr>
          <p:cNvSpPr>
            <a:spLocks noChangeShapeType="1"/>
          </p:cNvSpPr>
          <p:nvPr/>
        </p:nvSpPr>
        <p:spPr bwMode="auto">
          <a:xfrm>
            <a:off x="4953000" y="2679700"/>
            <a:ext cx="0" cy="8128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5" name="Rectangle 41">
            <a:extLst>
              <a:ext uri="{FF2B5EF4-FFF2-40B4-BE49-F238E27FC236}">
                <a16:creationId xmlns:a16="http://schemas.microsoft.com/office/drawing/2014/main" id="{898F1D4C-ADBB-41F8-92F7-44E09DF7E347}"/>
              </a:ext>
            </a:extLst>
          </p:cNvPr>
          <p:cNvSpPr>
            <a:spLocks noChangeArrowheads="1"/>
          </p:cNvSpPr>
          <p:nvPr/>
        </p:nvSpPr>
        <p:spPr bwMode="auto">
          <a:xfrm>
            <a:off x="4824413" y="3789363"/>
            <a:ext cx="6000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Imm</a:t>
            </a:r>
          </a:p>
        </p:txBody>
      </p:sp>
      <p:sp>
        <p:nvSpPr>
          <p:cNvPr id="47146" name="Line 42">
            <a:extLst>
              <a:ext uri="{FF2B5EF4-FFF2-40B4-BE49-F238E27FC236}">
                <a16:creationId xmlns:a16="http://schemas.microsoft.com/office/drawing/2014/main" id="{2C604D79-B1D5-4EC3-A0C0-F357EF871843}"/>
              </a:ext>
            </a:extLst>
          </p:cNvPr>
          <p:cNvSpPr>
            <a:spLocks noChangeShapeType="1"/>
          </p:cNvSpPr>
          <p:nvPr/>
        </p:nvSpPr>
        <p:spPr bwMode="auto">
          <a:xfrm>
            <a:off x="5334000" y="2679700"/>
            <a:ext cx="0" cy="8128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7" name="Rectangle 43">
            <a:extLst>
              <a:ext uri="{FF2B5EF4-FFF2-40B4-BE49-F238E27FC236}">
                <a16:creationId xmlns:a16="http://schemas.microsoft.com/office/drawing/2014/main" id="{D8F1228D-7462-43EE-99FF-2CD9B169D061}"/>
              </a:ext>
            </a:extLst>
          </p:cNvPr>
          <p:cNvSpPr>
            <a:spLocks noChangeArrowheads="1"/>
          </p:cNvSpPr>
          <p:nvPr/>
        </p:nvSpPr>
        <p:spPr bwMode="auto">
          <a:xfrm>
            <a:off x="5091113" y="2362200"/>
            <a:ext cx="8794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ALUOp</a:t>
            </a:r>
          </a:p>
        </p:txBody>
      </p:sp>
      <p:sp>
        <p:nvSpPr>
          <p:cNvPr id="47148" name="Rectangle 44">
            <a:extLst>
              <a:ext uri="{FF2B5EF4-FFF2-40B4-BE49-F238E27FC236}">
                <a16:creationId xmlns:a16="http://schemas.microsoft.com/office/drawing/2014/main" id="{6FB51899-0631-4AF7-94DF-C0C46CA07115}"/>
              </a:ext>
            </a:extLst>
          </p:cNvPr>
          <p:cNvSpPr>
            <a:spLocks noChangeArrowheads="1"/>
          </p:cNvSpPr>
          <p:nvPr/>
        </p:nvSpPr>
        <p:spPr bwMode="auto">
          <a:xfrm>
            <a:off x="5167313" y="6096000"/>
            <a:ext cx="9239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ALUSrc</a:t>
            </a:r>
          </a:p>
        </p:txBody>
      </p:sp>
      <p:sp>
        <p:nvSpPr>
          <p:cNvPr id="47149" name="Line 45">
            <a:extLst>
              <a:ext uri="{FF2B5EF4-FFF2-40B4-BE49-F238E27FC236}">
                <a16:creationId xmlns:a16="http://schemas.microsoft.com/office/drawing/2014/main" id="{AB405339-FEB7-485F-BC04-9CBE3E0C6A5E}"/>
              </a:ext>
            </a:extLst>
          </p:cNvPr>
          <p:cNvSpPr>
            <a:spLocks noChangeShapeType="1"/>
          </p:cNvSpPr>
          <p:nvPr/>
        </p:nvSpPr>
        <p:spPr bwMode="auto">
          <a:xfrm>
            <a:off x="3683000" y="4210050"/>
            <a:ext cx="330200"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0" name="Line 46">
            <a:extLst>
              <a:ext uri="{FF2B5EF4-FFF2-40B4-BE49-F238E27FC236}">
                <a16:creationId xmlns:a16="http://schemas.microsoft.com/office/drawing/2014/main" id="{A4268E1F-2386-465F-84AE-CE46987ED9A1}"/>
              </a:ext>
            </a:extLst>
          </p:cNvPr>
          <p:cNvSpPr>
            <a:spLocks noChangeShapeType="1"/>
          </p:cNvSpPr>
          <p:nvPr/>
        </p:nvSpPr>
        <p:spPr bwMode="auto">
          <a:xfrm>
            <a:off x="4356100" y="3962400"/>
            <a:ext cx="508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1" name="Line 47">
            <a:extLst>
              <a:ext uri="{FF2B5EF4-FFF2-40B4-BE49-F238E27FC236}">
                <a16:creationId xmlns:a16="http://schemas.microsoft.com/office/drawing/2014/main" id="{C6A29C71-35A3-4451-B0AE-F77B156F6073}"/>
              </a:ext>
            </a:extLst>
          </p:cNvPr>
          <p:cNvSpPr>
            <a:spLocks noChangeShapeType="1"/>
          </p:cNvSpPr>
          <p:nvPr/>
        </p:nvSpPr>
        <p:spPr bwMode="auto">
          <a:xfrm>
            <a:off x="4356100" y="4495800"/>
            <a:ext cx="508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2" name="Line 48">
            <a:extLst>
              <a:ext uri="{FF2B5EF4-FFF2-40B4-BE49-F238E27FC236}">
                <a16:creationId xmlns:a16="http://schemas.microsoft.com/office/drawing/2014/main" id="{C5248ED3-4DF2-42D1-A749-667C53EB5A43}"/>
              </a:ext>
            </a:extLst>
          </p:cNvPr>
          <p:cNvSpPr>
            <a:spLocks noChangeShapeType="1"/>
          </p:cNvSpPr>
          <p:nvPr/>
        </p:nvSpPr>
        <p:spPr bwMode="auto">
          <a:xfrm>
            <a:off x="4356100" y="4191000"/>
            <a:ext cx="508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3" name="Line 49">
            <a:extLst>
              <a:ext uri="{FF2B5EF4-FFF2-40B4-BE49-F238E27FC236}">
                <a16:creationId xmlns:a16="http://schemas.microsoft.com/office/drawing/2014/main" id="{89E1DF1C-2478-4A8D-83FB-554C66B41DB5}"/>
              </a:ext>
            </a:extLst>
          </p:cNvPr>
          <p:cNvSpPr>
            <a:spLocks noChangeShapeType="1"/>
          </p:cNvSpPr>
          <p:nvPr/>
        </p:nvSpPr>
        <p:spPr bwMode="auto">
          <a:xfrm>
            <a:off x="3670300" y="4495800"/>
            <a:ext cx="355600" cy="0"/>
          </a:xfrm>
          <a:prstGeom prst="line">
            <a:avLst/>
          </a:prstGeom>
          <a:noFill/>
          <a:ln w="38100">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4" name="Line 50">
            <a:extLst>
              <a:ext uri="{FF2B5EF4-FFF2-40B4-BE49-F238E27FC236}">
                <a16:creationId xmlns:a16="http://schemas.microsoft.com/office/drawing/2014/main" id="{C934F1BE-5C7D-43EA-9E03-ED8B4D86A5BE}"/>
              </a:ext>
            </a:extLst>
          </p:cNvPr>
          <p:cNvSpPr>
            <a:spLocks noChangeShapeType="1"/>
          </p:cNvSpPr>
          <p:nvPr/>
        </p:nvSpPr>
        <p:spPr bwMode="auto">
          <a:xfrm>
            <a:off x="2692400" y="4362450"/>
            <a:ext cx="330200"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5" name="Line 51">
            <a:extLst>
              <a:ext uri="{FF2B5EF4-FFF2-40B4-BE49-F238E27FC236}">
                <a16:creationId xmlns:a16="http://schemas.microsoft.com/office/drawing/2014/main" id="{A12B35A9-3C10-47C4-A5AA-CA10BFBC70D2}"/>
              </a:ext>
            </a:extLst>
          </p:cNvPr>
          <p:cNvSpPr>
            <a:spLocks noChangeShapeType="1"/>
          </p:cNvSpPr>
          <p:nvPr/>
        </p:nvSpPr>
        <p:spPr bwMode="auto">
          <a:xfrm>
            <a:off x="2679700" y="4648200"/>
            <a:ext cx="355600" cy="0"/>
          </a:xfrm>
          <a:prstGeom prst="line">
            <a:avLst/>
          </a:prstGeom>
          <a:noFill/>
          <a:ln w="38100">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6" name="Line 52">
            <a:extLst>
              <a:ext uri="{FF2B5EF4-FFF2-40B4-BE49-F238E27FC236}">
                <a16:creationId xmlns:a16="http://schemas.microsoft.com/office/drawing/2014/main" id="{A54B25F5-B1AF-449C-BBFA-7D1E62550AEF}"/>
              </a:ext>
            </a:extLst>
          </p:cNvPr>
          <p:cNvSpPr>
            <a:spLocks noChangeShapeType="1"/>
          </p:cNvSpPr>
          <p:nvPr/>
        </p:nvSpPr>
        <p:spPr bwMode="auto">
          <a:xfrm>
            <a:off x="6184900" y="4648200"/>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7" name="Line 53">
            <a:extLst>
              <a:ext uri="{FF2B5EF4-FFF2-40B4-BE49-F238E27FC236}">
                <a16:creationId xmlns:a16="http://schemas.microsoft.com/office/drawing/2014/main" id="{6EA14175-0BF7-4F62-9BEC-0409D5301313}"/>
              </a:ext>
            </a:extLst>
          </p:cNvPr>
          <p:cNvSpPr>
            <a:spLocks noChangeShapeType="1"/>
          </p:cNvSpPr>
          <p:nvPr/>
        </p:nvSpPr>
        <p:spPr bwMode="auto">
          <a:xfrm>
            <a:off x="4495800" y="4508500"/>
            <a:ext cx="0" cy="660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8" name="Line 54">
            <a:extLst>
              <a:ext uri="{FF2B5EF4-FFF2-40B4-BE49-F238E27FC236}">
                <a16:creationId xmlns:a16="http://schemas.microsoft.com/office/drawing/2014/main" id="{6D393AE9-E46E-46CA-BDEA-1FCAEBBA2719}"/>
              </a:ext>
            </a:extLst>
          </p:cNvPr>
          <p:cNvSpPr>
            <a:spLocks noChangeShapeType="1"/>
          </p:cNvSpPr>
          <p:nvPr/>
        </p:nvSpPr>
        <p:spPr bwMode="auto">
          <a:xfrm>
            <a:off x="4508500" y="5181600"/>
            <a:ext cx="1346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9" name="Line 55">
            <a:extLst>
              <a:ext uri="{FF2B5EF4-FFF2-40B4-BE49-F238E27FC236}">
                <a16:creationId xmlns:a16="http://schemas.microsoft.com/office/drawing/2014/main" id="{CDC4E967-CEDF-4992-97E1-9A922A322BB4}"/>
              </a:ext>
            </a:extLst>
          </p:cNvPr>
          <p:cNvSpPr>
            <a:spLocks noChangeShapeType="1"/>
          </p:cNvSpPr>
          <p:nvPr/>
        </p:nvSpPr>
        <p:spPr bwMode="auto">
          <a:xfrm>
            <a:off x="6184900" y="5181600"/>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0" name="Line 56">
            <a:extLst>
              <a:ext uri="{FF2B5EF4-FFF2-40B4-BE49-F238E27FC236}">
                <a16:creationId xmlns:a16="http://schemas.microsoft.com/office/drawing/2014/main" id="{12D14388-8FA8-46E1-A612-B419E68AA7DF}"/>
              </a:ext>
            </a:extLst>
          </p:cNvPr>
          <p:cNvSpPr>
            <a:spLocks noChangeShapeType="1"/>
          </p:cNvSpPr>
          <p:nvPr/>
        </p:nvSpPr>
        <p:spPr bwMode="auto">
          <a:xfrm>
            <a:off x="6413500" y="48768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1" name="Line 57">
            <a:extLst>
              <a:ext uri="{FF2B5EF4-FFF2-40B4-BE49-F238E27FC236}">
                <a16:creationId xmlns:a16="http://schemas.microsoft.com/office/drawing/2014/main" id="{85CA1C0A-EA64-4E92-9193-4C0DAD26E7A3}"/>
              </a:ext>
            </a:extLst>
          </p:cNvPr>
          <p:cNvSpPr>
            <a:spLocks noChangeShapeType="1"/>
          </p:cNvSpPr>
          <p:nvPr/>
        </p:nvSpPr>
        <p:spPr bwMode="auto">
          <a:xfrm>
            <a:off x="6400800" y="4660900"/>
            <a:ext cx="0" cy="660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2" name="Line 58">
            <a:extLst>
              <a:ext uri="{FF2B5EF4-FFF2-40B4-BE49-F238E27FC236}">
                <a16:creationId xmlns:a16="http://schemas.microsoft.com/office/drawing/2014/main" id="{7605437D-CA2C-49FF-BCA0-88257E12DE94}"/>
              </a:ext>
            </a:extLst>
          </p:cNvPr>
          <p:cNvSpPr>
            <a:spLocks noChangeShapeType="1"/>
          </p:cNvSpPr>
          <p:nvPr/>
        </p:nvSpPr>
        <p:spPr bwMode="auto">
          <a:xfrm>
            <a:off x="7404100" y="47244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3" name="Line 59">
            <a:extLst>
              <a:ext uri="{FF2B5EF4-FFF2-40B4-BE49-F238E27FC236}">
                <a16:creationId xmlns:a16="http://schemas.microsoft.com/office/drawing/2014/main" id="{6870E30B-FF16-460A-9CA4-5308EFCA5EED}"/>
              </a:ext>
            </a:extLst>
          </p:cNvPr>
          <p:cNvSpPr>
            <a:spLocks noChangeShapeType="1"/>
          </p:cNvSpPr>
          <p:nvPr/>
        </p:nvSpPr>
        <p:spPr bwMode="auto">
          <a:xfrm>
            <a:off x="6413500" y="5334000"/>
            <a:ext cx="1346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7164" name="Group 67">
            <a:extLst>
              <a:ext uri="{FF2B5EF4-FFF2-40B4-BE49-F238E27FC236}">
                <a16:creationId xmlns:a16="http://schemas.microsoft.com/office/drawing/2014/main" id="{87880D10-F403-4BC0-8FF3-080415939E13}"/>
              </a:ext>
            </a:extLst>
          </p:cNvPr>
          <p:cNvGrpSpPr>
            <a:grpSpLocks/>
          </p:cNvGrpSpPr>
          <p:nvPr/>
        </p:nvGrpSpPr>
        <p:grpSpPr bwMode="auto">
          <a:xfrm>
            <a:off x="8397875" y="4584700"/>
            <a:ext cx="333375" cy="946150"/>
            <a:chOff x="5290" y="2888"/>
            <a:chExt cx="210" cy="596"/>
          </a:xfrm>
        </p:grpSpPr>
        <p:sp>
          <p:nvSpPr>
            <p:cNvPr id="47299" name="Line 60">
              <a:extLst>
                <a:ext uri="{FF2B5EF4-FFF2-40B4-BE49-F238E27FC236}">
                  <a16:creationId xmlns:a16="http://schemas.microsoft.com/office/drawing/2014/main" id="{D7B47BEA-DD29-4218-81EF-F4CABC94BC60}"/>
                </a:ext>
              </a:extLst>
            </p:cNvPr>
            <p:cNvSpPr>
              <a:spLocks noChangeShapeType="1"/>
            </p:cNvSpPr>
            <p:nvPr/>
          </p:nvSpPr>
          <p:spPr bwMode="auto">
            <a:xfrm>
              <a:off x="5328" y="2888"/>
              <a:ext cx="0" cy="5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300" name="Line 61">
              <a:extLst>
                <a:ext uri="{FF2B5EF4-FFF2-40B4-BE49-F238E27FC236}">
                  <a16:creationId xmlns:a16="http://schemas.microsoft.com/office/drawing/2014/main" id="{5802EE8A-159C-4574-9699-A1A9318AB416}"/>
                </a:ext>
              </a:extLst>
            </p:cNvPr>
            <p:cNvSpPr>
              <a:spLocks noChangeShapeType="1"/>
            </p:cNvSpPr>
            <p:nvPr/>
          </p:nvSpPr>
          <p:spPr bwMode="auto">
            <a:xfrm>
              <a:off x="5336" y="2888"/>
              <a:ext cx="128" cy="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301" name="Line 62">
              <a:extLst>
                <a:ext uri="{FF2B5EF4-FFF2-40B4-BE49-F238E27FC236}">
                  <a16:creationId xmlns:a16="http://schemas.microsoft.com/office/drawing/2014/main" id="{7A76260B-8A92-4ECE-A4F0-CBA52A9B1AD3}"/>
                </a:ext>
              </a:extLst>
            </p:cNvPr>
            <p:cNvSpPr>
              <a:spLocks noChangeShapeType="1"/>
            </p:cNvSpPr>
            <p:nvPr/>
          </p:nvSpPr>
          <p:spPr bwMode="auto">
            <a:xfrm flipV="1">
              <a:off x="5336" y="3379"/>
              <a:ext cx="128" cy="8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Line 63">
              <a:extLst>
                <a:ext uri="{FF2B5EF4-FFF2-40B4-BE49-F238E27FC236}">
                  <a16:creationId xmlns:a16="http://schemas.microsoft.com/office/drawing/2014/main" id="{6388FAE6-0C52-4005-94E7-F562E61211AA}"/>
                </a:ext>
              </a:extLst>
            </p:cNvPr>
            <p:cNvSpPr>
              <a:spLocks noChangeShapeType="1"/>
            </p:cNvSpPr>
            <p:nvPr/>
          </p:nvSpPr>
          <p:spPr bwMode="auto">
            <a:xfrm>
              <a:off x="5472" y="2940"/>
              <a:ext cx="0" cy="43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Rectangle 64">
              <a:extLst>
                <a:ext uri="{FF2B5EF4-FFF2-40B4-BE49-F238E27FC236}">
                  <a16:creationId xmlns:a16="http://schemas.microsoft.com/office/drawing/2014/main" id="{8AC4D4B1-EF7E-4420-B4D0-85E696A5CFEA}"/>
                </a:ext>
              </a:extLst>
            </p:cNvPr>
            <p:cNvSpPr>
              <a:spLocks noChangeArrowheads="1"/>
            </p:cNvSpPr>
            <p:nvPr/>
          </p:nvSpPr>
          <p:spPr bwMode="auto">
            <a:xfrm rot="5400000">
              <a:off x="5210" y="3072"/>
              <a:ext cx="3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Mux</a:t>
              </a:r>
            </a:p>
          </p:txBody>
        </p:sp>
        <p:sp>
          <p:nvSpPr>
            <p:cNvPr id="4" name="Rectangle 65">
              <a:extLst>
                <a:ext uri="{FF2B5EF4-FFF2-40B4-BE49-F238E27FC236}">
                  <a16:creationId xmlns:a16="http://schemas.microsoft.com/office/drawing/2014/main" id="{60CDC5E3-0277-4FBC-BE03-4C2E6C0276A4}"/>
                </a:ext>
              </a:extLst>
            </p:cNvPr>
            <p:cNvSpPr>
              <a:spLocks noChangeArrowheads="1"/>
            </p:cNvSpPr>
            <p:nvPr/>
          </p:nvSpPr>
          <p:spPr bwMode="auto">
            <a:xfrm>
              <a:off x="5303" y="2900"/>
              <a:ext cx="17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1</a:t>
              </a:r>
            </a:p>
          </p:txBody>
        </p:sp>
        <p:sp>
          <p:nvSpPr>
            <p:cNvPr id="5" name="Rectangle 66">
              <a:extLst>
                <a:ext uri="{FF2B5EF4-FFF2-40B4-BE49-F238E27FC236}">
                  <a16:creationId xmlns:a16="http://schemas.microsoft.com/office/drawing/2014/main" id="{6F889E8D-5D4A-4541-B49E-5C99F4773F2D}"/>
                </a:ext>
              </a:extLst>
            </p:cNvPr>
            <p:cNvSpPr>
              <a:spLocks noChangeArrowheads="1"/>
            </p:cNvSpPr>
            <p:nvPr/>
          </p:nvSpPr>
          <p:spPr bwMode="auto">
            <a:xfrm>
              <a:off x="5303" y="3294"/>
              <a:ext cx="17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0</a:t>
              </a:r>
            </a:p>
          </p:txBody>
        </p:sp>
      </p:grpSp>
      <p:sp>
        <p:nvSpPr>
          <p:cNvPr id="47165" name="Line 68">
            <a:extLst>
              <a:ext uri="{FF2B5EF4-FFF2-40B4-BE49-F238E27FC236}">
                <a16:creationId xmlns:a16="http://schemas.microsoft.com/office/drawing/2014/main" id="{B3137978-16E3-4513-A620-2F132FE635BA}"/>
              </a:ext>
            </a:extLst>
          </p:cNvPr>
          <p:cNvSpPr>
            <a:spLocks noChangeShapeType="1"/>
          </p:cNvSpPr>
          <p:nvPr/>
        </p:nvSpPr>
        <p:spPr bwMode="auto">
          <a:xfrm>
            <a:off x="8089900" y="47244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6" name="Line 69">
            <a:extLst>
              <a:ext uri="{FF2B5EF4-FFF2-40B4-BE49-F238E27FC236}">
                <a16:creationId xmlns:a16="http://schemas.microsoft.com/office/drawing/2014/main" id="{EEAA655A-C210-46DC-9733-C06060A91B77}"/>
              </a:ext>
            </a:extLst>
          </p:cNvPr>
          <p:cNvSpPr>
            <a:spLocks noChangeShapeType="1"/>
          </p:cNvSpPr>
          <p:nvPr/>
        </p:nvSpPr>
        <p:spPr bwMode="auto">
          <a:xfrm>
            <a:off x="8089900" y="53340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7" name="Line 70">
            <a:extLst>
              <a:ext uri="{FF2B5EF4-FFF2-40B4-BE49-F238E27FC236}">
                <a16:creationId xmlns:a16="http://schemas.microsoft.com/office/drawing/2014/main" id="{5D3C993E-C06C-4593-9951-66A679B20902}"/>
              </a:ext>
            </a:extLst>
          </p:cNvPr>
          <p:cNvSpPr>
            <a:spLocks noChangeShapeType="1"/>
          </p:cNvSpPr>
          <p:nvPr/>
        </p:nvSpPr>
        <p:spPr bwMode="auto">
          <a:xfrm>
            <a:off x="3352800" y="2679700"/>
            <a:ext cx="0" cy="13462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8" name="Line 71">
            <a:extLst>
              <a:ext uri="{FF2B5EF4-FFF2-40B4-BE49-F238E27FC236}">
                <a16:creationId xmlns:a16="http://schemas.microsoft.com/office/drawing/2014/main" id="{AE609553-C965-4675-BF99-4870C713B32D}"/>
              </a:ext>
            </a:extLst>
          </p:cNvPr>
          <p:cNvSpPr>
            <a:spLocks noChangeShapeType="1"/>
          </p:cNvSpPr>
          <p:nvPr/>
        </p:nvSpPr>
        <p:spPr bwMode="auto">
          <a:xfrm>
            <a:off x="2692400" y="3981450"/>
            <a:ext cx="1320800"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9" name="Line 72">
            <a:extLst>
              <a:ext uri="{FF2B5EF4-FFF2-40B4-BE49-F238E27FC236}">
                <a16:creationId xmlns:a16="http://schemas.microsoft.com/office/drawing/2014/main" id="{DB272B20-6050-455A-9899-8DDD3F35FCA0}"/>
              </a:ext>
            </a:extLst>
          </p:cNvPr>
          <p:cNvSpPr>
            <a:spLocks noChangeShapeType="1"/>
          </p:cNvSpPr>
          <p:nvPr/>
        </p:nvSpPr>
        <p:spPr bwMode="auto">
          <a:xfrm>
            <a:off x="2692400" y="5719763"/>
            <a:ext cx="1320800" cy="0"/>
          </a:xfrm>
          <a:prstGeom prst="line">
            <a:avLst/>
          </a:prstGeom>
          <a:noFill/>
          <a:ln w="50800">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0" name="Line 73">
            <a:extLst>
              <a:ext uri="{FF2B5EF4-FFF2-40B4-BE49-F238E27FC236}">
                <a16:creationId xmlns:a16="http://schemas.microsoft.com/office/drawing/2014/main" id="{65B5129D-542C-4EC7-8AB1-9CAA96F94072}"/>
              </a:ext>
            </a:extLst>
          </p:cNvPr>
          <p:cNvSpPr>
            <a:spLocks noChangeShapeType="1"/>
          </p:cNvSpPr>
          <p:nvPr/>
        </p:nvSpPr>
        <p:spPr bwMode="auto">
          <a:xfrm>
            <a:off x="2679700" y="5438775"/>
            <a:ext cx="1346200" cy="0"/>
          </a:xfrm>
          <a:prstGeom prst="line">
            <a:avLst/>
          </a:prstGeom>
          <a:noFill/>
          <a:ln w="571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1" name="Line 74">
            <a:extLst>
              <a:ext uri="{FF2B5EF4-FFF2-40B4-BE49-F238E27FC236}">
                <a16:creationId xmlns:a16="http://schemas.microsoft.com/office/drawing/2014/main" id="{7DB49D32-33EF-4C96-B688-58DCBD927B3F}"/>
              </a:ext>
            </a:extLst>
          </p:cNvPr>
          <p:cNvSpPr>
            <a:spLocks noChangeShapeType="1"/>
          </p:cNvSpPr>
          <p:nvPr/>
        </p:nvSpPr>
        <p:spPr bwMode="auto">
          <a:xfrm>
            <a:off x="5499100" y="36576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2" name="Line 75">
            <a:extLst>
              <a:ext uri="{FF2B5EF4-FFF2-40B4-BE49-F238E27FC236}">
                <a16:creationId xmlns:a16="http://schemas.microsoft.com/office/drawing/2014/main" id="{FA1BB7DE-4432-409A-828B-257599A8363A}"/>
              </a:ext>
            </a:extLst>
          </p:cNvPr>
          <p:cNvSpPr>
            <a:spLocks noChangeShapeType="1"/>
          </p:cNvSpPr>
          <p:nvPr/>
        </p:nvSpPr>
        <p:spPr bwMode="auto">
          <a:xfrm>
            <a:off x="4813300" y="5562600"/>
            <a:ext cx="1041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3" name="Line 76">
            <a:extLst>
              <a:ext uri="{FF2B5EF4-FFF2-40B4-BE49-F238E27FC236}">
                <a16:creationId xmlns:a16="http://schemas.microsoft.com/office/drawing/2014/main" id="{14B6D9AE-CAED-43F3-976F-81EE7774FDE9}"/>
              </a:ext>
            </a:extLst>
          </p:cNvPr>
          <p:cNvSpPr>
            <a:spLocks noChangeShapeType="1"/>
          </p:cNvSpPr>
          <p:nvPr/>
        </p:nvSpPr>
        <p:spPr bwMode="auto">
          <a:xfrm>
            <a:off x="8534400" y="5499100"/>
            <a:ext cx="0" cy="7366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4" name="Rectangle 77">
            <a:extLst>
              <a:ext uri="{FF2B5EF4-FFF2-40B4-BE49-F238E27FC236}">
                <a16:creationId xmlns:a16="http://schemas.microsoft.com/office/drawing/2014/main" id="{E0392309-525D-470E-9D5D-46E9D1505512}"/>
              </a:ext>
            </a:extLst>
          </p:cNvPr>
          <p:cNvSpPr>
            <a:spLocks noChangeArrowheads="1"/>
          </p:cNvSpPr>
          <p:nvPr/>
        </p:nvSpPr>
        <p:spPr bwMode="auto">
          <a:xfrm>
            <a:off x="7437438" y="6113463"/>
            <a:ext cx="1219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MemtoReg</a:t>
            </a:r>
          </a:p>
        </p:txBody>
      </p:sp>
      <p:grpSp>
        <p:nvGrpSpPr>
          <p:cNvPr id="47175" name="Group 82">
            <a:extLst>
              <a:ext uri="{FF2B5EF4-FFF2-40B4-BE49-F238E27FC236}">
                <a16:creationId xmlns:a16="http://schemas.microsoft.com/office/drawing/2014/main" id="{8C95F7C1-3AB5-490E-9818-CF9F89043FD2}"/>
              </a:ext>
            </a:extLst>
          </p:cNvPr>
          <p:cNvGrpSpPr>
            <a:grpSpLocks/>
          </p:cNvGrpSpPr>
          <p:nvPr/>
        </p:nvGrpSpPr>
        <p:grpSpPr bwMode="auto">
          <a:xfrm>
            <a:off x="4572000" y="5270500"/>
            <a:ext cx="228600" cy="533400"/>
            <a:chOff x="2880" y="3320"/>
            <a:chExt cx="144" cy="336"/>
          </a:xfrm>
        </p:grpSpPr>
        <p:sp>
          <p:nvSpPr>
            <p:cNvPr id="47295" name="Line 78">
              <a:extLst>
                <a:ext uri="{FF2B5EF4-FFF2-40B4-BE49-F238E27FC236}">
                  <a16:creationId xmlns:a16="http://schemas.microsoft.com/office/drawing/2014/main" id="{E08AE115-0345-418B-9272-25BF7C55A643}"/>
                </a:ext>
              </a:extLst>
            </p:cNvPr>
            <p:cNvSpPr>
              <a:spLocks noChangeShapeType="1"/>
            </p:cNvSpPr>
            <p:nvPr/>
          </p:nvSpPr>
          <p:spPr bwMode="auto">
            <a:xfrm>
              <a:off x="2880" y="3320"/>
              <a:ext cx="0" cy="3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96" name="Line 79">
              <a:extLst>
                <a:ext uri="{FF2B5EF4-FFF2-40B4-BE49-F238E27FC236}">
                  <a16:creationId xmlns:a16="http://schemas.microsoft.com/office/drawing/2014/main" id="{79BB1B2A-1A86-41EE-B406-A6E1245699FE}"/>
                </a:ext>
              </a:extLst>
            </p:cNvPr>
            <p:cNvSpPr>
              <a:spLocks noChangeShapeType="1"/>
            </p:cNvSpPr>
            <p:nvPr/>
          </p:nvSpPr>
          <p:spPr bwMode="auto">
            <a:xfrm>
              <a:off x="2888" y="3320"/>
              <a:ext cx="128" cy="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97" name="Line 80">
              <a:extLst>
                <a:ext uri="{FF2B5EF4-FFF2-40B4-BE49-F238E27FC236}">
                  <a16:creationId xmlns:a16="http://schemas.microsoft.com/office/drawing/2014/main" id="{6467250F-6C1B-42D8-B109-283D9B7B0AE4}"/>
                </a:ext>
              </a:extLst>
            </p:cNvPr>
            <p:cNvSpPr>
              <a:spLocks noChangeShapeType="1"/>
            </p:cNvSpPr>
            <p:nvPr/>
          </p:nvSpPr>
          <p:spPr bwMode="auto">
            <a:xfrm flipV="1">
              <a:off x="2888" y="3599"/>
              <a:ext cx="128" cy="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98" name="Line 81">
              <a:extLst>
                <a:ext uri="{FF2B5EF4-FFF2-40B4-BE49-F238E27FC236}">
                  <a16:creationId xmlns:a16="http://schemas.microsoft.com/office/drawing/2014/main" id="{64C8C994-B8AD-4C98-85A7-AFD3C2E59F23}"/>
                </a:ext>
              </a:extLst>
            </p:cNvPr>
            <p:cNvSpPr>
              <a:spLocks noChangeShapeType="1"/>
            </p:cNvSpPr>
            <p:nvPr/>
          </p:nvSpPr>
          <p:spPr bwMode="auto">
            <a:xfrm>
              <a:off x="3024" y="3351"/>
              <a:ext cx="0" cy="2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7176" name="Rectangle 83">
            <a:extLst>
              <a:ext uri="{FF2B5EF4-FFF2-40B4-BE49-F238E27FC236}">
                <a16:creationId xmlns:a16="http://schemas.microsoft.com/office/drawing/2014/main" id="{39EAE356-80D6-4328-90F7-E1465325096A}"/>
              </a:ext>
            </a:extLst>
          </p:cNvPr>
          <p:cNvSpPr>
            <a:spLocks noChangeArrowheads="1"/>
          </p:cNvSpPr>
          <p:nvPr/>
        </p:nvSpPr>
        <p:spPr bwMode="auto">
          <a:xfrm>
            <a:off x="4532313" y="5518150"/>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1</a:t>
            </a:r>
          </a:p>
        </p:txBody>
      </p:sp>
      <p:sp>
        <p:nvSpPr>
          <p:cNvPr id="47177" name="Rectangle 84">
            <a:extLst>
              <a:ext uri="{FF2B5EF4-FFF2-40B4-BE49-F238E27FC236}">
                <a16:creationId xmlns:a16="http://schemas.microsoft.com/office/drawing/2014/main" id="{C306B5BB-3768-4735-ABA5-7BBDAC69A53A}"/>
              </a:ext>
            </a:extLst>
          </p:cNvPr>
          <p:cNvSpPr>
            <a:spLocks noChangeArrowheads="1"/>
          </p:cNvSpPr>
          <p:nvPr/>
        </p:nvSpPr>
        <p:spPr bwMode="auto">
          <a:xfrm>
            <a:off x="4532313" y="5229225"/>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0</a:t>
            </a:r>
          </a:p>
        </p:txBody>
      </p:sp>
      <p:sp>
        <p:nvSpPr>
          <p:cNvPr id="47178" name="Line 85">
            <a:extLst>
              <a:ext uri="{FF2B5EF4-FFF2-40B4-BE49-F238E27FC236}">
                <a16:creationId xmlns:a16="http://schemas.microsoft.com/office/drawing/2014/main" id="{76B104C0-945D-4516-A620-85FA665B7228}"/>
              </a:ext>
            </a:extLst>
          </p:cNvPr>
          <p:cNvSpPr>
            <a:spLocks noChangeShapeType="1"/>
          </p:cNvSpPr>
          <p:nvPr/>
        </p:nvSpPr>
        <p:spPr bwMode="auto">
          <a:xfrm>
            <a:off x="4648200" y="5803900"/>
            <a:ext cx="0" cy="4318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9" name="Rectangle 86">
            <a:extLst>
              <a:ext uri="{FF2B5EF4-FFF2-40B4-BE49-F238E27FC236}">
                <a16:creationId xmlns:a16="http://schemas.microsoft.com/office/drawing/2014/main" id="{F893092D-51DB-4B06-A017-C37A55BA3F45}"/>
              </a:ext>
            </a:extLst>
          </p:cNvPr>
          <p:cNvSpPr>
            <a:spLocks noChangeArrowheads="1"/>
          </p:cNvSpPr>
          <p:nvPr/>
        </p:nvSpPr>
        <p:spPr bwMode="auto">
          <a:xfrm>
            <a:off x="3856038" y="6113463"/>
            <a:ext cx="8905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RegDst</a:t>
            </a:r>
          </a:p>
        </p:txBody>
      </p:sp>
      <p:sp>
        <p:nvSpPr>
          <p:cNvPr id="47180" name="Rectangle 87">
            <a:extLst>
              <a:ext uri="{FF2B5EF4-FFF2-40B4-BE49-F238E27FC236}">
                <a16:creationId xmlns:a16="http://schemas.microsoft.com/office/drawing/2014/main" id="{02EE56C5-192F-4BCF-AC82-04E999B60477}"/>
              </a:ext>
            </a:extLst>
          </p:cNvPr>
          <p:cNvSpPr>
            <a:spLocks noChangeArrowheads="1"/>
          </p:cNvSpPr>
          <p:nvPr/>
        </p:nvSpPr>
        <p:spPr bwMode="auto">
          <a:xfrm>
            <a:off x="2652713" y="5129213"/>
            <a:ext cx="3952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Rt</a:t>
            </a:r>
          </a:p>
        </p:txBody>
      </p:sp>
      <p:sp>
        <p:nvSpPr>
          <p:cNvPr id="47181" name="Rectangle 88">
            <a:extLst>
              <a:ext uri="{FF2B5EF4-FFF2-40B4-BE49-F238E27FC236}">
                <a16:creationId xmlns:a16="http://schemas.microsoft.com/office/drawing/2014/main" id="{C24E087E-382F-479B-9F84-BF33CED253AF}"/>
              </a:ext>
            </a:extLst>
          </p:cNvPr>
          <p:cNvSpPr>
            <a:spLocks noChangeArrowheads="1"/>
          </p:cNvSpPr>
          <p:nvPr/>
        </p:nvSpPr>
        <p:spPr bwMode="auto">
          <a:xfrm>
            <a:off x="2652713" y="5434013"/>
            <a:ext cx="450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Rd</a:t>
            </a:r>
          </a:p>
        </p:txBody>
      </p:sp>
      <p:sp>
        <p:nvSpPr>
          <p:cNvPr id="47182" name="Rectangle 89">
            <a:extLst>
              <a:ext uri="{FF2B5EF4-FFF2-40B4-BE49-F238E27FC236}">
                <a16:creationId xmlns:a16="http://schemas.microsoft.com/office/drawing/2014/main" id="{13C745B3-0FCB-4557-9F6C-B6A15EEFAE43}"/>
              </a:ext>
            </a:extLst>
          </p:cNvPr>
          <p:cNvSpPr>
            <a:spLocks noChangeArrowheads="1"/>
          </p:cNvSpPr>
          <p:nvPr/>
        </p:nvSpPr>
        <p:spPr bwMode="auto">
          <a:xfrm>
            <a:off x="2576513" y="3681413"/>
            <a:ext cx="6000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Imm</a:t>
            </a:r>
          </a:p>
        </p:txBody>
      </p:sp>
      <p:sp>
        <p:nvSpPr>
          <p:cNvPr id="47183" name="Line 90">
            <a:extLst>
              <a:ext uri="{FF2B5EF4-FFF2-40B4-BE49-F238E27FC236}">
                <a16:creationId xmlns:a16="http://schemas.microsoft.com/office/drawing/2014/main" id="{EC90A391-7295-48EE-BCF5-28748653B9F8}"/>
              </a:ext>
            </a:extLst>
          </p:cNvPr>
          <p:cNvSpPr>
            <a:spLocks noChangeShapeType="1"/>
          </p:cNvSpPr>
          <p:nvPr/>
        </p:nvSpPr>
        <p:spPr bwMode="auto">
          <a:xfrm>
            <a:off x="1778000" y="5410200"/>
            <a:ext cx="406400" cy="0"/>
          </a:xfrm>
          <a:prstGeom prst="line">
            <a:avLst/>
          </a:prstGeom>
          <a:noFill/>
          <a:ln w="508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84" name="Line 91">
            <a:extLst>
              <a:ext uri="{FF2B5EF4-FFF2-40B4-BE49-F238E27FC236}">
                <a16:creationId xmlns:a16="http://schemas.microsoft.com/office/drawing/2014/main" id="{3E824604-2BB8-4BFB-B051-4EF3F00D7C81}"/>
              </a:ext>
            </a:extLst>
          </p:cNvPr>
          <p:cNvSpPr>
            <a:spLocks noChangeShapeType="1"/>
          </p:cNvSpPr>
          <p:nvPr/>
        </p:nvSpPr>
        <p:spPr bwMode="auto">
          <a:xfrm>
            <a:off x="2527300" y="3657600"/>
            <a:ext cx="1498600" cy="0"/>
          </a:xfrm>
          <a:prstGeom prst="line">
            <a:avLst/>
          </a:prstGeom>
          <a:noFill/>
          <a:ln w="38100">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85" name="Rectangle 92">
            <a:extLst>
              <a:ext uri="{FF2B5EF4-FFF2-40B4-BE49-F238E27FC236}">
                <a16:creationId xmlns:a16="http://schemas.microsoft.com/office/drawing/2014/main" id="{376115D9-A4BD-4349-B89B-69C237419607}"/>
              </a:ext>
            </a:extLst>
          </p:cNvPr>
          <p:cNvSpPr>
            <a:spLocks noChangeArrowheads="1"/>
          </p:cNvSpPr>
          <p:nvPr/>
        </p:nvSpPr>
        <p:spPr bwMode="auto">
          <a:xfrm>
            <a:off x="2576513" y="3376613"/>
            <a:ext cx="6937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PC+4</a:t>
            </a:r>
          </a:p>
        </p:txBody>
      </p:sp>
      <p:sp>
        <p:nvSpPr>
          <p:cNvPr id="47186" name="Line 93">
            <a:extLst>
              <a:ext uri="{FF2B5EF4-FFF2-40B4-BE49-F238E27FC236}">
                <a16:creationId xmlns:a16="http://schemas.microsoft.com/office/drawing/2014/main" id="{194F83EE-90D2-44D8-AEE7-B4DE183BE3BE}"/>
              </a:ext>
            </a:extLst>
          </p:cNvPr>
          <p:cNvSpPr>
            <a:spLocks noChangeShapeType="1"/>
          </p:cNvSpPr>
          <p:nvPr/>
        </p:nvSpPr>
        <p:spPr bwMode="auto">
          <a:xfrm>
            <a:off x="4356100" y="3657600"/>
            <a:ext cx="508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87" name="Rectangle 94">
            <a:extLst>
              <a:ext uri="{FF2B5EF4-FFF2-40B4-BE49-F238E27FC236}">
                <a16:creationId xmlns:a16="http://schemas.microsoft.com/office/drawing/2014/main" id="{9C66F1BC-C2A9-4073-B54D-9783659E5B8C}"/>
              </a:ext>
            </a:extLst>
          </p:cNvPr>
          <p:cNvSpPr>
            <a:spLocks noChangeArrowheads="1"/>
          </p:cNvSpPr>
          <p:nvPr/>
        </p:nvSpPr>
        <p:spPr bwMode="auto">
          <a:xfrm>
            <a:off x="4862513" y="3484563"/>
            <a:ext cx="6937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PC+4</a:t>
            </a:r>
          </a:p>
        </p:txBody>
      </p:sp>
      <p:sp>
        <p:nvSpPr>
          <p:cNvPr id="47188" name="Rectangle 95">
            <a:extLst>
              <a:ext uri="{FF2B5EF4-FFF2-40B4-BE49-F238E27FC236}">
                <a16:creationId xmlns:a16="http://schemas.microsoft.com/office/drawing/2014/main" id="{89BF5D1E-F480-47CA-A89E-DA4790D5FD29}"/>
              </a:ext>
            </a:extLst>
          </p:cNvPr>
          <p:cNvSpPr>
            <a:spLocks noChangeArrowheads="1"/>
          </p:cNvSpPr>
          <p:nvPr/>
        </p:nvSpPr>
        <p:spPr bwMode="auto">
          <a:xfrm>
            <a:off x="2652713" y="3986213"/>
            <a:ext cx="4397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Rs</a:t>
            </a:r>
          </a:p>
        </p:txBody>
      </p:sp>
      <p:sp>
        <p:nvSpPr>
          <p:cNvPr id="47189" name="Rectangle 96">
            <a:extLst>
              <a:ext uri="{FF2B5EF4-FFF2-40B4-BE49-F238E27FC236}">
                <a16:creationId xmlns:a16="http://schemas.microsoft.com/office/drawing/2014/main" id="{6D2A2208-7410-4DF8-9141-DDC88583C2C3}"/>
              </a:ext>
            </a:extLst>
          </p:cNvPr>
          <p:cNvSpPr>
            <a:spLocks noChangeArrowheads="1"/>
          </p:cNvSpPr>
          <p:nvPr/>
        </p:nvSpPr>
        <p:spPr bwMode="auto">
          <a:xfrm>
            <a:off x="2652713" y="4672013"/>
            <a:ext cx="3952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Rt</a:t>
            </a:r>
          </a:p>
        </p:txBody>
      </p:sp>
      <p:sp>
        <p:nvSpPr>
          <p:cNvPr id="47190" name="Line 97">
            <a:extLst>
              <a:ext uri="{FF2B5EF4-FFF2-40B4-BE49-F238E27FC236}">
                <a16:creationId xmlns:a16="http://schemas.microsoft.com/office/drawing/2014/main" id="{FDF93664-11E5-46FF-A23C-69B4335F9C62}"/>
              </a:ext>
            </a:extLst>
          </p:cNvPr>
          <p:cNvSpPr>
            <a:spLocks noChangeShapeType="1"/>
          </p:cNvSpPr>
          <p:nvPr/>
        </p:nvSpPr>
        <p:spPr bwMode="auto">
          <a:xfrm flipV="1">
            <a:off x="2667000" y="3956050"/>
            <a:ext cx="0" cy="149860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91" name="Line 98">
            <a:extLst>
              <a:ext uri="{FF2B5EF4-FFF2-40B4-BE49-F238E27FC236}">
                <a16:creationId xmlns:a16="http://schemas.microsoft.com/office/drawing/2014/main" id="{58F082A6-50D8-4962-88BF-9D00FB9E9EA8}"/>
              </a:ext>
            </a:extLst>
          </p:cNvPr>
          <p:cNvSpPr>
            <a:spLocks noChangeShapeType="1"/>
          </p:cNvSpPr>
          <p:nvPr/>
        </p:nvSpPr>
        <p:spPr bwMode="auto">
          <a:xfrm>
            <a:off x="4356100" y="5715000"/>
            <a:ext cx="20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92" name="Line 99">
            <a:extLst>
              <a:ext uri="{FF2B5EF4-FFF2-40B4-BE49-F238E27FC236}">
                <a16:creationId xmlns:a16="http://schemas.microsoft.com/office/drawing/2014/main" id="{CAD47D78-6488-4562-8E83-4FEFEA03D476}"/>
              </a:ext>
            </a:extLst>
          </p:cNvPr>
          <p:cNvSpPr>
            <a:spLocks noChangeShapeType="1"/>
          </p:cNvSpPr>
          <p:nvPr/>
        </p:nvSpPr>
        <p:spPr bwMode="auto">
          <a:xfrm>
            <a:off x="4356100" y="5410200"/>
            <a:ext cx="20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93" name="Line 100">
            <a:extLst>
              <a:ext uri="{FF2B5EF4-FFF2-40B4-BE49-F238E27FC236}">
                <a16:creationId xmlns:a16="http://schemas.microsoft.com/office/drawing/2014/main" id="{C5444FB4-7C01-479D-847B-2FE3ADB6A0B6}"/>
              </a:ext>
            </a:extLst>
          </p:cNvPr>
          <p:cNvSpPr>
            <a:spLocks noChangeShapeType="1"/>
          </p:cNvSpPr>
          <p:nvPr/>
        </p:nvSpPr>
        <p:spPr bwMode="auto">
          <a:xfrm>
            <a:off x="6184900" y="5562600"/>
            <a:ext cx="1574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94" name="Line 101">
            <a:extLst>
              <a:ext uri="{FF2B5EF4-FFF2-40B4-BE49-F238E27FC236}">
                <a16:creationId xmlns:a16="http://schemas.microsoft.com/office/drawing/2014/main" id="{8CB631D2-FEE3-46C8-A218-175E47B4EBF9}"/>
              </a:ext>
            </a:extLst>
          </p:cNvPr>
          <p:cNvSpPr>
            <a:spLocks noChangeShapeType="1"/>
          </p:cNvSpPr>
          <p:nvPr/>
        </p:nvSpPr>
        <p:spPr bwMode="auto">
          <a:xfrm>
            <a:off x="8089900" y="5562600"/>
            <a:ext cx="20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95" name="Line 102">
            <a:extLst>
              <a:ext uri="{FF2B5EF4-FFF2-40B4-BE49-F238E27FC236}">
                <a16:creationId xmlns:a16="http://schemas.microsoft.com/office/drawing/2014/main" id="{4F61509A-1047-4D33-BE0C-D679B4D24DAC}"/>
              </a:ext>
            </a:extLst>
          </p:cNvPr>
          <p:cNvSpPr>
            <a:spLocks noChangeShapeType="1"/>
          </p:cNvSpPr>
          <p:nvPr/>
        </p:nvSpPr>
        <p:spPr bwMode="auto">
          <a:xfrm>
            <a:off x="8305800" y="5575300"/>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96" name="Line 103">
            <a:extLst>
              <a:ext uri="{FF2B5EF4-FFF2-40B4-BE49-F238E27FC236}">
                <a16:creationId xmlns:a16="http://schemas.microsoft.com/office/drawing/2014/main" id="{5312DE09-43AD-4A5A-9824-83EA12F9093B}"/>
              </a:ext>
            </a:extLst>
          </p:cNvPr>
          <p:cNvSpPr>
            <a:spLocks noChangeShapeType="1"/>
          </p:cNvSpPr>
          <p:nvPr/>
        </p:nvSpPr>
        <p:spPr bwMode="auto">
          <a:xfrm flipH="1">
            <a:off x="3187700" y="5943600"/>
            <a:ext cx="5130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97" name="Line 104">
            <a:extLst>
              <a:ext uri="{FF2B5EF4-FFF2-40B4-BE49-F238E27FC236}">
                <a16:creationId xmlns:a16="http://schemas.microsoft.com/office/drawing/2014/main" id="{6480F6AD-A7CB-450C-B3DC-5BD117EFC442}"/>
              </a:ext>
            </a:extLst>
          </p:cNvPr>
          <p:cNvSpPr>
            <a:spLocks noChangeShapeType="1"/>
          </p:cNvSpPr>
          <p:nvPr/>
        </p:nvSpPr>
        <p:spPr bwMode="auto">
          <a:xfrm flipV="1">
            <a:off x="3200400" y="5321300"/>
            <a:ext cx="0" cy="635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98" name="Line 105">
            <a:extLst>
              <a:ext uri="{FF2B5EF4-FFF2-40B4-BE49-F238E27FC236}">
                <a16:creationId xmlns:a16="http://schemas.microsoft.com/office/drawing/2014/main" id="{3087F59C-F46C-4B5C-801C-EF1EC45C3C43}"/>
              </a:ext>
            </a:extLst>
          </p:cNvPr>
          <p:cNvSpPr>
            <a:spLocks noChangeShapeType="1"/>
          </p:cNvSpPr>
          <p:nvPr/>
        </p:nvSpPr>
        <p:spPr bwMode="auto">
          <a:xfrm>
            <a:off x="8699500" y="5105400"/>
            <a:ext cx="127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99" name="Line 106">
            <a:extLst>
              <a:ext uri="{FF2B5EF4-FFF2-40B4-BE49-F238E27FC236}">
                <a16:creationId xmlns:a16="http://schemas.microsoft.com/office/drawing/2014/main" id="{322FDA06-7FAC-4FD6-B278-B52B1326D4E0}"/>
              </a:ext>
            </a:extLst>
          </p:cNvPr>
          <p:cNvSpPr>
            <a:spLocks noChangeShapeType="1"/>
          </p:cNvSpPr>
          <p:nvPr/>
        </p:nvSpPr>
        <p:spPr bwMode="auto">
          <a:xfrm>
            <a:off x="8839200" y="5118100"/>
            <a:ext cx="0" cy="965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0" name="Line 107">
            <a:extLst>
              <a:ext uri="{FF2B5EF4-FFF2-40B4-BE49-F238E27FC236}">
                <a16:creationId xmlns:a16="http://schemas.microsoft.com/office/drawing/2014/main" id="{EBA5E718-9870-4631-A0EE-1F179C0B2CAF}"/>
              </a:ext>
            </a:extLst>
          </p:cNvPr>
          <p:cNvSpPr>
            <a:spLocks noChangeShapeType="1"/>
          </p:cNvSpPr>
          <p:nvPr/>
        </p:nvSpPr>
        <p:spPr bwMode="auto">
          <a:xfrm flipH="1">
            <a:off x="3492500" y="6096000"/>
            <a:ext cx="5359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1" name="Line 108">
            <a:extLst>
              <a:ext uri="{FF2B5EF4-FFF2-40B4-BE49-F238E27FC236}">
                <a16:creationId xmlns:a16="http://schemas.microsoft.com/office/drawing/2014/main" id="{3D93C7D2-206E-468F-B2E5-9346E35A4B69}"/>
              </a:ext>
            </a:extLst>
          </p:cNvPr>
          <p:cNvSpPr>
            <a:spLocks noChangeShapeType="1"/>
          </p:cNvSpPr>
          <p:nvPr/>
        </p:nvSpPr>
        <p:spPr bwMode="auto">
          <a:xfrm flipV="1">
            <a:off x="3505200" y="5321300"/>
            <a:ext cx="0" cy="787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2" name="Line 109">
            <a:extLst>
              <a:ext uri="{FF2B5EF4-FFF2-40B4-BE49-F238E27FC236}">
                <a16:creationId xmlns:a16="http://schemas.microsoft.com/office/drawing/2014/main" id="{78D42BEA-ACBE-4BD7-9ECE-3CE279B2FD4B}"/>
              </a:ext>
            </a:extLst>
          </p:cNvPr>
          <p:cNvSpPr>
            <a:spLocks noChangeShapeType="1"/>
          </p:cNvSpPr>
          <p:nvPr/>
        </p:nvSpPr>
        <p:spPr bwMode="auto">
          <a:xfrm>
            <a:off x="2471738" y="5429250"/>
            <a:ext cx="169862" cy="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3" name="Line 110">
            <a:extLst>
              <a:ext uri="{FF2B5EF4-FFF2-40B4-BE49-F238E27FC236}">
                <a16:creationId xmlns:a16="http://schemas.microsoft.com/office/drawing/2014/main" id="{F0E56C6E-C582-4C71-95E8-ADFDEDBBB6DB}"/>
              </a:ext>
            </a:extLst>
          </p:cNvPr>
          <p:cNvSpPr>
            <a:spLocks noChangeShapeType="1"/>
          </p:cNvSpPr>
          <p:nvPr/>
        </p:nvSpPr>
        <p:spPr bwMode="auto">
          <a:xfrm>
            <a:off x="1765300" y="3657600"/>
            <a:ext cx="431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4" name="Rectangle 111">
            <a:extLst>
              <a:ext uri="{FF2B5EF4-FFF2-40B4-BE49-F238E27FC236}">
                <a16:creationId xmlns:a16="http://schemas.microsoft.com/office/drawing/2014/main" id="{FB49A1C1-5929-4DDD-8D2D-241EF275B35B}"/>
              </a:ext>
            </a:extLst>
          </p:cNvPr>
          <p:cNvSpPr>
            <a:spLocks noChangeArrowheads="1"/>
          </p:cNvSpPr>
          <p:nvPr/>
        </p:nvSpPr>
        <p:spPr bwMode="auto">
          <a:xfrm rot="5400000">
            <a:off x="1210469" y="3717131"/>
            <a:ext cx="6937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PC+4</a:t>
            </a:r>
          </a:p>
        </p:txBody>
      </p:sp>
      <p:sp>
        <p:nvSpPr>
          <p:cNvPr id="47205" name="Line 112">
            <a:extLst>
              <a:ext uri="{FF2B5EF4-FFF2-40B4-BE49-F238E27FC236}">
                <a16:creationId xmlns:a16="http://schemas.microsoft.com/office/drawing/2014/main" id="{DB6483AB-44EE-4372-9822-5CA2F524A470}"/>
              </a:ext>
            </a:extLst>
          </p:cNvPr>
          <p:cNvSpPr>
            <a:spLocks noChangeShapeType="1"/>
          </p:cNvSpPr>
          <p:nvPr/>
        </p:nvSpPr>
        <p:spPr bwMode="auto">
          <a:xfrm>
            <a:off x="1003300" y="42672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6" name="Line 113">
            <a:extLst>
              <a:ext uri="{FF2B5EF4-FFF2-40B4-BE49-F238E27FC236}">
                <a16:creationId xmlns:a16="http://schemas.microsoft.com/office/drawing/2014/main" id="{712A9A10-7A61-4413-9D40-ACB85B864C24}"/>
              </a:ext>
            </a:extLst>
          </p:cNvPr>
          <p:cNvSpPr>
            <a:spLocks noChangeShapeType="1"/>
          </p:cNvSpPr>
          <p:nvPr/>
        </p:nvSpPr>
        <p:spPr bwMode="auto">
          <a:xfrm>
            <a:off x="5499100" y="42672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7" name="Line 114">
            <a:extLst>
              <a:ext uri="{FF2B5EF4-FFF2-40B4-BE49-F238E27FC236}">
                <a16:creationId xmlns:a16="http://schemas.microsoft.com/office/drawing/2014/main" id="{ED8AA44F-021A-47EF-9D00-6B80F786DE6C}"/>
              </a:ext>
            </a:extLst>
          </p:cNvPr>
          <p:cNvSpPr>
            <a:spLocks noChangeShapeType="1"/>
          </p:cNvSpPr>
          <p:nvPr/>
        </p:nvSpPr>
        <p:spPr bwMode="auto">
          <a:xfrm flipH="1">
            <a:off x="6616700" y="3657600"/>
            <a:ext cx="257175"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8" name="Line 115">
            <a:extLst>
              <a:ext uri="{FF2B5EF4-FFF2-40B4-BE49-F238E27FC236}">
                <a16:creationId xmlns:a16="http://schemas.microsoft.com/office/drawing/2014/main" id="{CFAA8FE6-55B3-4256-B226-1F272F0BA25C}"/>
              </a:ext>
            </a:extLst>
          </p:cNvPr>
          <p:cNvSpPr>
            <a:spLocks noChangeShapeType="1"/>
          </p:cNvSpPr>
          <p:nvPr/>
        </p:nvSpPr>
        <p:spPr bwMode="auto">
          <a:xfrm flipH="1">
            <a:off x="6616700" y="3810000"/>
            <a:ext cx="25717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7209" name="Group 121">
            <a:extLst>
              <a:ext uri="{FF2B5EF4-FFF2-40B4-BE49-F238E27FC236}">
                <a16:creationId xmlns:a16="http://schemas.microsoft.com/office/drawing/2014/main" id="{C5D459CF-A08B-4B37-A618-4D858A025A34}"/>
              </a:ext>
            </a:extLst>
          </p:cNvPr>
          <p:cNvGrpSpPr>
            <a:grpSpLocks/>
          </p:cNvGrpSpPr>
          <p:nvPr/>
        </p:nvGrpSpPr>
        <p:grpSpPr bwMode="auto">
          <a:xfrm>
            <a:off x="6848475" y="3581400"/>
            <a:ext cx="395288" cy="306388"/>
            <a:chOff x="4314" y="2256"/>
            <a:chExt cx="249" cy="193"/>
          </a:xfrm>
        </p:grpSpPr>
        <p:sp>
          <p:nvSpPr>
            <p:cNvPr id="47290" name="Arc 116">
              <a:extLst>
                <a:ext uri="{FF2B5EF4-FFF2-40B4-BE49-F238E27FC236}">
                  <a16:creationId xmlns:a16="http://schemas.microsoft.com/office/drawing/2014/main" id="{2BE02BB9-824E-4EF1-BB47-B07E995900F0}"/>
                </a:ext>
              </a:extLst>
            </p:cNvPr>
            <p:cNvSpPr>
              <a:spLocks/>
            </p:cNvSpPr>
            <p:nvPr/>
          </p:nvSpPr>
          <p:spPr bwMode="auto">
            <a:xfrm>
              <a:off x="4466" y="2265"/>
              <a:ext cx="89" cy="88"/>
            </a:xfrm>
            <a:custGeom>
              <a:avLst/>
              <a:gdLst>
                <a:gd name="T0" fmla="*/ 0 w 21845"/>
                <a:gd name="T1" fmla="*/ 0 h 21600"/>
                <a:gd name="T2" fmla="*/ 0 w 21845"/>
                <a:gd name="T3" fmla="*/ 0 h 21600"/>
                <a:gd name="T4" fmla="*/ 0 w 21845"/>
                <a:gd name="T5" fmla="*/ 0 h 21600"/>
                <a:gd name="T6" fmla="*/ 0 60000 65536"/>
                <a:gd name="T7" fmla="*/ 0 60000 65536"/>
                <a:gd name="T8" fmla="*/ 0 60000 65536"/>
              </a:gdLst>
              <a:ahLst/>
              <a:cxnLst>
                <a:cxn ang="T6">
                  <a:pos x="T0" y="T1"/>
                </a:cxn>
                <a:cxn ang="T7">
                  <a:pos x="T2" y="T3"/>
                </a:cxn>
                <a:cxn ang="T8">
                  <a:pos x="T4" y="T5"/>
                </a:cxn>
              </a:cxnLst>
              <a:rect l="0" t="0" r="r" b="b"/>
              <a:pathLst>
                <a:path w="21845" h="21600" fill="none" extrusionOk="0">
                  <a:moveTo>
                    <a:pt x="0" y="1"/>
                  </a:moveTo>
                  <a:cubicBezTo>
                    <a:pt x="81" y="0"/>
                    <a:pt x="163" y="-1"/>
                    <a:pt x="245" y="0"/>
                  </a:cubicBezTo>
                  <a:cubicBezTo>
                    <a:pt x="12174" y="0"/>
                    <a:pt x="21845" y="9670"/>
                    <a:pt x="21845" y="21600"/>
                  </a:cubicBezTo>
                </a:path>
                <a:path w="21845" h="21600" stroke="0" extrusionOk="0">
                  <a:moveTo>
                    <a:pt x="0" y="1"/>
                  </a:moveTo>
                  <a:cubicBezTo>
                    <a:pt x="81" y="0"/>
                    <a:pt x="163" y="-1"/>
                    <a:pt x="245" y="0"/>
                  </a:cubicBezTo>
                  <a:cubicBezTo>
                    <a:pt x="12174" y="0"/>
                    <a:pt x="21845" y="9670"/>
                    <a:pt x="21845" y="21600"/>
                  </a:cubicBezTo>
                  <a:lnTo>
                    <a:pt x="245" y="21600"/>
                  </a:lnTo>
                  <a:lnTo>
                    <a:pt x="0" y="1"/>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91" name="Arc 117">
              <a:extLst>
                <a:ext uri="{FF2B5EF4-FFF2-40B4-BE49-F238E27FC236}">
                  <a16:creationId xmlns:a16="http://schemas.microsoft.com/office/drawing/2014/main" id="{9054B17F-5BBA-45C7-94A8-960B2958D202}"/>
                </a:ext>
              </a:extLst>
            </p:cNvPr>
            <p:cNvSpPr>
              <a:spLocks/>
            </p:cNvSpPr>
            <p:nvPr/>
          </p:nvSpPr>
          <p:spPr bwMode="auto">
            <a:xfrm rot="10800000">
              <a:off x="4475" y="2361"/>
              <a:ext cx="88" cy="88"/>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Lst>
              <a:ahLst/>
              <a:cxnLst>
                <a:cxn ang="T6">
                  <a:pos x="T0" y="T1"/>
                </a:cxn>
                <a:cxn ang="T7">
                  <a:pos x="T2" y="T3"/>
                </a:cxn>
                <a:cxn ang="T8">
                  <a:pos x="T4" y="T5"/>
                </a:cxn>
              </a:cxnLst>
              <a:rect l="0" t="0" r="r" b="b"/>
              <a:pathLst>
                <a:path w="21600" h="21599" fill="none" extrusionOk="0">
                  <a:moveTo>
                    <a:pt x="0" y="21598"/>
                  </a:moveTo>
                  <a:cubicBezTo>
                    <a:pt x="0" y="9765"/>
                    <a:pt x="9521" y="134"/>
                    <a:pt x="21355" y="0"/>
                  </a:cubicBezTo>
                </a:path>
                <a:path w="21600" h="21599" stroke="0" extrusionOk="0">
                  <a:moveTo>
                    <a:pt x="0" y="21598"/>
                  </a:moveTo>
                  <a:cubicBezTo>
                    <a:pt x="0" y="9765"/>
                    <a:pt x="9521" y="134"/>
                    <a:pt x="21355" y="0"/>
                  </a:cubicBezTo>
                  <a:lnTo>
                    <a:pt x="21600" y="21599"/>
                  </a:lnTo>
                  <a:lnTo>
                    <a:pt x="0" y="21598"/>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92" name="Line 118">
              <a:extLst>
                <a:ext uri="{FF2B5EF4-FFF2-40B4-BE49-F238E27FC236}">
                  <a16:creationId xmlns:a16="http://schemas.microsoft.com/office/drawing/2014/main" id="{87BB1FC7-6FE7-4B10-B45F-F8076CF8FB18}"/>
                </a:ext>
              </a:extLst>
            </p:cNvPr>
            <p:cNvSpPr>
              <a:spLocks noChangeShapeType="1"/>
            </p:cNvSpPr>
            <p:nvPr/>
          </p:nvSpPr>
          <p:spPr bwMode="auto">
            <a:xfrm flipH="1">
              <a:off x="4314" y="2256"/>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93" name="Line 119">
              <a:extLst>
                <a:ext uri="{FF2B5EF4-FFF2-40B4-BE49-F238E27FC236}">
                  <a16:creationId xmlns:a16="http://schemas.microsoft.com/office/drawing/2014/main" id="{22F59F93-BF93-4C84-B410-EFAD2D94932E}"/>
                </a:ext>
              </a:extLst>
            </p:cNvPr>
            <p:cNvSpPr>
              <a:spLocks noChangeShapeType="1"/>
            </p:cNvSpPr>
            <p:nvPr/>
          </p:nvSpPr>
          <p:spPr bwMode="auto">
            <a:xfrm flipH="1">
              <a:off x="4314" y="2448"/>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94" name="Line 120">
              <a:extLst>
                <a:ext uri="{FF2B5EF4-FFF2-40B4-BE49-F238E27FC236}">
                  <a16:creationId xmlns:a16="http://schemas.microsoft.com/office/drawing/2014/main" id="{6E183D6C-535A-436D-9FB5-E6686C1BD2DA}"/>
                </a:ext>
              </a:extLst>
            </p:cNvPr>
            <p:cNvSpPr>
              <a:spLocks noChangeShapeType="1"/>
            </p:cNvSpPr>
            <p:nvPr/>
          </p:nvSpPr>
          <p:spPr bwMode="auto">
            <a:xfrm>
              <a:off x="4322" y="2264"/>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7210" name="Rectangle 122">
            <a:extLst>
              <a:ext uri="{FF2B5EF4-FFF2-40B4-BE49-F238E27FC236}">
                <a16:creationId xmlns:a16="http://schemas.microsoft.com/office/drawing/2014/main" id="{E00BAB6E-CFEA-4195-B924-A2684C7A1E43}"/>
              </a:ext>
            </a:extLst>
          </p:cNvPr>
          <p:cNvSpPr>
            <a:spLocks noChangeArrowheads="1"/>
          </p:cNvSpPr>
          <p:nvPr/>
        </p:nvSpPr>
        <p:spPr bwMode="auto">
          <a:xfrm flipH="1">
            <a:off x="6173788" y="3979863"/>
            <a:ext cx="6207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Zero</a:t>
            </a:r>
          </a:p>
        </p:txBody>
      </p:sp>
      <p:sp>
        <p:nvSpPr>
          <p:cNvPr id="47211" name="Rectangle 123">
            <a:extLst>
              <a:ext uri="{FF2B5EF4-FFF2-40B4-BE49-F238E27FC236}">
                <a16:creationId xmlns:a16="http://schemas.microsoft.com/office/drawing/2014/main" id="{4D42A0D7-FF0C-4032-9E23-E1EF22DD77FE}"/>
              </a:ext>
            </a:extLst>
          </p:cNvPr>
          <p:cNvSpPr>
            <a:spLocks noChangeArrowheads="1"/>
          </p:cNvSpPr>
          <p:nvPr/>
        </p:nvSpPr>
        <p:spPr bwMode="auto">
          <a:xfrm flipH="1">
            <a:off x="6508750" y="2362200"/>
            <a:ext cx="8794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Branch</a:t>
            </a:r>
          </a:p>
        </p:txBody>
      </p:sp>
      <p:sp>
        <p:nvSpPr>
          <p:cNvPr id="47212" name="Line 124">
            <a:extLst>
              <a:ext uri="{FF2B5EF4-FFF2-40B4-BE49-F238E27FC236}">
                <a16:creationId xmlns:a16="http://schemas.microsoft.com/office/drawing/2014/main" id="{5B7F6E6A-3063-41C5-802D-C0D4DA6A2F0D}"/>
              </a:ext>
            </a:extLst>
          </p:cNvPr>
          <p:cNvSpPr>
            <a:spLocks noChangeShapeType="1"/>
          </p:cNvSpPr>
          <p:nvPr/>
        </p:nvSpPr>
        <p:spPr bwMode="auto">
          <a:xfrm flipV="1">
            <a:off x="6629400" y="3797300"/>
            <a:ext cx="0" cy="482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3" name="Line 125">
            <a:extLst>
              <a:ext uri="{FF2B5EF4-FFF2-40B4-BE49-F238E27FC236}">
                <a16:creationId xmlns:a16="http://schemas.microsoft.com/office/drawing/2014/main" id="{D6CE3BDD-77EF-4133-BB73-82FBB5108B60}"/>
              </a:ext>
            </a:extLst>
          </p:cNvPr>
          <p:cNvSpPr>
            <a:spLocks noChangeShapeType="1"/>
          </p:cNvSpPr>
          <p:nvPr/>
        </p:nvSpPr>
        <p:spPr bwMode="auto">
          <a:xfrm flipV="1">
            <a:off x="6630988" y="2654300"/>
            <a:ext cx="0" cy="10160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4" name="Line 126">
            <a:extLst>
              <a:ext uri="{FF2B5EF4-FFF2-40B4-BE49-F238E27FC236}">
                <a16:creationId xmlns:a16="http://schemas.microsoft.com/office/drawing/2014/main" id="{2A4E3202-6430-4B6B-970C-1EA57C07496C}"/>
              </a:ext>
            </a:extLst>
          </p:cNvPr>
          <p:cNvSpPr>
            <a:spLocks noChangeShapeType="1"/>
          </p:cNvSpPr>
          <p:nvPr/>
        </p:nvSpPr>
        <p:spPr bwMode="auto">
          <a:xfrm>
            <a:off x="6184900" y="4267200"/>
            <a:ext cx="431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5" name="Line 127">
            <a:extLst>
              <a:ext uri="{FF2B5EF4-FFF2-40B4-BE49-F238E27FC236}">
                <a16:creationId xmlns:a16="http://schemas.microsoft.com/office/drawing/2014/main" id="{AFECF378-3FBC-476B-89CF-73385250CA2C}"/>
              </a:ext>
            </a:extLst>
          </p:cNvPr>
          <p:cNvSpPr>
            <a:spLocks noChangeShapeType="1"/>
          </p:cNvSpPr>
          <p:nvPr/>
        </p:nvSpPr>
        <p:spPr bwMode="auto">
          <a:xfrm>
            <a:off x="6184900" y="3657600"/>
            <a:ext cx="20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7216" name="Group 132">
            <a:extLst>
              <a:ext uri="{FF2B5EF4-FFF2-40B4-BE49-F238E27FC236}">
                <a16:creationId xmlns:a16="http://schemas.microsoft.com/office/drawing/2014/main" id="{58B0B2E6-5723-4292-8C3B-16B601A2CAA3}"/>
              </a:ext>
            </a:extLst>
          </p:cNvPr>
          <p:cNvGrpSpPr>
            <a:grpSpLocks/>
          </p:cNvGrpSpPr>
          <p:nvPr/>
        </p:nvGrpSpPr>
        <p:grpSpPr bwMode="auto">
          <a:xfrm>
            <a:off x="1092200" y="2984500"/>
            <a:ext cx="254000" cy="533400"/>
            <a:chOff x="688" y="1880"/>
            <a:chExt cx="160" cy="336"/>
          </a:xfrm>
        </p:grpSpPr>
        <p:sp>
          <p:nvSpPr>
            <p:cNvPr id="47286" name="Line 128">
              <a:extLst>
                <a:ext uri="{FF2B5EF4-FFF2-40B4-BE49-F238E27FC236}">
                  <a16:creationId xmlns:a16="http://schemas.microsoft.com/office/drawing/2014/main" id="{763B17AB-8B54-419F-B424-FE5CF67F1E7A}"/>
                </a:ext>
              </a:extLst>
            </p:cNvPr>
            <p:cNvSpPr>
              <a:spLocks noChangeShapeType="1"/>
            </p:cNvSpPr>
            <p:nvPr/>
          </p:nvSpPr>
          <p:spPr bwMode="auto">
            <a:xfrm>
              <a:off x="840" y="1880"/>
              <a:ext cx="0" cy="3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87" name="Line 129">
              <a:extLst>
                <a:ext uri="{FF2B5EF4-FFF2-40B4-BE49-F238E27FC236}">
                  <a16:creationId xmlns:a16="http://schemas.microsoft.com/office/drawing/2014/main" id="{6F0C90BE-5B4A-47F5-A653-81E5E10FD55E}"/>
                </a:ext>
              </a:extLst>
            </p:cNvPr>
            <p:cNvSpPr>
              <a:spLocks noChangeShapeType="1"/>
            </p:cNvSpPr>
            <p:nvPr/>
          </p:nvSpPr>
          <p:spPr bwMode="auto">
            <a:xfrm flipH="1">
              <a:off x="688" y="1880"/>
              <a:ext cx="160" cy="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88" name="Line 130">
              <a:extLst>
                <a:ext uri="{FF2B5EF4-FFF2-40B4-BE49-F238E27FC236}">
                  <a16:creationId xmlns:a16="http://schemas.microsoft.com/office/drawing/2014/main" id="{7B7F5A40-6552-4E56-877D-180AD1C8D036}"/>
                </a:ext>
              </a:extLst>
            </p:cNvPr>
            <p:cNvSpPr>
              <a:spLocks noChangeShapeType="1"/>
            </p:cNvSpPr>
            <p:nvPr/>
          </p:nvSpPr>
          <p:spPr bwMode="auto">
            <a:xfrm flipH="1" flipV="1">
              <a:off x="688" y="2159"/>
              <a:ext cx="160" cy="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89" name="Line 131">
              <a:extLst>
                <a:ext uri="{FF2B5EF4-FFF2-40B4-BE49-F238E27FC236}">
                  <a16:creationId xmlns:a16="http://schemas.microsoft.com/office/drawing/2014/main" id="{5A25AAA7-207E-4EDF-BC0B-586FBD09C8D3}"/>
                </a:ext>
              </a:extLst>
            </p:cNvPr>
            <p:cNvSpPr>
              <a:spLocks noChangeShapeType="1"/>
            </p:cNvSpPr>
            <p:nvPr/>
          </p:nvSpPr>
          <p:spPr bwMode="auto">
            <a:xfrm>
              <a:off x="696" y="1911"/>
              <a:ext cx="0" cy="2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7217" name="Rectangle 133">
            <a:extLst>
              <a:ext uri="{FF2B5EF4-FFF2-40B4-BE49-F238E27FC236}">
                <a16:creationId xmlns:a16="http://schemas.microsoft.com/office/drawing/2014/main" id="{F1146DCA-7E5D-4737-ADDC-256BB4647448}"/>
              </a:ext>
            </a:extLst>
          </p:cNvPr>
          <p:cNvSpPr>
            <a:spLocks noChangeArrowheads="1"/>
          </p:cNvSpPr>
          <p:nvPr/>
        </p:nvSpPr>
        <p:spPr bwMode="auto">
          <a:xfrm flipH="1">
            <a:off x="1103313" y="3003550"/>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1</a:t>
            </a:r>
          </a:p>
        </p:txBody>
      </p:sp>
      <p:sp>
        <p:nvSpPr>
          <p:cNvPr id="47218" name="Rectangle 134">
            <a:extLst>
              <a:ext uri="{FF2B5EF4-FFF2-40B4-BE49-F238E27FC236}">
                <a16:creationId xmlns:a16="http://schemas.microsoft.com/office/drawing/2014/main" id="{762BFBD6-DF12-4447-AF1A-B6B66FBB8AAB}"/>
              </a:ext>
            </a:extLst>
          </p:cNvPr>
          <p:cNvSpPr>
            <a:spLocks noChangeArrowheads="1"/>
          </p:cNvSpPr>
          <p:nvPr/>
        </p:nvSpPr>
        <p:spPr bwMode="auto">
          <a:xfrm flipH="1">
            <a:off x="1103313" y="3171825"/>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0</a:t>
            </a:r>
          </a:p>
        </p:txBody>
      </p:sp>
      <p:sp>
        <p:nvSpPr>
          <p:cNvPr id="47219" name="Line 135">
            <a:extLst>
              <a:ext uri="{FF2B5EF4-FFF2-40B4-BE49-F238E27FC236}">
                <a16:creationId xmlns:a16="http://schemas.microsoft.com/office/drawing/2014/main" id="{FE777B00-161B-4EA7-AA41-58A34BA26F84}"/>
              </a:ext>
            </a:extLst>
          </p:cNvPr>
          <p:cNvSpPr>
            <a:spLocks noChangeShapeType="1"/>
          </p:cNvSpPr>
          <p:nvPr/>
        </p:nvSpPr>
        <p:spPr bwMode="auto">
          <a:xfrm>
            <a:off x="1308100" y="3352800"/>
            <a:ext cx="5842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20" name="Line 136">
            <a:extLst>
              <a:ext uri="{FF2B5EF4-FFF2-40B4-BE49-F238E27FC236}">
                <a16:creationId xmlns:a16="http://schemas.microsoft.com/office/drawing/2014/main" id="{ED17363A-5099-49A1-8332-B5630675BC4C}"/>
              </a:ext>
            </a:extLst>
          </p:cNvPr>
          <p:cNvSpPr>
            <a:spLocks noChangeShapeType="1"/>
          </p:cNvSpPr>
          <p:nvPr/>
        </p:nvSpPr>
        <p:spPr bwMode="auto">
          <a:xfrm>
            <a:off x="1905000" y="3365500"/>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21" name="Oval 137">
            <a:extLst>
              <a:ext uri="{FF2B5EF4-FFF2-40B4-BE49-F238E27FC236}">
                <a16:creationId xmlns:a16="http://schemas.microsoft.com/office/drawing/2014/main" id="{396B863E-5DEA-4F82-8CE5-AB68ACB8E26C}"/>
              </a:ext>
            </a:extLst>
          </p:cNvPr>
          <p:cNvSpPr>
            <a:spLocks noChangeArrowheads="1"/>
          </p:cNvSpPr>
          <p:nvPr/>
        </p:nvSpPr>
        <p:spPr bwMode="auto">
          <a:xfrm>
            <a:off x="2298700" y="33655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7222" name="Line 138">
            <a:extLst>
              <a:ext uri="{FF2B5EF4-FFF2-40B4-BE49-F238E27FC236}">
                <a16:creationId xmlns:a16="http://schemas.microsoft.com/office/drawing/2014/main" id="{8FB9ED9B-E649-4A66-83E5-6C56808BB025}"/>
              </a:ext>
            </a:extLst>
          </p:cNvPr>
          <p:cNvSpPr>
            <a:spLocks noChangeShapeType="1"/>
          </p:cNvSpPr>
          <p:nvPr/>
        </p:nvSpPr>
        <p:spPr bwMode="auto">
          <a:xfrm>
            <a:off x="838200" y="3213100"/>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23" name="Oval 139">
            <a:extLst>
              <a:ext uri="{FF2B5EF4-FFF2-40B4-BE49-F238E27FC236}">
                <a16:creationId xmlns:a16="http://schemas.microsoft.com/office/drawing/2014/main" id="{74B49D2E-856D-47BB-A347-815FB648DBE3}"/>
              </a:ext>
            </a:extLst>
          </p:cNvPr>
          <p:cNvSpPr>
            <a:spLocks noChangeArrowheads="1"/>
          </p:cNvSpPr>
          <p:nvPr/>
        </p:nvSpPr>
        <p:spPr bwMode="auto">
          <a:xfrm>
            <a:off x="774700" y="33655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7224" name="Line 140">
            <a:extLst>
              <a:ext uri="{FF2B5EF4-FFF2-40B4-BE49-F238E27FC236}">
                <a16:creationId xmlns:a16="http://schemas.microsoft.com/office/drawing/2014/main" id="{223B6DF4-A371-4DA0-86A0-D0DE3DBD61F4}"/>
              </a:ext>
            </a:extLst>
          </p:cNvPr>
          <p:cNvSpPr>
            <a:spLocks noChangeShapeType="1"/>
          </p:cNvSpPr>
          <p:nvPr/>
        </p:nvSpPr>
        <p:spPr bwMode="auto">
          <a:xfrm flipH="1">
            <a:off x="292100" y="3124200"/>
            <a:ext cx="787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25" name="Line 141">
            <a:extLst>
              <a:ext uri="{FF2B5EF4-FFF2-40B4-BE49-F238E27FC236}">
                <a16:creationId xmlns:a16="http://schemas.microsoft.com/office/drawing/2014/main" id="{CD788785-94C7-491B-A1A9-B405F7F110CE}"/>
              </a:ext>
            </a:extLst>
          </p:cNvPr>
          <p:cNvSpPr>
            <a:spLocks noChangeShapeType="1"/>
          </p:cNvSpPr>
          <p:nvPr/>
        </p:nvSpPr>
        <p:spPr bwMode="auto">
          <a:xfrm>
            <a:off x="317500" y="42672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26" name="Line 142">
            <a:extLst>
              <a:ext uri="{FF2B5EF4-FFF2-40B4-BE49-F238E27FC236}">
                <a16:creationId xmlns:a16="http://schemas.microsoft.com/office/drawing/2014/main" id="{58F47D58-E5B0-40AD-B8DD-B79340E0E048}"/>
              </a:ext>
            </a:extLst>
          </p:cNvPr>
          <p:cNvSpPr>
            <a:spLocks noChangeShapeType="1"/>
          </p:cNvSpPr>
          <p:nvPr/>
        </p:nvSpPr>
        <p:spPr bwMode="auto">
          <a:xfrm>
            <a:off x="304800" y="3136900"/>
            <a:ext cx="0" cy="1117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27" name="Line 143">
            <a:extLst>
              <a:ext uri="{FF2B5EF4-FFF2-40B4-BE49-F238E27FC236}">
                <a16:creationId xmlns:a16="http://schemas.microsoft.com/office/drawing/2014/main" id="{701457CC-1D02-4CDB-8E5A-CE99E22CE904}"/>
              </a:ext>
            </a:extLst>
          </p:cNvPr>
          <p:cNvSpPr>
            <a:spLocks noChangeShapeType="1"/>
          </p:cNvSpPr>
          <p:nvPr/>
        </p:nvSpPr>
        <p:spPr bwMode="auto">
          <a:xfrm flipH="1">
            <a:off x="1282700" y="3124200"/>
            <a:ext cx="5130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28" name="Line 144">
            <a:extLst>
              <a:ext uri="{FF2B5EF4-FFF2-40B4-BE49-F238E27FC236}">
                <a16:creationId xmlns:a16="http://schemas.microsoft.com/office/drawing/2014/main" id="{4DE4456C-1F65-4850-92DB-EDF4C91514C4}"/>
              </a:ext>
            </a:extLst>
          </p:cNvPr>
          <p:cNvSpPr>
            <a:spLocks noChangeShapeType="1"/>
          </p:cNvSpPr>
          <p:nvPr/>
        </p:nvSpPr>
        <p:spPr bwMode="auto">
          <a:xfrm flipV="1">
            <a:off x="6400800" y="3111500"/>
            <a:ext cx="0" cy="558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29" name="Line 145">
            <a:extLst>
              <a:ext uri="{FF2B5EF4-FFF2-40B4-BE49-F238E27FC236}">
                <a16:creationId xmlns:a16="http://schemas.microsoft.com/office/drawing/2014/main" id="{F6C02FBB-354A-4F58-94D0-9519E5CADF0C}"/>
              </a:ext>
            </a:extLst>
          </p:cNvPr>
          <p:cNvSpPr>
            <a:spLocks noChangeShapeType="1"/>
          </p:cNvSpPr>
          <p:nvPr/>
        </p:nvSpPr>
        <p:spPr bwMode="auto">
          <a:xfrm>
            <a:off x="7251700" y="3733800"/>
            <a:ext cx="279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30" name="Line 146">
            <a:extLst>
              <a:ext uri="{FF2B5EF4-FFF2-40B4-BE49-F238E27FC236}">
                <a16:creationId xmlns:a16="http://schemas.microsoft.com/office/drawing/2014/main" id="{298DC846-9048-4DB5-91B8-6D3EC0D1674E}"/>
              </a:ext>
            </a:extLst>
          </p:cNvPr>
          <p:cNvSpPr>
            <a:spLocks noChangeShapeType="1"/>
          </p:cNvSpPr>
          <p:nvPr/>
        </p:nvSpPr>
        <p:spPr bwMode="auto">
          <a:xfrm>
            <a:off x="1231900" y="2819400"/>
            <a:ext cx="6299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31" name="Line 147">
            <a:extLst>
              <a:ext uri="{FF2B5EF4-FFF2-40B4-BE49-F238E27FC236}">
                <a16:creationId xmlns:a16="http://schemas.microsoft.com/office/drawing/2014/main" id="{A535594B-FD5C-41DD-8F49-6799D2FF11D6}"/>
              </a:ext>
            </a:extLst>
          </p:cNvPr>
          <p:cNvSpPr>
            <a:spLocks noChangeShapeType="1"/>
          </p:cNvSpPr>
          <p:nvPr/>
        </p:nvSpPr>
        <p:spPr bwMode="auto">
          <a:xfrm>
            <a:off x="7543800" y="2832100"/>
            <a:ext cx="0" cy="889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32" name="Line 148">
            <a:extLst>
              <a:ext uri="{FF2B5EF4-FFF2-40B4-BE49-F238E27FC236}">
                <a16:creationId xmlns:a16="http://schemas.microsoft.com/office/drawing/2014/main" id="{36E61F9C-90C8-49FC-91A9-A9F8C6882B37}"/>
              </a:ext>
            </a:extLst>
          </p:cNvPr>
          <p:cNvSpPr>
            <a:spLocks noChangeShapeType="1"/>
          </p:cNvSpPr>
          <p:nvPr/>
        </p:nvSpPr>
        <p:spPr bwMode="auto">
          <a:xfrm>
            <a:off x="1219200" y="2832100"/>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33" name="Line 149">
            <a:extLst>
              <a:ext uri="{FF2B5EF4-FFF2-40B4-BE49-F238E27FC236}">
                <a16:creationId xmlns:a16="http://schemas.microsoft.com/office/drawing/2014/main" id="{8F7D0552-C34D-42F5-A8F2-C44A3A354098}"/>
              </a:ext>
            </a:extLst>
          </p:cNvPr>
          <p:cNvSpPr>
            <a:spLocks noChangeShapeType="1"/>
          </p:cNvSpPr>
          <p:nvPr/>
        </p:nvSpPr>
        <p:spPr bwMode="auto">
          <a:xfrm>
            <a:off x="4191000" y="3213100"/>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34" name="Oval 150">
            <a:extLst>
              <a:ext uri="{FF2B5EF4-FFF2-40B4-BE49-F238E27FC236}">
                <a16:creationId xmlns:a16="http://schemas.microsoft.com/office/drawing/2014/main" id="{DCFC1B64-B75B-4BBC-8A80-87DCFC118426}"/>
              </a:ext>
            </a:extLst>
          </p:cNvPr>
          <p:cNvSpPr>
            <a:spLocks noChangeArrowheads="1"/>
          </p:cNvSpPr>
          <p:nvPr/>
        </p:nvSpPr>
        <p:spPr bwMode="auto">
          <a:xfrm>
            <a:off x="4127500" y="3365500"/>
            <a:ext cx="127000" cy="127000"/>
          </a:xfrm>
          <a:prstGeom prst="ellipse">
            <a:avLst/>
          </a:prstGeom>
          <a:noFill/>
          <a:ln w="254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7235" name="Line 151">
            <a:extLst>
              <a:ext uri="{FF2B5EF4-FFF2-40B4-BE49-F238E27FC236}">
                <a16:creationId xmlns:a16="http://schemas.microsoft.com/office/drawing/2014/main" id="{F79DF9E9-36E2-4EC6-8359-F25CE20CA9A1}"/>
              </a:ext>
            </a:extLst>
          </p:cNvPr>
          <p:cNvSpPr>
            <a:spLocks noChangeShapeType="1"/>
          </p:cNvSpPr>
          <p:nvPr/>
        </p:nvSpPr>
        <p:spPr bwMode="auto">
          <a:xfrm>
            <a:off x="6019800" y="3213100"/>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36" name="Oval 152">
            <a:extLst>
              <a:ext uri="{FF2B5EF4-FFF2-40B4-BE49-F238E27FC236}">
                <a16:creationId xmlns:a16="http://schemas.microsoft.com/office/drawing/2014/main" id="{E546D501-62FE-4EA9-8779-BAAC9EBFF0AF}"/>
              </a:ext>
            </a:extLst>
          </p:cNvPr>
          <p:cNvSpPr>
            <a:spLocks noChangeArrowheads="1"/>
          </p:cNvSpPr>
          <p:nvPr/>
        </p:nvSpPr>
        <p:spPr bwMode="auto">
          <a:xfrm>
            <a:off x="5956300" y="33655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7237" name="Line 153">
            <a:extLst>
              <a:ext uri="{FF2B5EF4-FFF2-40B4-BE49-F238E27FC236}">
                <a16:creationId xmlns:a16="http://schemas.microsoft.com/office/drawing/2014/main" id="{17202869-8063-407B-8F25-1F1F4DF91272}"/>
              </a:ext>
            </a:extLst>
          </p:cNvPr>
          <p:cNvSpPr>
            <a:spLocks noChangeShapeType="1"/>
          </p:cNvSpPr>
          <p:nvPr/>
        </p:nvSpPr>
        <p:spPr bwMode="auto">
          <a:xfrm>
            <a:off x="7924800" y="3213100"/>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38" name="Oval 154">
            <a:extLst>
              <a:ext uri="{FF2B5EF4-FFF2-40B4-BE49-F238E27FC236}">
                <a16:creationId xmlns:a16="http://schemas.microsoft.com/office/drawing/2014/main" id="{333AE1BE-11C8-42EA-B9D0-36E02E060B8C}"/>
              </a:ext>
            </a:extLst>
          </p:cNvPr>
          <p:cNvSpPr>
            <a:spLocks noChangeArrowheads="1"/>
          </p:cNvSpPr>
          <p:nvPr/>
        </p:nvSpPr>
        <p:spPr bwMode="auto">
          <a:xfrm>
            <a:off x="7861300" y="33655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7239" name="Line 155">
            <a:extLst>
              <a:ext uri="{FF2B5EF4-FFF2-40B4-BE49-F238E27FC236}">
                <a16:creationId xmlns:a16="http://schemas.microsoft.com/office/drawing/2014/main" id="{0EE452DE-6BD1-4A4E-B47E-7AB7A9218CE2}"/>
              </a:ext>
            </a:extLst>
          </p:cNvPr>
          <p:cNvSpPr>
            <a:spLocks noChangeShapeType="1"/>
          </p:cNvSpPr>
          <p:nvPr/>
        </p:nvSpPr>
        <p:spPr bwMode="auto">
          <a:xfrm flipV="1">
            <a:off x="838200" y="2044700"/>
            <a:ext cx="0" cy="10160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40" name="Line 156">
            <a:extLst>
              <a:ext uri="{FF2B5EF4-FFF2-40B4-BE49-F238E27FC236}">
                <a16:creationId xmlns:a16="http://schemas.microsoft.com/office/drawing/2014/main" id="{C1EA7232-CC05-4A13-BFF4-CDE234D751EA}"/>
              </a:ext>
            </a:extLst>
          </p:cNvPr>
          <p:cNvSpPr>
            <a:spLocks noChangeShapeType="1"/>
          </p:cNvSpPr>
          <p:nvPr/>
        </p:nvSpPr>
        <p:spPr bwMode="auto">
          <a:xfrm flipV="1">
            <a:off x="2362200" y="2044700"/>
            <a:ext cx="0" cy="10160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41" name="Line 157">
            <a:extLst>
              <a:ext uri="{FF2B5EF4-FFF2-40B4-BE49-F238E27FC236}">
                <a16:creationId xmlns:a16="http://schemas.microsoft.com/office/drawing/2014/main" id="{40ACF471-53AC-49E6-B546-1EA37BCC7803}"/>
              </a:ext>
            </a:extLst>
          </p:cNvPr>
          <p:cNvSpPr>
            <a:spLocks noChangeShapeType="1"/>
          </p:cNvSpPr>
          <p:nvPr/>
        </p:nvSpPr>
        <p:spPr bwMode="auto">
          <a:xfrm flipV="1">
            <a:off x="4191000" y="2044700"/>
            <a:ext cx="0" cy="10160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42" name="Line 158">
            <a:extLst>
              <a:ext uri="{FF2B5EF4-FFF2-40B4-BE49-F238E27FC236}">
                <a16:creationId xmlns:a16="http://schemas.microsoft.com/office/drawing/2014/main" id="{013BF092-774F-446F-A5B8-3AD701215FED}"/>
              </a:ext>
            </a:extLst>
          </p:cNvPr>
          <p:cNvSpPr>
            <a:spLocks noChangeShapeType="1"/>
          </p:cNvSpPr>
          <p:nvPr/>
        </p:nvSpPr>
        <p:spPr bwMode="auto">
          <a:xfrm flipV="1">
            <a:off x="6019800" y="2044700"/>
            <a:ext cx="0" cy="10160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43" name="Line 159">
            <a:extLst>
              <a:ext uri="{FF2B5EF4-FFF2-40B4-BE49-F238E27FC236}">
                <a16:creationId xmlns:a16="http://schemas.microsoft.com/office/drawing/2014/main" id="{52FEBF22-57E7-4AD1-A2FC-6AF4BBC0911E}"/>
              </a:ext>
            </a:extLst>
          </p:cNvPr>
          <p:cNvSpPr>
            <a:spLocks noChangeShapeType="1"/>
          </p:cNvSpPr>
          <p:nvPr/>
        </p:nvSpPr>
        <p:spPr bwMode="auto">
          <a:xfrm flipV="1">
            <a:off x="7924800" y="2044700"/>
            <a:ext cx="0" cy="10160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44" name="Line 160">
            <a:extLst>
              <a:ext uri="{FF2B5EF4-FFF2-40B4-BE49-F238E27FC236}">
                <a16:creationId xmlns:a16="http://schemas.microsoft.com/office/drawing/2014/main" id="{AB575169-B0BD-4F72-A468-F72CA081DB5A}"/>
              </a:ext>
            </a:extLst>
          </p:cNvPr>
          <p:cNvSpPr>
            <a:spLocks noChangeShapeType="1"/>
          </p:cNvSpPr>
          <p:nvPr/>
        </p:nvSpPr>
        <p:spPr bwMode="auto">
          <a:xfrm>
            <a:off x="838200" y="1536700"/>
            <a:ext cx="0" cy="355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45" name="Line 161">
            <a:extLst>
              <a:ext uri="{FF2B5EF4-FFF2-40B4-BE49-F238E27FC236}">
                <a16:creationId xmlns:a16="http://schemas.microsoft.com/office/drawing/2014/main" id="{CDE50014-B938-47F7-A093-2FEDAC2ABEE7}"/>
              </a:ext>
            </a:extLst>
          </p:cNvPr>
          <p:cNvSpPr>
            <a:spLocks noChangeShapeType="1"/>
          </p:cNvSpPr>
          <p:nvPr/>
        </p:nvSpPr>
        <p:spPr bwMode="auto">
          <a:xfrm>
            <a:off x="2362200" y="1536700"/>
            <a:ext cx="0" cy="355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46" name="Line 162">
            <a:extLst>
              <a:ext uri="{FF2B5EF4-FFF2-40B4-BE49-F238E27FC236}">
                <a16:creationId xmlns:a16="http://schemas.microsoft.com/office/drawing/2014/main" id="{5B1C329B-CFAF-4815-8F28-06007BE812D5}"/>
              </a:ext>
            </a:extLst>
          </p:cNvPr>
          <p:cNvSpPr>
            <a:spLocks noChangeShapeType="1"/>
          </p:cNvSpPr>
          <p:nvPr/>
        </p:nvSpPr>
        <p:spPr bwMode="auto">
          <a:xfrm>
            <a:off x="4191000" y="1536700"/>
            <a:ext cx="0" cy="355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47" name="Line 163">
            <a:extLst>
              <a:ext uri="{FF2B5EF4-FFF2-40B4-BE49-F238E27FC236}">
                <a16:creationId xmlns:a16="http://schemas.microsoft.com/office/drawing/2014/main" id="{0402500D-A12B-498F-B87F-E443B5BD40AA}"/>
              </a:ext>
            </a:extLst>
          </p:cNvPr>
          <p:cNvSpPr>
            <a:spLocks noChangeShapeType="1"/>
          </p:cNvSpPr>
          <p:nvPr/>
        </p:nvSpPr>
        <p:spPr bwMode="auto">
          <a:xfrm>
            <a:off x="6019800" y="1536700"/>
            <a:ext cx="0" cy="355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48" name="Line 164">
            <a:extLst>
              <a:ext uri="{FF2B5EF4-FFF2-40B4-BE49-F238E27FC236}">
                <a16:creationId xmlns:a16="http://schemas.microsoft.com/office/drawing/2014/main" id="{A38D59F9-3D92-4364-A644-56A306DAF0F7}"/>
              </a:ext>
            </a:extLst>
          </p:cNvPr>
          <p:cNvSpPr>
            <a:spLocks noChangeShapeType="1"/>
          </p:cNvSpPr>
          <p:nvPr/>
        </p:nvSpPr>
        <p:spPr bwMode="auto">
          <a:xfrm>
            <a:off x="7924800" y="1536700"/>
            <a:ext cx="0" cy="355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49" name="Line 165">
            <a:extLst>
              <a:ext uri="{FF2B5EF4-FFF2-40B4-BE49-F238E27FC236}">
                <a16:creationId xmlns:a16="http://schemas.microsoft.com/office/drawing/2014/main" id="{8544AB20-7C7A-436D-BDF5-58AD490AFAA1}"/>
              </a:ext>
            </a:extLst>
          </p:cNvPr>
          <p:cNvSpPr>
            <a:spLocks noChangeShapeType="1"/>
          </p:cNvSpPr>
          <p:nvPr/>
        </p:nvSpPr>
        <p:spPr bwMode="auto">
          <a:xfrm flipH="1">
            <a:off x="368300" y="1524000"/>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50" name="Line 166">
            <a:extLst>
              <a:ext uri="{FF2B5EF4-FFF2-40B4-BE49-F238E27FC236}">
                <a16:creationId xmlns:a16="http://schemas.microsoft.com/office/drawing/2014/main" id="{71557EE1-74F8-44E0-B543-A4C24916C402}"/>
              </a:ext>
            </a:extLst>
          </p:cNvPr>
          <p:cNvSpPr>
            <a:spLocks noChangeShapeType="1"/>
          </p:cNvSpPr>
          <p:nvPr/>
        </p:nvSpPr>
        <p:spPr bwMode="auto">
          <a:xfrm flipH="1">
            <a:off x="1587500" y="1524000"/>
            <a:ext cx="787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51" name="Line 167">
            <a:extLst>
              <a:ext uri="{FF2B5EF4-FFF2-40B4-BE49-F238E27FC236}">
                <a16:creationId xmlns:a16="http://schemas.microsoft.com/office/drawing/2014/main" id="{54A7F895-94BE-4278-BCC3-71CF20D77F2E}"/>
              </a:ext>
            </a:extLst>
          </p:cNvPr>
          <p:cNvSpPr>
            <a:spLocks noChangeShapeType="1"/>
          </p:cNvSpPr>
          <p:nvPr/>
        </p:nvSpPr>
        <p:spPr bwMode="auto">
          <a:xfrm>
            <a:off x="1600200" y="1536700"/>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52" name="Line 168">
            <a:extLst>
              <a:ext uri="{FF2B5EF4-FFF2-40B4-BE49-F238E27FC236}">
                <a16:creationId xmlns:a16="http://schemas.microsoft.com/office/drawing/2014/main" id="{3A44B32E-7E7C-48BF-9937-55166A74512D}"/>
              </a:ext>
            </a:extLst>
          </p:cNvPr>
          <p:cNvSpPr>
            <a:spLocks noChangeShapeType="1"/>
          </p:cNvSpPr>
          <p:nvPr/>
        </p:nvSpPr>
        <p:spPr bwMode="auto">
          <a:xfrm flipH="1">
            <a:off x="3263900" y="1524000"/>
            <a:ext cx="939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53" name="Line 169">
            <a:extLst>
              <a:ext uri="{FF2B5EF4-FFF2-40B4-BE49-F238E27FC236}">
                <a16:creationId xmlns:a16="http://schemas.microsoft.com/office/drawing/2014/main" id="{C75DE12F-C8F7-4ACD-9A9C-145A9ABA33B8}"/>
              </a:ext>
            </a:extLst>
          </p:cNvPr>
          <p:cNvSpPr>
            <a:spLocks noChangeShapeType="1"/>
          </p:cNvSpPr>
          <p:nvPr/>
        </p:nvSpPr>
        <p:spPr bwMode="auto">
          <a:xfrm>
            <a:off x="3276600" y="1536700"/>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54" name="Line 170">
            <a:extLst>
              <a:ext uri="{FF2B5EF4-FFF2-40B4-BE49-F238E27FC236}">
                <a16:creationId xmlns:a16="http://schemas.microsoft.com/office/drawing/2014/main" id="{329A7F27-C8A6-4324-882C-1F03D127DC16}"/>
              </a:ext>
            </a:extLst>
          </p:cNvPr>
          <p:cNvSpPr>
            <a:spLocks noChangeShapeType="1"/>
          </p:cNvSpPr>
          <p:nvPr/>
        </p:nvSpPr>
        <p:spPr bwMode="auto">
          <a:xfrm flipH="1">
            <a:off x="5092700" y="1524000"/>
            <a:ext cx="939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55" name="Line 171">
            <a:extLst>
              <a:ext uri="{FF2B5EF4-FFF2-40B4-BE49-F238E27FC236}">
                <a16:creationId xmlns:a16="http://schemas.microsoft.com/office/drawing/2014/main" id="{5793E16F-6F74-4F64-B4FB-36CD46691F7F}"/>
              </a:ext>
            </a:extLst>
          </p:cNvPr>
          <p:cNvSpPr>
            <a:spLocks noChangeShapeType="1"/>
          </p:cNvSpPr>
          <p:nvPr/>
        </p:nvSpPr>
        <p:spPr bwMode="auto">
          <a:xfrm>
            <a:off x="5105400" y="1536700"/>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56" name="Line 172">
            <a:extLst>
              <a:ext uri="{FF2B5EF4-FFF2-40B4-BE49-F238E27FC236}">
                <a16:creationId xmlns:a16="http://schemas.microsoft.com/office/drawing/2014/main" id="{D106C9F0-A604-4A71-9038-43CBB63061E7}"/>
              </a:ext>
            </a:extLst>
          </p:cNvPr>
          <p:cNvSpPr>
            <a:spLocks noChangeShapeType="1"/>
          </p:cNvSpPr>
          <p:nvPr/>
        </p:nvSpPr>
        <p:spPr bwMode="auto">
          <a:xfrm flipH="1">
            <a:off x="6997700" y="1524000"/>
            <a:ext cx="939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57" name="Line 173">
            <a:extLst>
              <a:ext uri="{FF2B5EF4-FFF2-40B4-BE49-F238E27FC236}">
                <a16:creationId xmlns:a16="http://schemas.microsoft.com/office/drawing/2014/main" id="{7E60104D-1719-43B5-862B-F9223CEA623F}"/>
              </a:ext>
            </a:extLst>
          </p:cNvPr>
          <p:cNvSpPr>
            <a:spLocks noChangeShapeType="1"/>
          </p:cNvSpPr>
          <p:nvPr/>
        </p:nvSpPr>
        <p:spPr bwMode="auto">
          <a:xfrm>
            <a:off x="7010400" y="1536700"/>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58" name="Line 174">
            <a:extLst>
              <a:ext uri="{FF2B5EF4-FFF2-40B4-BE49-F238E27FC236}">
                <a16:creationId xmlns:a16="http://schemas.microsoft.com/office/drawing/2014/main" id="{B6187188-661C-4C14-ABC7-8FCD6154C919}"/>
              </a:ext>
            </a:extLst>
          </p:cNvPr>
          <p:cNvSpPr>
            <a:spLocks noChangeShapeType="1"/>
          </p:cNvSpPr>
          <p:nvPr/>
        </p:nvSpPr>
        <p:spPr bwMode="auto">
          <a:xfrm flipH="1">
            <a:off x="825500" y="1905000"/>
            <a:ext cx="787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59" name="Line 175">
            <a:extLst>
              <a:ext uri="{FF2B5EF4-FFF2-40B4-BE49-F238E27FC236}">
                <a16:creationId xmlns:a16="http://schemas.microsoft.com/office/drawing/2014/main" id="{E4CF52AE-0CB1-434D-9A45-226EF44483F9}"/>
              </a:ext>
            </a:extLst>
          </p:cNvPr>
          <p:cNvSpPr>
            <a:spLocks noChangeShapeType="1"/>
          </p:cNvSpPr>
          <p:nvPr/>
        </p:nvSpPr>
        <p:spPr bwMode="auto">
          <a:xfrm flipH="1">
            <a:off x="2349500" y="1905000"/>
            <a:ext cx="939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60" name="Line 176">
            <a:extLst>
              <a:ext uri="{FF2B5EF4-FFF2-40B4-BE49-F238E27FC236}">
                <a16:creationId xmlns:a16="http://schemas.microsoft.com/office/drawing/2014/main" id="{0938AC3C-F75D-4A8F-B030-9A95F972685C}"/>
              </a:ext>
            </a:extLst>
          </p:cNvPr>
          <p:cNvSpPr>
            <a:spLocks noChangeShapeType="1"/>
          </p:cNvSpPr>
          <p:nvPr/>
        </p:nvSpPr>
        <p:spPr bwMode="auto">
          <a:xfrm flipH="1">
            <a:off x="4178300" y="1905000"/>
            <a:ext cx="939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61" name="Line 177">
            <a:extLst>
              <a:ext uri="{FF2B5EF4-FFF2-40B4-BE49-F238E27FC236}">
                <a16:creationId xmlns:a16="http://schemas.microsoft.com/office/drawing/2014/main" id="{B291D0FE-361F-452D-B661-1AC9B36C7F1C}"/>
              </a:ext>
            </a:extLst>
          </p:cNvPr>
          <p:cNvSpPr>
            <a:spLocks noChangeShapeType="1"/>
          </p:cNvSpPr>
          <p:nvPr/>
        </p:nvSpPr>
        <p:spPr bwMode="auto">
          <a:xfrm flipH="1">
            <a:off x="6007100" y="1905000"/>
            <a:ext cx="101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62" name="Line 178">
            <a:extLst>
              <a:ext uri="{FF2B5EF4-FFF2-40B4-BE49-F238E27FC236}">
                <a16:creationId xmlns:a16="http://schemas.microsoft.com/office/drawing/2014/main" id="{16423A28-BD98-4ACC-89EC-48A7B6EA1FD8}"/>
              </a:ext>
            </a:extLst>
          </p:cNvPr>
          <p:cNvSpPr>
            <a:spLocks noChangeShapeType="1"/>
          </p:cNvSpPr>
          <p:nvPr/>
        </p:nvSpPr>
        <p:spPr bwMode="auto">
          <a:xfrm flipH="1">
            <a:off x="7912100" y="1905000"/>
            <a:ext cx="939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63" name="Rectangle 179">
            <a:extLst>
              <a:ext uri="{FF2B5EF4-FFF2-40B4-BE49-F238E27FC236}">
                <a16:creationId xmlns:a16="http://schemas.microsoft.com/office/drawing/2014/main" id="{19E16213-1A42-4062-8867-5115689BAC09}"/>
              </a:ext>
            </a:extLst>
          </p:cNvPr>
          <p:cNvSpPr>
            <a:spLocks noChangeArrowheads="1"/>
          </p:cNvSpPr>
          <p:nvPr/>
        </p:nvSpPr>
        <p:spPr bwMode="auto">
          <a:xfrm>
            <a:off x="290513" y="1600200"/>
            <a:ext cx="496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Clk</a:t>
            </a:r>
          </a:p>
        </p:txBody>
      </p:sp>
      <p:sp>
        <p:nvSpPr>
          <p:cNvPr id="47264" name="Line 181">
            <a:extLst>
              <a:ext uri="{FF2B5EF4-FFF2-40B4-BE49-F238E27FC236}">
                <a16:creationId xmlns:a16="http://schemas.microsoft.com/office/drawing/2014/main" id="{0BBC9F0D-96E0-4A36-AD36-0F4B14021D0A}"/>
              </a:ext>
            </a:extLst>
          </p:cNvPr>
          <p:cNvSpPr>
            <a:spLocks noChangeShapeType="1"/>
          </p:cNvSpPr>
          <p:nvPr/>
        </p:nvSpPr>
        <p:spPr bwMode="auto">
          <a:xfrm>
            <a:off x="850900" y="2209800"/>
            <a:ext cx="14986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65" name="Line 183">
            <a:extLst>
              <a:ext uri="{FF2B5EF4-FFF2-40B4-BE49-F238E27FC236}">
                <a16:creationId xmlns:a16="http://schemas.microsoft.com/office/drawing/2014/main" id="{C365D9C2-4303-4F2D-B346-667C337FDED7}"/>
              </a:ext>
            </a:extLst>
          </p:cNvPr>
          <p:cNvSpPr>
            <a:spLocks noChangeShapeType="1"/>
          </p:cNvSpPr>
          <p:nvPr/>
        </p:nvSpPr>
        <p:spPr bwMode="auto">
          <a:xfrm>
            <a:off x="2374900" y="2209800"/>
            <a:ext cx="17272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66" name="Line 185">
            <a:extLst>
              <a:ext uri="{FF2B5EF4-FFF2-40B4-BE49-F238E27FC236}">
                <a16:creationId xmlns:a16="http://schemas.microsoft.com/office/drawing/2014/main" id="{EC0FD61D-0192-4B0B-A82C-BC5F51683D14}"/>
              </a:ext>
            </a:extLst>
          </p:cNvPr>
          <p:cNvSpPr>
            <a:spLocks noChangeShapeType="1"/>
          </p:cNvSpPr>
          <p:nvPr/>
        </p:nvSpPr>
        <p:spPr bwMode="auto">
          <a:xfrm>
            <a:off x="4203700" y="2209800"/>
            <a:ext cx="18034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67" name="Line 187">
            <a:extLst>
              <a:ext uri="{FF2B5EF4-FFF2-40B4-BE49-F238E27FC236}">
                <a16:creationId xmlns:a16="http://schemas.microsoft.com/office/drawing/2014/main" id="{0912F853-FC72-4A44-8667-0523603FA154}"/>
              </a:ext>
            </a:extLst>
          </p:cNvPr>
          <p:cNvSpPr>
            <a:spLocks noChangeShapeType="1"/>
          </p:cNvSpPr>
          <p:nvPr/>
        </p:nvSpPr>
        <p:spPr bwMode="auto">
          <a:xfrm>
            <a:off x="6032500" y="2209800"/>
            <a:ext cx="18796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68" name="Rectangle 189">
            <a:extLst>
              <a:ext uri="{FF2B5EF4-FFF2-40B4-BE49-F238E27FC236}">
                <a16:creationId xmlns:a16="http://schemas.microsoft.com/office/drawing/2014/main" id="{8F4C5628-781B-49B1-B96B-ED05480568B0}"/>
              </a:ext>
            </a:extLst>
          </p:cNvPr>
          <p:cNvSpPr>
            <a:spLocks noChangeArrowheads="1"/>
          </p:cNvSpPr>
          <p:nvPr/>
        </p:nvSpPr>
        <p:spPr bwMode="auto">
          <a:xfrm>
            <a:off x="1281113" y="1905000"/>
            <a:ext cx="6905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Ifetch</a:t>
            </a:r>
          </a:p>
        </p:txBody>
      </p:sp>
      <p:sp>
        <p:nvSpPr>
          <p:cNvPr id="47269" name="Rectangle 190">
            <a:extLst>
              <a:ext uri="{FF2B5EF4-FFF2-40B4-BE49-F238E27FC236}">
                <a16:creationId xmlns:a16="http://schemas.microsoft.com/office/drawing/2014/main" id="{C2B02A14-1DC6-42D3-BC9F-B3DEF7C76518}"/>
              </a:ext>
            </a:extLst>
          </p:cNvPr>
          <p:cNvSpPr>
            <a:spLocks noChangeArrowheads="1"/>
          </p:cNvSpPr>
          <p:nvPr/>
        </p:nvSpPr>
        <p:spPr bwMode="auto">
          <a:xfrm>
            <a:off x="2805113" y="1905000"/>
            <a:ext cx="9032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Reg/Dec</a:t>
            </a:r>
          </a:p>
        </p:txBody>
      </p:sp>
      <p:sp>
        <p:nvSpPr>
          <p:cNvPr id="47270" name="Rectangle 191">
            <a:extLst>
              <a:ext uri="{FF2B5EF4-FFF2-40B4-BE49-F238E27FC236}">
                <a16:creationId xmlns:a16="http://schemas.microsoft.com/office/drawing/2014/main" id="{6ED88580-CE1D-4DD3-BF7E-B97F19AF58B0}"/>
              </a:ext>
            </a:extLst>
          </p:cNvPr>
          <p:cNvSpPr>
            <a:spLocks noChangeArrowheads="1"/>
          </p:cNvSpPr>
          <p:nvPr/>
        </p:nvSpPr>
        <p:spPr bwMode="auto">
          <a:xfrm>
            <a:off x="4786313" y="1905000"/>
            <a:ext cx="5984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Exec</a:t>
            </a:r>
          </a:p>
        </p:txBody>
      </p:sp>
      <p:sp>
        <p:nvSpPr>
          <p:cNvPr id="47271" name="Rectangle 192">
            <a:extLst>
              <a:ext uri="{FF2B5EF4-FFF2-40B4-BE49-F238E27FC236}">
                <a16:creationId xmlns:a16="http://schemas.microsoft.com/office/drawing/2014/main" id="{D68D8F68-21FD-4776-A24D-17339CD1241F}"/>
              </a:ext>
            </a:extLst>
          </p:cNvPr>
          <p:cNvSpPr>
            <a:spLocks noChangeArrowheads="1"/>
          </p:cNvSpPr>
          <p:nvPr/>
        </p:nvSpPr>
        <p:spPr bwMode="auto">
          <a:xfrm>
            <a:off x="6691313" y="1905000"/>
            <a:ext cx="6334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Mem</a:t>
            </a:r>
          </a:p>
        </p:txBody>
      </p:sp>
      <p:grpSp>
        <p:nvGrpSpPr>
          <p:cNvPr id="47303" name="Group 199">
            <a:extLst>
              <a:ext uri="{FF2B5EF4-FFF2-40B4-BE49-F238E27FC236}">
                <a16:creationId xmlns:a16="http://schemas.microsoft.com/office/drawing/2014/main" id="{A8537432-4552-4878-84E9-8BCF0FE10804}"/>
              </a:ext>
            </a:extLst>
          </p:cNvPr>
          <p:cNvGrpSpPr>
            <a:grpSpLocks/>
          </p:cNvGrpSpPr>
          <p:nvPr/>
        </p:nvGrpSpPr>
        <p:grpSpPr bwMode="auto">
          <a:xfrm>
            <a:off x="4121150" y="990600"/>
            <a:ext cx="1814513" cy="984250"/>
            <a:chOff x="2596" y="624"/>
            <a:chExt cx="1143" cy="620"/>
          </a:xfrm>
        </p:grpSpPr>
        <p:sp>
          <p:nvSpPr>
            <p:cNvPr id="47283" name="Oval 193">
              <a:extLst>
                <a:ext uri="{FF2B5EF4-FFF2-40B4-BE49-F238E27FC236}">
                  <a16:creationId xmlns:a16="http://schemas.microsoft.com/office/drawing/2014/main" id="{739A7AD6-5732-4C38-9674-B912698C0B36}"/>
                </a:ext>
              </a:extLst>
            </p:cNvPr>
            <p:cNvSpPr>
              <a:spLocks noChangeArrowheads="1"/>
            </p:cNvSpPr>
            <p:nvPr/>
          </p:nvSpPr>
          <p:spPr bwMode="auto">
            <a:xfrm>
              <a:off x="2596" y="868"/>
              <a:ext cx="88" cy="376"/>
            </a:xfrm>
            <a:prstGeom prst="ellipse">
              <a:avLst/>
            </a:prstGeom>
            <a:noFill/>
            <a:ln w="127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7284" name="Rectangle 194">
              <a:extLst>
                <a:ext uri="{FF2B5EF4-FFF2-40B4-BE49-F238E27FC236}">
                  <a16:creationId xmlns:a16="http://schemas.microsoft.com/office/drawing/2014/main" id="{32A16D36-510B-49DC-B936-9CA680D34D94}"/>
                </a:ext>
              </a:extLst>
            </p:cNvPr>
            <p:cNvSpPr>
              <a:spLocks noChangeArrowheads="1"/>
            </p:cNvSpPr>
            <p:nvPr/>
          </p:nvSpPr>
          <p:spPr bwMode="auto">
            <a:xfrm>
              <a:off x="2871" y="624"/>
              <a:ext cx="86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solidFill>
                    <a:schemeClr val="accent2"/>
                  </a:solidFill>
                  <a:ea typeface="宋体" panose="02010600030101010101" pitchFamily="2" charset="-122"/>
                </a:rPr>
                <a:t>You are here!</a:t>
              </a:r>
            </a:p>
          </p:txBody>
        </p:sp>
        <p:sp>
          <p:nvSpPr>
            <p:cNvPr id="47285" name="Line 195">
              <a:extLst>
                <a:ext uri="{FF2B5EF4-FFF2-40B4-BE49-F238E27FC236}">
                  <a16:creationId xmlns:a16="http://schemas.microsoft.com/office/drawing/2014/main" id="{962F3B4C-69F1-4862-BAC8-1682D99D105A}"/>
                </a:ext>
              </a:extLst>
            </p:cNvPr>
            <p:cNvSpPr>
              <a:spLocks noChangeShapeType="1"/>
            </p:cNvSpPr>
            <p:nvPr/>
          </p:nvSpPr>
          <p:spPr bwMode="auto">
            <a:xfrm flipH="1">
              <a:off x="2684" y="724"/>
              <a:ext cx="248" cy="184"/>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7273" name="Rectangle 196">
            <a:extLst>
              <a:ext uri="{FF2B5EF4-FFF2-40B4-BE49-F238E27FC236}">
                <a16:creationId xmlns:a16="http://schemas.microsoft.com/office/drawing/2014/main" id="{5654DA9E-AEBD-4A0E-95A4-A68DA415D725}"/>
              </a:ext>
            </a:extLst>
          </p:cNvPr>
          <p:cNvSpPr>
            <a:spLocks noGrp="1" noChangeArrowheads="1"/>
          </p:cNvSpPr>
          <p:nvPr>
            <p:ph type="body" idx="1"/>
          </p:nvPr>
        </p:nvSpPr>
        <p:spPr>
          <a:xfrm>
            <a:off x="419100" y="685800"/>
            <a:ext cx="8191500" cy="325438"/>
          </a:xfrm>
          <a:noFill/>
        </p:spPr>
        <p:txBody>
          <a:bodyPr/>
          <a:lstStyle/>
          <a:p>
            <a:r>
              <a:rPr lang="en-US" altLang="zh-CN" dirty="0">
                <a:solidFill>
                  <a:srgbClr val="CC0000"/>
                </a:solidFill>
                <a:ea typeface="宋体" panose="02010600030101010101" pitchFamily="2" charset="-122"/>
              </a:rPr>
              <a:t>Location </a:t>
            </a:r>
            <a:r>
              <a:rPr lang="en-US" altLang="zh-CN" dirty="0" smtClean="0">
                <a:solidFill>
                  <a:srgbClr val="CC0000"/>
                </a:solidFill>
                <a:ea typeface="宋体" panose="02010600030101010101" pitchFamily="2" charset="-122"/>
              </a:rPr>
              <a:t>12</a:t>
            </a:r>
            <a:r>
              <a:rPr lang="en-US" altLang="zh-CN" dirty="0" smtClean="0">
                <a:ea typeface="宋体" panose="02010600030101010101" pitchFamily="2" charset="-122"/>
              </a:rPr>
              <a:t>: </a:t>
            </a:r>
            <a:r>
              <a:rPr lang="en-US" altLang="zh-CN" dirty="0" err="1">
                <a:ea typeface="宋体" panose="02010600030101010101" pitchFamily="2" charset="-122"/>
              </a:rPr>
              <a:t>lw</a:t>
            </a:r>
            <a:r>
              <a:rPr lang="en-US" altLang="zh-CN" dirty="0">
                <a:ea typeface="宋体" panose="02010600030101010101" pitchFamily="2" charset="-122"/>
              </a:rPr>
              <a:t>  $1, 0x100($2</a:t>
            </a:r>
            <a:r>
              <a:rPr lang="en-US" altLang="zh-CN" dirty="0">
                <a:latin typeface="黑体" panose="02010609060101010101" pitchFamily="49" charset="-122"/>
                <a:ea typeface="黑体" panose="02010609060101010101" pitchFamily="49" charset="-122"/>
              </a:rPr>
              <a:t>)       </a:t>
            </a:r>
            <a:r>
              <a:rPr lang="zh-CN" altLang="en-US" dirty="0">
                <a:solidFill>
                  <a:srgbClr val="CC0000"/>
                </a:solidFill>
                <a:latin typeface="黑体" panose="02010609060101010101" pitchFamily="49" charset="-122"/>
                <a:ea typeface="黑体" panose="02010609060101010101" pitchFamily="49" charset="-122"/>
              </a:rPr>
              <a:t>功能：</a:t>
            </a:r>
            <a:r>
              <a:rPr lang="en-US" altLang="zh-CN" dirty="0">
                <a:ea typeface="宋体" panose="02010600030101010101" pitchFamily="2" charset="-122"/>
              </a:rPr>
              <a:t>$1 &lt;-  Mem[($2) +  0x100]</a:t>
            </a:r>
          </a:p>
        </p:txBody>
      </p:sp>
      <p:sp>
        <p:nvSpPr>
          <p:cNvPr id="47274" name="Line 197">
            <a:extLst>
              <a:ext uri="{FF2B5EF4-FFF2-40B4-BE49-F238E27FC236}">
                <a16:creationId xmlns:a16="http://schemas.microsoft.com/office/drawing/2014/main" id="{EE24C602-DB10-4323-A9BE-D8E166EAA7E9}"/>
              </a:ext>
            </a:extLst>
          </p:cNvPr>
          <p:cNvSpPr>
            <a:spLocks noChangeShapeType="1"/>
          </p:cNvSpPr>
          <p:nvPr/>
        </p:nvSpPr>
        <p:spPr bwMode="auto">
          <a:xfrm>
            <a:off x="2667000" y="5435599"/>
            <a:ext cx="0" cy="328613"/>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302" name="Text Box 198">
            <a:extLst>
              <a:ext uri="{FF2B5EF4-FFF2-40B4-BE49-F238E27FC236}">
                <a16:creationId xmlns:a16="http://schemas.microsoft.com/office/drawing/2014/main" id="{ACDB4901-F283-4210-AC41-BA6F1936CDBA}"/>
              </a:ext>
            </a:extLst>
          </p:cNvPr>
          <p:cNvSpPr txBox="1">
            <a:spLocks noChangeArrowheads="1"/>
          </p:cNvSpPr>
          <p:nvPr/>
        </p:nvSpPr>
        <p:spPr bwMode="auto">
          <a:xfrm>
            <a:off x="57150" y="5807075"/>
            <a:ext cx="3055938" cy="5810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a:solidFill>
                  <a:srgbClr val="CC0000"/>
                </a:solidFill>
                <a:latin typeface="Arial" panose="020B0604020202020204" pitchFamily="34" charset="0"/>
                <a:ea typeface="宋体" panose="02010600030101010101" pitchFamily="2" charset="-122"/>
                <a:cs typeface="Arial" panose="020B0604020202020204" pitchFamily="34" charset="0"/>
              </a:rPr>
              <a:t>R[Rs],R[Rt],Rt,Rd,Imm16,PC+4</a:t>
            </a:r>
            <a:r>
              <a:rPr lang="zh-CN" altLang="en-US">
                <a:solidFill>
                  <a:srgbClr val="CC0000"/>
                </a:solidFill>
                <a:latin typeface="Arial" panose="020B0604020202020204" pitchFamily="34" charset="0"/>
                <a:ea typeface="黑体" panose="02010609060101010101" pitchFamily="49" charset="-122"/>
                <a:cs typeface="Arial" panose="020B0604020202020204" pitchFamily="34" charset="0"/>
              </a:rPr>
              <a:t>等被保存在</a:t>
            </a:r>
            <a:r>
              <a:rPr lang="en-US" altLang="zh-CN">
                <a:solidFill>
                  <a:srgbClr val="CC0000"/>
                </a:solidFill>
                <a:latin typeface="Arial" panose="020B0604020202020204" pitchFamily="34" charset="0"/>
                <a:ea typeface="宋体" panose="02010600030101010101" pitchFamily="2" charset="-122"/>
                <a:cs typeface="Arial" panose="020B0604020202020204" pitchFamily="34" charset="0"/>
              </a:rPr>
              <a:t>ID/EXE</a:t>
            </a:r>
            <a:r>
              <a:rPr lang="zh-CN" altLang="en-US">
                <a:solidFill>
                  <a:srgbClr val="CC0000"/>
                </a:solidFill>
                <a:latin typeface="Arial" panose="020B0604020202020204" pitchFamily="34" charset="0"/>
                <a:ea typeface="宋体" panose="02010600030101010101" pitchFamily="2" charset="-122"/>
                <a:cs typeface="Arial" panose="020B0604020202020204" pitchFamily="34" charset="0"/>
              </a:rPr>
              <a:t>中</a:t>
            </a:r>
          </a:p>
        </p:txBody>
      </p:sp>
      <p:sp>
        <p:nvSpPr>
          <p:cNvPr id="47304" name="Text Box 200">
            <a:extLst>
              <a:ext uri="{FF2B5EF4-FFF2-40B4-BE49-F238E27FC236}">
                <a16:creationId xmlns:a16="http://schemas.microsoft.com/office/drawing/2014/main" id="{2F0B92D7-9256-465C-900D-AE80FD1AA56C}"/>
              </a:ext>
            </a:extLst>
          </p:cNvPr>
          <p:cNvSpPr txBox="1">
            <a:spLocks noChangeArrowheads="1"/>
          </p:cNvSpPr>
          <p:nvPr/>
        </p:nvSpPr>
        <p:spPr bwMode="auto">
          <a:xfrm>
            <a:off x="166688" y="6388100"/>
            <a:ext cx="2733675" cy="36671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a:ea typeface="黑体" panose="02010609060101010101" pitchFamily="49" charset="-122"/>
              </a:rPr>
              <a:t>该阶段有哪些控制信号？</a:t>
            </a:r>
          </a:p>
        </p:txBody>
      </p:sp>
      <p:sp>
        <p:nvSpPr>
          <p:cNvPr id="47305" name="Text Box 201">
            <a:extLst>
              <a:ext uri="{FF2B5EF4-FFF2-40B4-BE49-F238E27FC236}">
                <a16:creationId xmlns:a16="http://schemas.microsoft.com/office/drawing/2014/main" id="{4DB359F6-C2BB-43DE-8781-E018FBAF322E}"/>
              </a:ext>
            </a:extLst>
          </p:cNvPr>
          <p:cNvSpPr txBox="1">
            <a:spLocks noChangeArrowheads="1"/>
          </p:cNvSpPr>
          <p:nvPr/>
        </p:nvSpPr>
        <p:spPr bwMode="auto">
          <a:xfrm>
            <a:off x="2897188" y="6394450"/>
            <a:ext cx="5487987" cy="36671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dirty="0">
                <a:solidFill>
                  <a:srgbClr val="990000"/>
                </a:solidFill>
                <a:ea typeface="黑体" panose="02010609060101010101" pitchFamily="49" charset="-122"/>
              </a:rPr>
              <a:t>没有！因是所有指令的公共操作，故无控制信号</a:t>
            </a:r>
            <a:r>
              <a:rPr lang="zh-CN" altLang="en-US" sz="1800" dirty="0">
                <a:solidFill>
                  <a:srgbClr val="990000"/>
                </a:solidFill>
                <a:ea typeface="宋体" panose="02010600030101010101" pitchFamily="2" charset="-122"/>
              </a:rPr>
              <a:t>！</a:t>
            </a:r>
          </a:p>
        </p:txBody>
      </p:sp>
      <p:sp>
        <p:nvSpPr>
          <p:cNvPr id="47306" name="Text Box 202">
            <a:extLst>
              <a:ext uri="{FF2B5EF4-FFF2-40B4-BE49-F238E27FC236}">
                <a16:creationId xmlns:a16="http://schemas.microsoft.com/office/drawing/2014/main" id="{EE6775F4-7915-473E-95BD-9EFCEABAAB3A}"/>
              </a:ext>
            </a:extLst>
          </p:cNvPr>
          <p:cNvSpPr txBox="1">
            <a:spLocks noChangeArrowheads="1"/>
          </p:cNvSpPr>
          <p:nvPr/>
        </p:nvSpPr>
        <p:spPr bwMode="auto">
          <a:xfrm>
            <a:off x="0" y="4716463"/>
            <a:ext cx="1473200" cy="1144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nSpc>
                <a:spcPct val="95000"/>
              </a:lnSpc>
            </a:pPr>
            <a:r>
              <a:rPr lang="zh-CN" altLang="en-US" sz="1800" dirty="0">
                <a:solidFill>
                  <a:schemeClr val="accent2"/>
                </a:solidFill>
                <a:latin typeface="Arial" panose="020B0604020202020204" pitchFamily="34" charset="0"/>
                <a:ea typeface="黑体" panose="02010609060101010101" pitchFamily="49" charset="-122"/>
              </a:rPr>
              <a:t>指令还要存</a:t>
            </a:r>
            <a:r>
              <a:rPr lang="en-US" altLang="zh-CN" sz="1800" dirty="0">
                <a:solidFill>
                  <a:schemeClr val="accent2"/>
                </a:solidFill>
                <a:latin typeface="Arial" panose="020B0604020202020204" pitchFamily="34" charset="0"/>
                <a:ea typeface="黑体" panose="02010609060101010101" pitchFamily="49" charset="-122"/>
              </a:rPr>
              <a:t>ID/EX</a:t>
            </a:r>
            <a:r>
              <a:rPr lang="zh-CN" altLang="en-US" sz="1800" dirty="0">
                <a:solidFill>
                  <a:schemeClr val="accent2"/>
                </a:solidFill>
                <a:latin typeface="Arial" panose="020B0604020202020204" pitchFamily="34" charset="0"/>
                <a:ea typeface="黑体" panose="02010609060101010101" pitchFamily="49" charset="-122"/>
              </a:rPr>
              <a:t>中吗？</a:t>
            </a:r>
          </a:p>
          <a:p>
            <a:pPr>
              <a:lnSpc>
                <a:spcPct val="95000"/>
              </a:lnSpc>
            </a:pPr>
            <a:r>
              <a:rPr lang="zh-CN" altLang="en-US" sz="1800" dirty="0">
                <a:solidFill>
                  <a:srgbClr val="008000"/>
                </a:solidFill>
                <a:latin typeface="Arial" panose="020B0604020202020204" pitchFamily="34" charset="0"/>
                <a:ea typeface="黑体" panose="02010609060101010101" pitchFamily="49" charset="-122"/>
              </a:rPr>
              <a:t>不要，只要存相关</a:t>
            </a:r>
            <a:r>
              <a:rPr lang="zh-CN" altLang="en-US" sz="1800" dirty="0" smtClean="0">
                <a:solidFill>
                  <a:srgbClr val="008000"/>
                </a:solidFill>
                <a:latin typeface="Arial" panose="020B0604020202020204" pitchFamily="34" charset="0"/>
                <a:ea typeface="黑体" panose="02010609060101010101" pitchFamily="49" charset="-122"/>
              </a:rPr>
              <a:t>信息</a:t>
            </a:r>
            <a:r>
              <a:rPr lang="en-US" altLang="zh-CN" sz="1800" dirty="0" smtClean="0">
                <a:solidFill>
                  <a:srgbClr val="008000"/>
                </a:solidFill>
                <a:latin typeface="Arial" panose="020B0604020202020204" pitchFamily="34" charset="0"/>
                <a:ea typeface="黑体" panose="02010609060101010101" pitchFamily="49" charset="-122"/>
              </a:rPr>
              <a:t>:</a:t>
            </a:r>
            <a:endParaRPr lang="en-US" altLang="zh-CN" sz="1800" dirty="0">
              <a:solidFill>
                <a:srgbClr val="008000"/>
              </a:solidFill>
              <a:latin typeface="Arial" panose="020B0604020202020204" pitchFamily="34" charset="0"/>
              <a:ea typeface="黑体" panose="02010609060101010101" pitchFamily="49" charset="-122"/>
            </a:endParaRPr>
          </a:p>
        </p:txBody>
      </p:sp>
      <p:grpSp>
        <p:nvGrpSpPr>
          <p:cNvPr id="47309" name="Group 205">
            <a:extLst>
              <a:ext uri="{FF2B5EF4-FFF2-40B4-BE49-F238E27FC236}">
                <a16:creationId xmlns:a16="http://schemas.microsoft.com/office/drawing/2014/main" id="{9DA954DE-1AB3-40C1-8B52-0818A68E6684}"/>
              </a:ext>
            </a:extLst>
          </p:cNvPr>
          <p:cNvGrpSpPr>
            <a:grpSpLocks/>
          </p:cNvGrpSpPr>
          <p:nvPr/>
        </p:nvGrpSpPr>
        <p:grpSpPr bwMode="auto">
          <a:xfrm>
            <a:off x="3568700" y="2700338"/>
            <a:ext cx="5575300" cy="1081087"/>
            <a:chOff x="2248" y="1701"/>
            <a:chExt cx="3512" cy="681"/>
          </a:xfrm>
        </p:grpSpPr>
        <p:sp>
          <p:nvSpPr>
            <p:cNvPr id="47281" name="Rectangle 203">
              <a:extLst>
                <a:ext uri="{FF2B5EF4-FFF2-40B4-BE49-F238E27FC236}">
                  <a16:creationId xmlns:a16="http://schemas.microsoft.com/office/drawing/2014/main" id="{6DB86339-3126-488F-B620-FF2795A6F8F5}"/>
                </a:ext>
              </a:extLst>
            </p:cNvPr>
            <p:cNvSpPr>
              <a:spLocks noChangeArrowheads="1"/>
            </p:cNvSpPr>
            <p:nvPr/>
          </p:nvSpPr>
          <p:spPr bwMode="auto">
            <a:xfrm>
              <a:off x="5171" y="1837"/>
              <a:ext cx="589"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700" u="sng">
                  <a:solidFill>
                    <a:srgbClr val="CC0000"/>
                  </a:solidFill>
                  <a:latin typeface="Arial" panose="020B0604020202020204" pitchFamily="34" charset="0"/>
                  <a:ea typeface="黑体" panose="02010609060101010101" pitchFamily="49" charset="-122"/>
                </a:rPr>
                <a:t>RegWr</a:t>
              </a:r>
              <a:r>
                <a:rPr lang="zh-CN" altLang="en-US" sz="1700">
                  <a:solidFill>
                    <a:srgbClr val="CC0000"/>
                  </a:solidFill>
                  <a:latin typeface="Arial" panose="020B0604020202020204" pitchFamily="34" charset="0"/>
                  <a:ea typeface="黑体" panose="02010609060101010101" pitchFamily="49" charset="-122"/>
                </a:rPr>
                <a:t>是</a:t>
              </a:r>
              <a:r>
                <a:rPr lang="en-US" altLang="zh-CN" sz="1700">
                  <a:solidFill>
                    <a:srgbClr val="CC0000"/>
                  </a:solidFill>
                  <a:latin typeface="Arial" panose="020B0604020202020204" pitchFamily="34" charset="0"/>
                  <a:ea typeface="黑体" panose="02010609060101010101" pitchFamily="49" charset="-122"/>
                </a:rPr>
                <a:t>Wr</a:t>
              </a:r>
              <a:r>
                <a:rPr lang="zh-CN" altLang="en-US" sz="1700">
                  <a:solidFill>
                    <a:srgbClr val="CC0000"/>
                  </a:solidFill>
                  <a:latin typeface="Arial" panose="020B0604020202020204" pitchFamily="34" charset="0"/>
                  <a:ea typeface="黑体" panose="02010609060101010101" pitchFamily="49" charset="-122"/>
                </a:rPr>
                <a:t>段的信号</a:t>
              </a:r>
            </a:p>
          </p:txBody>
        </p:sp>
        <p:sp>
          <p:nvSpPr>
            <p:cNvPr id="47282" name="Line 204">
              <a:extLst>
                <a:ext uri="{FF2B5EF4-FFF2-40B4-BE49-F238E27FC236}">
                  <a16:creationId xmlns:a16="http://schemas.microsoft.com/office/drawing/2014/main" id="{60B6D92B-4BDF-472E-A908-08EA07493976}"/>
                </a:ext>
              </a:extLst>
            </p:cNvPr>
            <p:cNvSpPr>
              <a:spLocks noChangeShapeType="1"/>
            </p:cNvSpPr>
            <p:nvPr/>
          </p:nvSpPr>
          <p:spPr bwMode="auto">
            <a:xfrm flipH="1" flipV="1">
              <a:off x="2248" y="1701"/>
              <a:ext cx="2954" cy="32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2" name="Rectangle 195">
            <a:extLst>
              <a:ext uri="{FF2B5EF4-FFF2-40B4-BE49-F238E27FC236}">
                <a16:creationId xmlns:a16="http://schemas.microsoft.com/office/drawing/2014/main" id="{F2D6CFB5-8F81-4BCD-A8E4-B8A2661FE6C6}"/>
              </a:ext>
            </a:extLst>
          </p:cNvPr>
          <p:cNvSpPr>
            <a:spLocks noChangeArrowheads="1"/>
          </p:cNvSpPr>
          <p:nvPr/>
        </p:nvSpPr>
        <p:spPr bwMode="auto">
          <a:xfrm>
            <a:off x="8291513" y="1905000"/>
            <a:ext cx="4746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dirty="0" err="1">
                <a:ea typeface="宋体" panose="02010600030101010101" pitchFamily="2" charset="-122"/>
              </a:rPr>
              <a:t>Wr</a:t>
            </a:r>
            <a:endParaRPr lang="en-US" altLang="zh-CN" dirty="0">
              <a:ea typeface="宋体" panose="02010600030101010101" pitchFamily="2" charset="-122"/>
            </a:endParaRPr>
          </a:p>
        </p:txBody>
      </p:sp>
      <p:sp>
        <p:nvSpPr>
          <p:cNvPr id="203" name="Line 187">
            <a:extLst>
              <a:ext uri="{FF2B5EF4-FFF2-40B4-BE49-F238E27FC236}">
                <a16:creationId xmlns:a16="http://schemas.microsoft.com/office/drawing/2014/main" id="{6464D049-6395-49C1-8078-E3BF5AECE45A}"/>
              </a:ext>
            </a:extLst>
          </p:cNvPr>
          <p:cNvSpPr>
            <a:spLocks noChangeShapeType="1"/>
          </p:cNvSpPr>
          <p:nvPr/>
        </p:nvSpPr>
        <p:spPr bwMode="auto">
          <a:xfrm>
            <a:off x="7940675" y="2209800"/>
            <a:ext cx="11557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 name="Line 173">
            <a:extLst>
              <a:ext uri="{FF2B5EF4-FFF2-40B4-BE49-F238E27FC236}">
                <a16:creationId xmlns:a16="http://schemas.microsoft.com/office/drawing/2014/main" id="{7E60104D-1719-43B5-862B-F9223CEA623F}"/>
              </a:ext>
            </a:extLst>
          </p:cNvPr>
          <p:cNvSpPr>
            <a:spLocks noChangeShapeType="1"/>
          </p:cNvSpPr>
          <p:nvPr/>
        </p:nvSpPr>
        <p:spPr bwMode="auto">
          <a:xfrm>
            <a:off x="8826500" y="1549400"/>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 name="Line 178">
            <a:extLst>
              <a:ext uri="{FF2B5EF4-FFF2-40B4-BE49-F238E27FC236}">
                <a16:creationId xmlns:a16="http://schemas.microsoft.com/office/drawing/2014/main" id="{16423A28-BD98-4ACC-89EC-48A7B6EA1FD8}"/>
              </a:ext>
            </a:extLst>
          </p:cNvPr>
          <p:cNvSpPr>
            <a:spLocks noChangeShapeType="1"/>
          </p:cNvSpPr>
          <p:nvPr/>
        </p:nvSpPr>
        <p:spPr bwMode="auto">
          <a:xfrm flipH="1">
            <a:off x="8826499" y="1549400"/>
            <a:ext cx="31432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306">
                                            <p:txEl>
                                              <p:pRg st="0" end="0"/>
                                            </p:txEl>
                                          </p:spTgt>
                                        </p:tgtEl>
                                        <p:attrNameLst>
                                          <p:attrName>style.visibility</p:attrName>
                                        </p:attrNameLst>
                                      </p:cBhvr>
                                      <p:to>
                                        <p:strVal val="visible"/>
                                      </p:to>
                                    </p:set>
                                    <p:animEffect transition="in" filter="blinds(horizontal)">
                                      <p:cBhvr>
                                        <p:cTn id="7" dur="500"/>
                                        <p:tgtEl>
                                          <p:spTgt spid="473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7306">
                                            <p:txEl>
                                              <p:pRg st="1" end="1"/>
                                            </p:txEl>
                                          </p:spTgt>
                                        </p:tgtEl>
                                        <p:attrNameLst>
                                          <p:attrName>style.visibility</p:attrName>
                                        </p:attrNameLst>
                                      </p:cBhvr>
                                      <p:to>
                                        <p:strVal val="visible"/>
                                      </p:to>
                                    </p:set>
                                    <p:animEffect transition="in" filter="blinds(horizontal)">
                                      <p:cBhvr>
                                        <p:cTn id="12" dur="500"/>
                                        <p:tgtEl>
                                          <p:spTgt spid="4730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7302">
                                            <p:txEl>
                                              <p:pRg st="0" end="0"/>
                                            </p:txEl>
                                          </p:spTgt>
                                        </p:tgtEl>
                                        <p:attrNameLst>
                                          <p:attrName>style.visibility</p:attrName>
                                        </p:attrNameLst>
                                      </p:cBhvr>
                                      <p:to>
                                        <p:strVal val="visible"/>
                                      </p:to>
                                    </p:set>
                                    <p:animEffect transition="in" filter="checkerboard(across)">
                                      <p:cBhvr>
                                        <p:cTn id="17" dur="500"/>
                                        <p:tgtEl>
                                          <p:spTgt spid="4730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7304"/>
                                        </p:tgtEl>
                                        <p:attrNameLst>
                                          <p:attrName>style.visibility</p:attrName>
                                        </p:attrNameLst>
                                      </p:cBhvr>
                                      <p:to>
                                        <p:strVal val="visible"/>
                                      </p:to>
                                    </p:set>
                                    <p:animEffect transition="in" filter="blinds(horizontal)">
                                      <p:cBhvr>
                                        <p:cTn id="22" dur="500"/>
                                        <p:tgtEl>
                                          <p:spTgt spid="473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7305"/>
                                        </p:tgtEl>
                                        <p:attrNameLst>
                                          <p:attrName>style.visibility</p:attrName>
                                        </p:attrNameLst>
                                      </p:cBhvr>
                                      <p:to>
                                        <p:strVal val="visible"/>
                                      </p:to>
                                    </p:set>
                                    <p:animEffect transition="in" filter="blinds(horizontal)">
                                      <p:cBhvr>
                                        <p:cTn id="27" dur="500"/>
                                        <p:tgtEl>
                                          <p:spTgt spid="4730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7309"/>
                                        </p:tgtEl>
                                        <p:attrNameLst>
                                          <p:attrName>style.visibility</p:attrName>
                                        </p:attrNameLst>
                                      </p:cBhvr>
                                      <p:to>
                                        <p:strVal val="visible"/>
                                      </p:to>
                                    </p:set>
                                    <p:animEffect transition="in" filter="blinds(horizontal)">
                                      <p:cBhvr>
                                        <p:cTn id="32" dur="500"/>
                                        <p:tgtEl>
                                          <p:spTgt spid="4730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7303"/>
                                        </p:tgtEl>
                                        <p:attrNameLst>
                                          <p:attrName>style.visibility</p:attrName>
                                        </p:attrNameLst>
                                      </p:cBhvr>
                                      <p:to>
                                        <p:strVal val="visible"/>
                                      </p:to>
                                    </p:set>
                                    <p:animEffect transition="in" filter="blinds(horizontal)">
                                      <p:cBhvr>
                                        <p:cTn id="37" dur="500"/>
                                        <p:tgtEl>
                                          <p:spTgt spid="47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4" grpId="0" animBg="1"/>
      <p:bldP spid="4730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09D79F8-703C-41A4-95C0-9EF622915054}"/>
              </a:ext>
            </a:extLst>
          </p:cNvPr>
          <p:cNvSpPr>
            <a:spLocks noGrp="1" noChangeArrowheads="1"/>
          </p:cNvSpPr>
          <p:nvPr>
            <p:ph type="title"/>
          </p:nvPr>
        </p:nvSpPr>
        <p:spPr>
          <a:xfrm>
            <a:off x="800100" y="228600"/>
            <a:ext cx="5049838" cy="368300"/>
          </a:xfrm>
        </p:spPr>
        <p:txBody>
          <a:bodyPr/>
          <a:lstStyle/>
          <a:p>
            <a:r>
              <a:rPr lang="zh-CN" altLang="en-US">
                <a:ea typeface="宋体" panose="02010600030101010101" pitchFamily="2" charset="-122"/>
              </a:rPr>
              <a:t>第一讲  流水线数据通路和控制</a:t>
            </a:r>
          </a:p>
        </p:txBody>
      </p:sp>
      <p:sp>
        <p:nvSpPr>
          <p:cNvPr id="17411" name="Rectangle 3">
            <a:extLst>
              <a:ext uri="{FF2B5EF4-FFF2-40B4-BE49-F238E27FC236}">
                <a16:creationId xmlns:a16="http://schemas.microsoft.com/office/drawing/2014/main" id="{D33BD7CB-6756-4C49-8EE6-350EE6424EB3}"/>
              </a:ext>
            </a:extLst>
          </p:cNvPr>
          <p:cNvSpPr>
            <a:spLocks noGrp="1" noChangeArrowheads="1"/>
          </p:cNvSpPr>
          <p:nvPr>
            <p:ph type="body" idx="1"/>
          </p:nvPr>
        </p:nvSpPr>
        <p:spPr>
          <a:xfrm>
            <a:off x="800100" y="1354138"/>
            <a:ext cx="7466013" cy="3498394"/>
          </a:xfrm>
        </p:spPr>
        <p:txBody>
          <a:bodyPr/>
          <a:lstStyle/>
          <a:p>
            <a:pPr>
              <a:lnSpc>
                <a:spcPct val="150000"/>
              </a:lnSpc>
            </a:pPr>
            <a:r>
              <a:rPr lang="zh-CN" altLang="en-US" sz="2000" dirty="0">
                <a:latin typeface="黑体" panose="02010609060101010101" pitchFamily="49" charset="-122"/>
                <a:ea typeface="黑体" panose="02010609060101010101" pitchFamily="49" charset="-122"/>
              </a:rPr>
              <a:t>日常生活中的流水线处理例子：洗衣服</a:t>
            </a:r>
          </a:p>
          <a:p>
            <a:pPr>
              <a:lnSpc>
                <a:spcPct val="150000"/>
              </a:lnSpc>
            </a:pPr>
            <a:r>
              <a:rPr lang="zh-CN" altLang="en-US" sz="2000" dirty="0">
                <a:latin typeface="黑体" panose="02010609060101010101" pitchFamily="49" charset="-122"/>
                <a:ea typeface="黑体" panose="02010609060101010101" pitchFamily="49" charset="-122"/>
              </a:rPr>
              <a:t>单周期处理器模型和流水线性能比较</a:t>
            </a:r>
          </a:p>
          <a:p>
            <a:pPr>
              <a:lnSpc>
                <a:spcPct val="150000"/>
              </a:lnSpc>
            </a:pPr>
            <a:r>
              <a:rPr lang="zh-CN" altLang="en-US" sz="2000" dirty="0">
                <a:latin typeface="黑体" panose="02010609060101010101" pitchFamily="49" charset="-122"/>
                <a:ea typeface="黑体" panose="02010609060101010101" pitchFamily="49" charset="-122"/>
              </a:rPr>
              <a:t>什么样的指令集适合于流水线方式执行</a:t>
            </a:r>
          </a:p>
          <a:p>
            <a:pPr>
              <a:lnSpc>
                <a:spcPct val="150000"/>
              </a:lnSpc>
            </a:pPr>
            <a:r>
              <a:rPr lang="zh-CN" altLang="en-US" sz="2000" dirty="0">
                <a:latin typeface="黑体" panose="02010609060101010101" pitchFamily="49" charset="-122"/>
                <a:ea typeface="黑体" panose="02010609060101010101" pitchFamily="49" charset="-122"/>
              </a:rPr>
              <a:t>如何设计流水线数据</a:t>
            </a:r>
            <a:r>
              <a:rPr lang="zh-CN" altLang="en-US" sz="2000" dirty="0" smtClean="0">
                <a:latin typeface="黑体" panose="02010609060101010101" pitchFamily="49" charset="-122"/>
                <a:ea typeface="黑体" panose="02010609060101010101" pitchFamily="49" charset="-122"/>
              </a:rPr>
              <a:t>通路</a:t>
            </a:r>
            <a:r>
              <a:rPr lang="en-US" altLang="zh-CN" sz="2000" dirty="0" smtClean="0">
                <a:latin typeface="黑体" panose="02010609060101010101" pitchFamily="49" charset="-122"/>
                <a:ea typeface="黑体" panose="02010609060101010101" pitchFamily="49" charset="-122"/>
              </a:rPr>
              <a:t>-</a:t>
            </a:r>
            <a:r>
              <a:rPr lang="zh-CN" altLang="en-US" sz="2000" dirty="0" smtClean="0">
                <a:solidFill>
                  <a:schemeClr val="tx2">
                    <a:lumMod val="50000"/>
                    <a:lumOff val="50000"/>
                  </a:schemeClr>
                </a:solidFill>
                <a:latin typeface="黑体" panose="02010609060101010101" pitchFamily="49" charset="-122"/>
                <a:ea typeface="黑体" panose="02010609060101010101" pitchFamily="49" charset="-122"/>
              </a:rPr>
              <a:t>以</a:t>
            </a:r>
            <a:r>
              <a:rPr lang="en-US" altLang="zh-CN" sz="2000" dirty="0">
                <a:solidFill>
                  <a:schemeClr val="tx2">
                    <a:lumMod val="50000"/>
                    <a:lumOff val="50000"/>
                  </a:schemeClr>
                </a:solidFill>
                <a:latin typeface="黑体" panose="02010609060101010101" pitchFamily="49" charset="-122"/>
                <a:ea typeface="黑体" panose="02010609060101010101" pitchFamily="49" charset="-122"/>
              </a:rPr>
              <a:t>MIPS</a:t>
            </a:r>
            <a:r>
              <a:rPr lang="zh-CN" altLang="en-US" sz="2000" dirty="0">
                <a:solidFill>
                  <a:schemeClr val="tx2">
                    <a:lumMod val="50000"/>
                    <a:lumOff val="50000"/>
                  </a:schemeClr>
                </a:solidFill>
                <a:latin typeface="黑体" panose="02010609060101010101" pitchFamily="49" charset="-122"/>
                <a:ea typeface="黑体" panose="02010609060101010101" pitchFamily="49" charset="-122"/>
              </a:rPr>
              <a:t>指令</a:t>
            </a:r>
            <a:r>
              <a:rPr lang="zh-CN" altLang="en-US" sz="2000" dirty="0" smtClean="0">
                <a:solidFill>
                  <a:schemeClr val="tx2">
                    <a:lumMod val="50000"/>
                    <a:lumOff val="50000"/>
                  </a:schemeClr>
                </a:solidFill>
                <a:latin typeface="黑体" panose="02010609060101010101" pitchFamily="49" charset="-122"/>
                <a:ea typeface="黑体" panose="02010609060101010101" pitchFamily="49" charset="-122"/>
              </a:rPr>
              <a:t>子集为例</a:t>
            </a:r>
            <a:endParaRPr lang="zh-CN" altLang="en-US" sz="2000" dirty="0">
              <a:solidFill>
                <a:schemeClr val="tx2">
                  <a:lumMod val="50000"/>
                  <a:lumOff val="50000"/>
                </a:schemeClr>
              </a:solidFill>
              <a:latin typeface="黑体" panose="02010609060101010101" pitchFamily="49" charset="-122"/>
              <a:ea typeface="黑体" panose="02010609060101010101" pitchFamily="49" charset="-122"/>
            </a:endParaRPr>
          </a:p>
          <a:p>
            <a:pPr>
              <a:lnSpc>
                <a:spcPct val="150000"/>
              </a:lnSpc>
            </a:pPr>
            <a:r>
              <a:rPr lang="zh-CN" altLang="en-US" sz="2000" dirty="0">
                <a:latin typeface="黑体" panose="02010609060101010101" pitchFamily="49" charset="-122"/>
                <a:ea typeface="黑体" panose="02010609060101010101" pitchFamily="49" charset="-122"/>
              </a:rPr>
              <a:t>如何设计流水线控制逻辑</a:t>
            </a:r>
          </a:p>
          <a:p>
            <a:pPr lvl="1"/>
            <a:r>
              <a:rPr lang="zh-CN" altLang="en-US" sz="2000" dirty="0">
                <a:latin typeface="黑体" panose="02010609060101010101" pitchFamily="49" charset="-122"/>
                <a:ea typeface="黑体" panose="02010609060101010101" pitchFamily="49" charset="-122"/>
              </a:rPr>
              <a:t>分析每条指令执行过程中的控制信号</a:t>
            </a:r>
          </a:p>
          <a:p>
            <a:pPr lvl="1"/>
            <a:r>
              <a:rPr lang="zh-CN" altLang="en-US" sz="2000" dirty="0">
                <a:latin typeface="黑体" panose="02010609060101010101" pitchFamily="49" charset="-122"/>
                <a:ea typeface="黑体" panose="02010609060101010101" pitchFamily="49" charset="-122"/>
              </a:rPr>
              <a:t>给出控制器设计过程</a:t>
            </a:r>
          </a:p>
        </p:txBody>
      </p:sp>
      <p:sp>
        <p:nvSpPr>
          <p:cNvPr id="17412" name="Text Box 4">
            <a:extLst>
              <a:ext uri="{FF2B5EF4-FFF2-40B4-BE49-F238E27FC236}">
                <a16:creationId xmlns:a16="http://schemas.microsoft.com/office/drawing/2014/main" id="{35FFDE69-FEAB-4D08-9F1D-1ACCE0B457C3}"/>
              </a:ext>
            </a:extLst>
          </p:cNvPr>
          <p:cNvSpPr txBox="1">
            <a:spLocks noChangeArrowheads="1"/>
          </p:cNvSpPr>
          <p:nvPr/>
        </p:nvSpPr>
        <p:spPr bwMode="auto">
          <a:xfrm>
            <a:off x="3236913" y="636588"/>
            <a:ext cx="2205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400">
                <a:solidFill>
                  <a:schemeClr val="accent1"/>
                </a:solidFill>
                <a:ea typeface="宋体" panose="02010600030101010101" pitchFamily="2" charset="-122"/>
              </a:rPr>
              <a:t>主 要 内 容</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9B993705-3020-482F-A76F-4663BDDEC667}"/>
              </a:ext>
            </a:extLst>
          </p:cNvPr>
          <p:cNvSpPr>
            <a:spLocks noGrp="1" noChangeArrowheads="1"/>
          </p:cNvSpPr>
          <p:nvPr>
            <p:ph type="title"/>
          </p:nvPr>
        </p:nvSpPr>
        <p:spPr>
          <a:xfrm>
            <a:off x="800100" y="228600"/>
            <a:ext cx="5283200" cy="373063"/>
          </a:xfrm>
          <a:noFill/>
        </p:spPr>
        <p:txBody>
          <a:bodyPr/>
          <a:lstStyle/>
          <a:p>
            <a:r>
              <a:rPr lang="en-US" altLang="zh-CN">
                <a:ea typeface="宋体" panose="02010600030101010101" pitchFamily="2" charset="-122"/>
              </a:rPr>
              <a:t>Load</a:t>
            </a:r>
            <a:r>
              <a:rPr lang="zh-CN" altLang="en-US">
                <a:ea typeface="宋体" panose="02010600030101010101" pitchFamily="2" charset="-122"/>
              </a:rPr>
              <a:t>指令的地址计算（</a:t>
            </a:r>
            <a:r>
              <a:rPr lang="en-US" altLang="zh-CN">
                <a:ea typeface="宋体" panose="02010600030101010101" pitchFamily="2" charset="-122"/>
              </a:rPr>
              <a:t>Exec</a:t>
            </a:r>
            <a:r>
              <a:rPr lang="zh-CN" altLang="en-US">
                <a:ea typeface="宋体" panose="02010600030101010101" pitchFamily="2" charset="-122"/>
              </a:rPr>
              <a:t>）阶段</a:t>
            </a:r>
          </a:p>
        </p:txBody>
      </p:sp>
      <p:sp>
        <p:nvSpPr>
          <p:cNvPr id="49155" name="Rectangle 3">
            <a:extLst>
              <a:ext uri="{FF2B5EF4-FFF2-40B4-BE49-F238E27FC236}">
                <a16:creationId xmlns:a16="http://schemas.microsoft.com/office/drawing/2014/main" id="{43C562AB-FF31-4EE0-A397-F52625FFD5F0}"/>
              </a:ext>
            </a:extLst>
          </p:cNvPr>
          <p:cNvSpPr>
            <a:spLocks noChangeArrowheads="1"/>
          </p:cNvSpPr>
          <p:nvPr/>
        </p:nvSpPr>
        <p:spPr bwMode="auto">
          <a:xfrm>
            <a:off x="2212975" y="3517900"/>
            <a:ext cx="288925" cy="230505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156" name="Rectangle 4">
            <a:extLst>
              <a:ext uri="{FF2B5EF4-FFF2-40B4-BE49-F238E27FC236}">
                <a16:creationId xmlns:a16="http://schemas.microsoft.com/office/drawing/2014/main" id="{4E0424EF-FB7A-4DE1-9771-89F802BC4DDD}"/>
              </a:ext>
            </a:extLst>
          </p:cNvPr>
          <p:cNvSpPr>
            <a:spLocks noChangeArrowheads="1"/>
          </p:cNvSpPr>
          <p:nvPr/>
        </p:nvSpPr>
        <p:spPr bwMode="auto">
          <a:xfrm rot="5400000">
            <a:off x="2008982" y="3688556"/>
            <a:ext cx="6905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IF/ID</a:t>
            </a:r>
            <a:r>
              <a:rPr lang="en-US" altLang="zh-CN">
                <a:ea typeface="宋体" panose="02010600030101010101" pitchFamily="2" charset="-122"/>
              </a:rPr>
              <a:t>:</a:t>
            </a:r>
          </a:p>
        </p:txBody>
      </p:sp>
      <p:sp>
        <p:nvSpPr>
          <p:cNvPr id="49157" name="Line 5">
            <a:extLst>
              <a:ext uri="{FF2B5EF4-FFF2-40B4-BE49-F238E27FC236}">
                <a16:creationId xmlns:a16="http://schemas.microsoft.com/office/drawing/2014/main" id="{83570DCD-CCBC-4D4F-98DB-2FBF444408D0}"/>
              </a:ext>
            </a:extLst>
          </p:cNvPr>
          <p:cNvSpPr>
            <a:spLocks noChangeShapeType="1"/>
          </p:cNvSpPr>
          <p:nvPr/>
        </p:nvSpPr>
        <p:spPr bwMode="auto">
          <a:xfrm>
            <a:off x="2362200" y="3213100"/>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8" name="Rectangle 6">
            <a:extLst>
              <a:ext uri="{FF2B5EF4-FFF2-40B4-BE49-F238E27FC236}">
                <a16:creationId xmlns:a16="http://schemas.microsoft.com/office/drawing/2014/main" id="{5952E8F6-9C03-48FF-B246-C0E89E00A726}"/>
              </a:ext>
            </a:extLst>
          </p:cNvPr>
          <p:cNvSpPr>
            <a:spLocks noChangeArrowheads="1"/>
          </p:cNvSpPr>
          <p:nvPr/>
        </p:nvSpPr>
        <p:spPr bwMode="auto">
          <a:xfrm>
            <a:off x="4041775" y="3517900"/>
            <a:ext cx="288925" cy="230505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159" name="Rectangle 7">
            <a:extLst>
              <a:ext uri="{FF2B5EF4-FFF2-40B4-BE49-F238E27FC236}">
                <a16:creationId xmlns:a16="http://schemas.microsoft.com/office/drawing/2014/main" id="{91D69E78-CBE9-4F4E-9289-6F0622FFE15B}"/>
              </a:ext>
            </a:extLst>
          </p:cNvPr>
          <p:cNvSpPr>
            <a:spLocks noChangeArrowheads="1"/>
          </p:cNvSpPr>
          <p:nvPr/>
        </p:nvSpPr>
        <p:spPr bwMode="auto">
          <a:xfrm rot="5400000">
            <a:off x="3406775" y="4602163"/>
            <a:ext cx="155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ID/Ex</a:t>
            </a:r>
            <a:r>
              <a:rPr lang="en-US" altLang="zh-CN">
                <a:ea typeface="宋体" panose="02010600030101010101" pitchFamily="2" charset="-122"/>
              </a:rPr>
              <a:t> </a:t>
            </a:r>
            <a:r>
              <a:rPr lang="en-US" altLang="zh-CN">
                <a:solidFill>
                  <a:schemeClr val="accent2"/>
                </a:solidFill>
                <a:latin typeface="Arial" panose="020B0604020202020204" pitchFamily="34" charset="0"/>
                <a:ea typeface="宋体" panose="02010600030101010101" pitchFamily="2" charset="-122"/>
              </a:rPr>
              <a:t>Register</a:t>
            </a:r>
          </a:p>
        </p:txBody>
      </p:sp>
      <p:sp>
        <p:nvSpPr>
          <p:cNvPr id="49160" name="Rectangle 8">
            <a:extLst>
              <a:ext uri="{FF2B5EF4-FFF2-40B4-BE49-F238E27FC236}">
                <a16:creationId xmlns:a16="http://schemas.microsoft.com/office/drawing/2014/main" id="{AC4C85FC-DCE5-457F-B637-485D817B9754}"/>
              </a:ext>
            </a:extLst>
          </p:cNvPr>
          <p:cNvSpPr>
            <a:spLocks noChangeArrowheads="1"/>
          </p:cNvSpPr>
          <p:nvPr/>
        </p:nvSpPr>
        <p:spPr bwMode="auto">
          <a:xfrm>
            <a:off x="5870575" y="3517900"/>
            <a:ext cx="288925" cy="230505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161" name="Rectangle 9">
            <a:extLst>
              <a:ext uri="{FF2B5EF4-FFF2-40B4-BE49-F238E27FC236}">
                <a16:creationId xmlns:a16="http://schemas.microsoft.com/office/drawing/2014/main" id="{9A762F4A-D94D-4C79-9225-63A6F4647193}"/>
              </a:ext>
            </a:extLst>
          </p:cNvPr>
          <p:cNvSpPr>
            <a:spLocks noChangeArrowheads="1"/>
          </p:cNvSpPr>
          <p:nvPr/>
        </p:nvSpPr>
        <p:spPr bwMode="auto">
          <a:xfrm rot="5400000">
            <a:off x="4797425" y="4524375"/>
            <a:ext cx="24288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Ex/Mem</a:t>
            </a:r>
            <a:r>
              <a:rPr lang="en-US" altLang="zh-CN">
                <a:ea typeface="宋体" panose="02010600030101010101" pitchFamily="2" charset="-122"/>
              </a:rPr>
              <a:t>: Load’s Address</a:t>
            </a:r>
          </a:p>
        </p:txBody>
      </p:sp>
      <p:sp>
        <p:nvSpPr>
          <p:cNvPr id="49162" name="Rectangle 10">
            <a:extLst>
              <a:ext uri="{FF2B5EF4-FFF2-40B4-BE49-F238E27FC236}">
                <a16:creationId xmlns:a16="http://schemas.microsoft.com/office/drawing/2014/main" id="{9B71268B-486E-4437-850D-DCAD2699B48E}"/>
              </a:ext>
            </a:extLst>
          </p:cNvPr>
          <p:cNvSpPr>
            <a:spLocks noChangeArrowheads="1"/>
          </p:cNvSpPr>
          <p:nvPr/>
        </p:nvSpPr>
        <p:spPr bwMode="auto">
          <a:xfrm>
            <a:off x="7775575" y="3517900"/>
            <a:ext cx="288925" cy="230505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163" name="Rectangle 11">
            <a:extLst>
              <a:ext uri="{FF2B5EF4-FFF2-40B4-BE49-F238E27FC236}">
                <a16:creationId xmlns:a16="http://schemas.microsoft.com/office/drawing/2014/main" id="{0DB02406-4C34-4ECC-9784-2A6FBDB548E5}"/>
              </a:ext>
            </a:extLst>
          </p:cNvPr>
          <p:cNvSpPr>
            <a:spLocks noChangeArrowheads="1"/>
          </p:cNvSpPr>
          <p:nvPr/>
        </p:nvSpPr>
        <p:spPr bwMode="auto">
          <a:xfrm rot="5400000">
            <a:off x="6996907" y="4599781"/>
            <a:ext cx="18367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Mem/Wr</a:t>
            </a:r>
            <a:r>
              <a:rPr lang="en-US" altLang="zh-CN">
                <a:ea typeface="宋体" panose="02010600030101010101" pitchFamily="2" charset="-122"/>
              </a:rPr>
              <a:t> </a:t>
            </a:r>
            <a:r>
              <a:rPr lang="en-US" altLang="zh-CN">
                <a:solidFill>
                  <a:schemeClr val="accent2"/>
                </a:solidFill>
                <a:latin typeface="Arial" panose="020B0604020202020204" pitchFamily="34" charset="0"/>
                <a:ea typeface="宋体" panose="02010600030101010101" pitchFamily="2" charset="-122"/>
              </a:rPr>
              <a:t>Register</a:t>
            </a:r>
          </a:p>
        </p:txBody>
      </p:sp>
      <p:sp>
        <p:nvSpPr>
          <p:cNvPr id="49164" name="Rectangle 12">
            <a:extLst>
              <a:ext uri="{FF2B5EF4-FFF2-40B4-BE49-F238E27FC236}">
                <a16:creationId xmlns:a16="http://schemas.microsoft.com/office/drawing/2014/main" id="{6E11DAE6-7143-4D67-B1A0-EB3F4F0E26EA}"/>
              </a:ext>
            </a:extLst>
          </p:cNvPr>
          <p:cNvSpPr>
            <a:spLocks noChangeArrowheads="1"/>
          </p:cNvSpPr>
          <p:nvPr/>
        </p:nvSpPr>
        <p:spPr bwMode="auto">
          <a:xfrm>
            <a:off x="688975" y="3517900"/>
            <a:ext cx="288925" cy="1117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165" name="Rectangle 13">
            <a:extLst>
              <a:ext uri="{FF2B5EF4-FFF2-40B4-BE49-F238E27FC236}">
                <a16:creationId xmlns:a16="http://schemas.microsoft.com/office/drawing/2014/main" id="{36430649-36DB-46B7-9E06-027CA8E663B3}"/>
              </a:ext>
            </a:extLst>
          </p:cNvPr>
          <p:cNvSpPr>
            <a:spLocks noChangeArrowheads="1"/>
          </p:cNvSpPr>
          <p:nvPr/>
        </p:nvSpPr>
        <p:spPr bwMode="auto">
          <a:xfrm rot="5400000">
            <a:off x="596106" y="3652044"/>
            <a:ext cx="46196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PC</a:t>
            </a:r>
          </a:p>
        </p:txBody>
      </p:sp>
      <p:sp>
        <p:nvSpPr>
          <p:cNvPr id="49166" name="Rectangle 14">
            <a:extLst>
              <a:ext uri="{FF2B5EF4-FFF2-40B4-BE49-F238E27FC236}">
                <a16:creationId xmlns:a16="http://schemas.microsoft.com/office/drawing/2014/main" id="{FF6EE23B-3FE7-4057-ADA6-D4E127C6231A}"/>
              </a:ext>
            </a:extLst>
          </p:cNvPr>
          <p:cNvSpPr>
            <a:spLocks noChangeArrowheads="1"/>
          </p:cNvSpPr>
          <p:nvPr/>
        </p:nvSpPr>
        <p:spPr bwMode="auto">
          <a:xfrm>
            <a:off x="6784975" y="3975100"/>
            <a:ext cx="593725" cy="1270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167" name="Rectangle 15">
            <a:extLst>
              <a:ext uri="{FF2B5EF4-FFF2-40B4-BE49-F238E27FC236}">
                <a16:creationId xmlns:a16="http://schemas.microsoft.com/office/drawing/2014/main" id="{84ECCB52-9680-4977-A455-8523380A717D}"/>
              </a:ext>
            </a:extLst>
          </p:cNvPr>
          <p:cNvSpPr>
            <a:spLocks noChangeArrowheads="1"/>
          </p:cNvSpPr>
          <p:nvPr/>
        </p:nvSpPr>
        <p:spPr bwMode="auto">
          <a:xfrm>
            <a:off x="6735763" y="3983038"/>
            <a:ext cx="74612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Data</a:t>
            </a:r>
          </a:p>
          <a:p>
            <a:pPr algn="ctr"/>
            <a:r>
              <a:rPr lang="en-US" altLang="zh-CN">
                <a:solidFill>
                  <a:schemeClr val="accent2"/>
                </a:solidFill>
                <a:latin typeface="Arial" panose="020B0604020202020204" pitchFamily="34" charset="0"/>
                <a:ea typeface="宋体" panose="02010600030101010101" pitchFamily="2" charset="-122"/>
              </a:rPr>
              <a:t>Mem</a:t>
            </a:r>
          </a:p>
        </p:txBody>
      </p:sp>
      <p:sp>
        <p:nvSpPr>
          <p:cNvPr id="49168" name="Rectangle 16">
            <a:extLst>
              <a:ext uri="{FF2B5EF4-FFF2-40B4-BE49-F238E27FC236}">
                <a16:creationId xmlns:a16="http://schemas.microsoft.com/office/drawing/2014/main" id="{152A6549-D5E6-4326-9F68-43C90C0AB3AD}"/>
              </a:ext>
            </a:extLst>
          </p:cNvPr>
          <p:cNvSpPr>
            <a:spLocks noChangeArrowheads="1"/>
          </p:cNvSpPr>
          <p:nvPr/>
        </p:nvSpPr>
        <p:spPr bwMode="auto">
          <a:xfrm>
            <a:off x="6742113" y="4748213"/>
            <a:ext cx="5191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WA</a:t>
            </a:r>
          </a:p>
        </p:txBody>
      </p:sp>
      <p:sp>
        <p:nvSpPr>
          <p:cNvPr id="49169" name="Rectangle 17">
            <a:extLst>
              <a:ext uri="{FF2B5EF4-FFF2-40B4-BE49-F238E27FC236}">
                <a16:creationId xmlns:a16="http://schemas.microsoft.com/office/drawing/2014/main" id="{9B9E6454-338A-4CA7-B2FF-4AA8AA1E2EFF}"/>
              </a:ext>
            </a:extLst>
          </p:cNvPr>
          <p:cNvSpPr>
            <a:spLocks noChangeArrowheads="1"/>
          </p:cNvSpPr>
          <p:nvPr/>
        </p:nvSpPr>
        <p:spPr bwMode="auto">
          <a:xfrm>
            <a:off x="6767513" y="5027613"/>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Di</a:t>
            </a:r>
          </a:p>
        </p:txBody>
      </p:sp>
      <p:sp>
        <p:nvSpPr>
          <p:cNvPr id="49170" name="Rectangle 18">
            <a:extLst>
              <a:ext uri="{FF2B5EF4-FFF2-40B4-BE49-F238E27FC236}">
                <a16:creationId xmlns:a16="http://schemas.microsoft.com/office/drawing/2014/main" id="{B5E302D0-60A3-4E0C-BAE7-49F52EA64CEB}"/>
              </a:ext>
            </a:extLst>
          </p:cNvPr>
          <p:cNvSpPr>
            <a:spLocks noChangeArrowheads="1"/>
          </p:cNvSpPr>
          <p:nvPr/>
        </p:nvSpPr>
        <p:spPr bwMode="auto">
          <a:xfrm>
            <a:off x="6729413" y="4519613"/>
            <a:ext cx="4730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RA</a:t>
            </a:r>
          </a:p>
        </p:txBody>
      </p:sp>
      <p:sp>
        <p:nvSpPr>
          <p:cNvPr id="49171" name="Rectangle 19">
            <a:extLst>
              <a:ext uri="{FF2B5EF4-FFF2-40B4-BE49-F238E27FC236}">
                <a16:creationId xmlns:a16="http://schemas.microsoft.com/office/drawing/2014/main" id="{CE264159-4191-403F-93AD-99908B21743D}"/>
              </a:ext>
            </a:extLst>
          </p:cNvPr>
          <p:cNvSpPr>
            <a:spLocks noChangeArrowheads="1"/>
          </p:cNvSpPr>
          <p:nvPr/>
        </p:nvSpPr>
        <p:spPr bwMode="auto">
          <a:xfrm>
            <a:off x="7034213" y="4532313"/>
            <a:ext cx="450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Do</a:t>
            </a:r>
          </a:p>
        </p:txBody>
      </p:sp>
      <p:sp>
        <p:nvSpPr>
          <p:cNvPr id="49172" name="Rectangle 20">
            <a:extLst>
              <a:ext uri="{FF2B5EF4-FFF2-40B4-BE49-F238E27FC236}">
                <a16:creationId xmlns:a16="http://schemas.microsoft.com/office/drawing/2014/main" id="{15780A95-9436-4892-9701-8A23E7EAFC82}"/>
              </a:ext>
            </a:extLst>
          </p:cNvPr>
          <p:cNvSpPr>
            <a:spLocks noChangeArrowheads="1"/>
          </p:cNvSpPr>
          <p:nvPr/>
        </p:nvSpPr>
        <p:spPr bwMode="auto">
          <a:xfrm>
            <a:off x="1374775" y="3517900"/>
            <a:ext cx="365125" cy="2032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173" name="Rectangle 21">
            <a:extLst>
              <a:ext uri="{FF2B5EF4-FFF2-40B4-BE49-F238E27FC236}">
                <a16:creationId xmlns:a16="http://schemas.microsoft.com/office/drawing/2014/main" id="{1AC1D70B-62DE-472B-8A37-28E5DC90A31E}"/>
              </a:ext>
            </a:extLst>
          </p:cNvPr>
          <p:cNvSpPr>
            <a:spLocks noChangeArrowheads="1"/>
          </p:cNvSpPr>
          <p:nvPr/>
        </p:nvSpPr>
        <p:spPr bwMode="auto">
          <a:xfrm rot="5400000">
            <a:off x="1273970" y="4590256"/>
            <a:ext cx="6334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IUnit</a:t>
            </a:r>
          </a:p>
        </p:txBody>
      </p:sp>
      <p:sp>
        <p:nvSpPr>
          <p:cNvPr id="49174" name="Rectangle 22">
            <a:extLst>
              <a:ext uri="{FF2B5EF4-FFF2-40B4-BE49-F238E27FC236}">
                <a16:creationId xmlns:a16="http://schemas.microsoft.com/office/drawing/2014/main" id="{91789167-0DF5-4BBF-A44B-DBB50F6179D4}"/>
              </a:ext>
            </a:extLst>
          </p:cNvPr>
          <p:cNvSpPr>
            <a:spLocks noChangeArrowheads="1"/>
          </p:cNvSpPr>
          <p:nvPr/>
        </p:nvSpPr>
        <p:spPr bwMode="auto">
          <a:xfrm>
            <a:off x="1357313" y="4138613"/>
            <a:ext cx="3095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400">
                <a:latin typeface="Arial" panose="020B0604020202020204" pitchFamily="34" charset="0"/>
                <a:ea typeface="宋体" panose="02010600030101010101" pitchFamily="2" charset="-122"/>
              </a:rPr>
              <a:t>A</a:t>
            </a:r>
          </a:p>
        </p:txBody>
      </p:sp>
      <p:sp>
        <p:nvSpPr>
          <p:cNvPr id="49175" name="Rectangle 23">
            <a:extLst>
              <a:ext uri="{FF2B5EF4-FFF2-40B4-BE49-F238E27FC236}">
                <a16:creationId xmlns:a16="http://schemas.microsoft.com/office/drawing/2014/main" id="{6D5818C3-4F08-4344-8916-7312BC86E614}"/>
              </a:ext>
            </a:extLst>
          </p:cNvPr>
          <p:cNvSpPr>
            <a:spLocks noChangeArrowheads="1"/>
          </p:cNvSpPr>
          <p:nvPr/>
        </p:nvSpPr>
        <p:spPr bwMode="auto">
          <a:xfrm>
            <a:off x="1509713" y="5281613"/>
            <a:ext cx="23018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400">
                <a:latin typeface="Arial" panose="020B0604020202020204" pitchFamily="34" charset="0"/>
                <a:ea typeface="宋体" panose="02010600030101010101" pitchFamily="2" charset="-122"/>
              </a:rPr>
              <a:t>I</a:t>
            </a:r>
          </a:p>
        </p:txBody>
      </p:sp>
      <p:sp>
        <p:nvSpPr>
          <p:cNvPr id="49176" name="Rectangle 24">
            <a:extLst>
              <a:ext uri="{FF2B5EF4-FFF2-40B4-BE49-F238E27FC236}">
                <a16:creationId xmlns:a16="http://schemas.microsoft.com/office/drawing/2014/main" id="{B96C804D-A836-449E-A1B6-F62DBDDDCD0B}"/>
              </a:ext>
            </a:extLst>
          </p:cNvPr>
          <p:cNvSpPr>
            <a:spLocks noChangeArrowheads="1"/>
          </p:cNvSpPr>
          <p:nvPr/>
        </p:nvSpPr>
        <p:spPr bwMode="auto">
          <a:xfrm>
            <a:off x="3051175" y="4051300"/>
            <a:ext cx="593725" cy="1270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177" name="Rectangle 25">
            <a:extLst>
              <a:ext uri="{FF2B5EF4-FFF2-40B4-BE49-F238E27FC236}">
                <a16:creationId xmlns:a16="http://schemas.microsoft.com/office/drawing/2014/main" id="{186477EA-A150-4480-BA85-E49ECA2955C1}"/>
              </a:ext>
            </a:extLst>
          </p:cNvPr>
          <p:cNvSpPr>
            <a:spLocks noChangeArrowheads="1"/>
          </p:cNvSpPr>
          <p:nvPr/>
        </p:nvSpPr>
        <p:spPr bwMode="auto">
          <a:xfrm>
            <a:off x="3005138" y="4764088"/>
            <a:ext cx="6778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RFile</a:t>
            </a:r>
          </a:p>
        </p:txBody>
      </p:sp>
      <p:sp>
        <p:nvSpPr>
          <p:cNvPr id="49178" name="Rectangle 26">
            <a:extLst>
              <a:ext uri="{FF2B5EF4-FFF2-40B4-BE49-F238E27FC236}">
                <a16:creationId xmlns:a16="http://schemas.microsoft.com/office/drawing/2014/main" id="{88787DB8-61E7-4B1E-954A-D986B0185487}"/>
              </a:ext>
            </a:extLst>
          </p:cNvPr>
          <p:cNvSpPr>
            <a:spLocks noChangeArrowheads="1"/>
          </p:cNvSpPr>
          <p:nvPr/>
        </p:nvSpPr>
        <p:spPr bwMode="auto">
          <a:xfrm>
            <a:off x="3325813" y="5053013"/>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Di</a:t>
            </a:r>
          </a:p>
        </p:txBody>
      </p:sp>
      <p:sp>
        <p:nvSpPr>
          <p:cNvPr id="49179" name="Rectangle 27">
            <a:extLst>
              <a:ext uri="{FF2B5EF4-FFF2-40B4-BE49-F238E27FC236}">
                <a16:creationId xmlns:a16="http://schemas.microsoft.com/office/drawing/2014/main" id="{E6F252B1-0D71-4E75-AAEF-5789094B9188}"/>
              </a:ext>
            </a:extLst>
          </p:cNvPr>
          <p:cNvSpPr>
            <a:spLocks noChangeArrowheads="1"/>
          </p:cNvSpPr>
          <p:nvPr/>
        </p:nvSpPr>
        <p:spPr bwMode="auto">
          <a:xfrm>
            <a:off x="3033713" y="4192588"/>
            <a:ext cx="4397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Ra</a:t>
            </a:r>
          </a:p>
        </p:txBody>
      </p:sp>
      <p:sp>
        <p:nvSpPr>
          <p:cNvPr id="49180" name="Rectangle 28">
            <a:extLst>
              <a:ext uri="{FF2B5EF4-FFF2-40B4-BE49-F238E27FC236}">
                <a16:creationId xmlns:a16="http://schemas.microsoft.com/office/drawing/2014/main" id="{27269388-AA96-4023-A3C1-B2A29F28F23C}"/>
              </a:ext>
            </a:extLst>
          </p:cNvPr>
          <p:cNvSpPr>
            <a:spLocks noChangeArrowheads="1"/>
          </p:cNvSpPr>
          <p:nvPr/>
        </p:nvSpPr>
        <p:spPr bwMode="auto">
          <a:xfrm>
            <a:off x="3033713" y="4522788"/>
            <a:ext cx="450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Rb</a:t>
            </a:r>
          </a:p>
        </p:txBody>
      </p:sp>
      <p:sp>
        <p:nvSpPr>
          <p:cNvPr id="49181" name="Rectangle 29">
            <a:extLst>
              <a:ext uri="{FF2B5EF4-FFF2-40B4-BE49-F238E27FC236}">
                <a16:creationId xmlns:a16="http://schemas.microsoft.com/office/drawing/2014/main" id="{C5562FCA-5C8D-434B-8344-8061B536FA0A}"/>
              </a:ext>
            </a:extLst>
          </p:cNvPr>
          <p:cNvSpPr>
            <a:spLocks noChangeArrowheads="1"/>
          </p:cNvSpPr>
          <p:nvPr/>
        </p:nvSpPr>
        <p:spPr bwMode="auto">
          <a:xfrm>
            <a:off x="2995613" y="5059363"/>
            <a:ext cx="485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Rw</a:t>
            </a:r>
          </a:p>
        </p:txBody>
      </p:sp>
      <p:sp>
        <p:nvSpPr>
          <p:cNvPr id="49182" name="Line 30">
            <a:extLst>
              <a:ext uri="{FF2B5EF4-FFF2-40B4-BE49-F238E27FC236}">
                <a16:creationId xmlns:a16="http://schemas.microsoft.com/office/drawing/2014/main" id="{B7187ECC-C4ED-4573-8269-5E0AC7F9F67B}"/>
              </a:ext>
            </a:extLst>
          </p:cNvPr>
          <p:cNvSpPr>
            <a:spLocks noChangeShapeType="1"/>
          </p:cNvSpPr>
          <p:nvPr/>
        </p:nvSpPr>
        <p:spPr bwMode="auto">
          <a:xfrm>
            <a:off x="7086600" y="5270500"/>
            <a:ext cx="0" cy="9652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3" name="Rectangle 31">
            <a:extLst>
              <a:ext uri="{FF2B5EF4-FFF2-40B4-BE49-F238E27FC236}">
                <a16:creationId xmlns:a16="http://schemas.microsoft.com/office/drawing/2014/main" id="{E25D9538-1D37-44A4-8C46-5DAFB8E20F01}"/>
              </a:ext>
            </a:extLst>
          </p:cNvPr>
          <p:cNvSpPr>
            <a:spLocks noChangeArrowheads="1"/>
          </p:cNvSpPr>
          <p:nvPr/>
        </p:nvSpPr>
        <p:spPr bwMode="auto">
          <a:xfrm>
            <a:off x="6218238" y="6113463"/>
            <a:ext cx="11604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MemWr</a:t>
            </a:r>
          </a:p>
        </p:txBody>
      </p:sp>
      <p:sp>
        <p:nvSpPr>
          <p:cNvPr id="49184" name="Rectangle 32">
            <a:extLst>
              <a:ext uri="{FF2B5EF4-FFF2-40B4-BE49-F238E27FC236}">
                <a16:creationId xmlns:a16="http://schemas.microsoft.com/office/drawing/2014/main" id="{5EC402E2-E5C2-4F79-85CF-5EB98AEADAE4}"/>
              </a:ext>
            </a:extLst>
          </p:cNvPr>
          <p:cNvSpPr>
            <a:spLocks noChangeArrowheads="1"/>
          </p:cNvSpPr>
          <p:nvPr/>
        </p:nvSpPr>
        <p:spPr bwMode="auto">
          <a:xfrm>
            <a:off x="2560638" y="2379663"/>
            <a:ext cx="835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RegWr</a:t>
            </a:r>
          </a:p>
        </p:txBody>
      </p:sp>
      <p:sp>
        <p:nvSpPr>
          <p:cNvPr id="49185" name="Line 33">
            <a:extLst>
              <a:ext uri="{FF2B5EF4-FFF2-40B4-BE49-F238E27FC236}">
                <a16:creationId xmlns:a16="http://schemas.microsoft.com/office/drawing/2014/main" id="{D69F8853-76C9-42A7-95B0-52C97C08CFE8}"/>
              </a:ext>
            </a:extLst>
          </p:cNvPr>
          <p:cNvSpPr>
            <a:spLocks noChangeShapeType="1"/>
          </p:cNvSpPr>
          <p:nvPr/>
        </p:nvSpPr>
        <p:spPr bwMode="auto">
          <a:xfrm>
            <a:off x="5181600" y="5041900"/>
            <a:ext cx="0" cy="11938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6" name="Line 35">
            <a:extLst>
              <a:ext uri="{FF2B5EF4-FFF2-40B4-BE49-F238E27FC236}">
                <a16:creationId xmlns:a16="http://schemas.microsoft.com/office/drawing/2014/main" id="{388A3360-80EF-4B35-B7FB-E942EE8CF835}"/>
              </a:ext>
            </a:extLst>
          </p:cNvPr>
          <p:cNvSpPr>
            <a:spLocks noChangeShapeType="1"/>
          </p:cNvSpPr>
          <p:nvPr/>
        </p:nvSpPr>
        <p:spPr bwMode="auto">
          <a:xfrm>
            <a:off x="5511800" y="4648200"/>
            <a:ext cx="330200"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7" name="Rectangle 36">
            <a:extLst>
              <a:ext uri="{FF2B5EF4-FFF2-40B4-BE49-F238E27FC236}">
                <a16:creationId xmlns:a16="http://schemas.microsoft.com/office/drawing/2014/main" id="{65715A48-CC35-4B16-B4A5-5D4B7A963A69}"/>
              </a:ext>
            </a:extLst>
          </p:cNvPr>
          <p:cNvSpPr>
            <a:spLocks noChangeArrowheads="1"/>
          </p:cNvSpPr>
          <p:nvPr/>
        </p:nvSpPr>
        <p:spPr bwMode="auto">
          <a:xfrm>
            <a:off x="4846638" y="4459288"/>
            <a:ext cx="65405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Exec</a:t>
            </a:r>
          </a:p>
          <a:p>
            <a:pPr algn="ctr"/>
            <a:r>
              <a:rPr lang="en-US" altLang="zh-CN">
                <a:solidFill>
                  <a:schemeClr val="accent2"/>
                </a:solidFill>
                <a:latin typeface="Arial" panose="020B0604020202020204" pitchFamily="34" charset="0"/>
                <a:ea typeface="宋体" panose="02010600030101010101" pitchFamily="2" charset="-122"/>
              </a:rPr>
              <a:t>Unit</a:t>
            </a:r>
          </a:p>
        </p:txBody>
      </p:sp>
      <p:sp>
        <p:nvSpPr>
          <p:cNvPr id="49188" name="Rectangle 37">
            <a:extLst>
              <a:ext uri="{FF2B5EF4-FFF2-40B4-BE49-F238E27FC236}">
                <a16:creationId xmlns:a16="http://schemas.microsoft.com/office/drawing/2014/main" id="{0AB2BF48-517A-459D-AB6C-22051878F7CC}"/>
              </a:ext>
            </a:extLst>
          </p:cNvPr>
          <p:cNvSpPr>
            <a:spLocks noChangeArrowheads="1"/>
          </p:cNvSpPr>
          <p:nvPr/>
        </p:nvSpPr>
        <p:spPr bwMode="auto">
          <a:xfrm>
            <a:off x="4889500" y="3517900"/>
            <a:ext cx="584200" cy="1498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189" name="Rectangle 38">
            <a:extLst>
              <a:ext uri="{FF2B5EF4-FFF2-40B4-BE49-F238E27FC236}">
                <a16:creationId xmlns:a16="http://schemas.microsoft.com/office/drawing/2014/main" id="{1CB5820F-E051-467F-853F-C67C473A193E}"/>
              </a:ext>
            </a:extLst>
          </p:cNvPr>
          <p:cNvSpPr>
            <a:spLocks noChangeArrowheads="1"/>
          </p:cNvSpPr>
          <p:nvPr/>
        </p:nvSpPr>
        <p:spPr bwMode="auto">
          <a:xfrm>
            <a:off x="4862513" y="4040188"/>
            <a:ext cx="6873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busA</a:t>
            </a:r>
          </a:p>
        </p:txBody>
      </p:sp>
      <p:sp>
        <p:nvSpPr>
          <p:cNvPr id="49190" name="Rectangle 39">
            <a:extLst>
              <a:ext uri="{FF2B5EF4-FFF2-40B4-BE49-F238E27FC236}">
                <a16:creationId xmlns:a16="http://schemas.microsoft.com/office/drawing/2014/main" id="{DB7097B7-AE90-469F-8B54-9A32DA6B0DFF}"/>
              </a:ext>
            </a:extLst>
          </p:cNvPr>
          <p:cNvSpPr>
            <a:spLocks noChangeArrowheads="1"/>
          </p:cNvSpPr>
          <p:nvPr/>
        </p:nvSpPr>
        <p:spPr bwMode="auto">
          <a:xfrm>
            <a:off x="4862513" y="4294188"/>
            <a:ext cx="6873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busB</a:t>
            </a:r>
          </a:p>
        </p:txBody>
      </p:sp>
      <p:sp>
        <p:nvSpPr>
          <p:cNvPr id="49191" name="Line 40">
            <a:extLst>
              <a:ext uri="{FF2B5EF4-FFF2-40B4-BE49-F238E27FC236}">
                <a16:creationId xmlns:a16="http://schemas.microsoft.com/office/drawing/2014/main" id="{0B31177A-C1B9-4241-89F8-0C5661454F8B}"/>
              </a:ext>
            </a:extLst>
          </p:cNvPr>
          <p:cNvSpPr>
            <a:spLocks noChangeShapeType="1"/>
          </p:cNvSpPr>
          <p:nvPr/>
        </p:nvSpPr>
        <p:spPr bwMode="auto">
          <a:xfrm>
            <a:off x="4953000" y="2755900"/>
            <a:ext cx="0" cy="7366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2" name="Rectangle 41">
            <a:extLst>
              <a:ext uri="{FF2B5EF4-FFF2-40B4-BE49-F238E27FC236}">
                <a16:creationId xmlns:a16="http://schemas.microsoft.com/office/drawing/2014/main" id="{39829D37-F69D-447B-BBE0-80E58550A2DC}"/>
              </a:ext>
            </a:extLst>
          </p:cNvPr>
          <p:cNvSpPr>
            <a:spLocks noChangeArrowheads="1"/>
          </p:cNvSpPr>
          <p:nvPr/>
        </p:nvSpPr>
        <p:spPr bwMode="auto">
          <a:xfrm>
            <a:off x="4862513" y="3789363"/>
            <a:ext cx="6000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Imm</a:t>
            </a:r>
          </a:p>
        </p:txBody>
      </p:sp>
      <p:sp>
        <p:nvSpPr>
          <p:cNvPr id="49193" name="Line 42">
            <a:extLst>
              <a:ext uri="{FF2B5EF4-FFF2-40B4-BE49-F238E27FC236}">
                <a16:creationId xmlns:a16="http://schemas.microsoft.com/office/drawing/2014/main" id="{DF297549-6AEB-433C-AC62-1AB38BC9D43E}"/>
              </a:ext>
            </a:extLst>
          </p:cNvPr>
          <p:cNvSpPr>
            <a:spLocks noChangeShapeType="1"/>
          </p:cNvSpPr>
          <p:nvPr/>
        </p:nvSpPr>
        <p:spPr bwMode="auto">
          <a:xfrm>
            <a:off x="5334000" y="2527300"/>
            <a:ext cx="0" cy="9652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4" name="Line 45">
            <a:extLst>
              <a:ext uri="{FF2B5EF4-FFF2-40B4-BE49-F238E27FC236}">
                <a16:creationId xmlns:a16="http://schemas.microsoft.com/office/drawing/2014/main" id="{36213D57-80F6-4FAD-A6B5-0B881152FED5}"/>
              </a:ext>
            </a:extLst>
          </p:cNvPr>
          <p:cNvSpPr>
            <a:spLocks noChangeShapeType="1"/>
          </p:cNvSpPr>
          <p:nvPr/>
        </p:nvSpPr>
        <p:spPr bwMode="auto">
          <a:xfrm>
            <a:off x="3670300" y="4346575"/>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5" name="Line 46">
            <a:extLst>
              <a:ext uri="{FF2B5EF4-FFF2-40B4-BE49-F238E27FC236}">
                <a16:creationId xmlns:a16="http://schemas.microsoft.com/office/drawing/2014/main" id="{16B56545-A7F1-46DB-9F57-F0F28FFB5146}"/>
              </a:ext>
            </a:extLst>
          </p:cNvPr>
          <p:cNvSpPr>
            <a:spLocks noChangeShapeType="1"/>
          </p:cNvSpPr>
          <p:nvPr/>
        </p:nvSpPr>
        <p:spPr bwMode="auto">
          <a:xfrm>
            <a:off x="4368800" y="3962400"/>
            <a:ext cx="482600"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6" name="Line 47">
            <a:extLst>
              <a:ext uri="{FF2B5EF4-FFF2-40B4-BE49-F238E27FC236}">
                <a16:creationId xmlns:a16="http://schemas.microsoft.com/office/drawing/2014/main" id="{BF6AC145-6BEA-4F3B-9C68-9FEB19E7E442}"/>
              </a:ext>
            </a:extLst>
          </p:cNvPr>
          <p:cNvSpPr>
            <a:spLocks noChangeShapeType="1"/>
          </p:cNvSpPr>
          <p:nvPr/>
        </p:nvSpPr>
        <p:spPr bwMode="auto">
          <a:xfrm>
            <a:off x="4356100" y="4624388"/>
            <a:ext cx="508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7" name="Line 48">
            <a:extLst>
              <a:ext uri="{FF2B5EF4-FFF2-40B4-BE49-F238E27FC236}">
                <a16:creationId xmlns:a16="http://schemas.microsoft.com/office/drawing/2014/main" id="{6D102767-B2B8-427E-AC6E-631546401E31}"/>
              </a:ext>
            </a:extLst>
          </p:cNvPr>
          <p:cNvSpPr>
            <a:spLocks noChangeShapeType="1"/>
          </p:cNvSpPr>
          <p:nvPr/>
        </p:nvSpPr>
        <p:spPr bwMode="auto">
          <a:xfrm>
            <a:off x="4368800" y="4191000"/>
            <a:ext cx="482600"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8" name="Line 49">
            <a:extLst>
              <a:ext uri="{FF2B5EF4-FFF2-40B4-BE49-F238E27FC236}">
                <a16:creationId xmlns:a16="http://schemas.microsoft.com/office/drawing/2014/main" id="{698948BF-B022-4CCC-88F8-EBD83E564FCD}"/>
              </a:ext>
            </a:extLst>
          </p:cNvPr>
          <p:cNvSpPr>
            <a:spLocks noChangeShapeType="1"/>
          </p:cNvSpPr>
          <p:nvPr/>
        </p:nvSpPr>
        <p:spPr bwMode="auto">
          <a:xfrm>
            <a:off x="3670300" y="4632325"/>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9" name="Line 50">
            <a:extLst>
              <a:ext uri="{FF2B5EF4-FFF2-40B4-BE49-F238E27FC236}">
                <a16:creationId xmlns:a16="http://schemas.microsoft.com/office/drawing/2014/main" id="{5601E93C-8898-493D-AAD3-A7EDB8694905}"/>
              </a:ext>
            </a:extLst>
          </p:cNvPr>
          <p:cNvSpPr>
            <a:spLocks noChangeShapeType="1"/>
          </p:cNvSpPr>
          <p:nvPr/>
        </p:nvSpPr>
        <p:spPr bwMode="auto">
          <a:xfrm>
            <a:off x="2679700" y="43434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0" name="Line 51">
            <a:extLst>
              <a:ext uri="{FF2B5EF4-FFF2-40B4-BE49-F238E27FC236}">
                <a16:creationId xmlns:a16="http://schemas.microsoft.com/office/drawing/2014/main" id="{3180A369-B84C-4F13-B28B-D8374857541F}"/>
              </a:ext>
            </a:extLst>
          </p:cNvPr>
          <p:cNvSpPr>
            <a:spLocks noChangeShapeType="1"/>
          </p:cNvSpPr>
          <p:nvPr/>
        </p:nvSpPr>
        <p:spPr bwMode="auto">
          <a:xfrm>
            <a:off x="2679700" y="46482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1" name="Line 52">
            <a:extLst>
              <a:ext uri="{FF2B5EF4-FFF2-40B4-BE49-F238E27FC236}">
                <a16:creationId xmlns:a16="http://schemas.microsoft.com/office/drawing/2014/main" id="{808C279E-56DC-4E0A-829C-564B48CD9A40}"/>
              </a:ext>
            </a:extLst>
          </p:cNvPr>
          <p:cNvSpPr>
            <a:spLocks noChangeShapeType="1"/>
          </p:cNvSpPr>
          <p:nvPr/>
        </p:nvSpPr>
        <p:spPr bwMode="auto">
          <a:xfrm>
            <a:off x="6184900" y="4648200"/>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2" name="Line 53">
            <a:extLst>
              <a:ext uri="{FF2B5EF4-FFF2-40B4-BE49-F238E27FC236}">
                <a16:creationId xmlns:a16="http://schemas.microsoft.com/office/drawing/2014/main" id="{98182B04-A844-4E93-B800-F98E023802A0}"/>
              </a:ext>
            </a:extLst>
          </p:cNvPr>
          <p:cNvSpPr>
            <a:spLocks noChangeShapeType="1"/>
          </p:cNvSpPr>
          <p:nvPr/>
        </p:nvSpPr>
        <p:spPr bwMode="auto">
          <a:xfrm>
            <a:off x="4495800" y="4632325"/>
            <a:ext cx="0" cy="5635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3" name="Line 54">
            <a:extLst>
              <a:ext uri="{FF2B5EF4-FFF2-40B4-BE49-F238E27FC236}">
                <a16:creationId xmlns:a16="http://schemas.microsoft.com/office/drawing/2014/main" id="{82B5E1C6-8C4E-41CC-BBEC-0C3622A8562B}"/>
              </a:ext>
            </a:extLst>
          </p:cNvPr>
          <p:cNvSpPr>
            <a:spLocks noChangeShapeType="1"/>
          </p:cNvSpPr>
          <p:nvPr/>
        </p:nvSpPr>
        <p:spPr bwMode="auto">
          <a:xfrm>
            <a:off x="4508500" y="5181600"/>
            <a:ext cx="1346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4" name="Line 55">
            <a:extLst>
              <a:ext uri="{FF2B5EF4-FFF2-40B4-BE49-F238E27FC236}">
                <a16:creationId xmlns:a16="http://schemas.microsoft.com/office/drawing/2014/main" id="{7C769AD6-EF49-46F3-93EA-93EAEE7CAC77}"/>
              </a:ext>
            </a:extLst>
          </p:cNvPr>
          <p:cNvSpPr>
            <a:spLocks noChangeShapeType="1"/>
          </p:cNvSpPr>
          <p:nvPr/>
        </p:nvSpPr>
        <p:spPr bwMode="auto">
          <a:xfrm>
            <a:off x="6184900" y="5181600"/>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5" name="Line 56">
            <a:extLst>
              <a:ext uri="{FF2B5EF4-FFF2-40B4-BE49-F238E27FC236}">
                <a16:creationId xmlns:a16="http://schemas.microsoft.com/office/drawing/2014/main" id="{6B7E89D6-DBDF-4F61-843F-A5855D7861D9}"/>
              </a:ext>
            </a:extLst>
          </p:cNvPr>
          <p:cNvSpPr>
            <a:spLocks noChangeShapeType="1"/>
          </p:cNvSpPr>
          <p:nvPr/>
        </p:nvSpPr>
        <p:spPr bwMode="auto">
          <a:xfrm>
            <a:off x="6413500" y="48768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6" name="Line 57">
            <a:extLst>
              <a:ext uri="{FF2B5EF4-FFF2-40B4-BE49-F238E27FC236}">
                <a16:creationId xmlns:a16="http://schemas.microsoft.com/office/drawing/2014/main" id="{615D4456-5E10-499A-940A-D5B67FF9A479}"/>
              </a:ext>
            </a:extLst>
          </p:cNvPr>
          <p:cNvSpPr>
            <a:spLocks noChangeShapeType="1"/>
          </p:cNvSpPr>
          <p:nvPr/>
        </p:nvSpPr>
        <p:spPr bwMode="auto">
          <a:xfrm>
            <a:off x="6400800" y="4660900"/>
            <a:ext cx="0" cy="660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7" name="Line 58">
            <a:extLst>
              <a:ext uri="{FF2B5EF4-FFF2-40B4-BE49-F238E27FC236}">
                <a16:creationId xmlns:a16="http://schemas.microsoft.com/office/drawing/2014/main" id="{FCC65F96-4E54-4959-99CB-0299CB267FD7}"/>
              </a:ext>
            </a:extLst>
          </p:cNvPr>
          <p:cNvSpPr>
            <a:spLocks noChangeShapeType="1"/>
          </p:cNvSpPr>
          <p:nvPr/>
        </p:nvSpPr>
        <p:spPr bwMode="auto">
          <a:xfrm>
            <a:off x="7404100" y="47244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8" name="Line 59">
            <a:extLst>
              <a:ext uri="{FF2B5EF4-FFF2-40B4-BE49-F238E27FC236}">
                <a16:creationId xmlns:a16="http://schemas.microsoft.com/office/drawing/2014/main" id="{F224CB8B-AD8F-4662-9DC9-FA799725EA5B}"/>
              </a:ext>
            </a:extLst>
          </p:cNvPr>
          <p:cNvSpPr>
            <a:spLocks noChangeShapeType="1"/>
          </p:cNvSpPr>
          <p:nvPr/>
        </p:nvSpPr>
        <p:spPr bwMode="auto">
          <a:xfrm>
            <a:off x="6413500" y="5334000"/>
            <a:ext cx="1346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9209" name="Group 67">
            <a:extLst>
              <a:ext uri="{FF2B5EF4-FFF2-40B4-BE49-F238E27FC236}">
                <a16:creationId xmlns:a16="http://schemas.microsoft.com/office/drawing/2014/main" id="{51FE4A50-B070-45B4-9ABC-BDFAB8E730DE}"/>
              </a:ext>
            </a:extLst>
          </p:cNvPr>
          <p:cNvGrpSpPr>
            <a:grpSpLocks/>
          </p:cNvGrpSpPr>
          <p:nvPr/>
        </p:nvGrpSpPr>
        <p:grpSpPr bwMode="auto">
          <a:xfrm>
            <a:off x="8397875" y="4584700"/>
            <a:ext cx="333375" cy="946150"/>
            <a:chOff x="5290" y="2888"/>
            <a:chExt cx="210" cy="596"/>
          </a:xfrm>
        </p:grpSpPr>
        <p:sp>
          <p:nvSpPr>
            <p:cNvPr id="49350" name="Line 60">
              <a:extLst>
                <a:ext uri="{FF2B5EF4-FFF2-40B4-BE49-F238E27FC236}">
                  <a16:creationId xmlns:a16="http://schemas.microsoft.com/office/drawing/2014/main" id="{75CE498B-5C28-4525-9158-ABC1ABEE6421}"/>
                </a:ext>
              </a:extLst>
            </p:cNvPr>
            <p:cNvSpPr>
              <a:spLocks noChangeShapeType="1"/>
            </p:cNvSpPr>
            <p:nvPr/>
          </p:nvSpPr>
          <p:spPr bwMode="auto">
            <a:xfrm>
              <a:off x="5328" y="2888"/>
              <a:ext cx="0" cy="5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351" name="Line 61">
              <a:extLst>
                <a:ext uri="{FF2B5EF4-FFF2-40B4-BE49-F238E27FC236}">
                  <a16:creationId xmlns:a16="http://schemas.microsoft.com/office/drawing/2014/main" id="{3B49DB97-5C93-4247-B12A-889C18142390}"/>
                </a:ext>
              </a:extLst>
            </p:cNvPr>
            <p:cNvSpPr>
              <a:spLocks noChangeShapeType="1"/>
            </p:cNvSpPr>
            <p:nvPr/>
          </p:nvSpPr>
          <p:spPr bwMode="auto">
            <a:xfrm>
              <a:off x="5336" y="2888"/>
              <a:ext cx="128" cy="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352" name="Line 62">
              <a:extLst>
                <a:ext uri="{FF2B5EF4-FFF2-40B4-BE49-F238E27FC236}">
                  <a16:creationId xmlns:a16="http://schemas.microsoft.com/office/drawing/2014/main" id="{A78A4C96-720B-499D-BE1F-AD761C32B96F}"/>
                </a:ext>
              </a:extLst>
            </p:cNvPr>
            <p:cNvSpPr>
              <a:spLocks noChangeShapeType="1"/>
            </p:cNvSpPr>
            <p:nvPr/>
          </p:nvSpPr>
          <p:spPr bwMode="auto">
            <a:xfrm flipV="1">
              <a:off x="5336" y="3379"/>
              <a:ext cx="128" cy="8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Line 63">
              <a:extLst>
                <a:ext uri="{FF2B5EF4-FFF2-40B4-BE49-F238E27FC236}">
                  <a16:creationId xmlns:a16="http://schemas.microsoft.com/office/drawing/2014/main" id="{A80F4BB5-A63E-4658-A3B2-A937D72F7610}"/>
                </a:ext>
              </a:extLst>
            </p:cNvPr>
            <p:cNvSpPr>
              <a:spLocks noChangeShapeType="1"/>
            </p:cNvSpPr>
            <p:nvPr/>
          </p:nvSpPr>
          <p:spPr bwMode="auto">
            <a:xfrm>
              <a:off x="5472" y="2940"/>
              <a:ext cx="0" cy="43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4">
              <a:extLst>
                <a:ext uri="{FF2B5EF4-FFF2-40B4-BE49-F238E27FC236}">
                  <a16:creationId xmlns:a16="http://schemas.microsoft.com/office/drawing/2014/main" id="{A53B64D9-F23D-41AE-84C8-059FD7544D99}"/>
                </a:ext>
              </a:extLst>
            </p:cNvPr>
            <p:cNvSpPr>
              <a:spLocks noChangeArrowheads="1"/>
            </p:cNvSpPr>
            <p:nvPr/>
          </p:nvSpPr>
          <p:spPr bwMode="auto">
            <a:xfrm rot="5400000">
              <a:off x="5210" y="3072"/>
              <a:ext cx="3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solidFill>
                    <a:schemeClr val="accent2"/>
                  </a:solidFill>
                  <a:latin typeface="Arial" panose="020B0604020202020204" pitchFamily="34" charset="0"/>
                  <a:ea typeface="宋体" panose="02010600030101010101" pitchFamily="2" charset="-122"/>
                </a:rPr>
                <a:t>Mux</a:t>
              </a:r>
            </a:p>
          </p:txBody>
        </p:sp>
        <p:sp>
          <p:nvSpPr>
            <p:cNvPr id="49355" name="Rectangle 65">
              <a:extLst>
                <a:ext uri="{FF2B5EF4-FFF2-40B4-BE49-F238E27FC236}">
                  <a16:creationId xmlns:a16="http://schemas.microsoft.com/office/drawing/2014/main" id="{F9C13606-4118-4DEB-8420-55E27021C106}"/>
                </a:ext>
              </a:extLst>
            </p:cNvPr>
            <p:cNvSpPr>
              <a:spLocks noChangeArrowheads="1"/>
            </p:cNvSpPr>
            <p:nvPr/>
          </p:nvSpPr>
          <p:spPr bwMode="auto">
            <a:xfrm>
              <a:off x="5303" y="2900"/>
              <a:ext cx="17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1</a:t>
              </a:r>
            </a:p>
          </p:txBody>
        </p:sp>
        <p:sp>
          <p:nvSpPr>
            <p:cNvPr id="49356" name="Rectangle 66">
              <a:extLst>
                <a:ext uri="{FF2B5EF4-FFF2-40B4-BE49-F238E27FC236}">
                  <a16:creationId xmlns:a16="http://schemas.microsoft.com/office/drawing/2014/main" id="{64BD5B3B-4E5F-4D4E-B897-404D28B895D4}"/>
                </a:ext>
              </a:extLst>
            </p:cNvPr>
            <p:cNvSpPr>
              <a:spLocks noChangeArrowheads="1"/>
            </p:cNvSpPr>
            <p:nvPr/>
          </p:nvSpPr>
          <p:spPr bwMode="auto">
            <a:xfrm>
              <a:off x="5303" y="3294"/>
              <a:ext cx="17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0</a:t>
              </a:r>
            </a:p>
          </p:txBody>
        </p:sp>
      </p:grpSp>
      <p:sp>
        <p:nvSpPr>
          <p:cNvPr id="49210" name="Line 68">
            <a:extLst>
              <a:ext uri="{FF2B5EF4-FFF2-40B4-BE49-F238E27FC236}">
                <a16:creationId xmlns:a16="http://schemas.microsoft.com/office/drawing/2014/main" id="{4828C8DB-5504-45EE-8547-A5F15619FD86}"/>
              </a:ext>
            </a:extLst>
          </p:cNvPr>
          <p:cNvSpPr>
            <a:spLocks noChangeShapeType="1"/>
          </p:cNvSpPr>
          <p:nvPr/>
        </p:nvSpPr>
        <p:spPr bwMode="auto">
          <a:xfrm>
            <a:off x="8089900" y="47244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11" name="Line 69">
            <a:extLst>
              <a:ext uri="{FF2B5EF4-FFF2-40B4-BE49-F238E27FC236}">
                <a16:creationId xmlns:a16="http://schemas.microsoft.com/office/drawing/2014/main" id="{504E425F-CFED-43C2-86C6-325A82FF719B}"/>
              </a:ext>
            </a:extLst>
          </p:cNvPr>
          <p:cNvSpPr>
            <a:spLocks noChangeShapeType="1"/>
          </p:cNvSpPr>
          <p:nvPr/>
        </p:nvSpPr>
        <p:spPr bwMode="auto">
          <a:xfrm>
            <a:off x="8089900" y="53340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12" name="Line 70">
            <a:extLst>
              <a:ext uri="{FF2B5EF4-FFF2-40B4-BE49-F238E27FC236}">
                <a16:creationId xmlns:a16="http://schemas.microsoft.com/office/drawing/2014/main" id="{45463994-34A1-4695-8D8D-3F9090EFD8A6}"/>
              </a:ext>
            </a:extLst>
          </p:cNvPr>
          <p:cNvSpPr>
            <a:spLocks noChangeShapeType="1"/>
          </p:cNvSpPr>
          <p:nvPr/>
        </p:nvSpPr>
        <p:spPr bwMode="auto">
          <a:xfrm>
            <a:off x="3352800" y="2679700"/>
            <a:ext cx="0" cy="13462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13" name="Line 71">
            <a:extLst>
              <a:ext uri="{FF2B5EF4-FFF2-40B4-BE49-F238E27FC236}">
                <a16:creationId xmlns:a16="http://schemas.microsoft.com/office/drawing/2014/main" id="{7ACCB78B-4CAD-4FA5-9F25-8532333B195D}"/>
              </a:ext>
            </a:extLst>
          </p:cNvPr>
          <p:cNvSpPr>
            <a:spLocks noChangeShapeType="1"/>
          </p:cNvSpPr>
          <p:nvPr/>
        </p:nvSpPr>
        <p:spPr bwMode="auto">
          <a:xfrm>
            <a:off x="2679700" y="3962400"/>
            <a:ext cx="1346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14" name="Line 72">
            <a:extLst>
              <a:ext uri="{FF2B5EF4-FFF2-40B4-BE49-F238E27FC236}">
                <a16:creationId xmlns:a16="http://schemas.microsoft.com/office/drawing/2014/main" id="{7E9E080B-C5D6-47BC-A139-D7A8153F49C7}"/>
              </a:ext>
            </a:extLst>
          </p:cNvPr>
          <p:cNvSpPr>
            <a:spLocks noChangeShapeType="1"/>
          </p:cNvSpPr>
          <p:nvPr/>
        </p:nvSpPr>
        <p:spPr bwMode="auto">
          <a:xfrm>
            <a:off x="2679700" y="5715000"/>
            <a:ext cx="1346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15" name="Line 73">
            <a:extLst>
              <a:ext uri="{FF2B5EF4-FFF2-40B4-BE49-F238E27FC236}">
                <a16:creationId xmlns:a16="http://schemas.microsoft.com/office/drawing/2014/main" id="{159AA6E1-2C82-43F1-B838-BE1D546ABDE0}"/>
              </a:ext>
            </a:extLst>
          </p:cNvPr>
          <p:cNvSpPr>
            <a:spLocks noChangeShapeType="1"/>
          </p:cNvSpPr>
          <p:nvPr/>
        </p:nvSpPr>
        <p:spPr bwMode="auto">
          <a:xfrm>
            <a:off x="2679700" y="5410200"/>
            <a:ext cx="1346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16" name="Line 74">
            <a:extLst>
              <a:ext uri="{FF2B5EF4-FFF2-40B4-BE49-F238E27FC236}">
                <a16:creationId xmlns:a16="http://schemas.microsoft.com/office/drawing/2014/main" id="{81740177-6EE1-4B29-8B07-80E32BE4627C}"/>
              </a:ext>
            </a:extLst>
          </p:cNvPr>
          <p:cNvSpPr>
            <a:spLocks noChangeShapeType="1"/>
          </p:cNvSpPr>
          <p:nvPr/>
        </p:nvSpPr>
        <p:spPr bwMode="auto">
          <a:xfrm>
            <a:off x="5499100" y="36576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17" name="Line 75">
            <a:extLst>
              <a:ext uri="{FF2B5EF4-FFF2-40B4-BE49-F238E27FC236}">
                <a16:creationId xmlns:a16="http://schemas.microsoft.com/office/drawing/2014/main" id="{BB5BDCD1-7AAC-4BD3-9500-0D733C876A29}"/>
              </a:ext>
            </a:extLst>
          </p:cNvPr>
          <p:cNvSpPr>
            <a:spLocks noChangeShapeType="1"/>
          </p:cNvSpPr>
          <p:nvPr/>
        </p:nvSpPr>
        <p:spPr bwMode="auto">
          <a:xfrm>
            <a:off x="4781550" y="5562600"/>
            <a:ext cx="1060450"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18" name="Line 76">
            <a:extLst>
              <a:ext uri="{FF2B5EF4-FFF2-40B4-BE49-F238E27FC236}">
                <a16:creationId xmlns:a16="http://schemas.microsoft.com/office/drawing/2014/main" id="{19BE26C8-3D50-4E71-854F-E8E4681AE22D}"/>
              </a:ext>
            </a:extLst>
          </p:cNvPr>
          <p:cNvSpPr>
            <a:spLocks noChangeShapeType="1"/>
          </p:cNvSpPr>
          <p:nvPr/>
        </p:nvSpPr>
        <p:spPr bwMode="auto">
          <a:xfrm>
            <a:off x="8534400" y="5499100"/>
            <a:ext cx="0" cy="7366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19" name="Rectangle 77">
            <a:extLst>
              <a:ext uri="{FF2B5EF4-FFF2-40B4-BE49-F238E27FC236}">
                <a16:creationId xmlns:a16="http://schemas.microsoft.com/office/drawing/2014/main" id="{7B135607-3D4F-4CED-8215-2706DD6A508C}"/>
              </a:ext>
            </a:extLst>
          </p:cNvPr>
          <p:cNvSpPr>
            <a:spLocks noChangeArrowheads="1"/>
          </p:cNvSpPr>
          <p:nvPr/>
        </p:nvSpPr>
        <p:spPr bwMode="auto">
          <a:xfrm>
            <a:off x="7437438" y="6113463"/>
            <a:ext cx="1219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MemtoReg</a:t>
            </a:r>
          </a:p>
        </p:txBody>
      </p:sp>
      <p:grpSp>
        <p:nvGrpSpPr>
          <p:cNvPr id="49220" name="Group 82">
            <a:extLst>
              <a:ext uri="{FF2B5EF4-FFF2-40B4-BE49-F238E27FC236}">
                <a16:creationId xmlns:a16="http://schemas.microsoft.com/office/drawing/2014/main" id="{C14DB044-5ADB-4E14-B1FF-CDDBFCAB476A}"/>
              </a:ext>
            </a:extLst>
          </p:cNvPr>
          <p:cNvGrpSpPr>
            <a:grpSpLocks/>
          </p:cNvGrpSpPr>
          <p:nvPr/>
        </p:nvGrpSpPr>
        <p:grpSpPr bwMode="auto">
          <a:xfrm>
            <a:off x="4572000" y="5270500"/>
            <a:ext cx="228600" cy="533400"/>
            <a:chOff x="2880" y="3320"/>
            <a:chExt cx="144" cy="336"/>
          </a:xfrm>
        </p:grpSpPr>
        <p:sp>
          <p:nvSpPr>
            <p:cNvPr id="49346" name="Line 78">
              <a:extLst>
                <a:ext uri="{FF2B5EF4-FFF2-40B4-BE49-F238E27FC236}">
                  <a16:creationId xmlns:a16="http://schemas.microsoft.com/office/drawing/2014/main" id="{322A5914-AF47-4306-BB99-678F10D9A360}"/>
                </a:ext>
              </a:extLst>
            </p:cNvPr>
            <p:cNvSpPr>
              <a:spLocks noChangeShapeType="1"/>
            </p:cNvSpPr>
            <p:nvPr/>
          </p:nvSpPr>
          <p:spPr bwMode="auto">
            <a:xfrm>
              <a:off x="2880" y="3320"/>
              <a:ext cx="0" cy="3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347" name="Line 79">
              <a:extLst>
                <a:ext uri="{FF2B5EF4-FFF2-40B4-BE49-F238E27FC236}">
                  <a16:creationId xmlns:a16="http://schemas.microsoft.com/office/drawing/2014/main" id="{9693681B-9BD2-46D9-9BAD-5880564FF2CF}"/>
                </a:ext>
              </a:extLst>
            </p:cNvPr>
            <p:cNvSpPr>
              <a:spLocks noChangeShapeType="1"/>
            </p:cNvSpPr>
            <p:nvPr/>
          </p:nvSpPr>
          <p:spPr bwMode="auto">
            <a:xfrm>
              <a:off x="2888" y="3320"/>
              <a:ext cx="128" cy="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348" name="Line 80">
              <a:extLst>
                <a:ext uri="{FF2B5EF4-FFF2-40B4-BE49-F238E27FC236}">
                  <a16:creationId xmlns:a16="http://schemas.microsoft.com/office/drawing/2014/main" id="{FE446D7E-336C-49A9-8387-C3B046ADCE16}"/>
                </a:ext>
              </a:extLst>
            </p:cNvPr>
            <p:cNvSpPr>
              <a:spLocks noChangeShapeType="1"/>
            </p:cNvSpPr>
            <p:nvPr/>
          </p:nvSpPr>
          <p:spPr bwMode="auto">
            <a:xfrm flipV="1">
              <a:off x="2888" y="3599"/>
              <a:ext cx="128" cy="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349" name="Line 81">
              <a:extLst>
                <a:ext uri="{FF2B5EF4-FFF2-40B4-BE49-F238E27FC236}">
                  <a16:creationId xmlns:a16="http://schemas.microsoft.com/office/drawing/2014/main" id="{9D9BC0E9-5D45-4B11-8928-3CD4E3523CC0}"/>
                </a:ext>
              </a:extLst>
            </p:cNvPr>
            <p:cNvSpPr>
              <a:spLocks noChangeShapeType="1"/>
            </p:cNvSpPr>
            <p:nvPr/>
          </p:nvSpPr>
          <p:spPr bwMode="auto">
            <a:xfrm>
              <a:off x="3024" y="3351"/>
              <a:ext cx="0" cy="2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9221" name="Rectangle 83">
            <a:extLst>
              <a:ext uri="{FF2B5EF4-FFF2-40B4-BE49-F238E27FC236}">
                <a16:creationId xmlns:a16="http://schemas.microsoft.com/office/drawing/2014/main" id="{F054ED3A-4847-42CB-B1E7-5F56D180A46E}"/>
              </a:ext>
            </a:extLst>
          </p:cNvPr>
          <p:cNvSpPr>
            <a:spLocks noChangeArrowheads="1"/>
          </p:cNvSpPr>
          <p:nvPr/>
        </p:nvSpPr>
        <p:spPr bwMode="auto">
          <a:xfrm>
            <a:off x="4532313" y="5518150"/>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1</a:t>
            </a:r>
          </a:p>
        </p:txBody>
      </p:sp>
      <p:sp>
        <p:nvSpPr>
          <p:cNvPr id="49222" name="Rectangle 84">
            <a:extLst>
              <a:ext uri="{FF2B5EF4-FFF2-40B4-BE49-F238E27FC236}">
                <a16:creationId xmlns:a16="http://schemas.microsoft.com/office/drawing/2014/main" id="{E91D94A3-7536-4079-A970-553EFEE85F4C}"/>
              </a:ext>
            </a:extLst>
          </p:cNvPr>
          <p:cNvSpPr>
            <a:spLocks noChangeArrowheads="1"/>
          </p:cNvSpPr>
          <p:nvPr/>
        </p:nvSpPr>
        <p:spPr bwMode="auto">
          <a:xfrm>
            <a:off x="4532313" y="5229225"/>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0</a:t>
            </a:r>
          </a:p>
        </p:txBody>
      </p:sp>
      <p:sp>
        <p:nvSpPr>
          <p:cNvPr id="49223" name="Line 85">
            <a:extLst>
              <a:ext uri="{FF2B5EF4-FFF2-40B4-BE49-F238E27FC236}">
                <a16:creationId xmlns:a16="http://schemas.microsoft.com/office/drawing/2014/main" id="{D0F22148-1BD3-4007-BD76-E92B40C6E61D}"/>
              </a:ext>
            </a:extLst>
          </p:cNvPr>
          <p:cNvSpPr>
            <a:spLocks noChangeShapeType="1"/>
          </p:cNvSpPr>
          <p:nvPr/>
        </p:nvSpPr>
        <p:spPr bwMode="auto">
          <a:xfrm>
            <a:off x="4648200" y="5803900"/>
            <a:ext cx="0" cy="4318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24" name="Rectangle 87">
            <a:extLst>
              <a:ext uri="{FF2B5EF4-FFF2-40B4-BE49-F238E27FC236}">
                <a16:creationId xmlns:a16="http://schemas.microsoft.com/office/drawing/2014/main" id="{973D8D57-D856-4A09-BA71-3357200375D1}"/>
              </a:ext>
            </a:extLst>
          </p:cNvPr>
          <p:cNvSpPr>
            <a:spLocks noChangeArrowheads="1"/>
          </p:cNvSpPr>
          <p:nvPr/>
        </p:nvSpPr>
        <p:spPr bwMode="auto">
          <a:xfrm>
            <a:off x="2652713" y="5129213"/>
            <a:ext cx="3952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Rt</a:t>
            </a:r>
          </a:p>
        </p:txBody>
      </p:sp>
      <p:sp>
        <p:nvSpPr>
          <p:cNvPr id="49225" name="Rectangle 88">
            <a:extLst>
              <a:ext uri="{FF2B5EF4-FFF2-40B4-BE49-F238E27FC236}">
                <a16:creationId xmlns:a16="http://schemas.microsoft.com/office/drawing/2014/main" id="{89DEA18B-5056-4610-9470-0579299C2FB7}"/>
              </a:ext>
            </a:extLst>
          </p:cNvPr>
          <p:cNvSpPr>
            <a:spLocks noChangeArrowheads="1"/>
          </p:cNvSpPr>
          <p:nvPr/>
        </p:nvSpPr>
        <p:spPr bwMode="auto">
          <a:xfrm>
            <a:off x="2652713" y="5434013"/>
            <a:ext cx="450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Rd</a:t>
            </a:r>
          </a:p>
        </p:txBody>
      </p:sp>
      <p:sp>
        <p:nvSpPr>
          <p:cNvPr id="49226" name="Rectangle 89">
            <a:extLst>
              <a:ext uri="{FF2B5EF4-FFF2-40B4-BE49-F238E27FC236}">
                <a16:creationId xmlns:a16="http://schemas.microsoft.com/office/drawing/2014/main" id="{D428652D-0CFA-4ABB-9452-B6B010C5EF1E}"/>
              </a:ext>
            </a:extLst>
          </p:cNvPr>
          <p:cNvSpPr>
            <a:spLocks noChangeArrowheads="1"/>
          </p:cNvSpPr>
          <p:nvPr/>
        </p:nvSpPr>
        <p:spPr bwMode="auto">
          <a:xfrm>
            <a:off x="2576513" y="3681413"/>
            <a:ext cx="6000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Imm</a:t>
            </a:r>
          </a:p>
        </p:txBody>
      </p:sp>
      <p:sp>
        <p:nvSpPr>
          <p:cNvPr id="49227" name="Line 90">
            <a:extLst>
              <a:ext uri="{FF2B5EF4-FFF2-40B4-BE49-F238E27FC236}">
                <a16:creationId xmlns:a16="http://schemas.microsoft.com/office/drawing/2014/main" id="{2DBA5042-5AC7-4D8D-83D4-1FBA1FA21C97}"/>
              </a:ext>
            </a:extLst>
          </p:cNvPr>
          <p:cNvSpPr>
            <a:spLocks noChangeShapeType="1"/>
          </p:cNvSpPr>
          <p:nvPr/>
        </p:nvSpPr>
        <p:spPr bwMode="auto">
          <a:xfrm>
            <a:off x="1778000" y="5410200"/>
            <a:ext cx="406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28" name="Line 91">
            <a:extLst>
              <a:ext uri="{FF2B5EF4-FFF2-40B4-BE49-F238E27FC236}">
                <a16:creationId xmlns:a16="http://schemas.microsoft.com/office/drawing/2014/main" id="{A3848F40-FF78-4DCA-8C2F-191766EEAE96}"/>
              </a:ext>
            </a:extLst>
          </p:cNvPr>
          <p:cNvSpPr>
            <a:spLocks noChangeShapeType="1"/>
          </p:cNvSpPr>
          <p:nvPr/>
        </p:nvSpPr>
        <p:spPr bwMode="auto">
          <a:xfrm>
            <a:off x="2527300" y="3657600"/>
            <a:ext cx="1498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29" name="Rectangle 92">
            <a:extLst>
              <a:ext uri="{FF2B5EF4-FFF2-40B4-BE49-F238E27FC236}">
                <a16:creationId xmlns:a16="http://schemas.microsoft.com/office/drawing/2014/main" id="{827E281B-DA8E-4941-9895-9D85F747FE9B}"/>
              </a:ext>
            </a:extLst>
          </p:cNvPr>
          <p:cNvSpPr>
            <a:spLocks noChangeArrowheads="1"/>
          </p:cNvSpPr>
          <p:nvPr/>
        </p:nvSpPr>
        <p:spPr bwMode="auto">
          <a:xfrm>
            <a:off x="2576513" y="3376613"/>
            <a:ext cx="6937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PC+4</a:t>
            </a:r>
          </a:p>
        </p:txBody>
      </p:sp>
      <p:sp>
        <p:nvSpPr>
          <p:cNvPr id="49230" name="Line 93">
            <a:extLst>
              <a:ext uri="{FF2B5EF4-FFF2-40B4-BE49-F238E27FC236}">
                <a16:creationId xmlns:a16="http://schemas.microsoft.com/office/drawing/2014/main" id="{C8A911A8-0997-43A4-AFED-FD0031C2E12B}"/>
              </a:ext>
            </a:extLst>
          </p:cNvPr>
          <p:cNvSpPr>
            <a:spLocks noChangeShapeType="1"/>
          </p:cNvSpPr>
          <p:nvPr/>
        </p:nvSpPr>
        <p:spPr bwMode="auto">
          <a:xfrm>
            <a:off x="4356100" y="3657600"/>
            <a:ext cx="508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31" name="Rectangle 94">
            <a:extLst>
              <a:ext uri="{FF2B5EF4-FFF2-40B4-BE49-F238E27FC236}">
                <a16:creationId xmlns:a16="http://schemas.microsoft.com/office/drawing/2014/main" id="{C89D0CD1-FAAD-441F-B880-065581DB50D4}"/>
              </a:ext>
            </a:extLst>
          </p:cNvPr>
          <p:cNvSpPr>
            <a:spLocks noChangeArrowheads="1"/>
          </p:cNvSpPr>
          <p:nvPr/>
        </p:nvSpPr>
        <p:spPr bwMode="auto">
          <a:xfrm>
            <a:off x="4862513" y="3484563"/>
            <a:ext cx="6937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PC+4</a:t>
            </a:r>
          </a:p>
        </p:txBody>
      </p:sp>
      <p:sp>
        <p:nvSpPr>
          <p:cNvPr id="49232" name="Rectangle 95">
            <a:extLst>
              <a:ext uri="{FF2B5EF4-FFF2-40B4-BE49-F238E27FC236}">
                <a16:creationId xmlns:a16="http://schemas.microsoft.com/office/drawing/2014/main" id="{EEDF35D3-AADD-4C12-9E3A-3025120CCA11}"/>
              </a:ext>
            </a:extLst>
          </p:cNvPr>
          <p:cNvSpPr>
            <a:spLocks noChangeArrowheads="1"/>
          </p:cNvSpPr>
          <p:nvPr/>
        </p:nvSpPr>
        <p:spPr bwMode="auto">
          <a:xfrm>
            <a:off x="2652713" y="3986213"/>
            <a:ext cx="4397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Rs</a:t>
            </a:r>
          </a:p>
        </p:txBody>
      </p:sp>
      <p:sp>
        <p:nvSpPr>
          <p:cNvPr id="49233" name="Rectangle 96">
            <a:extLst>
              <a:ext uri="{FF2B5EF4-FFF2-40B4-BE49-F238E27FC236}">
                <a16:creationId xmlns:a16="http://schemas.microsoft.com/office/drawing/2014/main" id="{7BB7E1AD-B4BA-4E92-8ED0-68BB5D3B502C}"/>
              </a:ext>
            </a:extLst>
          </p:cNvPr>
          <p:cNvSpPr>
            <a:spLocks noChangeArrowheads="1"/>
          </p:cNvSpPr>
          <p:nvPr/>
        </p:nvSpPr>
        <p:spPr bwMode="auto">
          <a:xfrm>
            <a:off x="2652713" y="4672013"/>
            <a:ext cx="3952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Rt</a:t>
            </a:r>
          </a:p>
        </p:txBody>
      </p:sp>
      <p:sp>
        <p:nvSpPr>
          <p:cNvPr id="49234" name="Line 97">
            <a:extLst>
              <a:ext uri="{FF2B5EF4-FFF2-40B4-BE49-F238E27FC236}">
                <a16:creationId xmlns:a16="http://schemas.microsoft.com/office/drawing/2014/main" id="{8D9E3005-1B36-4369-BB20-E8093E299AA1}"/>
              </a:ext>
            </a:extLst>
          </p:cNvPr>
          <p:cNvSpPr>
            <a:spLocks noChangeShapeType="1"/>
          </p:cNvSpPr>
          <p:nvPr/>
        </p:nvSpPr>
        <p:spPr bwMode="auto">
          <a:xfrm flipV="1">
            <a:off x="2667000" y="3949700"/>
            <a:ext cx="0" cy="1778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35" name="Line 98">
            <a:extLst>
              <a:ext uri="{FF2B5EF4-FFF2-40B4-BE49-F238E27FC236}">
                <a16:creationId xmlns:a16="http://schemas.microsoft.com/office/drawing/2014/main" id="{DECD37B2-5144-46D5-BE68-4B49AED90538}"/>
              </a:ext>
            </a:extLst>
          </p:cNvPr>
          <p:cNvSpPr>
            <a:spLocks noChangeShapeType="1"/>
          </p:cNvSpPr>
          <p:nvPr/>
        </p:nvSpPr>
        <p:spPr bwMode="auto">
          <a:xfrm>
            <a:off x="4310063" y="5410200"/>
            <a:ext cx="236537" cy="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36" name="Line 99">
            <a:extLst>
              <a:ext uri="{FF2B5EF4-FFF2-40B4-BE49-F238E27FC236}">
                <a16:creationId xmlns:a16="http://schemas.microsoft.com/office/drawing/2014/main" id="{A74C4804-E4A6-43CC-B468-83E3FDADB522}"/>
              </a:ext>
            </a:extLst>
          </p:cNvPr>
          <p:cNvSpPr>
            <a:spLocks noChangeShapeType="1"/>
          </p:cNvSpPr>
          <p:nvPr/>
        </p:nvSpPr>
        <p:spPr bwMode="auto">
          <a:xfrm>
            <a:off x="4356100" y="5638800"/>
            <a:ext cx="20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37" name="Line 100">
            <a:extLst>
              <a:ext uri="{FF2B5EF4-FFF2-40B4-BE49-F238E27FC236}">
                <a16:creationId xmlns:a16="http://schemas.microsoft.com/office/drawing/2014/main" id="{5E255F74-1572-4BDC-84AC-EE14720EAB8F}"/>
              </a:ext>
            </a:extLst>
          </p:cNvPr>
          <p:cNvSpPr>
            <a:spLocks noChangeShapeType="1"/>
          </p:cNvSpPr>
          <p:nvPr/>
        </p:nvSpPr>
        <p:spPr bwMode="auto">
          <a:xfrm>
            <a:off x="6184900" y="5562600"/>
            <a:ext cx="1574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38" name="Line 101">
            <a:extLst>
              <a:ext uri="{FF2B5EF4-FFF2-40B4-BE49-F238E27FC236}">
                <a16:creationId xmlns:a16="http://schemas.microsoft.com/office/drawing/2014/main" id="{97DDC986-FE43-4691-889D-072E0ABFD0D8}"/>
              </a:ext>
            </a:extLst>
          </p:cNvPr>
          <p:cNvSpPr>
            <a:spLocks noChangeShapeType="1"/>
          </p:cNvSpPr>
          <p:nvPr/>
        </p:nvSpPr>
        <p:spPr bwMode="auto">
          <a:xfrm>
            <a:off x="8089900" y="5562600"/>
            <a:ext cx="20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39" name="Line 102">
            <a:extLst>
              <a:ext uri="{FF2B5EF4-FFF2-40B4-BE49-F238E27FC236}">
                <a16:creationId xmlns:a16="http://schemas.microsoft.com/office/drawing/2014/main" id="{57897E30-5B44-4DEA-86F3-7B83D82800CB}"/>
              </a:ext>
            </a:extLst>
          </p:cNvPr>
          <p:cNvSpPr>
            <a:spLocks noChangeShapeType="1"/>
          </p:cNvSpPr>
          <p:nvPr/>
        </p:nvSpPr>
        <p:spPr bwMode="auto">
          <a:xfrm>
            <a:off x="8305800" y="5575300"/>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40" name="Line 103">
            <a:extLst>
              <a:ext uri="{FF2B5EF4-FFF2-40B4-BE49-F238E27FC236}">
                <a16:creationId xmlns:a16="http://schemas.microsoft.com/office/drawing/2014/main" id="{F4D23401-B33B-4219-B945-BC45D6EBA87F}"/>
              </a:ext>
            </a:extLst>
          </p:cNvPr>
          <p:cNvSpPr>
            <a:spLocks noChangeShapeType="1"/>
          </p:cNvSpPr>
          <p:nvPr/>
        </p:nvSpPr>
        <p:spPr bwMode="auto">
          <a:xfrm flipH="1">
            <a:off x="3187700" y="5943600"/>
            <a:ext cx="5130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41" name="Line 104">
            <a:extLst>
              <a:ext uri="{FF2B5EF4-FFF2-40B4-BE49-F238E27FC236}">
                <a16:creationId xmlns:a16="http://schemas.microsoft.com/office/drawing/2014/main" id="{B9A99B7B-AC2C-4F5E-AC9A-9452F159EDAA}"/>
              </a:ext>
            </a:extLst>
          </p:cNvPr>
          <p:cNvSpPr>
            <a:spLocks noChangeShapeType="1"/>
          </p:cNvSpPr>
          <p:nvPr/>
        </p:nvSpPr>
        <p:spPr bwMode="auto">
          <a:xfrm flipV="1">
            <a:off x="3200400" y="5321300"/>
            <a:ext cx="0" cy="635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42" name="Line 105">
            <a:extLst>
              <a:ext uri="{FF2B5EF4-FFF2-40B4-BE49-F238E27FC236}">
                <a16:creationId xmlns:a16="http://schemas.microsoft.com/office/drawing/2014/main" id="{61BD154A-ECED-4917-9226-61339E3B86B9}"/>
              </a:ext>
            </a:extLst>
          </p:cNvPr>
          <p:cNvSpPr>
            <a:spLocks noChangeShapeType="1"/>
          </p:cNvSpPr>
          <p:nvPr/>
        </p:nvSpPr>
        <p:spPr bwMode="auto">
          <a:xfrm>
            <a:off x="8699500" y="5105400"/>
            <a:ext cx="127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43" name="Line 106">
            <a:extLst>
              <a:ext uri="{FF2B5EF4-FFF2-40B4-BE49-F238E27FC236}">
                <a16:creationId xmlns:a16="http://schemas.microsoft.com/office/drawing/2014/main" id="{DACEE816-9342-46A1-A214-7A8E39DA9DB1}"/>
              </a:ext>
            </a:extLst>
          </p:cNvPr>
          <p:cNvSpPr>
            <a:spLocks noChangeShapeType="1"/>
          </p:cNvSpPr>
          <p:nvPr/>
        </p:nvSpPr>
        <p:spPr bwMode="auto">
          <a:xfrm>
            <a:off x="8839200" y="5118100"/>
            <a:ext cx="0" cy="965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44" name="Line 107">
            <a:extLst>
              <a:ext uri="{FF2B5EF4-FFF2-40B4-BE49-F238E27FC236}">
                <a16:creationId xmlns:a16="http://schemas.microsoft.com/office/drawing/2014/main" id="{E0ED4AD6-23A9-4A43-BF79-F9886D62AD75}"/>
              </a:ext>
            </a:extLst>
          </p:cNvPr>
          <p:cNvSpPr>
            <a:spLocks noChangeShapeType="1"/>
          </p:cNvSpPr>
          <p:nvPr/>
        </p:nvSpPr>
        <p:spPr bwMode="auto">
          <a:xfrm flipH="1">
            <a:off x="3492500" y="6096000"/>
            <a:ext cx="5359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45" name="Line 108">
            <a:extLst>
              <a:ext uri="{FF2B5EF4-FFF2-40B4-BE49-F238E27FC236}">
                <a16:creationId xmlns:a16="http://schemas.microsoft.com/office/drawing/2014/main" id="{A1255BB7-F740-4CE4-960B-20E8B1BF6C08}"/>
              </a:ext>
            </a:extLst>
          </p:cNvPr>
          <p:cNvSpPr>
            <a:spLocks noChangeShapeType="1"/>
          </p:cNvSpPr>
          <p:nvPr/>
        </p:nvSpPr>
        <p:spPr bwMode="auto">
          <a:xfrm flipV="1">
            <a:off x="3505200" y="5321300"/>
            <a:ext cx="0" cy="787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46" name="Line 109">
            <a:extLst>
              <a:ext uri="{FF2B5EF4-FFF2-40B4-BE49-F238E27FC236}">
                <a16:creationId xmlns:a16="http://schemas.microsoft.com/office/drawing/2014/main" id="{AC7B235D-2560-4231-80B0-22729BA2123B}"/>
              </a:ext>
            </a:extLst>
          </p:cNvPr>
          <p:cNvSpPr>
            <a:spLocks noChangeShapeType="1"/>
          </p:cNvSpPr>
          <p:nvPr/>
        </p:nvSpPr>
        <p:spPr bwMode="auto">
          <a:xfrm>
            <a:off x="2527300" y="5410200"/>
            <a:ext cx="127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47" name="Line 110">
            <a:extLst>
              <a:ext uri="{FF2B5EF4-FFF2-40B4-BE49-F238E27FC236}">
                <a16:creationId xmlns:a16="http://schemas.microsoft.com/office/drawing/2014/main" id="{D44CEB16-E136-4571-BC41-132B275C18A4}"/>
              </a:ext>
            </a:extLst>
          </p:cNvPr>
          <p:cNvSpPr>
            <a:spLocks noChangeShapeType="1"/>
          </p:cNvSpPr>
          <p:nvPr/>
        </p:nvSpPr>
        <p:spPr bwMode="auto">
          <a:xfrm>
            <a:off x="1765300" y="3657600"/>
            <a:ext cx="431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48" name="Rectangle 111">
            <a:extLst>
              <a:ext uri="{FF2B5EF4-FFF2-40B4-BE49-F238E27FC236}">
                <a16:creationId xmlns:a16="http://schemas.microsoft.com/office/drawing/2014/main" id="{63176004-CBAA-4311-B0FF-923E8CE7AABE}"/>
              </a:ext>
            </a:extLst>
          </p:cNvPr>
          <p:cNvSpPr>
            <a:spLocks noChangeArrowheads="1"/>
          </p:cNvSpPr>
          <p:nvPr/>
        </p:nvSpPr>
        <p:spPr bwMode="auto">
          <a:xfrm rot="5400000">
            <a:off x="1210469" y="3717131"/>
            <a:ext cx="6937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PC+4</a:t>
            </a:r>
          </a:p>
        </p:txBody>
      </p:sp>
      <p:sp>
        <p:nvSpPr>
          <p:cNvPr id="49249" name="Line 112">
            <a:extLst>
              <a:ext uri="{FF2B5EF4-FFF2-40B4-BE49-F238E27FC236}">
                <a16:creationId xmlns:a16="http://schemas.microsoft.com/office/drawing/2014/main" id="{0D4330A8-4BC1-4556-85D0-F03619AC51E9}"/>
              </a:ext>
            </a:extLst>
          </p:cNvPr>
          <p:cNvSpPr>
            <a:spLocks noChangeShapeType="1"/>
          </p:cNvSpPr>
          <p:nvPr/>
        </p:nvSpPr>
        <p:spPr bwMode="auto">
          <a:xfrm>
            <a:off x="1003300" y="42672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50" name="Line 113">
            <a:extLst>
              <a:ext uri="{FF2B5EF4-FFF2-40B4-BE49-F238E27FC236}">
                <a16:creationId xmlns:a16="http://schemas.microsoft.com/office/drawing/2014/main" id="{B960FF14-0ED3-4B06-A0CE-42197D76F042}"/>
              </a:ext>
            </a:extLst>
          </p:cNvPr>
          <p:cNvSpPr>
            <a:spLocks noChangeShapeType="1"/>
          </p:cNvSpPr>
          <p:nvPr/>
        </p:nvSpPr>
        <p:spPr bwMode="auto">
          <a:xfrm>
            <a:off x="5499100" y="42672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51" name="Line 114">
            <a:extLst>
              <a:ext uri="{FF2B5EF4-FFF2-40B4-BE49-F238E27FC236}">
                <a16:creationId xmlns:a16="http://schemas.microsoft.com/office/drawing/2014/main" id="{BA016651-5655-404F-9563-2A30027E7A59}"/>
              </a:ext>
            </a:extLst>
          </p:cNvPr>
          <p:cNvSpPr>
            <a:spLocks noChangeShapeType="1"/>
          </p:cNvSpPr>
          <p:nvPr/>
        </p:nvSpPr>
        <p:spPr bwMode="auto">
          <a:xfrm flipH="1">
            <a:off x="6616700" y="3657600"/>
            <a:ext cx="257175"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52" name="Line 115">
            <a:extLst>
              <a:ext uri="{FF2B5EF4-FFF2-40B4-BE49-F238E27FC236}">
                <a16:creationId xmlns:a16="http://schemas.microsoft.com/office/drawing/2014/main" id="{73A93B30-A5BC-4923-A66D-5A480FE47E7E}"/>
              </a:ext>
            </a:extLst>
          </p:cNvPr>
          <p:cNvSpPr>
            <a:spLocks noChangeShapeType="1"/>
          </p:cNvSpPr>
          <p:nvPr/>
        </p:nvSpPr>
        <p:spPr bwMode="auto">
          <a:xfrm flipH="1">
            <a:off x="6616700" y="3810000"/>
            <a:ext cx="25717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9253" name="Group 121">
            <a:extLst>
              <a:ext uri="{FF2B5EF4-FFF2-40B4-BE49-F238E27FC236}">
                <a16:creationId xmlns:a16="http://schemas.microsoft.com/office/drawing/2014/main" id="{B7665D98-7372-4767-AC21-AA85ED521BF1}"/>
              </a:ext>
            </a:extLst>
          </p:cNvPr>
          <p:cNvGrpSpPr>
            <a:grpSpLocks/>
          </p:cNvGrpSpPr>
          <p:nvPr/>
        </p:nvGrpSpPr>
        <p:grpSpPr bwMode="auto">
          <a:xfrm>
            <a:off x="6848475" y="3581400"/>
            <a:ext cx="395288" cy="306388"/>
            <a:chOff x="4314" y="2256"/>
            <a:chExt cx="249" cy="193"/>
          </a:xfrm>
        </p:grpSpPr>
        <p:sp>
          <p:nvSpPr>
            <p:cNvPr id="49341" name="Arc 116">
              <a:extLst>
                <a:ext uri="{FF2B5EF4-FFF2-40B4-BE49-F238E27FC236}">
                  <a16:creationId xmlns:a16="http://schemas.microsoft.com/office/drawing/2014/main" id="{17B6FDC3-7012-4B73-8FB9-65ABE4611272}"/>
                </a:ext>
              </a:extLst>
            </p:cNvPr>
            <p:cNvSpPr>
              <a:spLocks/>
            </p:cNvSpPr>
            <p:nvPr/>
          </p:nvSpPr>
          <p:spPr bwMode="auto">
            <a:xfrm>
              <a:off x="4466" y="2265"/>
              <a:ext cx="89" cy="88"/>
            </a:xfrm>
            <a:custGeom>
              <a:avLst/>
              <a:gdLst>
                <a:gd name="T0" fmla="*/ 0 w 21845"/>
                <a:gd name="T1" fmla="*/ 0 h 21600"/>
                <a:gd name="T2" fmla="*/ 0 w 21845"/>
                <a:gd name="T3" fmla="*/ 0 h 21600"/>
                <a:gd name="T4" fmla="*/ 0 w 21845"/>
                <a:gd name="T5" fmla="*/ 0 h 21600"/>
                <a:gd name="T6" fmla="*/ 0 60000 65536"/>
                <a:gd name="T7" fmla="*/ 0 60000 65536"/>
                <a:gd name="T8" fmla="*/ 0 60000 65536"/>
              </a:gdLst>
              <a:ahLst/>
              <a:cxnLst>
                <a:cxn ang="T6">
                  <a:pos x="T0" y="T1"/>
                </a:cxn>
                <a:cxn ang="T7">
                  <a:pos x="T2" y="T3"/>
                </a:cxn>
                <a:cxn ang="T8">
                  <a:pos x="T4" y="T5"/>
                </a:cxn>
              </a:cxnLst>
              <a:rect l="0" t="0" r="r" b="b"/>
              <a:pathLst>
                <a:path w="21845" h="21600" fill="none" extrusionOk="0">
                  <a:moveTo>
                    <a:pt x="0" y="1"/>
                  </a:moveTo>
                  <a:cubicBezTo>
                    <a:pt x="81" y="0"/>
                    <a:pt x="163" y="-1"/>
                    <a:pt x="245" y="0"/>
                  </a:cubicBezTo>
                  <a:cubicBezTo>
                    <a:pt x="12174" y="0"/>
                    <a:pt x="21845" y="9670"/>
                    <a:pt x="21845" y="21600"/>
                  </a:cubicBezTo>
                </a:path>
                <a:path w="21845" h="21600" stroke="0" extrusionOk="0">
                  <a:moveTo>
                    <a:pt x="0" y="1"/>
                  </a:moveTo>
                  <a:cubicBezTo>
                    <a:pt x="81" y="0"/>
                    <a:pt x="163" y="-1"/>
                    <a:pt x="245" y="0"/>
                  </a:cubicBezTo>
                  <a:cubicBezTo>
                    <a:pt x="12174" y="0"/>
                    <a:pt x="21845" y="9670"/>
                    <a:pt x="21845" y="21600"/>
                  </a:cubicBezTo>
                  <a:lnTo>
                    <a:pt x="245" y="21600"/>
                  </a:lnTo>
                  <a:lnTo>
                    <a:pt x="0" y="1"/>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342" name="Arc 117">
              <a:extLst>
                <a:ext uri="{FF2B5EF4-FFF2-40B4-BE49-F238E27FC236}">
                  <a16:creationId xmlns:a16="http://schemas.microsoft.com/office/drawing/2014/main" id="{4D1924AA-02DF-47ED-93FE-852EE05F7B00}"/>
                </a:ext>
              </a:extLst>
            </p:cNvPr>
            <p:cNvSpPr>
              <a:spLocks/>
            </p:cNvSpPr>
            <p:nvPr/>
          </p:nvSpPr>
          <p:spPr bwMode="auto">
            <a:xfrm rot="10800000">
              <a:off x="4475" y="2361"/>
              <a:ext cx="88" cy="88"/>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Lst>
              <a:ahLst/>
              <a:cxnLst>
                <a:cxn ang="T6">
                  <a:pos x="T0" y="T1"/>
                </a:cxn>
                <a:cxn ang="T7">
                  <a:pos x="T2" y="T3"/>
                </a:cxn>
                <a:cxn ang="T8">
                  <a:pos x="T4" y="T5"/>
                </a:cxn>
              </a:cxnLst>
              <a:rect l="0" t="0" r="r" b="b"/>
              <a:pathLst>
                <a:path w="21600" h="21599" fill="none" extrusionOk="0">
                  <a:moveTo>
                    <a:pt x="0" y="21598"/>
                  </a:moveTo>
                  <a:cubicBezTo>
                    <a:pt x="0" y="9765"/>
                    <a:pt x="9521" y="134"/>
                    <a:pt x="21355" y="0"/>
                  </a:cubicBezTo>
                </a:path>
                <a:path w="21600" h="21599" stroke="0" extrusionOk="0">
                  <a:moveTo>
                    <a:pt x="0" y="21598"/>
                  </a:moveTo>
                  <a:cubicBezTo>
                    <a:pt x="0" y="9765"/>
                    <a:pt x="9521" y="134"/>
                    <a:pt x="21355" y="0"/>
                  </a:cubicBezTo>
                  <a:lnTo>
                    <a:pt x="21600" y="21599"/>
                  </a:lnTo>
                  <a:lnTo>
                    <a:pt x="0" y="21598"/>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343" name="Line 118">
              <a:extLst>
                <a:ext uri="{FF2B5EF4-FFF2-40B4-BE49-F238E27FC236}">
                  <a16:creationId xmlns:a16="http://schemas.microsoft.com/office/drawing/2014/main" id="{3E1631F7-C8F3-4C87-91DF-B6FA4F1D3372}"/>
                </a:ext>
              </a:extLst>
            </p:cNvPr>
            <p:cNvSpPr>
              <a:spLocks noChangeShapeType="1"/>
            </p:cNvSpPr>
            <p:nvPr/>
          </p:nvSpPr>
          <p:spPr bwMode="auto">
            <a:xfrm flipH="1">
              <a:off x="4314" y="2256"/>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344" name="Line 119">
              <a:extLst>
                <a:ext uri="{FF2B5EF4-FFF2-40B4-BE49-F238E27FC236}">
                  <a16:creationId xmlns:a16="http://schemas.microsoft.com/office/drawing/2014/main" id="{1AB89841-0B43-4BCD-841D-CE09D7349698}"/>
                </a:ext>
              </a:extLst>
            </p:cNvPr>
            <p:cNvSpPr>
              <a:spLocks noChangeShapeType="1"/>
            </p:cNvSpPr>
            <p:nvPr/>
          </p:nvSpPr>
          <p:spPr bwMode="auto">
            <a:xfrm flipH="1">
              <a:off x="4314" y="2448"/>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345" name="Line 120">
              <a:extLst>
                <a:ext uri="{FF2B5EF4-FFF2-40B4-BE49-F238E27FC236}">
                  <a16:creationId xmlns:a16="http://schemas.microsoft.com/office/drawing/2014/main" id="{BFC7C619-D039-4712-BD6B-AE8BBC50849E}"/>
                </a:ext>
              </a:extLst>
            </p:cNvPr>
            <p:cNvSpPr>
              <a:spLocks noChangeShapeType="1"/>
            </p:cNvSpPr>
            <p:nvPr/>
          </p:nvSpPr>
          <p:spPr bwMode="auto">
            <a:xfrm>
              <a:off x="4322" y="2264"/>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9254" name="Rectangle 122">
            <a:extLst>
              <a:ext uri="{FF2B5EF4-FFF2-40B4-BE49-F238E27FC236}">
                <a16:creationId xmlns:a16="http://schemas.microsoft.com/office/drawing/2014/main" id="{34F72F9D-41E9-44C1-9D1C-4BF0570BF08C}"/>
              </a:ext>
            </a:extLst>
          </p:cNvPr>
          <p:cNvSpPr>
            <a:spLocks noChangeArrowheads="1"/>
          </p:cNvSpPr>
          <p:nvPr/>
        </p:nvSpPr>
        <p:spPr bwMode="auto">
          <a:xfrm flipH="1">
            <a:off x="6084888" y="3967163"/>
            <a:ext cx="6207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Zero</a:t>
            </a:r>
          </a:p>
        </p:txBody>
      </p:sp>
      <p:sp>
        <p:nvSpPr>
          <p:cNvPr id="49255" name="Rectangle 123">
            <a:extLst>
              <a:ext uri="{FF2B5EF4-FFF2-40B4-BE49-F238E27FC236}">
                <a16:creationId xmlns:a16="http://schemas.microsoft.com/office/drawing/2014/main" id="{CBA8E6F0-9195-4D6E-9BD9-6BC7E6D8AB2C}"/>
              </a:ext>
            </a:extLst>
          </p:cNvPr>
          <p:cNvSpPr>
            <a:spLocks noChangeArrowheads="1"/>
          </p:cNvSpPr>
          <p:nvPr/>
        </p:nvSpPr>
        <p:spPr bwMode="auto">
          <a:xfrm flipH="1">
            <a:off x="6508750" y="2362200"/>
            <a:ext cx="8794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Branch</a:t>
            </a:r>
          </a:p>
        </p:txBody>
      </p:sp>
      <p:sp>
        <p:nvSpPr>
          <p:cNvPr id="49256" name="Line 124">
            <a:extLst>
              <a:ext uri="{FF2B5EF4-FFF2-40B4-BE49-F238E27FC236}">
                <a16:creationId xmlns:a16="http://schemas.microsoft.com/office/drawing/2014/main" id="{AD2C3FC4-736E-423C-839B-68851A87B6AA}"/>
              </a:ext>
            </a:extLst>
          </p:cNvPr>
          <p:cNvSpPr>
            <a:spLocks noChangeShapeType="1"/>
          </p:cNvSpPr>
          <p:nvPr/>
        </p:nvSpPr>
        <p:spPr bwMode="auto">
          <a:xfrm flipV="1">
            <a:off x="6629400" y="3797300"/>
            <a:ext cx="0" cy="482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57" name="Line 125">
            <a:extLst>
              <a:ext uri="{FF2B5EF4-FFF2-40B4-BE49-F238E27FC236}">
                <a16:creationId xmlns:a16="http://schemas.microsoft.com/office/drawing/2014/main" id="{A6F79555-1847-4351-BDE3-5D100B4A3427}"/>
              </a:ext>
            </a:extLst>
          </p:cNvPr>
          <p:cNvSpPr>
            <a:spLocks noChangeShapeType="1"/>
          </p:cNvSpPr>
          <p:nvPr/>
        </p:nvSpPr>
        <p:spPr bwMode="auto">
          <a:xfrm flipH="1" flipV="1">
            <a:off x="6616700" y="2654300"/>
            <a:ext cx="28575" cy="10160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58" name="Line 126">
            <a:extLst>
              <a:ext uri="{FF2B5EF4-FFF2-40B4-BE49-F238E27FC236}">
                <a16:creationId xmlns:a16="http://schemas.microsoft.com/office/drawing/2014/main" id="{DBD1118C-9DD5-4E69-90CC-A3FED6873CDE}"/>
              </a:ext>
            </a:extLst>
          </p:cNvPr>
          <p:cNvSpPr>
            <a:spLocks noChangeShapeType="1"/>
          </p:cNvSpPr>
          <p:nvPr/>
        </p:nvSpPr>
        <p:spPr bwMode="auto">
          <a:xfrm>
            <a:off x="6184900" y="4267200"/>
            <a:ext cx="431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59" name="Line 127">
            <a:extLst>
              <a:ext uri="{FF2B5EF4-FFF2-40B4-BE49-F238E27FC236}">
                <a16:creationId xmlns:a16="http://schemas.microsoft.com/office/drawing/2014/main" id="{2EB8A414-22D0-4DAD-A618-3BC60147E923}"/>
              </a:ext>
            </a:extLst>
          </p:cNvPr>
          <p:cNvSpPr>
            <a:spLocks noChangeShapeType="1"/>
          </p:cNvSpPr>
          <p:nvPr/>
        </p:nvSpPr>
        <p:spPr bwMode="auto">
          <a:xfrm>
            <a:off x="6184900" y="3657600"/>
            <a:ext cx="20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9260" name="Group 132">
            <a:extLst>
              <a:ext uri="{FF2B5EF4-FFF2-40B4-BE49-F238E27FC236}">
                <a16:creationId xmlns:a16="http://schemas.microsoft.com/office/drawing/2014/main" id="{2EB47751-F353-4CB5-8896-02AD05C175B4}"/>
              </a:ext>
            </a:extLst>
          </p:cNvPr>
          <p:cNvGrpSpPr>
            <a:grpSpLocks/>
          </p:cNvGrpSpPr>
          <p:nvPr/>
        </p:nvGrpSpPr>
        <p:grpSpPr bwMode="auto">
          <a:xfrm>
            <a:off x="1092200" y="2984500"/>
            <a:ext cx="254000" cy="533400"/>
            <a:chOff x="688" y="1880"/>
            <a:chExt cx="160" cy="336"/>
          </a:xfrm>
        </p:grpSpPr>
        <p:sp>
          <p:nvSpPr>
            <p:cNvPr id="49337" name="Line 128">
              <a:extLst>
                <a:ext uri="{FF2B5EF4-FFF2-40B4-BE49-F238E27FC236}">
                  <a16:creationId xmlns:a16="http://schemas.microsoft.com/office/drawing/2014/main" id="{8894F5C2-AC6E-4200-8440-FCD27134C0C0}"/>
                </a:ext>
              </a:extLst>
            </p:cNvPr>
            <p:cNvSpPr>
              <a:spLocks noChangeShapeType="1"/>
            </p:cNvSpPr>
            <p:nvPr/>
          </p:nvSpPr>
          <p:spPr bwMode="auto">
            <a:xfrm>
              <a:off x="840" y="1880"/>
              <a:ext cx="0" cy="3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338" name="Line 129">
              <a:extLst>
                <a:ext uri="{FF2B5EF4-FFF2-40B4-BE49-F238E27FC236}">
                  <a16:creationId xmlns:a16="http://schemas.microsoft.com/office/drawing/2014/main" id="{B0EDFE8E-6C21-4051-B921-D68BE979E0D7}"/>
                </a:ext>
              </a:extLst>
            </p:cNvPr>
            <p:cNvSpPr>
              <a:spLocks noChangeShapeType="1"/>
            </p:cNvSpPr>
            <p:nvPr/>
          </p:nvSpPr>
          <p:spPr bwMode="auto">
            <a:xfrm flipH="1">
              <a:off x="688" y="1880"/>
              <a:ext cx="160" cy="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339" name="Line 130">
              <a:extLst>
                <a:ext uri="{FF2B5EF4-FFF2-40B4-BE49-F238E27FC236}">
                  <a16:creationId xmlns:a16="http://schemas.microsoft.com/office/drawing/2014/main" id="{103D69DE-9745-4BEB-9127-05B7F9F150C9}"/>
                </a:ext>
              </a:extLst>
            </p:cNvPr>
            <p:cNvSpPr>
              <a:spLocks noChangeShapeType="1"/>
            </p:cNvSpPr>
            <p:nvPr/>
          </p:nvSpPr>
          <p:spPr bwMode="auto">
            <a:xfrm flipH="1" flipV="1">
              <a:off x="688" y="2159"/>
              <a:ext cx="160" cy="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340" name="Line 131">
              <a:extLst>
                <a:ext uri="{FF2B5EF4-FFF2-40B4-BE49-F238E27FC236}">
                  <a16:creationId xmlns:a16="http://schemas.microsoft.com/office/drawing/2014/main" id="{872718AD-C7F4-4602-A96F-9069A9E79261}"/>
                </a:ext>
              </a:extLst>
            </p:cNvPr>
            <p:cNvSpPr>
              <a:spLocks noChangeShapeType="1"/>
            </p:cNvSpPr>
            <p:nvPr/>
          </p:nvSpPr>
          <p:spPr bwMode="auto">
            <a:xfrm>
              <a:off x="696" y="1911"/>
              <a:ext cx="0" cy="2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9261" name="Rectangle 133">
            <a:extLst>
              <a:ext uri="{FF2B5EF4-FFF2-40B4-BE49-F238E27FC236}">
                <a16:creationId xmlns:a16="http://schemas.microsoft.com/office/drawing/2014/main" id="{5127BE97-694E-4E81-957A-7C40BBD3A215}"/>
              </a:ext>
            </a:extLst>
          </p:cNvPr>
          <p:cNvSpPr>
            <a:spLocks noChangeArrowheads="1"/>
          </p:cNvSpPr>
          <p:nvPr/>
        </p:nvSpPr>
        <p:spPr bwMode="auto">
          <a:xfrm flipH="1">
            <a:off x="1103313" y="3003550"/>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1</a:t>
            </a:r>
          </a:p>
        </p:txBody>
      </p:sp>
      <p:sp>
        <p:nvSpPr>
          <p:cNvPr id="49262" name="Rectangle 134">
            <a:extLst>
              <a:ext uri="{FF2B5EF4-FFF2-40B4-BE49-F238E27FC236}">
                <a16:creationId xmlns:a16="http://schemas.microsoft.com/office/drawing/2014/main" id="{6A5D41F5-17CE-40AF-8918-2353812A1168}"/>
              </a:ext>
            </a:extLst>
          </p:cNvPr>
          <p:cNvSpPr>
            <a:spLocks noChangeArrowheads="1"/>
          </p:cNvSpPr>
          <p:nvPr/>
        </p:nvSpPr>
        <p:spPr bwMode="auto">
          <a:xfrm flipH="1">
            <a:off x="1103313" y="3171825"/>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0</a:t>
            </a:r>
          </a:p>
        </p:txBody>
      </p:sp>
      <p:sp>
        <p:nvSpPr>
          <p:cNvPr id="49263" name="Line 135">
            <a:extLst>
              <a:ext uri="{FF2B5EF4-FFF2-40B4-BE49-F238E27FC236}">
                <a16:creationId xmlns:a16="http://schemas.microsoft.com/office/drawing/2014/main" id="{B87DD42B-8D84-4D58-8D9E-DEF345A5EF65}"/>
              </a:ext>
            </a:extLst>
          </p:cNvPr>
          <p:cNvSpPr>
            <a:spLocks noChangeShapeType="1"/>
          </p:cNvSpPr>
          <p:nvPr/>
        </p:nvSpPr>
        <p:spPr bwMode="auto">
          <a:xfrm>
            <a:off x="1308100" y="3352800"/>
            <a:ext cx="5842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64" name="Line 136">
            <a:extLst>
              <a:ext uri="{FF2B5EF4-FFF2-40B4-BE49-F238E27FC236}">
                <a16:creationId xmlns:a16="http://schemas.microsoft.com/office/drawing/2014/main" id="{8C7967E9-3B96-4754-8550-1234E29FCFD8}"/>
              </a:ext>
            </a:extLst>
          </p:cNvPr>
          <p:cNvSpPr>
            <a:spLocks noChangeShapeType="1"/>
          </p:cNvSpPr>
          <p:nvPr/>
        </p:nvSpPr>
        <p:spPr bwMode="auto">
          <a:xfrm>
            <a:off x="1905000" y="3365500"/>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65" name="Oval 137">
            <a:extLst>
              <a:ext uri="{FF2B5EF4-FFF2-40B4-BE49-F238E27FC236}">
                <a16:creationId xmlns:a16="http://schemas.microsoft.com/office/drawing/2014/main" id="{CB22CF9E-9804-411E-AA7E-F8E4C8F00DAF}"/>
              </a:ext>
            </a:extLst>
          </p:cNvPr>
          <p:cNvSpPr>
            <a:spLocks noChangeArrowheads="1"/>
          </p:cNvSpPr>
          <p:nvPr/>
        </p:nvSpPr>
        <p:spPr bwMode="auto">
          <a:xfrm>
            <a:off x="2298700" y="33655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266" name="Line 138">
            <a:extLst>
              <a:ext uri="{FF2B5EF4-FFF2-40B4-BE49-F238E27FC236}">
                <a16:creationId xmlns:a16="http://schemas.microsoft.com/office/drawing/2014/main" id="{C1F272EA-5B8E-4996-B6D5-CE0BFEA33812}"/>
              </a:ext>
            </a:extLst>
          </p:cNvPr>
          <p:cNvSpPr>
            <a:spLocks noChangeShapeType="1"/>
          </p:cNvSpPr>
          <p:nvPr/>
        </p:nvSpPr>
        <p:spPr bwMode="auto">
          <a:xfrm>
            <a:off x="838200" y="3213100"/>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67" name="Oval 139">
            <a:extLst>
              <a:ext uri="{FF2B5EF4-FFF2-40B4-BE49-F238E27FC236}">
                <a16:creationId xmlns:a16="http://schemas.microsoft.com/office/drawing/2014/main" id="{028947D1-8751-4100-B8DC-FB24B08D6687}"/>
              </a:ext>
            </a:extLst>
          </p:cNvPr>
          <p:cNvSpPr>
            <a:spLocks noChangeArrowheads="1"/>
          </p:cNvSpPr>
          <p:nvPr/>
        </p:nvSpPr>
        <p:spPr bwMode="auto">
          <a:xfrm>
            <a:off x="774700" y="33655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268" name="Line 140">
            <a:extLst>
              <a:ext uri="{FF2B5EF4-FFF2-40B4-BE49-F238E27FC236}">
                <a16:creationId xmlns:a16="http://schemas.microsoft.com/office/drawing/2014/main" id="{BB8340C7-6339-4166-8383-4FBBE618CBFC}"/>
              </a:ext>
            </a:extLst>
          </p:cNvPr>
          <p:cNvSpPr>
            <a:spLocks noChangeShapeType="1"/>
          </p:cNvSpPr>
          <p:nvPr/>
        </p:nvSpPr>
        <p:spPr bwMode="auto">
          <a:xfrm flipH="1">
            <a:off x="292100" y="3124200"/>
            <a:ext cx="787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69" name="Line 141">
            <a:extLst>
              <a:ext uri="{FF2B5EF4-FFF2-40B4-BE49-F238E27FC236}">
                <a16:creationId xmlns:a16="http://schemas.microsoft.com/office/drawing/2014/main" id="{C771356A-4F23-4297-96C9-D2AEEC352368}"/>
              </a:ext>
            </a:extLst>
          </p:cNvPr>
          <p:cNvSpPr>
            <a:spLocks noChangeShapeType="1"/>
          </p:cNvSpPr>
          <p:nvPr/>
        </p:nvSpPr>
        <p:spPr bwMode="auto">
          <a:xfrm>
            <a:off x="317500" y="42672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70" name="Line 142">
            <a:extLst>
              <a:ext uri="{FF2B5EF4-FFF2-40B4-BE49-F238E27FC236}">
                <a16:creationId xmlns:a16="http://schemas.microsoft.com/office/drawing/2014/main" id="{144E766C-BCAA-4F02-87CE-2DD4724A6C1E}"/>
              </a:ext>
            </a:extLst>
          </p:cNvPr>
          <p:cNvSpPr>
            <a:spLocks noChangeShapeType="1"/>
          </p:cNvSpPr>
          <p:nvPr/>
        </p:nvSpPr>
        <p:spPr bwMode="auto">
          <a:xfrm>
            <a:off x="304800" y="3136900"/>
            <a:ext cx="0" cy="11445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71" name="Line 143">
            <a:extLst>
              <a:ext uri="{FF2B5EF4-FFF2-40B4-BE49-F238E27FC236}">
                <a16:creationId xmlns:a16="http://schemas.microsoft.com/office/drawing/2014/main" id="{0AAC847B-58FD-40ED-9B6B-CE1A3283C24F}"/>
              </a:ext>
            </a:extLst>
          </p:cNvPr>
          <p:cNvSpPr>
            <a:spLocks noChangeShapeType="1"/>
          </p:cNvSpPr>
          <p:nvPr/>
        </p:nvSpPr>
        <p:spPr bwMode="auto">
          <a:xfrm flipH="1">
            <a:off x="1282700" y="3124200"/>
            <a:ext cx="5130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72" name="Line 144">
            <a:extLst>
              <a:ext uri="{FF2B5EF4-FFF2-40B4-BE49-F238E27FC236}">
                <a16:creationId xmlns:a16="http://schemas.microsoft.com/office/drawing/2014/main" id="{A841B418-E821-47A6-B683-D22286A2578B}"/>
              </a:ext>
            </a:extLst>
          </p:cNvPr>
          <p:cNvSpPr>
            <a:spLocks noChangeShapeType="1"/>
          </p:cNvSpPr>
          <p:nvPr/>
        </p:nvSpPr>
        <p:spPr bwMode="auto">
          <a:xfrm flipV="1">
            <a:off x="6400800" y="3111500"/>
            <a:ext cx="0" cy="558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73" name="Line 145">
            <a:extLst>
              <a:ext uri="{FF2B5EF4-FFF2-40B4-BE49-F238E27FC236}">
                <a16:creationId xmlns:a16="http://schemas.microsoft.com/office/drawing/2014/main" id="{4040B5D7-8334-48AD-8588-CA63B8B14C9F}"/>
              </a:ext>
            </a:extLst>
          </p:cNvPr>
          <p:cNvSpPr>
            <a:spLocks noChangeShapeType="1"/>
          </p:cNvSpPr>
          <p:nvPr/>
        </p:nvSpPr>
        <p:spPr bwMode="auto">
          <a:xfrm>
            <a:off x="7251700" y="3733800"/>
            <a:ext cx="279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74" name="Line 146">
            <a:extLst>
              <a:ext uri="{FF2B5EF4-FFF2-40B4-BE49-F238E27FC236}">
                <a16:creationId xmlns:a16="http://schemas.microsoft.com/office/drawing/2014/main" id="{5350D4B6-20C3-4C06-9E49-C56A882F0D46}"/>
              </a:ext>
            </a:extLst>
          </p:cNvPr>
          <p:cNvSpPr>
            <a:spLocks noChangeShapeType="1"/>
          </p:cNvSpPr>
          <p:nvPr/>
        </p:nvSpPr>
        <p:spPr bwMode="auto">
          <a:xfrm>
            <a:off x="1231900" y="2819400"/>
            <a:ext cx="6299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75" name="Line 147">
            <a:extLst>
              <a:ext uri="{FF2B5EF4-FFF2-40B4-BE49-F238E27FC236}">
                <a16:creationId xmlns:a16="http://schemas.microsoft.com/office/drawing/2014/main" id="{677C705B-E917-49D4-858A-CBE18697E1ED}"/>
              </a:ext>
            </a:extLst>
          </p:cNvPr>
          <p:cNvSpPr>
            <a:spLocks noChangeShapeType="1"/>
          </p:cNvSpPr>
          <p:nvPr/>
        </p:nvSpPr>
        <p:spPr bwMode="auto">
          <a:xfrm>
            <a:off x="7543800" y="2832100"/>
            <a:ext cx="0" cy="889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76" name="Line 148">
            <a:extLst>
              <a:ext uri="{FF2B5EF4-FFF2-40B4-BE49-F238E27FC236}">
                <a16:creationId xmlns:a16="http://schemas.microsoft.com/office/drawing/2014/main" id="{7B79C757-8DA2-4D69-BC5B-16156246514B}"/>
              </a:ext>
            </a:extLst>
          </p:cNvPr>
          <p:cNvSpPr>
            <a:spLocks noChangeShapeType="1"/>
          </p:cNvSpPr>
          <p:nvPr/>
        </p:nvSpPr>
        <p:spPr bwMode="auto">
          <a:xfrm>
            <a:off x="1219200" y="2832100"/>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77" name="Line 149">
            <a:extLst>
              <a:ext uri="{FF2B5EF4-FFF2-40B4-BE49-F238E27FC236}">
                <a16:creationId xmlns:a16="http://schemas.microsoft.com/office/drawing/2014/main" id="{8032A64C-204A-4252-A51D-BB245722D71D}"/>
              </a:ext>
            </a:extLst>
          </p:cNvPr>
          <p:cNvSpPr>
            <a:spLocks noChangeShapeType="1"/>
          </p:cNvSpPr>
          <p:nvPr/>
        </p:nvSpPr>
        <p:spPr bwMode="auto">
          <a:xfrm>
            <a:off x="4191000" y="3213100"/>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78" name="Oval 150">
            <a:extLst>
              <a:ext uri="{FF2B5EF4-FFF2-40B4-BE49-F238E27FC236}">
                <a16:creationId xmlns:a16="http://schemas.microsoft.com/office/drawing/2014/main" id="{921D7D1E-8F67-47B9-AA35-6DDEB2BA3A70}"/>
              </a:ext>
            </a:extLst>
          </p:cNvPr>
          <p:cNvSpPr>
            <a:spLocks noChangeArrowheads="1"/>
          </p:cNvSpPr>
          <p:nvPr/>
        </p:nvSpPr>
        <p:spPr bwMode="auto">
          <a:xfrm>
            <a:off x="4127500" y="33655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279" name="Line 151">
            <a:extLst>
              <a:ext uri="{FF2B5EF4-FFF2-40B4-BE49-F238E27FC236}">
                <a16:creationId xmlns:a16="http://schemas.microsoft.com/office/drawing/2014/main" id="{3C9A2E30-8461-47EC-AFAA-96DADA6E5C07}"/>
              </a:ext>
            </a:extLst>
          </p:cNvPr>
          <p:cNvSpPr>
            <a:spLocks noChangeShapeType="1"/>
          </p:cNvSpPr>
          <p:nvPr/>
        </p:nvSpPr>
        <p:spPr bwMode="auto">
          <a:xfrm>
            <a:off x="6019800" y="3213100"/>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80" name="Oval 152">
            <a:extLst>
              <a:ext uri="{FF2B5EF4-FFF2-40B4-BE49-F238E27FC236}">
                <a16:creationId xmlns:a16="http://schemas.microsoft.com/office/drawing/2014/main" id="{6FC2558E-5D08-4490-B17F-628050E209AF}"/>
              </a:ext>
            </a:extLst>
          </p:cNvPr>
          <p:cNvSpPr>
            <a:spLocks noChangeArrowheads="1"/>
          </p:cNvSpPr>
          <p:nvPr/>
        </p:nvSpPr>
        <p:spPr bwMode="auto">
          <a:xfrm>
            <a:off x="5956300" y="33655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281" name="Line 153">
            <a:extLst>
              <a:ext uri="{FF2B5EF4-FFF2-40B4-BE49-F238E27FC236}">
                <a16:creationId xmlns:a16="http://schemas.microsoft.com/office/drawing/2014/main" id="{712735FD-9F5B-453F-A7C9-85D25FEDE259}"/>
              </a:ext>
            </a:extLst>
          </p:cNvPr>
          <p:cNvSpPr>
            <a:spLocks noChangeShapeType="1"/>
          </p:cNvSpPr>
          <p:nvPr/>
        </p:nvSpPr>
        <p:spPr bwMode="auto">
          <a:xfrm>
            <a:off x="7924800" y="3213100"/>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82" name="Oval 154">
            <a:extLst>
              <a:ext uri="{FF2B5EF4-FFF2-40B4-BE49-F238E27FC236}">
                <a16:creationId xmlns:a16="http://schemas.microsoft.com/office/drawing/2014/main" id="{E932762D-6AAC-48D6-B81B-E6191B35A4CF}"/>
              </a:ext>
            </a:extLst>
          </p:cNvPr>
          <p:cNvSpPr>
            <a:spLocks noChangeArrowheads="1"/>
          </p:cNvSpPr>
          <p:nvPr/>
        </p:nvSpPr>
        <p:spPr bwMode="auto">
          <a:xfrm>
            <a:off x="7861300" y="33655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283" name="Line 155">
            <a:extLst>
              <a:ext uri="{FF2B5EF4-FFF2-40B4-BE49-F238E27FC236}">
                <a16:creationId xmlns:a16="http://schemas.microsoft.com/office/drawing/2014/main" id="{C7A96B7F-013B-42CC-ACB1-584B5497BD9F}"/>
              </a:ext>
            </a:extLst>
          </p:cNvPr>
          <p:cNvSpPr>
            <a:spLocks noChangeShapeType="1"/>
          </p:cNvSpPr>
          <p:nvPr/>
        </p:nvSpPr>
        <p:spPr bwMode="auto">
          <a:xfrm flipV="1">
            <a:off x="838200" y="2044700"/>
            <a:ext cx="0" cy="10160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84" name="Line 156">
            <a:extLst>
              <a:ext uri="{FF2B5EF4-FFF2-40B4-BE49-F238E27FC236}">
                <a16:creationId xmlns:a16="http://schemas.microsoft.com/office/drawing/2014/main" id="{6C7AE074-2297-4533-80F1-E1561A8E9DA2}"/>
              </a:ext>
            </a:extLst>
          </p:cNvPr>
          <p:cNvSpPr>
            <a:spLocks noChangeShapeType="1"/>
          </p:cNvSpPr>
          <p:nvPr/>
        </p:nvSpPr>
        <p:spPr bwMode="auto">
          <a:xfrm flipV="1">
            <a:off x="2362200" y="2044700"/>
            <a:ext cx="0" cy="10160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85" name="Line 157">
            <a:extLst>
              <a:ext uri="{FF2B5EF4-FFF2-40B4-BE49-F238E27FC236}">
                <a16:creationId xmlns:a16="http://schemas.microsoft.com/office/drawing/2014/main" id="{02AB663A-B18A-442A-91F3-133A439CAF81}"/>
              </a:ext>
            </a:extLst>
          </p:cNvPr>
          <p:cNvSpPr>
            <a:spLocks noChangeShapeType="1"/>
          </p:cNvSpPr>
          <p:nvPr/>
        </p:nvSpPr>
        <p:spPr bwMode="auto">
          <a:xfrm flipV="1">
            <a:off x="4191000" y="2044700"/>
            <a:ext cx="0" cy="10160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86" name="Line 158">
            <a:extLst>
              <a:ext uri="{FF2B5EF4-FFF2-40B4-BE49-F238E27FC236}">
                <a16:creationId xmlns:a16="http://schemas.microsoft.com/office/drawing/2014/main" id="{89C217EE-5CB2-4B92-B328-670F604EF3BA}"/>
              </a:ext>
            </a:extLst>
          </p:cNvPr>
          <p:cNvSpPr>
            <a:spLocks noChangeShapeType="1"/>
          </p:cNvSpPr>
          <p:nvPr/>
        </p:nvSpPr>
        <p:spPr bwMode="auto">
          <a:xfrm flipV="1">
            <a:off x="6019800" y="2044700"/>
            <a:ext cx="0" cy="10160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87" name="Line 159">
            <a:extLst>
              <a:ext uri="{FF2B5EF4-FFF2-40B4-BE49-F238E27FC236}">
                <a16:creationId xmlns:a16="http://schemas.microsoft.com/office/drawing/2014/main" id="{81CC7BC7-3C3E-436D-B474-96C9F34A28B4}"/>
              </a:ext>
            </a:extLst>
          </p:cNvPr>
          <p:cNvSpPr>
            <a:spLocks noChangeShapeType="1"/>
          </p:cNvSpPr>
          <p:nvPr/>
        </p:nvSpPr>
        <p:spPr bwMode="auto">
          <a:xfrm flipV="1">
            <a:off x="7924800" y="2044700"/>
            <a:ext cx="0" cy="10160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88" name="Line 160">
            <a:extLst>
              <a:ext uri="{FF2B5EF4-FFF2-40B4-BE49-F238E27FC236}">
                <a16:creationId xmlns:a16="http://schemas.microsoft.com/office/drawing/2014/main" id="{254BAD71-B9D5-44D9-9BF2-6A2A2D2C1299}"/>
              </a:ext>
            </a:extLst>
          </p:cNvPr>
          <p:cNvSpPr>
            <a:spLocks noChangeShapeType="1"/>
          </p:cNvSpPr>
          <p:nvPr/>
        </p:nvSpPr>
        <p:spPr bwMode="auto">
          <a:xfrm>
            <a:off x="838200" y="1536700"/>
            <a:ext cx="0" cy="355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89" name="Line 161">
            <a:extLst>
              <a:ext uri="{FF2B5EF4-FFF2-40B4-BE49-F238E27FC236}">
                <a16:creationId xmlns:a16="http://schemas.microsoft.com/office/drawing/2014/main" id="{85CA4904-B7DB-4476-91C8-80D190C88CDB}"/>
              </a:ext>
            </a:extLst>
          </p:cNvPr>
          <p:cNvSpPr>
            <a:spLocks noChangeShapeType="1"/>
          </p:cNvSpPr>
          <p:nvPr/>
        </p:nvSpPr>
        <p:spPr bwMode="auto">
          <a:xfrm>
            <a:off x="2362200" y="1536700"/>
            <a:ext cx="0" cy="355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90" name="Line 162">
            <a:extLst>
              <a:ext uri="{FF2B5EF4-FFF2-40B4-BE49-F238E27FC236}">
                <a16:creationId xmlns:a16="http://schemas.microsoft.com/office/drawing/2014/main" id="{D136F576-F76F-49C1-90D4-369EDAB8BEB3}"/>
              </a:ext>
            </a:extLst>
          </p:cNvPr>
          <p:cNvSpPr>
            <a:spLocks noChangeShapeType="1"/>
          </p:cNvSpPr>
          <p:nvPr/>
        </p:nvSpPr>
        <p:spPr bwMode="auto">
          <a:xfrm>
            <a:off x="4191000" y="1536700"/>
            <a:ext cx="0" cy="355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91" name="Line 163">
            <a:extLst>
              <a:ext uri="{FF2B5EF4-FFF2-40B4-BE49-F238E27FC236}">
                <a16:creationId xmlns:a16="http://schemas.microsoft.com/office/drawing/2014/main" id="{206E9F4F-60B9-4182-BEBE-A2E4C402C974}"/>
              </a:ext>
            </a:extLst>
          </p:cNvPr>
          <p:cNvSpPr>
            <a:spLocks noChangeShapeType="1"/>
          </p:cNvSpPr>
          <p:nvPr/>
        </p:nvSpPr>
        <p:spPr bwMode="auto">
          <a:xfrm>
            <a:off x="6019800" y="1536700"/>
            <a:ext cx="0" cy="355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92" name="Line 164">
            <a:extLst>
              <a:ext uri="{FF2B5EF4-FFF2-40B4-BE49-F238E27FC236}">
                <a16:creationId xmlns:a16="http://schemas.microsoft.com/office/drawing/2014/main" id="{C6ACF50F-2E82-49A7-8B75-FEBF682519C4}"/>
              </a:ext>
            </a:extLst>
          </p:cNvPr>
          <p:cNvSpPr>
            <a:spLocks noChangeShapeType="1"/>
          </p:cNvSpPr>
          <p:nvPr/>
        </p:nvSpPr>
        <p:spPr bwMode="auto">
          <a:xfrm>
            <a:off x="7924800" y="1536700"/>
            <a:ext cx="0" cy="355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93" name="Line 165">
            <a:extLst>
              <a:ext uri="{FF2B5EF4-FFF2-40B4-BE49-F238E27FC236}">
                <a16:creationId xmlns:a16="http://schemas.microsoft.com/office/drawing/2014/main" id="{0CDFA4E5-6BD8-4A72-813D-6E4091D189A4}"/>
              </a:ext>
            </a:extLst>
          </p:cNvPr>
          <p:cNvSpPr>
            <a:spLocks noChangeShapeType="1"/>
          </p:cNvSpPr>
          <p:nvPr/>
        </p:nvSpPr>
        <p:spPr bwMode="auto">
          <a:xfrm flipH="1">
            <a:off x="368300" y="1524000"/>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94" name="Line 166">
            <a:extLst>
              <a:ext uri="{FF2B5EF4-FFF2-40B4-BE49-F238E27FC236}">
                <a16:creationId xmlns:a16="http://schemas.microsoft.com/office/drawing/2014/main" id="{E58D73FF-426B-4BA0-B9D4-38C0C101370A}"/>
              </a:ext>
            </a:extLst>
          </p:cNvPr>
          <p:cNvSpPr>
            <a:spLocks noChangeShapeType="1"/>
          </p:cNvSpPr>
          <p:nvPr/>
        </p:nvSpPr>
        <p:spPr bwMode="auto">
          <a:xfrm flipH="1">
            <a:off x="1587500" y="1524000"/>
            <a:ext cx="787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95" name="Line 167">
            <a:extLst>
              <a:ext uri="{FF2B5EF4-FFF2-40B4-BE49-F238E27FC236}">
                <a16:creationId xmlns:a16="http://schemas.microsoft.com/office/drawing/2014/main" id="{798D07C6-8B4D-437C-BF83-2CF61F663BAE}"/>
              </a:ext>
            </a:extLst>
          </p:cNvPr>
          <p:cNvSpPr>
            <a:spLocks noChangeShapeType="1"/>
          </p:cNvSpPr>
          <p:nvPr/>
        </p:nvSpPr>
        <p:spPr bwMode="auto">
          <a:xfrm>
            <a:off x="1600200" y="1536700"/>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96" name="Line 168">
            <a:extLst>
              <a:ext uri="{FF2B5EF4-FFF2-40B4-BE49-F238E27FC236}">
                <a16:creationId xmlns:a16="http://schemas.microsoft.com/office/drawing/2014/main" id="{111C8602-586A-4539-AD8E-91EC4801A8DA}"/>
              </a:ext>
            </a:extLst>
          </p:cNvPr>
          <p:cNvSpPr>
            <a:spLocks noChangeShapeType="1"/>
          </p:cNvSpPr>
          <p:nvPr/>
        </p:nvSpPr>
        <p:spPr bwMode="auto">
          <a:xfrm flipH="1">
            <a:off x="3263900" y="1524000"/>
            <a:ext cx="939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97" name="Line 169">
            <a:extLst>
              <a:ext uri="{FF2B5EF4-FFF2-40B4-BE49-F238E27FC236}">
                <a16:creationId xmlns:a16="http://schemas.microsoft.com/office/drawing/2014/main" id="{D9467AC1-28A2-4142-A47E-DEE2584D113A}"/>
              </a:ext>
            </a:extLst>
          </p:cNvPr>
          <p:cNvSpPr>
            <a:spLocks noChangeShapeType="1"/>
          </p:cNvSpPr>
          <p:nvPr/>
        </p:nvSpPr>
        <p:spPr bwMode="auto">
          <a:xfrm>
            <a:off x="3276600" y="1536700"/>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98" name="Line 170">
            <a:extLst>
              <a:ext uri="{FF2B5EF4-FFF2-40B4-BE49-F238E27FC236}">
                <a16:creationId xmlns:a16="http://schemas.microsoft.com/office/drawing/2014/main" id="{A97068EB-FBA0-418D-9ACE-C939F37274E5}"/>
              </a:ext>
            </a:extLst>
          </p:cNvPr>
          <p:cNvSpPr>
            <a:spLocks noChangeShapeType="1"/>
          </p:cNvSpPr>
          <p:nvPr/>
        </p:nvSpPr>
        <p:spPr bwMode="auto">
          <a:xfrm flipH="1">
            <a:off x="5092700" y="1524000"/>
            <a:ext cx="939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99" name="Line 171">
            <a:extLst>
              <a:ext uri="{FF2B5EF4-FFF2-40B4-BE49-F238E27FC236}">
                <a16:creationId xmlns:a16="http://schemas.microsoft.com/office/drawing/2014/main" id="{8A6728C7-704D-420C-933F-7939DDA9EC5F}"/>
              </a:ext>
            </a:extLst>
          </p:cNvPr>
          <p:cNvSpPr>
            <a:spLocks noChangeShapeType="1"/>
          </p:cNvSpPr>
          <p:nvPr/>
        </p:nvSpPr>
        <p:spPr bwMode="auto">
          <a:xfrm>
            <a:off x="5105400" y="1536700"/>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300" name="Line 172">
            <a:extLst>
              <a:ext uri="{FF2B5EF4-FFF2-40B4-BE49-F238E27FC236}">
                <a16:creationId xmlns:a16="http://schemas.microsoft.com/office/drawing/2014/main" id="{E8762841-7B6F-431D-9B05-79BC1BA17C7B}"/>
              </a:ext>
            </a:extLst>
          </p:cNvPr>
          <p:cNvSpPr>
            <a:spLocks noChangeShapeType="1"/>
          </p:cNvSpPr>
          <p:nvPr/>
        </p:nvSpPr>
        <p:spPr bwMode="auto">
          <a:xfrm flipH="1">
            <a:off x="6997700" y="1524000"/>
            <a:ext cx="939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301" name="Line 173">
            <a:extLst>
              <a:ext uri="{FF2B5EF4-FFF2-40B4-BE49-F238E27FC236}">
                <a16:creationId xmlns:a16="http://schemas.microsoft.com/office/drawing/2014/main" id="{EC005BDB-3ACD-4D37-B3A1-03036D4A4C45}"/>
              </a:ext>
            </a:extLst>
          </p:cNvPr>
          <p:cNvSpPr>
            <a:spLocks noChangeShapeType="1"/>
          </p:cNvSpPr>
          <p:nvPr/>
        </p:nvSpPr>
        <p:spPr bwMode="auto">
          <a:xfrm>
            <a:off x="7010400" y="1536700"/>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302" name="Line 174">
            <a:extLst>
              <a:ext uri="{FF2B5EF4-FFF2-40B4-BE49-F238E27FC236}">
                <a16:creationId xmlns:a16="http://schemas.microsoft.com/office/drawing/2014/main" id="{A7DB548A-807B-4420-A97F-3EA0F5D4566C}"/>
              </a:ext>
            </a:extLst>
          </p:cNvPr>
          <p:cNvSpPr>
            <a:spLocks noChangeShapeType="1"/>
          </p:cNvSpPr>
          <p:nvPr/>
        </p:nvSpPr>
        <p:spPr bwMode="auto">
          <a:xfrm flipH="1">
            <a:off x="825500" y="1905000"/>
            <a:ext cx="787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303" name="Line 175">
            <a:extLst>
              <a:ext uri="{FF2B5EF4-FFF2-40B4-BE49-F238E27FC236}">
                <a16:creationId xmlns:a16="http://schemas.microsoft.com/office/drawing/2014/main" id="{EB3AD07D-1F12-46E3-969E-BED5766F8D24}"/>
              </a:ext>
            </a:extLst>
          </p:cNvPr>
          <p:cNvSpPr>
            <a:spLocks noChangeShapeType="1"/>
          </p:cNvSpPr>
          <p:nvPr/>
        </p:nvSpPr>
        <p:spPr bwMode="auto">
          <a:xfrm flipH="1">
            <a:off x="2349500" y="1905000"/>
            <a:ext cx="939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304" name="Line 176">
            <a:extLst>
              <a:ext uri="{FF2B5EF4-FFF2-40B4-BE49-F238E27FC236}">
                <a16:creationId xmlns:a16="http://schemas.microsoft.com/office/drawing/2014/main" id="{54225955-5399-4087-8FF1-8155504B660B}"/>
              </a:ext>
            </a:extLst>
          </p:cNvPr>
          <p:cNvSpPr>
            <a:spLocks noChangeShapeType="1"/>
          </p:cNvSpPr>
          <p:nvPr/>
        </p:nvSpPr>
        <p:spPr bwMode="auto">
          <a:xfrm flipH="1">
            <a:off x="4178300" y="1905000"/>
            <a:ext cx="939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305" name="Line 177">
            <a:extLst>
              <a:ext uri="{FF2B5EF4-FFF2-40B4-BE49-F238E27FC236}">
                <a16:creationId xmlns:a16="http://schemas.microsoft.com/office/drawing/2014/main" id="{28721245-A116-4204-B2F5-384FF829EE48}"/>
              </a:ext>
            </a:extLst>
          </p:cNvPr>
          <p:cNvSpPr>
            <a:spLocks noChangeShapeType="1"/>
          </p:cNvSpPr>
          <p:nvPr/>
        </p:nvSpPr>
        <p:spPr bwMode="auto">
          <a:xfrm flipH="1">
            <a:off x="6007100" y="1905000"/>
            <a:ext cx="101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306" name="Line 178">
            <a:extLst>
              <a:ext uri="{FF2B5EF4-FFF2-40B4-BE49-F238E27FC236}">
                <a16:creationId xmlns:a16="http://schemas.microsoft.com/office/drawing/2014/main" id="{B975B3F7-FDD1-4A53-B680-C55BBBAEAA33}"/>
              </a:ext>
            </a:extLst>
          </p:cNvPr>
          <p:cNvSpPr>
            <a:spLocks noChangeShapeType="1"/>
          </p:cNvSpPr>
          <p:nvPr/>
        </p:nvSpPr>
        <p:spPr bwMode="auto">
          <a:xfrm flipH="1">
            <a:off x="7912100" y="1905000"/>
            <a:ext cx="558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307" name="Rectangle 179">
            <a:extLst>
              <a:ext uri="{FF2B5EF4-FFF2-40B4-BE49-F238E27FC236}">
                <a16:creationId xmlns:a16="http://schemas.microsoft.com/office/drawing/2014/main" id="{666BE918-14ED-4986-9B87-CBA2D95EEAB4}"/>
              </a:ext>
            </a:extLst>
          </p:cNvPr>
          <p:cNvSpPr>
            <a:spLocks noChangeArrowheads="1"/>
          </p:cNvSpPr>
          <p:nvPr/>
        </p:nvSpPr>
        <p:spPr bwMode="auto">
          <a:xfrm>
            <a:off x="290513" y="1600200"/>
            <a:ext cx="496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Clk</a:t>
            </a:r>
          </a:p>
        </p:txBody>
      </p:sp>
      <p:sp>
        <p:nvSpPr>
          <p:cNvPr id="49308" name="Line 181">
            <a:extLst>
              <a:ext uri="{FF2B5EF4-FFF2-40B4-BE49-F238E27FC236}">
                <a16:creationId xmlns:a16="http://schemas.microsoft.com/office/drawing/2014/main" id="{AA4AF461-1031-458F-AB3F-5BB4A7558492}"/>
              </a:ext>
            </a:extLst>
          </p:cNvPr>
          <p:cNvSpPr>
            <a:spLocks noChangeShapeType="1"/>
          </p:cNvSpPr>
          <p:nvPr/>
        </p:nvSpPr>
        <p:spPr bwMode="auto">
          <a:xfrm>
            <a:off x="850900" y="2209800"/>
            <a:ext cx="14986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309" name="Line 183">
            <a:extLst>
              <a:ext uri="{FF2B5EF4-FFF2-40B4-BE49-F238E27FC236}">
                <a16:creationId xmlns:a16="http://schemas.microsoft.com/office/drawing/2014/main" id="{35E60973-FF50-4381-84CE-AF53F3734214}"/>
              </a:ext>
            </a:extLst>
          </p:cNvPr>
          <p:cNvSpPr>
            <a:spLocks noChangeShapeType="1"/>
          </p:cNvSpPr>
          <p:nvPr/>
        </p:nvSpPr>
        <p:spPr bwMode="auto">
          <a:xfrm>
            <a:off x="2400300" y="2209800"/>
            <a:ext cx="17780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310" name="Line 185">
            <a:extLst>
              <a:ext uri="{FF2B5EF4-FFF2-40B4-BE49-F238E27FC236}">
                <a16:creationId xmlns:a16="http://schemas.microsoft.com/office/drawing/2014/main" id="{C98DFD69-BAE8-4555-AAE2-A6F54647A43D}"/>
              </a:ext>
            </a:extLst>
          </p:cNvPr>
          <p:cNvSpPr>
            <a:spLocks noChangeShapeType="1"/>
          </p:cNvSpPr>
          <p:nvPr/>
        </p:nvSpPr>
        <p:spPr bwMode="auto">
          <a:xfrm>
            <a:off x="4229100" y="2209800"/>
            <a:ext cx="17780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311" name="Line 187">
            <a:extLst>
              <a:ext uri="{FF2B5EF4-FFF2-40B4-BE49-F238E27FC236}">
                <a16:creationId xmlns:a16="http://schemas.microsoft.com/office/drawing/2014/main" id="{F4D5C181-7CAE-4C25-847A-1271B6D6D4AC}"/>
              </a:ext>
            </a:extLst>
          </p:cNvPr>
          <p:cNvSpPr>
            <a:spLocks noChangeShapeType="1"/>
          </p:cNvSpPr>
          <p:nvPr/>
        </p:nvSpPr>
        <p:spPr bwMode="auto">
          <a:xfrm>
            <a:off x="6032500" y="2209800"/>
            <a:ext cx="18796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312" name="Rectangle 189">
            <a:extLst>
              <a:ext uri="{FF2B5EF4-FFF2-40B4-BE49-F238E27FC236}">
                <a16:creationId xmlns:a16="http://schemas.microsoft.com/office/drawing/2014/main" id="{A57204EC-7678-4DCA-AB4C-B80C4BB29CB2}"/>
              </a:ext>
            </a:extLst>
          </p:cNvPr>
          <p:cNvSpPr>
            <a:spLocks noChangeArrowheads="1"/>
          </p:cNvSpPr>
          <p:nvPr/>
        </p:nvSpPr>
        <p:spPr bwMode="auto">
          <a:xfrm>
            <a:off x="1281113" y="1905000"/>
            <a:ext cx="6905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Ifetch</a:t>
            </a:r>
          </a:p>
        </p:txBody>
      </p:sp>
      <p:sp>
        <p:nvSpPr>
          <p:cNvPr id="49313" name="Rectangle 190">
            <a:extLst>
              <a:ext uri="{FF2B5EF4-FFF2-40B4-BE49-F238E27FC236}">
                <a16:creationId xmlns:a16="http://schemas.microsoft.com/office/drawing/2014/main" id="{AA13D1B5-315C-49E7-8A02-127079BEC501}"/>
              </a:ext>
            </a:extLst>
          </p:cNvPr>
          <p:cNvSpPr>
            <a:spLocks noChangeArrowheads="1"/>
          </p:cNvSpPr>
          <p:nvPr/>
        </p:nvSpPr>
        <p:spPr bwMode="auto">
          <a:xfrm>
            <a:off x="2805113" y="1905000"/>
            <a:ext cx="9032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Reg/Dec</a:t>
            </a:r>
          </a:p>
        </p:txBody>
      </p:sp>
      <p:sp>
        <p:nvSpPr>
          <p:cNvPr id="49314" name="Rectangle 191">
            <a:extLst>
              <a:ext uri="{FF2B5EF4-FFF2-40B4-BE49-F238E27FC236}">
                <a16:creationId xmlns:a16="http://schemas.microsoft.com/office/drawing/2014/main" id="{0463794F-CAC4-4147-B327-90D6E47D5941}"/>
              </a:ext>
            </a:extLst>
          </p:cNvPr>
          <p:cNvSpPr>
            <a:spLocks noChangeArrowheads="1"/>
          </p:cNvSpPr>
          <p:nvPr/>
        </p:nvSpPr>
        <p:spPr bwMode="auto">
          <a:xfrm>
            <a:off x="4786313" y="1905000"/>
            <a:ext cx="5984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Exec</a:t>
            </a:r>
          </a:p>
        </p:txBody>
      </p:sp>
      <p:sp>
        <p:nvSpPr>
          <p:cNvPr id="49315" name="Rectangle 192">
            <a:extLst>
              <a:ext uri="{FF2B5EF4-FFF2-40B4-BE49-F238E27FC236}">
                <a16:creationId xmlns:a16="http://schemas.microsoft.com/office/drawing/2014/main" id="{5D3F9C88-0C10-451A-8D58-BE1A92D5C25F}"/>
              </a:ext>
            </a:extLst>
          </p:cNvPr>
          <p:cNvSpPr>
            <a:spLocks noChangeArrowheads="1"/>
          </p:cNvSpPr>
          <p:nvPr/>
        </p:nvSpPr>
        <p:spPr bwMode="auto">
          <a:xfrm>
            <a:off x="6691313" y="1905000"/>
            <a:ext cx="6334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Mem</a:t>
            </a:r>
          </a:p>
        </p:txBody>
      </p:sp>
      <p:grpSp>
        <p:nvGrpSpPr>
          <p:cNvPr id="49354" name="Group 202">
            <a:extLst>
              <a:ext uri="{FF2B5EF4-FFF2-40B4-BE49-F238E27FC236}">
                <a16:creationId xmlns:a16="http://schemas.microsoft.com/office/drawing/2014/main" id="{3D897FD4-49DA-487A-BD6D-4AA1142913FC}"/>
              </a:ext>
            </a:extLst>
          </p:cNvPr>
          <p:cNvGrpSpPr>
            <a:grpSpLocks/>
          </p:cNvGrpSpPr>
          <p:nvPr/>
        </p:nvGrpSpPr>
        <p:grpSpPr bwMode="auto">
          <a:xfrm>
            <a:off x="5949950" y="1066800"/>
            <a:ext cx="1814513" cy="984250"/>
            <a:chOff x="3748" y="672"/>
            <a:chExt cx="1143" cy="620"/>
          </a:xfrm>
        </p:grpSpPr>
        <p:sp>
          <p:nvSpPr>
            <p:cNvPr id="49334" name="Oval 193">
              <a:extLst>
                <a:ext uri="{FF2B5EF4-FFF2-40B4-BE49-F238E27FC236}">
                  <a16:creationId xmlns:a16="http://schemas.microsoft.com/office/drawing/2014/main" id="{9B5DF260-C2DD-4DB8-B97D-C6BFAAF2F2DE}"/>
                </a:ext>
              </a:extLst>
            </p:cNvPr>
            <p:cNvSpPr>
              <a:spLocks noChangeArrowheads="1"/>
            </p:cNvSpPr>
            <p:nvPr/>
          </p:nvSpPr>
          <p:spPr bwMode="auto">
            <a:xfrm>
              <a:off x="3748" y="820"/>
              <a:ext cx="88" cy="472"/>
            </a:xfrm>
            <a:prstGeom prst="ellipse">
              <a:avLst/>
            </a:prstGeom>
            <a:noFill/>
            <a:ln w="127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335" name="Rectangle 194">
              <a:extLst>
                <a:ext uri="{FF2B5EF4-FFF2-40B4-BE49-F238E27FC236}">
                  <a16:creationId xmlns:a16="http://schemas.microsoft.com/office/drawing/2014/main" id="{C28C6F66-B422-4963-96BE-10EAE6C89BBF}"/>
                </a:ext>
              </a:extLst>
            </p:cNvPr>
            <p:cNvSpPr>
              <a:spLocks noChangeArrowheads="1"/>
            </p:cNvSpPr>
            <p:nvPr/>
          </p:nvSpPr>
          <p:spPr bwMode="auto">
            <a:xfrm>
              <a:off x="4023" y="672"/>
              <a:ext cx="86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solidFill>
                    <a:schemeClr val="accent2"/>
                  </a:solidFill>
                  <a:ea typeface="宋体" panose="02010600030101010101" pitchFamily="2" charset="-122"/>
                </a:rPr>
                <a:t>You are here!</a:t>
              </a:r>
            </a:p>
          </p:txBody>
        </p:sp>
        <p:sp>
          <p:nvSpPr>
            <p:cNvPr id="49336" name="Line 195">
              <a:extLst>
                <a:ext uri="{FF2B5EF4-FFF2-40B4-BE49-F238E27FC236}">
                  <a16:creationId xmlns:a16="http://schemas.microsoft.com/office/drawing/2014/main" id="{158F1C35-6E23-43AB-BD56-5E5B713FFFED}"/>
                </a:ext>
              </a:extLst>
            </p:cNvPr>
            <p:cNvSpPr>
              <a:spLocks noChangeShapeType="1"/>
            </p:cNvSpPr>
            <p:nvPr/>
          </p:nvSpPr>
          <p:spPr bwMode="auto">
            <a:xfrm flipH="1">
              <a:off x="3836" y="772"/>
              <a:ext cx="248" cy="184"/>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9317" name="Rectangle 196">
            <a:extLst>
              <a:ext uri="{FF2B5EF4-FFF2-40B4-BE49-F238E27FC236}">
                <a16:creationId xmlns:a16="http://schemas.microsoft.com/office/drawing/2014/main" id="{F72ED335-AC71-4BCC-B355-019ABBD04CD0}"/>
              </a:ext>
            </a:extLst>
          </p:cNvPr>
          <p:cNvSpPr>
            <a:spLocks noGrp="1" noChangeArrowheads="1"/>
          </p:cNvSpPr>
          <p:nvPr>
            <p:ph type="body" idx="1"/>
          </p:nvPr>
        </p:nvSpPr>
        <p:spPr>
          <a:xfrm>
            <a:off x="419100" y="685800"/>
            <a:ext cx="8191500" cy="325438"/>
          </a:xfrm>
          <a:noFill/>
        </p:spPr>
        <p:txBody>
          <a:bodyPr/>
          <a:lstStyle/>
          <a:p>
            <a:r>
              <a:rPr lang="en-US" altLang="zh-CN" dirty="0">
                <a:solidFill>
                  <a:srgbClr val="CC0000"/>
                </a:solidFill>
                <a:ea typeface="宋体" panose="02010600030101010101" pitchFamily="2" charset="-122"/>
              </a:rPr>
              <a:t>Location </a:t>
            </a:r>
            <a:r>
              <a:rPr lang="en-US" altLang="zh-CN" dirty="0" smtClean="0">
                <a:solidFill>
                  <a:srgbClr val="CC0000"/>
                </a:solidFill>
                <a:ea typeface="宋体" panose="02010600030101010101" pitchFamily="2" charset="-122"/>
              </a:rPr>
              <a:t>12:</a:t>
            </a:r>
            <a:r>
              <a:rPr lang="en-US" altLang="zh-CN" dirty="0" smtClean="0">
                <a:ea typeface="宋体" panose="02010600030101010101" pitchFamily="2" charset="-122"/>
              </a:rPr>
              <a:t> </a:t>
            </a:r>
            <a:r>
              <a:rPr lang="en-US" altLang="zh-CN" dirty="0" err="1">
                <a:ea typeface="宋体" panose="02010600030101010101" pitchFamily="2" charset="-122"/>
              </a:rPr>
              <a:t>lw</a:t>
            </a:r>
            <a:r>
              <a:rPr lang="en-US" altLang="zh-CN" dirty="0">
                <a:ea typeface="宋体" panose="02010600030101010101" pitchFamily="2" charset="-122"/>
              </a:rPr>
              <a:t>  $1, 0x100($2)       </a:t>
            </a:r>
            <a:r>
              <a:rPr lang="zh-CN" altLang="en-US" dirty="0">
                <a:solidFill>
                  <a:srgbClr val="CC0000"/>
                </a:solidFill>
                <a:ea typeface="黑体" panose="02010609060101010101" pitchFamily="49" charset="-122"/>
              </a:rPr>
              <a:t>功能：</a:t>
            </a:r>
            <a:r>
              <a:rPr lang="en-US" altLang="zh-CN" dirty="0">
                <a:ea typeface="宋体" panose="02010600030101010101" pitchFamily="2" charset="-122"/>
              </a:rPr>
              <a:t>$1 &lt;-  Mem[($2) +  0x100]</a:t>
            </a:r>
          </a:p>
        </p:txBody>
      </p:sp>
      <p:sp>
        <p:nvSpPr>
          <p:cNvPr id="49318" name="Line 197">
            <a:extLst>
              <a:ext uri="{FF2B5EF4-FFF2-40B4-BE49-F238E27FC236}">
                <a16:creationId xmlns:a16="http://schemas.microsoft.com/office/drawing/2014/main" id="{CC791805-B079-4207-A771-974EC820DB40}"/>
              </a:ext>
            </a:extLst>
          </p:cNvPr>
          <p:cNvSpPr>
            <a:spLocks noChangeShapeType="1"/>
          </p:cNvSpPr>
          <p:nvPr/>
        </p:nvSpPr>
        <p:spPr bwMode="auto">
          <a:xfrm>
            <a:off x="4525963" y="5421313"/>
            <a:ext cx="263525" cy="14605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9353" name="Group 201">
            <a:extLst>
              <a:ext uri="{FF2B5EF4-FFF2-40B4-BE49-F238E27FC236}">
                <a16:creationId xmlns:a16="http://schemas.microsoft.com/office/drawing/2014/main" id="{17E38EE5-7371-4CFB-B842-7CB3660278AF}"/>
              </a:ext>
            </a:extLst>
          </p:cNvPr>
          <p:cNvGrpSpPr>
            <a:grpSpLocks/>
          </p:cNvGrpSpPr>
          <p:nvPr/>
        </p:nvGrpSpPr>
        <p:grpSpPr bwMode="auto">
          <a:xfrm>
            <a:off x="1295400" y="1049338"/>
            <a:ext cx="5153025" cy="5384800"/>
            <a:chOff x="968" y="677"/>
            <a:chExt cx="3018" cy="3384"/>
          </a:xfrm>
        </p:grpSpPr>
        <p:sp>
          <p:nvSpPr>
            <p:cNvPr id="49329" name="Rectangle 34">
              <a:extLst>
                <a:ext uri="{FF2B5EF4-FFF2-40B4-BE49-F238E27FC236}">
                  <a16:creationId xmlns:a16="http://schemas.microsoft.com/office/drawing/2014/main" id="{48B4D212-5E04-46DB-BBD7-2F502EBFA4A4}"/>
                </a:ext>
              </a:extLst>
            </p:cNvPr>
            <p:cNvSpPr>
              <a:spLocks noChangeArrowheads="1"/>
            </p:cNvSpPr>
            <p:nvPr/>
          </p:nvSpPr>
          <p:spPr bwMode="auto">
            <a:xfrm>
              <a:off x="2631" y="1536"/>
              <a:ext cx="647"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2"/>
                  </a:solidFill>
                  <a:latin typeface="Arial" panose="020B0604020202020204" pitchFamily="34" charset="0"/>
                  <a:ea typeface="宋体" panose="02010600030101010101" pitchFamily="2" charset="-122"/>
                </a:rPr>
                <a:t>ExtOp=</a:t>
              </a:r>
              <a:r>
                <a:rPr lang="zh-CN" altLang="en-US" u="sng">
                  <a:solidFill>
                    <a:schemeClr val="accent2"/>
                  </a:solidFill>
                  <a:latin typeface="Arial" panose="020B0604020202020204" pitchFamily="34" charset="0"/>
                  <a:ea typeface="宋体" panose="02010600030101010101" pitchFamily="2" charset="-122"/>
                </a:rPr>
                <a:t>？</a:t>
              </a:r>
            </a:p>
          </p:txBody>
        </p:sp>
        <p:sp>
          <p:nvSpPr>
            <p:cNvPr id="49330" name="Rectangle 43">
              <a:extLst>
                <a:ext uri="{FF2B5EF4-FFF2-40B4-BE49-F238E27FC236}">
                  <a16:creationId xmlns:a16="http://schemas.microsoft.com/office/drawing/2014/main" id="{553E59D8-EFA5-4611-8192-ED5D7A73EF61}"/>
                </a:ext>
              </a:extLst>
            </p:cNvPr>
            <p:cNvSpPr>
              <a:spLocks noChangeArrowheads="1"/>
            </p:cNvSpPr>
            <p:nvPr/>
          </p:nvSpPr>
          <p:spPr bwMode="auto">
            <a:xfrm>
              <a:off x="2919" y="1392"/>
              <a:ext cx="70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2"/>
                  </a:solidFill>
                  <a:latin typeface="Arial" panose="020B0604020202020204" pitchFamily="34" charset="0"/>
                  <a:ea typeface="宋体" panose="02010600030101010101" pitchFamily="2" charset="-122"/>
                </a:rPr>
                <a:t>ALUOp=</a:t>
              </a:r>
              <a:r>
                <a:rPr lang="zh-CN" altLang="en-US" u="sng">
                  <a:solidFill>
                    <a:schemeClr val="accent2"/>
                  </a:solidFill>
                  <a:latin typeface="Arial" panose="020B0604020202020204" pitchFamily="34" charset="0"/>
                  <a:ea typeface="宋体" panose="02010600030101010101" pitchFamily="2" charset="-122"/>
                </a:rPr>
                <a:t>？</a:t>
              </a:r>
            </a:p>
          </p:txBody>
        </p:sp>
        <p:sp>
          <p:nvSpPr>
            <p:cNvPr id="49331" name="Rectangle 44">
              <a:extLst>
                <a:ext uri="{FF2B5EF4-FFF2-40B4-BE49-F238E27FC236}">
                  <a16:creationId xmlns:a16="http://schemas.microsoft.com/office/drawing/2014/main" id="{465BFDA8-A35C-4191-9544-718C1A069904}"/>
                </a:ext>
              </a:extLst>
            </p:cNvPr>
            <p:cNvSpPr>
              <a:spLocks noChangeArrowheads="1"/>
            </p:cNvSpPr>
            <p:nvPr/>
          </p:nvSpPr>
          <p:spPr bwMode="auto">
            <a:xfrm>
              <a:off x="3255" y="3840"/>
              <a:ext cx="731"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2"/>
                  </a:solidFill>
                  <a:latin typeface="Arial" panose="020B0604020202020204" pitchFamily="34" charset="0"/>
                  <a:ea typeface="宋体" panose="02010600030101010101" pitchFamily="2" charset="-122"/>
                </a:rPr>
                <a:t>ALUSrc=</a:t>
              </a:r>
              <a:r>
                <a:rPr lang="zh-CN" altLang="en-US" u="sng">
                  <a:solidFill>
                    <a:schemeClr val="accent2"/>
                  </a:solidFill>
                  <a:latin typeface="Arial" panose="020B0604020202020204" pitchFamily="34" charset="0"/>
                  <a:ea typeface="宋体" panose="02010600030101010101" pitchFamily="2" charset="-122"/>
                </a:rPr>
                <a:t>？</a:t>
              </a:r>
            </a:p>
          </p:txBody>
        </p:sp>
        <p:sp>
          <p:nvSpPr>
            <p:cNvPr id="49332" name="Rectangle 86">
              <a:extLst>
                <a:ext uri="{FF2B5EF4-FFF2-40B4-BE49-F238E27FC236}">
                  <a16:creationId xmlns:a16="http://schemas.microsoft.com/office/drawing/2014/main" id="{E1F161E2-D8D2-41BB-B64C-13550C55ED26}"/>
                </a:ext>
              </a:extLst>
            </p:cNvPr>
            <p:cNvSpPr>
              <a:spLocks noChangeArrowheads="1"/>
            </p:cNvSpPr>
            <p:nvPr/>
          </p:nvSpPr>
          <p:spPr bwMode="auto">
            <a:xfrm>
              <a:off x="2429" y="3851"/>
              <a:ext cx="65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2"/>
                  </a:solidFill>
                  <a:latin typeface="Arial" panose="020B0604020202020204" pitchFamily="34" charset="0"/>
                  <a:ea typeface="宋体" panose="02010600030101010101" pitchFamily="2" charset="-122"/>
                </a:rPr>
                <a:t>RegDst=0</a:t>
              </a:r>
            </a:p>
          </p:txBody>
        </p:sp>
        <p:sp>
          <p:nvSpPr>
            <p:cNvPr id="49333" name="Text Box 199">
              <a:extLst>
                <a:ext uri="{FF2B5EF4-FFF2-40B4-BE49-F238E27FC236}">
                  <a16:creationId xmlns:a16="http://schemas.microsoft.com/office/drawing/2014/main" id="{0ADB3CC9-1C58-49BA-9655-B9497F61EE06}"/>
                </a:ext>
              </a:extLst>
            </p:cNvPr>
            <p:cNvSpPr txBox="1">
              <a:spLocks noChangeArrowheads="1"/>
            </p:cNvSpPr>
            <p:nvPr/>
          </p:nvSpPr>
          <p:spPr bwMode="auto">
            <a:xfrm>
              <a:off x="968" y="677"/>
              <a:ext cx="289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a:solidFill>
                    <a:srgbClr val="CC0000"/>
                  </a:solidFill>
                  <a:ea typeface="黑体" panose="02010609060101010101" pitchFamily="49" charset="-122"/>
                </a:rPr>
                <a:t>指令已被译码，可确定执行部件的控制信号！</a:t>
              </a:r>
            </a:p>
          </p:txBody>
        </p:sp>
      </p:grpSp>
      <p:grpSp>
        <p:nvGrpSpPr>
          <p:cNvPr id="49357" name="Group 205">
            <a:extLst>
              <a:ext uri="{FF2B5EF4-FFF2-40B4-BE49-F238E27FC236}">
                <a16:creationId xmlns:a16="http://schemas.microsoft.com/office/drawing/2014/main" id="{36339554-9CBD-49A2-8B25-A92E6B3E6752}"/>
              </a:ext>
            </a:extLst>
          </p:cNvPr>
          <p:cNvGrpSpPr>
            <a:grpSpLocks/>
          </p:cNvGrpSpPr>
          <p:nvPr/>
        </p:nvGrpSpPr>
        <p:grpSpPr bwMode="auto">
          <a:xfrm>
            <a:off x="3121025" y="5038725"/>
            <a:ext cx="4179888" cy="1771650"/>
            <a:chOff x="2158" y="3163"/>
            <a:chExt cx="2633" cy="1116"/>
          </a:xfrm>
        </p:grpSpPr>
        <p:sp>
          <p:nvSpPr>
            <p:cNvPr id="49327" name="Text Box 203">
              <a:extLst>
                <a:ext uri="{FF2B5EF4-FFF2-40B4-BE49-F238E27FC236}">
                  <a16:creationId xmlns:a16="http://schemas.microsoft.com/office/drawing/2014/main" id="{7A0D070F-A64A-47AD-995B-E45AB3232E1C}"/>
                </a:ext>
              </a:extLst>
            </p:cNvPr>
            <p:cNvSpPr txBox="1">
              <a:spLocks noChangeArrowheads="1"/>
            </p:cNvSpPr>
            <p:nvPr/>
          </p:nvSpPr>
          <p:spPr bwMode="auto">
            <a:xfrm>
              <a:off x="2158" y="4048"/>
              <a:ext cx="26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dirty="0">
                  <a:solidFill>
                    <a:srgbClr val="CC0000"/>
                  </a:solidFill>
                  <a:latin typeface="Arial" panose="020B0604020202020204" pitchFamily="34" charset="0"/>
                  <a:ea typeface="黑体" panose="02010609060101010101" pitchFamily="49" charset="-122"/>
                </a:rPr>
                <a:t>下一目标：设计执行部件</a:t>
              </a:r>
              <a:r>
                <a:rPr lang="en-US" altLang="zh-CN" sz="1800" dirty="0">
                  <a:solidFill>
                    <a:srgbClr val="CC0000"/>
                  </a:solidFill>
                  <a:latin typeface="Arial" panose="020B0604020202020204" pitchFamily="34" charset="0"/>
                  <a:ea typeface="黑体" panose="02010609060101010101" pitchFamily="49" charset="-122"/>
                </a:rPr>
                <a:t>(Exec Unit)</a:t>
              </a:r>
            </a:p>
          </p:txBody>
        </p:sp>
        <p:sp>
          <p:nvSpPr>
            <p:cNvPr id="49328" name="Line 204">
              <a:extLst>
                <a:ext uri="{FF2B5EF4-FFF2-40B4-BE49-F238E27FC236}">
                  <a16:creationId xmlns:a16="http://schemas.microsoft.com/office/drawing/2014/main" id="{81FD0456-3437-408F-B32B-3D13B2D6F2BB}"/>
                </a:ext>
              </a:extLst>
            </p:cNvPr>
            <p:cNvSpPr>
              <a:spLocks noChangeShapeType="1"/>
            </p:cNvSpPr>
            <p:nvPr/>
          </p:nvSpPr>
          <p:spPr bwMode="auto">
            <a:xfrm flipH="1" flipV="1">
              <a:off x="3419" y="3163"/>
              <a:ext cx="284" cy="951"/>
            </a:xfrm>
            <a:prstGeom prst="line">
              <a:avLst/>
            </a:prstGeom>
            <a:noFill/>
            <a:ln w="12700">
              <a:solidFill>
                <a:srgbClr val="CC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9359" name="Text Box 207">
            <a:extLst>
              <a:ext uri="{FF2B5EF4-FFF2-40B4-BE49-F238E27FC236}">
                <a16:creationId xmlns:a16="http://schemas.microsoft.com/office/drawing/2014/main" id="{8640C848-EA5C-4FBB-9CB8-00F2C80687E9}"/>
              </a:ext>
            </a:extLst>
          </p:cNvPr>
          <p:cNvSpPr txBox="1">
            <a:spLocks noChangeArrowheads="1"/>
          </p:cNvSpPr>
          <p:nvPr/>
        </p:nvSpPr>
        <p:spPr bwMode="auto">
          <a:xfrm>
            <a:off x="188913" y="5588000"/>
            <a:ext cx="21050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700">
                <a:solidFill>
                  <a:schemeClr val="accent2"/>
                </a:solidFill>
                <a:latin typeface="Arial" panose="020B0604020202020204" pitchFamily="34" charset="0"/>
                <a:ea typeface="黑体" panose="02010609060101010101" pitchFamily="49" charset="-122"/>
              </a:rPr>
              <a:t>目的寄存器</a:t>
            </a:r>
            <a:r>
              <a:rPr lang="en-US" altLang="zh-CN" sz="1700">
                <a:solidFill>
                  <a:schemeClr val="accent2"/>
                </a:solidFill>
                <a:latin typeface="Arial" panose="020B0604020202020204" pitchFamily="34" charset="0"/>
                <a:ea typeface="黑体" panose="02010609060101010101" pitchFamily="49" charset="-122"/>
              </a:rPr>
              <a:t>Rt</a:t>
            </a:r>
            <a:r>
              <a:rPr lang="zh-CN" altLang="en-US" sz="1700">
                <a:solidFill>
                  <a:schemeClr val="accent2"/>
                </a:solidFill>
                <a:latin typeface="Arial" panose="020B0604020202020204" pitchFamily="34" charset="0"/>
                <a:ea typeface="黑体" panose="02010609060101010101" pitchFamily="49" charset="-122"/>
              </a:rPr>
              <a:t>不传递下去会怎样？</a:t>
            </a:r>
          </a:p>
        </p:txBody>
      </p:sp>
      <p:sp>
        <p:nvSpPr>
          <p:cNvPr id="49360" name="Text Box 208">
            <a:extLst>
              <a:ext uri="{FF2B5EF4-FFF2-40B4-BE49-F238E27FC236}">
                <a16:creationId xmlns:a16="http://schemas.microsoft.com/office/drawing/2014/main" id="{20CC68B2-D0F9-48CA-BEA0-07544F37DDA9}"/>
              </a:ext>
            </a:extLst>
          </p:cNvPr>
          <p:cNvSpPr txBox="1">
            <a:spLocks noChangeArrowheads="1"/>
          </p:cNvSpPr>
          <p:nvPr/>
        </p:nvSpPr>
        <p:spPr bwMode="auto">
          <a:xfrm>
            <a:off x="179388" y="6127750"/>
            <a:ext cx="2789237" cy="6413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a:solidFill>
                  <a:schemeClr val="accent1"/>
                </a:solidFill>
                <a:latin typeface="Arial" panose="020B0604020202020204" pitchFamily="34" charset="0"/>
                <a:ea typeface="黑体" panose="02010609060101010101" pitchFamily="49" charset="-122"/>
              </a:rPr>
              <a:t>连接到错误的目的地址，指令执行错误</a:t>
            </a:r>
            <a:r>
              <a:rPr lang="zh-CN" altLang="en-US" sz="1800">
                <a:solidFill>
                  <a:schemeClr val="accent1"/>
                </a:solidFill>
                <a:ea typeface="宋体" panose="02010600030101010101" pitchFamily="2" charset="-122"/>
              </a:rPr>
              <a:t>！</a:t>
            </a:r>
          </a:p>
        </p:txBody>
      </p:sp>
      <p:sp>
        <p:nvSpPr>
          <p:cNvPr id="49361" name="Text Box 209">
            <a:extLst>
              <a:ext uri="{FF2B5EF4-FFF2-40B4-BE49-F238E27FC236}">
                <a16:creationId xmlns:a16="http://schemas.microsoft.com/office/drawing/2014/main" id="{B5CF7D93-9AFE-4F07-A408-5D7F844A328B}"/>
              </a:ext>
            </a:extLst>
          </p:cNvPr>
          <p:cNvSpPr txBox="1">
            <a:spLocks noChangeArrowheads="1"/>
          </p:cNvSpPr>
          <p:nvPr/>
        </p:nvSpPr>
        <p:spPr bwMode="auto">
          <a:xfrm>
            <a:off x="6972300" y="6489700"/>
            <a:ext cx="19113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dirty="0">
                <a:ea typeface="宋体" panose="02010600030101010101" pitchFamily="2" charset="-122"/>
              </a:rPr>
              <a:t>应该</a:t>
            </a:r>
            <a:r>
              <a:rPr lang="zh-CN" altLang="en-US" dirty="0" smtClean="0">
                <a:ea typeface="宋体" panose="02010600030101010101" pitchFamily="2" charset="-122"/>
              </a:rPr>
              <a:t>有</a:t>
            </a:r>
            <a:r>
              <a:rPr lang="zh-CN" altLang="en-US" dirty="0">
                <a:ea typeface="宋体" panose="02010600030101010101" pitchFamily="2" charset="-122"/>
              </a:rPr>
              <a:t>哪些部件？</a:t>
            </a:r>
          </a:p>
        </p:txBody>
      </p:sp>
      <p:sp>
        <p:nvSpPr>
          <p:cNvPr id="49325" name="Rectangle 122">
            <a:extLst>
              <a:ext uri="{FF2B5EF4-FFF2-40B4-BE49-F238E27FC236}">
                <a16:creationId xmlns:a16="http://schemas.microsoft.com/office/drawing/2014/main" id="{2AA482AB-FBDC-4AAA-AD78-D97F5336B769}"/>
              </a:ext>
            </a:extLst>
          </p:cNvPr>
          <p:cNvSpPr>
            <a:spLocks noChangeArrowheads="1"/>
          </p:cNvSpPr>
          <p:nvPr/>
        </p:nvSpPr>
        <p:spPr bwMode="auto">
          <a:xfrm flipH="1">
            <a:off x="5397500" y="3983038"/>
            <a:ext cx="5699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400">
                <a:latin typeface="Arial" panose="020B0604020202020204" pitchFamily="34" charset="0"/>
                <a:ea typeface="宋体" panose="02010600030101010101" pitchFamily="2" charset="-122"/>
              </a:rPr>
              <a:t>Zero</a:t>
            </a:r>
          </a:p>
        </p:txBody>
      </p:sp>
      <p:sp>
        <p:nvSpPr>
          <p:cNvPr id="2" name="文本框 1">
            <a:extLst>
              <a:ext uri="{FF2B5EF4-FFF2-40B4-BE49-F238E27FC236}">
                <a16:creationId xmlns:a16="http://schemas.microsoft.com/office/drawing/2014/main" id="{69AC0E4E-FEA1-4EF0-A63E-640AEBF56817}"/>
              </a:ext>
            </a:extLst>
          </p:cNvPr>
          <p:cNvSpPr txBox="1">
            <a:spLocks noChangeArrowheads="1"/>
          </p:cNvSpPr>
          <p:nvPr/>
        </p:nvSpPr>
        <p:spPr bwMode="auto">
          <a:xfrm>
            <a:off x="4806950" y="5232400"/>
            <a:ext cx="4111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solidFill>
                  <a:schemeClr val="accent1"/>
                </a:solidFill>
                <a:ea typeface="宋体" panose="02010600030101010101" pitchFamily="2" charset="-122"/>
              </a:rPr>
              <a:t>Rt</a:t>
            </a:r>
            <a:endParaRPr lang="zh-CN" altLang="en-US">
              <a:solidFill>
                <a:schemeClr val="accent1"/>
              </a:solidFill>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9353"/>
                                        </p:tgtEl>
                                        <p:attrNameLst>
                                          <p:attrName>style.visibility</p:attrName>
                                        </p:attrNameLst>
                                      </p:cBhvr>
                                      <p:to>
                                        <p:strVal val="visible"/>
                                      </p:to>
                                    </p:set>
                                    <p:animEffect transition="in" filter="checkerboard(across)">
                                      <p:cBhvr>
                                        <p:cTn id="7" dur="500"/>
                                        <p:tgtEl>
                                          <p:spTgt spid="493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359"/>
                                        </p:tgtEl>
                                        <p:attrNameLst>
                                          <p:attrName>style.visibility</p:attrName>
                                        </p:attrNameLst>
                                      </p:cBhvr>
                                      <p:to>
                                        <p:strVal val="visible"/>
                                      </p:to>
                                    </p:set>
                                    <p:animEffect transition="in" filter="blinds(horizontal)">
                                      <p:cBhvr>
                                        <p:cTn id="12" dur="500"/>
                                        <p:tgtEl>
                                          <p:spTgt spid="49359"/>
                                        </p:tgtEl>
                                      </p:cBhvr>
                                    </p:animEffect>
                                  </p:childTnLst>
                                </p:cTn>
                              </p:par>
                            </p:childTnLst>
                          </p:cTn>
                        </p:par>
                        <p:par>
                          <p:cTn id="13" fill="hold" nodeType="afterGroup">
                            <p:stCondLst>
                              <p:cond delay="500"/>
                            </p:stCondLst>
                            <p:childTnLst>
                              <p:par>
                                <p:cTn id="14" presetID="2" presetClass="entr" presetSubtype="8" fill="hold" grpId="0" nodeType="afterEffect">
                                  <p:stCondLst>
                                    <p:cond delay="25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9360"/>
                                        </p:tgtEl>
                                        <p:attrNameLst>
                                          <p:attrName>style.visibility</p:attrName>
                                        </p:attrNameLst>
                                      </p:cBhvr>
                                      <p:to>
                                        <p:strVal val="visible"/>
                                      </p:to>
                                    </p:set>
                                    <p:animEffect transition="in" filter="blinds(horizontal)">
                                      <p:cBhvr>
                                        <p:cTn id="22" dur="500"/>
                                        <p:tgtEl>
                                          <p:spTgt spid="49360"/>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9354"/>
                                        </p:tgtEl>
                                        <p:attrNameLst>
                                          <p:attrName>style.visibility</p:attrName>
                                        </p:attrNameLst>
                                      </p:cBhvr>
                                      <p:to>
                                        <p:strVal val="visible"/>
                                      </p:to>
                                    </p:set>
                                    <p:animEffect transition="in" filter="checkerboard(across)">
                                      <p:cBhvr>
                                        <p:cTn id="27" dur="500"/>
                                        <p:tgtEl>
                                          <p:spTgt spid="493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49357"/>
                                        </p:tgtEl>
                                        <p:attrNameLst>
                                          <p:attrName>style.visibility</p:attrName>
                                        </p:attrNameLst>
                                      </p:cBhvr>
                                      <p:to>
                                        <p:strVal val="visible"/>
                                      </p:to>
                                    </p:set>
                                    <p:animEffect transition="in" filter="checkerboard(across)">
                                      <p:cBhvr>
                                        <p:cTn id="32" dur="500"/>
                                        <p:tgtEl>
                                          <p:spTgt spid="4935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9361"/>
                                        </p:tgtEl>
                                        <p:attrNameLst>
                                          <p:attrName>style.visibility</p:attrName>
                                        </p:attrNameLst>
                                      </p:cBhvr>
                                      <p:to>
                                        <p:strVal val="visible"/>
                                      </p:to>
                                    </p:set>
                                    <p:animEffect transition="in" filter="blinds(horizontal)">
                                      <p:cBhvr>
                                        <p:cTn id="37" dur="500"/>
                                        <p:tgtEl>
                                          <p:spTgt spid="49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9" grpId="0"/>
      <p:bldP spid="49360" grpId="0" animBg="1"/>
      <p:bldP spid="49361"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F725E7E9-5F53-4EFB-9EC6-B77264A490A6}"/>
              </a:ext>
            </a:extLst>
          </p:cNvPr>
          <p:cNvSpPr>
            <a:spLocks noGrp="1" noChangeArrowheads="1"/>
          </p:cNvSpPr>
          <p:nvPr>
            <p:ph type="title"/>
          </p:nvPr>
        </p:nvSpPr>
        <p:spPr>
          <a:xfrm>
            <a:off x="769938" y="184150"/>
            <a:ext cx="5089525" cy="368300"/>
          </a:xfrm>
          <a:noFill/>
        </p:spPr>
        <p:txBody>
          <a:bodyPr/>
          <a:lstStyle/>
          <a:p>
            <a:r>
              <a:rPr lang="zh-CN" altLang="en-US">
                <a:ea typeface="宋体" panose="02010600030101010101" pitchFamily="2" charset="-122"/>
              </a:rPr>
              <a:t>执行部件（</a:t>
            </a:r>
            <a:r>
              <a:rPr lang="en-US" altLang="zh-CN">
                <a:ea typeface="宋体" panose="02010600030101010101" pitchFamily="2" charset="-122"/>
              </a:rPr>
              <a:t>Exec Unit</a:t>
            </a:r>
            <a:r>
              <a:rPr lang="zh-CN" altLang="en-US">
                <a:ea typeface="宋体" panose="02010600030101010101" pitchFamily="2" charset="-122"/>
              </a:rPr>
              <a:t>）的设计</a:t>
            </a:r>
            <a:endParaRPr lang="en-US" altLang="zh-CN">
              <a:ea typeface="宋体" panose="02010600030101010101" pitchFamily="2" charset="-122"/>
            </a:endParaRPr>
          </a:p>
        </p:txBody>
      </p:sp>
      <p:sp>
        <p:nvSpPr>
          <p:cNvPr id="51203" name="Rectangle 3">
            <a:extLst>
              <a:ext uri="{FF2B5EF4-FFF2-40B4-BE49-F238E27FC236}">
                <a16:creationId xmlns:a16="http://schemas.microsoft.com/office/drawing/2014/main" id="{9139B4D3-E8D8-4BBD-88C6-65C531D7B546}"/>
              </a:ext>
            </a:extLst>
          </p:cNvPr>
          <p:cNvSpPr>
            <a:spLocks noChangeArrowheads="1"/>
          </p:cNvSpPr>
          <p:nvPr/>
        </p:nvSpPr>
        <p:spPr bwMode="auto">
          <a:xfrm>
            <a:off x="2406501" y="2441575"/>
            <a:ext cx="288925" cy="3175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1204" name="Oval 4">
            <a:extLst>
              <a:ext uri="{FF2B5EF4-FFF2-40B4-BE49-F238E27FC236}">
                <a16:creationId xmlns:a16="http://schemas.microsoft.com/office/drawing/2014/main" id="{729CFF0F-D7E1-4F84-B860-22011BD1184E}"/>
              </a:ext>
            </a:extLst>
          </p:cNvPr>
          <p:cNvSpPr>
            <a:spLocks noChangeArrowheads="1"/>
          </p:cNvSpPr>
          <p:nvPr/>
        </p:nvSpPr>
        <p:spPr bwMode="auto">
          <a:xfrm>
            <a:off x="2482701" y="2289175"/>
            <a:ext cx="136525"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1205" name="Rectangle 5">
            <a:extLst>
              <a:ext uri="{FF2B5EF4-FFF2-40B4-BE49-F238E27FC236}">
                <a16:creationId xmlns:a16="http://schemas.microsoft.com/office/drawing/2014/main" id="{1DB42A06-A0AF-4658-A5D6-1A7D556BD105}"/>
              </a:ext>
            </a:extLst>
          </p:cNvPr>
          <p:cNvSpPr>
            <a:spLocks noChangeArrowheads="1"/>
          </p:cNvSpPr>
          <p:nvPr/>
        </p:nvSpPr>
        <p:spPr bwMode="auto">
          <a:xfrm rot="5400000">
            <a:off x="1771501" y="3744913"/>
            <a:ext cx="155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ID/Ex</a:t>
            </a:r>
            <a:r>
              <a:rPr lang="en-US" altLang="zh-CN">
                <a:ea typeface="宋体" panose="02010600030101010101" pitchFamily="2" charset="-122"/>
              </a:rPr>
              <a:t> </a:t>
            </a:r>
            <a:r>
              <a:rPr lang="en-US" altLang="zh-CN">
                <a:solidFill>
                  <a:schemeClr val="accent2"/>
                </a:solidFill>
                <a:latin typeface="Arial" panose="020B0604020202020204" pitchFamily="34" charset="0"/>
                <a:ea typeface="宋体" panose="02010600030101010101" pitchFamily="2" charset="-122"/>
              </a:rPr>
              <a:t>Register</a:t>
            </a:r>
          </a:p>
        </p:txBody>
      </p:sp>
      <p:sp>
        <p:nvSpPr>
          <p:cNvPr id="51206" name="Line 6">
            <a:extLst>
              <a:ext uri="{FF2B5EF4-FFF2-40B4-BE49-F238E27FC236}">
                <a16:creationId xmlns:a16="http://schemas.microsoft.com/office/drawing/2014/main" id="{DF104E01-8FC6-49F1-BFD8-D6DF7A8887BE}"/>
              </a:ext>
            </a:extLst>
          </p:cNvPr>
          <p:cNvSpPr>
            <a:spLocks noChangeShapeType="1"/>
          </p:cNvSpPr>
          <p:nvPr/>
        </p:nvSpPr>
        <p:spPr bwMode="auto">
          <a:xfrm>
            <a:off x="2555726" y="2136775"/>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7" name="Rectangle 7">
            <a:extLst>
              <a:ext uri="{FF2B5EF4-FFF2-40B4-BE49-F238E27FC236}">
                <a16:creationId xmlns:a16="http://schemas.microsoft.com/office/drawing/2014/main" id="{42340CCE-F660-41A2-8305-90727BDD1879}"/>
              </a:ext>
            </a:extLst>
          </p:cNvPr>
          <p:cNvSpPr>
            <a:spLocks noChangeArrowheads="1"/>
          </p:cNvSpPr>
          <p:nvPr/>
        </p:nvSpPr>
        <p:spPr bwMode="auto">
          <a:xfrm>
            <a:off x="7816701" y="2441575"/>
            <a:ext cx="288925" cy="3176588"/>
          </a:xfrm>
          <a:prstGeom prst="rect">
            <a:avLst/>
          </a:prstGeom>
          <a:noFill/>
          <a:ln w="2540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1208" name="Oval 8">
            <a:extLst>
              <a:ext uri="{FF2B5EF4-FFF2-40B4-BE49-F238E27FC236}">
                <a16:creationId xmlns:a16="http://schemas.microsoft.com/office/drawing/2014/main" id="{35F3586A-7FC6-4AE4-9EF8-918678575B17}"/>
              </a:ext>
            </a:extLst>
          </p:cNvPr>
          <p:cNvSpPr>
            <a:spLocks noChangeArrowheads="1"/>
          </p:cNvSpPr>
          <p:nvPr/>
        </p:nvSpPr>
        <p:spPr bwMode="auto">
          <a:xfrm>
            <a:off x="7892901" y="2290763"/>
            <a:ext cx="136525" cy="123825"/>
          </a:xfrm>
          <a:prstGeom prst="ellipse">
            <a:avLst/>
          </a:prstGeom>
          <a:noFill/>
          <a:ln w="254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1209" name="Rectangle 9">
            <a:extLst>
              <a:ext uri="{FF2B5EF4-FFF2-40B4-BE49-F238E27FC236}">
                <a16:creationId xmlns:a16="http://schemas.microsoft.com/office/drawing/2014/main" id="{148CDB07-5CF0-4743-8482-626CDFF1EA5A}"/>
              </a:ext>
            </a:extLst>
          </p:cNvPr>
          <p:cNvSpPr>
            <a:spLocks noChangeArrowheads="1"/>
          </p:cNvSpPr>
          <p:nvPr/>
        </p:nvSpPr>
        <p:spPr bwMode="auto">
          <a:xfrm rot="5400000">
            <a:off x="6345089" y="3819525"/>
            <a:ext cx="32258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Ex/Mem</a:t>
            </a:r>
            <a:r>
              <a:rPr lang="en-US" altLang="zh-CN">
                <a:ea typeface="宋体" panose="02010600030101010101" pitchFamily="2" charset="-122"/>
              </a:rPr>
              <a:t>: Load’s Memory Address</a:t>
            </a:r>
          </a:p>
        </p:txBody>
      </p:sp>
      <p:sp>
        <p:nvSpPr>
          <p:cNvPr id="51210" name="Line 10">
            <a:extLst>
              <a:ext uri="{FF2B5EF4-FFF2-40B4-BE49-F238E27FC236}">
                <a16:creationId xmlns:a16="http://schemas.microsoft.com/office/drawing/2014/main" id="{42A011E1-FA1B-4F06-9D2F-4011BC820130}"/>
              </a:ext>
            </a:extLst>
          </p:cNvPr>
          <p:cNvSpPr>
            <a:spLocks noChangeShapeType="1"/>
          </p:cNvSpPr>
          <p:nvPr/>
        </p:nvSpPr>
        <p:spPr bwMode="auto">
          <a:xfrm>
            <a:off x="7965926" y="2135188"/>
            <a:ext cx="0" cy="1285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1211" name="Group 14">
            <a:extLst>
              <a:ext uri="{FF2B5EF4-FFF2-40B4-BE49-F238E27FC236}">
                <a16:creationId xmlns:a16="http://schemas.microsoft.com/office/drawing/2014/main" id="{D2A24E2F-BE46-473A-B8E9-E8C3BA039715}"/>
              </a:ext>
            </a:extLst>
          </p:cNvPr>
          <p:cNvGrpSpPr>
            <a:grpSpLocks/>
          </p:cNvGrpSpPr>
          <p:nvPr/>
        </p:nvGrpSpPr>
        <p:grpSpPr bwMode="auto">
          <a:xfrm>
            <a:off x="5952976" y="5280025"/>
            <a:ext cx="903287" cy="469900"/>
            <a:chOff x="3545" y="3335"/>
            <a:chExt cx="569" cy="296"/>
          </a:xfrm>
        </p:grpSpPr>
        <p:sp>
          <p:nvSpPr>
            <p:cNvPr id="51332" name="Rectangle 11">
              <a:extLst>
                <a:ext uri="{FF2B5EF4-FFF2-40B4-BE49-F238E27FC236}">
                  <a16:creationId xmlns:a16="http://schemas.microsoft.com/office/drawing/2014/main" id="{A1D28539-85AE-4D18-879F-510E5B043577}"/>
                </a:ext>
              </a:extLst>
            </p:cNvPr>
            <p:cNvSpPr>
              <a:spLocks noChangeArrowheads="1"/>
            </p:cNvSpPr>
            <p:nvPr/>
          </p:nvSpPr>
          <p:spPr bwMode="auto">
            <a:xfrm>
              <a:off x="3569" y="3353"/>
              <a:ext cx="501" cy="24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1333" name="Rectangle 12">
              <a:extLst>
                <a:ext uri="{FF2B5EF4-FFF2-40B4-BE49-F238E27FC236}">
                  <a16:creationId xmlns:a16="http://schemas.microsoft.com/office/drawing/2014/main" id="{74A93470-9FE7-48D6-B8F3-922BAFEE85EB}"/>
                </a:ext>
              </a:extLst>
            </p:cNvPr>
            <p:cNvSpPr>
              <a:spLocks noChangeArrowheads="1"/>
            </p:cNvSpPr>
            <p:nvPr/>
          </p:nvSpPr>
          <p:spPr bwMode="auto">
            <a:xfrm>
              <a:off x="3641" y="3335"/>
              <a:ext cx="37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ALU</a:t>
              </a:r>
            </a:p>
          </p:txBody>
        </p:sp>
        <p:sp>
          <p:nvSpPr>
            <p:cNvPr id="51334" name="Rectangle 13">
              <a:extLst>
                <a:ext uri="{FF2B5EF4-FFF2-40B4-BE49-F238E27FC236}">
                  <a16:creationId xmlns:a16="http://schemas.microsoft.com/office/drawing/2014/main" id="{4A2849D5-576F-45F5-93FB-FA72D07ACBF2}"/>
                </a:ext>
              </a:extLst>
            </p:cNvPr>
            <p:cNvSpPr>
              <a:spLocks noChangeArrowheads="1"/>
            </p:cNvSpPr>
            <p:nvPr/>
          </p:nvSpPr>
          <p:spPr bwMode="auto">
            <a:xfrm>
              <a:off x="3545" y="3421"/>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dirty="0">
                  <a:solidFill>
                    <a:schemeClr val="accent2"/>
                  </a:solidFill>
                  <a:latin typeface="Arial" panose="020B0604020202020204" pitchFamily="34" charset="0"/>
                  <a:ea typeface="宋体" panose="02010600030101010101" pitchFamily="2" charset="-122"/>
                </a:rPr>
                <a:t>Control</a:t>
              </a:r>
            </a:p>
          </p:txBody>
        </p:sp>
      </p:grpSp>
      <p:sp>
        <p:nvSpPr>
          <p:cNvPr id="51212" name="Line 15">
            <a:extLst>
              <a:ext uri="{FF2B5EF4-FFF2-40B4-BE49-F238E27FC236}">
                <a16:creationId xmlns:a16="http://schemas.microsoft.com/office/drawing/2014/main" id="{8A03AB98-D498-4450-BEE1-C7E78A6E04AF}"/>
              </a:ext>
            </a:extLst>
          </p:cNvPr>
          <p:cNvSpPr>
            <a:spLocks noChangeShapeType="1"/>
          </p:cNvSpPr>
          <p:nvPr/>
        </p:nvSpPr>
        <p:spPr bwMode="auto">
          <a:xfrm>
            <a:off x="4854426" y="2581275"/>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1213" name="Group 24">
            <a:extLst>
              <a:ext uri="{FF2B5EF4-FFF2-40B4-BE49-F238E27FC236}">
                <a16:creationId xmlns:a16="http://schemas.microsoft.com/office/drawing/2014/main" id="{9C9BC2C8-71B8-461D-BCD1-F26C11959805}"/>
              </a:ext>
            </a:extLst>
          </p:cNvPr>
          <p:cNvGrpSpPr>
            <a:grpSpLocks/>
          </p:cNvGrpSpPr>
          <p:nvPr/>
        </p:nvGrpSpPr>
        <p:grpSpPr bwMode="auto">
          <a:xfrm>
            <a:off x="6365726" y="3644900"/>
            <a:ext cx="457200" cy="1136650"/>
            <a:chOff x="3648" y="2350"/>
            <a:chExt cx="288" cy="716"/>
          </a:xfrm>
        </p:grpSpPr>
        <p:sp>
          <p:nvSpPr>
            <p:cNvPr id="3" name="Line 16">
              <a:extLst>
                <a:ext uri="{FF2B5EF4-FFF2-40B4-BE49-F238E27FC236}">
                  <a16:creationId xmlns:a16="http://schemas.microsoft.com/office/drawing/2014/main" id="{D79FF24B-5014-45D4-8A56-3F285AF8C3C4}"/>
                </a:ext>
              </a:extLst>
            </p:cNvPr>
            <p:cNvSpPr>
              <a:spLocks noChangeShapeType="1"/>
            </p:cNvSpPr>
            <p:nvPr/>
          </p:nvSpPr>
          <p:spPr bwMode="auto">
            <a:xfrm>
              <a:off x="3648" y="2350"/>
              <a:ext cx="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Line 17">
              <a:extLst>
                <a:ext uri="{FF2B5EF4-FFF2-40B4-BE49-F238E27FC236}">
                  <a16:creationId xmlns:a16="http://schemas.microsoft.com/office/drawing/2014/main" id="{1F8E10AF-C677-4F34-9E82-A2CB0A15B626}"/>
                </a:ext>
              </a:extLst>
            </p:cNvPr>
            <p:cNvSpPr>
              <a:spLocks noChangeShapeType="1"/>
            </p:cNvSpPr>
            <p:nvPr/>
          </p:nvSpPr>
          <p:spPr bwMode="auto">
            <a:xfrm>
              <a:off x="3656" y="2350"/>
              <a:ext cx="272"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Line 18">
              <a:extLst>
                <a:ext uri="{FF2B5EF4-FFF2-40B4-BE49-F238E27FC236}">
                  <a16:creationId xmlns:a16="http://schemas.microsoft.com/office/drawing/2014/main" id="{91B4091C-7821-49B8-BE26-E004507757EA}"/>
                </a:ext>
              </a:extLst>
            </p:cNvPr>
            <p:cNvSpPr>
              <a:spLocks noChangeShapeType="1"/>
            </p:cNvSpPr>
            <p:nvPr/>
          </p:nvSpPr>
          <p:spPr bwMode="auto">
            <a:xfrm>
              <a:off x="3656" y="2529"/>
              <a:ext cx="128" cy="7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19">
              <a:extLst>
                <a:ext uri="{FF2B5EF4-FFF2-40B4-BE49-F238E27FC236}">
                  <a16:creationId xmlns:a16="http://schemas.microsoft.com/office/drawing/2014/main" id="{25CE262D-D767-4BB0-8D5F-79D53AF59B52}"/>
                </a:ext>
              </a:extLst>
            </p:cNvPr>
            <p:cNvSpPr>
              <a:spLocks noChangeShapeType="1"/>
            </p:cNvSpPr>
            <p:nvPr/>
          </p:nvSpPr>
          <p:spPr bwMode="auto">
            <a:xfrm>
              <a:off x="3792" y="2619"/>
              <a:ext cx="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28" name="Line 20">
              <a:extLst>
                <a:ext uri="{FF2B5EF4-FFF2-40B4-BE49-F238E27FC236}">
                  <a16:creationId xmlns:a16="http://schemas.microsoft.com/office/drawing/2014/main" id="{D2833741-D4CB-4E5C-ACD6-1D90D734ADEB}"/>
                </a:ext>
              </a:extLst>
            </p:cNvPr>
            <p:cNvSpPr>
              <a:spLocks noChangeShapeType="1"/>
            </p:cNvSpPr>
            <p:nvPr/>
          </p:nvSpPr>
          <p:spPr bwMode="auto">
            <a:xfrm>
              <a:off x="3936" y="2529"/>
              <a:ext cx="0" cy="34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29" name="Line 21">
              <a:extLst>
                <a:ext uri="{FF2B5EF4-FFF2-40B4-BE49-F238E27FC236}">
                  <a16:creationId xmlns:a16="http://schemas.microsoft.com/office/drawing/2014/main" id="{E676B841-7A47-4A3B-A718-766F51671DE9}"/>
                </a:ext>
              </a:extLst>
            </p:cNvPr>
            <p:cNvSpPr>
              <a:spLocks noChangeShapeType="1"/>
            </p:cNvSpPr>
            <p:nvPr/>
          </p:nvSpPr>
          <p:spPr bwMode="auto">
            <a:xfrm flipV="1">
              <a:off x="3656" y="2782"/>
              <a:ext cx="128" cy="10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30" name="Line 22">
              <a:extLst>
                <a:ext uri="{FF2B5EF4-FFF2-40B4-BE49-F238E27FC236}">
                  <a16:creationId xmlns:a16="http://schemas.microsoft.com/office/drawing/2014/main" id="{F73C092D-8CA4-4BFD-B251-6336C8BBC6D9}"/>
                </a:ext>
              </a:extLst>
            </p:cNvPr>
            <p:cNvSpPr>
              <a:spLocks noChangeShapeType="1"/>
            </p:cNvSpPr>
            <p:nvPr/>
          </p:nvSpPr>
          <p:spPr bwMode="auto">
            <a:xfrm>
              <a:off x="3648" y="2887"/>
              <a:ext cx="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31" name="Line 23">
              <a:extLst>
                <a:ext uri="{FF2B5EF4-FFF2-40B4-BE49-F238E27FC236}">
                  <a16:creationId xmlns:a16="http://schemas.microsoft.com/office/drawing/2014/main" id="{D89D46F8-DCD3-465F-B3C3-169BC02E7258}"/>
                </a:ext>
              </a:extLst>
            </p:cNvPr>
            <p:cNvSpPr>
              <a:spLocks noChangeShapeType="1"/>
            </p:cNvSpPr>
            <p:nvPr/>
          </p:nvSpPr>
          <p:spPr bwMode="auto">
            <a:xfrm flipV="1">
              <a:off x="3656" y="2871"/>
              <a:ext cx="272" cy="19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1214" name="Line 25">
            <a:extLst>
              <a:ext uri="{FF2B5EF4-FFF2-40B4-BE49-F238E27FC236}">
                <a16:creationId xmlns:a16="http://schemas.microsoft.com/office/drawing/2014/main" id="{08010ED0-3991-49CA-A91E-0554B7B6FBD6}"/>
              </a:ext>
            </a:extLst>
          </p:cNvPr>
          <p:cNvSpPr>
            <a:spLocks noChangeShapeType="1"/>
          </p:cNvSpPr>
          <p:nvPr/>
        </p:nvSpPr>
        <p:spPr bwMode="auto">
          <a:xfrm flipV="1">
            <a:off x="6670526" y="4549775"/>
            <a:ext cx="0" cy="35242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5" name="Rectangle 26">
            <a:extLst>
              <a:ext uri="{FF2B5EF4-FFF2-40B4-BE49-F238E27FC236}">
                <a16:creationId xmlns:a16="http://schemas.microsoft.com/office/drawing/2014/main" id="{F99F039F-66DC-4231-8847-CACF389BA169}"/>
              </a:ext>
            </a:extLst>
          </p:cNvPr>
          <p:cNvSpPr>
            <a:spLocks noChangeArrowheads="1"/>
          </p:cNvSpPr>
          <p:nvPr/>
        </p:nvSpPr>
        <p:spPr bwMode="auto">
          <a:xfrm>
            <a:off x="6689576" y="4565650"/>
            <a:ext cx="8715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ALUctr</a:t>
            </a:r>
          </a:p>
        </p:txBody>
      </p:sp>
      <p:sp>
        <p:nvSpPr>
          <p:cNvPr id="51216" name="Line 27">
            <a:extLst>
              <a:ext uri="{FF2B5EF4-FFF2-40B4-BE49-F238E27FC236}">
                <a16:creationId xmlns:a16="http://schemas.microsoft.com/office/drawing/2014/main" id="{6ABBD852-EBCF-4039-AE0B-CB1D05416F1B}"/>
              </a:ext>
            </a:extLst>
          </p:cNvPr>
          <p:cNvSpPr>
            <a:spLocks noChangeShapeType="1"/>
          </p:cNvSpPr>
          <p:nvPr/>
        </p:nvSpPr>
        <p:spPr bwMode="auto">
          <a:xfrm>
            <a:off x="2733526" y="3800475"/>
            <a:ext cx="3606800"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7" name="Line 28">
            <a:extLst>
              <a:ext uri="{FF2B5EF4-FFF2-40B4-BE49-F238E27FC236}">
                <a16:creationId xmlns:a16="http://schemas.microsoft.com/office/drawing/2014/main" id="{6DE46C5F-2D97-4AA2-9B58-07AAE4AEC9D6}"/>
              </a:ext>
            </a:extLst>
          </p:cNvPr>
          <p:cNvSpPr>
            <a:spLocks noChangeShapeType="1"/>
          </p:cNvSpPr>
          <p:nvPr/>
        </p:nvSpPr>
        <p:spPr bwMode="auto">
          <a:xfrm flipH="1">
            <a:off x="3692376" y="3709988"/>
            <a:ext cx="88900" cy="130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8" name="Rectangle 29">
            <a:extLst>
              <a:ext uri="{FF2B5EF4-FFF2-40B4-BE49-F238E27FC236}">
                <a16:creationId xmlns:a16="http://schemas.microsoft.com/office/drawing/2014/main" id="{86FA4A02-0DAA-4C69-B0CF-653EEC6EF935}"/>
              </a:ext>
            </a:extLst>
          </p:cNvPr>
          <p:cNvSpPr>
            <a:spLocks noChangeArrowheads="1"/>
          </p:cNvSpPr>
          <p:nvPr/>
        </p:nvSpPr>
        <p:spPr bwMode="auto">
          <a:xfrm>
            <a:off x="3379638" y="3767138"/>
            <a:ext cx="406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latin typeface="Arial" panose="020B0604020202020204" pitchFamily="34" charset="0"/>
                <a:ea typeface="宋体" panose="02010600030101010101" pitchFamily="2" charset="-122"/>
              </a:rPr>
              <a:t>32</a:t>
            </a:r>
          </a:p>
        </p:txBody>
      </p:sp>
      <p:sp>
        <p:nvSpPr>
          <p:cNvPr id="51219" name="Rectangle 30">
            <a:extLst>
              <a:ext uri="{FF2B5EF4-FFF2-40B4-BE49-F238E27FC236}">
                <a16:creationId xmlns:a16="http://schemas.microsoft.com/office/drawing/2014/main" id="{31B864F5-FB3B-4F89-8492-B79A4C436C00}"/>
              </a:ext>
            </a:extLst>
          </p:cNvPr>
          <p:cNvSpPr>
            <a:spLocks noChangeArrowheads="1"/>
          </p:cNvSpPr>
          <p:nvPr/>
        </p:nvSpPr>
        <p:spPr bwMode="auto">
          <a:xfrm>
            <a:off x="2770038" y="3487738"/>
            <a:ext cx="6873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busA</a:t>
            </a:r>
          </a:p>
        </p:txBody>
      </p:sp>
      <p:sp>
        <p:nvSpPr>
          <p:cNvPr id="51220" name="Line 31">
            <a:extLst>
              <a:ext uri="{FF2B5EF4-FFF2-40B4-BE49-F238E27FC236}">
                <a16:creationId xmlns:a16="http://schemas.microsoft.com/office/drawing/2014/main" id="{39BB06FE-5B30-4A61-A300-F08298BD4205}"/>
              </a:ext>
            </a:extLst>
          </p:cNvPr>
          <p:cNvSpPr>
            <a:spLocks noChangeShapeType="1"/>
          </p:cNvSpPr>
          <p:nvPr/>
        </p:nvSpPr>
        <p:spPr bwMode="auto">
          <a:xfrm>
            <a:off x="2720826" y="4410075"/>
            <a:ext cx="2794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1" name="Line 32">
            <a:extLst>
              <a:ext uri="{FF2B5EF4-FFF2-40B4-BE49-F238E27FC236}">
                <a16:creationId xmlns:a16="http://schemas.microsoft.com/office/drawing/2014/main" id="{12CBA2D5-5B04-40B1-ADEE-A1EE37441AA4}"/>
              </a:ext>
            </a:extLst>
          </p:cNvPr>
          <p:cNvSpPr>
            <a:spLocks noChangeShapeType="1"/>
          </p:cNvSpPr>
          <p:nvPr/>
        </p:nvSpPr>
        <p:spPr bwMode="auto">
          <a:xfrm flipV="1">
            <a:off x="3705076" y="4327525"/>
            <a:ext cx="63500" cy="165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2" name="Rectangle 33">
            <a:extLst>
              <a:ext uri="{FF2B5EF4-FFF2-40B4-BE49-F238E27FC236}">
                <a16:creationId xmlns:a16="http://schemas.microsoft.com/office/drawing/2014/main" id="{07740986-C84E-416A-8487-A6316FE7BD30}"/>
              </a:ext>
            </a:extLst>
          </p:cNvPr>
          <p:cNvSpPr>
            <a:spLocks noChangeArrowheads="1"/>
          </p:cNvSpPr>
          <p:nvPr/>
        </p:nvSpPr>
        <p:spPr bwMode="auto">
          <a:xfrm>
            <a:off x="3379638" y="4395788"/>
            <a:ext cx="406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latin typeface="Arial" panose="020B0604020202020204" pitchFamily="34" charset="0"/>
                <a:ea typeface="宋体" panose="02010600030101010101" pitchFamily="2" charset="-122"/>
              </a:rPr>
              <a:t>32</a:t>
            </a:r>
          </a:p>
        </p:txBody>
      </p:sp>
      <p:sp>
        <p:nvSpPr>
          <p:cNvPr id="51223" name="Rectangle 34">
            <a:extLst>
              <a:ext uri="{FF2B5EF4-FFF2-40B4-BE49-F238E27FC236}">
                <a16:creationId xmlns:a16="http://schemas.microsoft.com/office/drawing/2014/main" id="{F8BED8A5-8371-4EFA-A5DD-AF4B3BC98817}"/>
              </a:ext>
            </a:extLst>
          </p:cNvPr>
          <p:cNvSpPr>
            <a:spLocks noChangeArrowheads="1"/>
          </p:cNvSpPr>
          <p:nvPr/>
        </p:nvSpPr>
        <p:spPr bwMode="auto">
          <a:xfrm>
            <a:off x="2770038" y="4111625"/>
            <a:ext cx="6873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busB</a:t>
            </a:r>
          </a:p>
        </p:txBody>
      </p:sp>
      <p:grpSp>
        <p:nvGrpSpPr>
          <p:cNvPr id="51224" name="Group 39">
            <a:extLst>
              <a:ext uri="{FF2B5EF4-FFF2-40B4-BE49-F238E27FC236}">
                <a16:creationId xmlns:a16="http://schemas.microsoft.com/office/drawing/2014/main" id="{7F176D03-CB41-440B-94B2-F52A5A8B996D}"/>
              </a:ext>
            </a:extLst>
          </p:cNvPr>
          <p:cNvGrpSpPr>
            <a:grpSpLocks/>
          </p:cNvGrpSpPr>
          <p:nvPr/>
        </p:nvGrpSpPr>
        <p:grpSpPr bwMode="auto">
          <a:xfrm>
            <a:off x="5527526" y="4194175"/>
            <a:ext cx="304800" cy="1227138"/>
            <a:chOff x="3120" y="2696"/>
            <a:chExt cx="192" cy="773"/>
          </a:xfrm>
        </p:grpSpPr>
        <p:sp>
          <p:nvSpPr>
            <p:cNvPr id="7" name="Line 35">
              <a:extLst>
                <a:ext uri="{FF2B5EF4-FFF2-40B4-BE49-F238E27FC236}">
                  <a16:creationId xmlns:a16="http://schemas.microsoft.com/office/drawing/2014/main" id="{61C4B28D-D953-40B7-8E3D-37669F34EA7D}"/>
                </a:ext>
              </a:extLst>
            </p:cNvPr>
            <p:cNvSpPr>
              <a:spLocks noChangeShapeType="1"/>
            </p:cNvSpPr>
            <p:nvPr/>
          </p:nvSpPr>
          <p:spPr bwMode="auto">
            <a:xfrm>
              <a:off x="3120" y="2696"/>
              <a:ext cx="0" cy="7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36">
              <a:extLst>
                <a:ext uri="{FF2B5EF4-FFF2-40B4-BE49-F238E27FC236}">
                  <a16:creationId xmlns:a16="http://schemas.microsoft.com/office/drawing/2014/main" id="{DF2D3C9E-8E18-4157-B62B-B4375A14A60A}"/>
                </a:ext>
              </a:extLst>
            </p:cNvPr>
            <p:cNvSpPr>
              <a:spLocks noChangeShapeType="1"/>
            </p:cNvSpPr>
            <p:nvPr/>
          </p:nvSpPr>
          <p:spPr bwMode="auto">
            <a:xfrm>
              <a:off x="3128" y="2696"/>
              <a:ext cx="176" cy="8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37">
              <a:extLst>
                <a:ext uri="{FF2B5EF4-FFF2-40B4-BE49-F238E27FC236}">
                  <a16:creationId xmlns:a16="http://schemas.microsoft.com/office/drawing/2014/main" id="{AD83F07D-CB35-41E0-BB19-89C2C46B6C3A}"/>
                </a:ext>
              </a:extLst>
            </p:cNvPr>
            <p:cNvSpPr>
              <a:spLocks noChangeShapeType="1"/>
            </p:cNvSpPr>
            <p:nvPr/>
          </p:nvSpPr>
          <p:spPr bwMode="auto">
            <a:xfrm flipV="1">
              <a:off x="3128" y="3351"/>
              <a:ext cx="176" cy="11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38">
              <a:extLst>
                <a:ext uri="{FF2B5EF4-FFF2-40B4-BE49-F238E27FC236}">
                  <a16:creationId xmlns:a16="http://schemas.microsoft.com/office/drawing/2014/main" id="{48726EA4-5153-4683-B53D-D32F72A3D23C}"/>
                </a:ext>
              </a:extLst>
            </p:cNvPr>
            <p:cNvSpPr>
              <a:spLocks noChangeShapeType="1"/>
            </p:cNvSpPr>
            <p:nvPr/>
          </p:nvSpPr>
          <p:spPr bwMode="auto">
            <a:xfrm>
              <a:off x="3312" y="2798"/>
              <a:ext cx="0" cy="55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1225" name="Rectangle 40">
            <a:extLst>
              <a:ext uri="{FF2B5EF4-FFF2-40B4-BE49-F238E27FC236}">
                <a16:creationId xmlns:a16="http://schemas.microsoft.com/office/drawing/2014/main" id="{A47540FF-36BF-4A6D-BBEA-05826FA64851}"/>
              </a:ext>
            </a:extLst>
          </p:cNvPr>
          <p:cNvSpPr>
            <a:spLocks noChangeArrowheads="1"/>
          </p:cNvSpPr>
          <p:nvPr/>
        </p:nvSpPr>
        <p:spPr bwMode="auto">
          <a:xfrm>
            <a:off x="3711426" y="4651375"/>
            <a:ext cx="355600" cy="965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1226" name="Rectangle 41">
            <a:extLst>
              <a:ext uri="{FF2B5EF4-FFF2-40B4-BE49-F238E27FC236}">
                <a16:creationId xmlns:a16="http://schemas.microsoft.com/office/drawing/2014/main" id="{57D60BBF-39A5-42D6-B5A3-DF9D8090D647}"/>
              </a:ext>
            </a:extLst>
          </p:cNvPr>
          <p:cNvSpPr>
            <a:spLocks noChangeArrowheads="1"/>
          </p:cNvSpPr>
          <p:nvPr/>
        </p:nvSpPr>
        <p:spPr bwMode="auto">
          <a:xfrm rot="5400000">
            <a:off x="3345507" y="5015706"/>
            <a:ext cx="10493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solidFill>
                  <a:schemeClr val="accent2"/>
                </a:solidFill>
                <a:latin typeface="Arial" panose="020B0604020202020204" pitchFamily="34" charset="0"/>
                <a:ea typeface="宋体" panose="02010600030101010101" pitchFamily="2" charset="-122"/>
              </a:rPr>
              <a:t>Extender</a:t>
            </a:r>
          </a:p>
        </p:txBody>
      </p:sp>
      <p:sp>
        <p:nvSpPr>
          <p:cNvPr id="51227" name="Rectangle 42">
            <a:extLst>
              <a:ext uri="{FF2B5EF4-FFF2-40B4-BE49-F238E27FC236}">
                <a16:creationId xmlns:a16="http://schemas.microsoft.com/office/drawing/2014/main" id="{DA1C7E8D-B2FB-496D-8091-3F5A2483C229}"/>
              </a:ext>
            </a:extLst>
          </p:cNvPr>
          <p:cNvSpPr>
            <a:spLocks noChangeArrowheads="1"/>
          </p:cNvSpPr>
          <p:nvPr/>
        </p:nvSpPr>
        <p:spPr bwMode="auto">
          <a:xfrm rot="5400000">
            <a:off x="5359251" y="4600575"/>
            <a:ext cx="5873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Mux</a:t>
            </a:r>
          </a:p>
        </p:txBody>
      </p:sp>
      <p:sp>
        <p:nvSpPr>
          <p:cNvPr id="51228" name="Line 43">
            <a:extLst>
              <a:ext uri="{FF2B5EF4-FFF2-40B4-BE49-F238E27FC236}">
                <a16:creationId xmlns:a16="http://schemas.microsoft.com/office/drawing/2014/main" id="{77B37598-FD20-4631-83BD-F17EE4879BC0}"/>
              </a:ext>
            </a:extLst>
          </p:cNvPr>
          <p:cNvSpPr>
            <a:spLocks noChangeShapeType="1"/>
          </p:cNvSpPr>
          <p:nvPr/>
        </p:nvSpPr>
        <p:spPr bwMode="auto">
          <a:xfrm>
            <a:off x="2733526" y="5180013"/>
            <a:ext cx="939800"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9" name="Line 44">
            <a:extLst>
              <a:ext uri="{FF2B5EF4-FFF2-40B4-BE49-F238E27FC236}">
                <a16:creationId xmlns:a16="http://schemas.microsoft.com/office/drawing/2014/main" id="{FA94FAC2-62D8-4D69-BDE2-2E8B8627C20D}"/>
              </a:ext>
            </a:extLst>
          </p:cNvPr>
          <p:cNvSpPr>
            <a:spLocks noChangeShapeType="1"/>
          </p:cNvSpPr>
          <p:nvPr/>
        </p:nvSpPr>
        <p:spPr bwMode="auto">
          <a:xfrm flipH="1">
            <a:off x="3158976" y="5116513"/>
            <a:ext cx="88900" cy="128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0" name="Rectangle 45">
            <a:extLst>
              <a:ext uri="{FF2B5EF4-FFF2-40B4-BE49-F238E27FC236}">
                <a16:creationId xmlns:a16="http://schemas.microsoft.com/office/drawing/2014/main" id="{73FEF7A3-80AC-468E-AD02-8219A01EDEF4}"/>
              </a:ext>
            </a:extLst>
          </p:cNvPr>
          <p:cNvSpPr>
            <a:spLocks noChangeArrowheads="1"/>
          </p:cNvSpPr>
          <p:nvPr/>
        </p:nvSpPr>
        <p:spPr bwMode="auto">
          <a:xfrm>
            <a:off x="2846238" y="5176838"/>
            <a:ext cx="406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latin typeface="Arial" panose="020B0604020202020204" pitchFamily="34" charset="0"/>
                <a:ea typeface="宋体" panose="02010600030101010101" pitchFamily="2" charset="-122"/>
              </a:rPr>
              <a:t>16</a:t>
            </a:r>
          </a:p>
        </p:txBody>
      </p:sp>
      <p:sp>
        <p:nvSpPr>
          <p:cNvPr id="51231" name="Rectangle 46">
            <a:extLst>
              <a:ext uri="{FF2B5EF4-FFF2-40B4-BE49-F238E27FC236}">
                <a16:creationId xmlns:a16="http://schemas.microsoft.com/office/drawing/2014/main" id="{00156E08-FA10-424F-BFD0-4A9E0A373E7F}"/>
              </a:ext>
            </a:extLst>
          </p:cNvPr>
          <p:cNvSpPr>
            <a:spLocks noChangeArrowheads="1"/>
          </p:cNvSpPr>
          <p:nvPr/>
        </p:nvSpPr>
        <p:spPr bwMode="auto">
          <a:xfrm>
            <a:off x="2693838" y="4806950"/>
            <a:ext cx="6000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imm</a:t>
            </a:r>
          </a:p>
        </p:txBody>
      </p:sp>
      <p:sp>
        <p:nvSpPr>
          <p:cNvPr id="51232" name="Line 47">
            <a:extLst>
              <a:ext uri="{FF2B5EF4-FFF2-40B4-BE49-F238E27FC236}">
                <a16:creationId xmlns:a16="http://schemas.microsoft.com/office/drawing/2014/main" id="{24789D44-9153-44DD-900E-9995F1610E1E}"/>
              </a:ext>
            </a:extLst>
          </p:cNvPr>
          <p:cNvSpPr>
            <a:spLocks noChangeShapeType="1"/>
          </p:cNvSpPr>
          <p:nvPr/>
        </p:nvSpPr>
        <p:spPr bwMode="auto">
          <a:xfrm>
            <a:off x="5635476" y="5351463"/>
            <a:ext cx="1587" cy="334962"/>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3" name="Rectangle 48">
            <a:extLst>
              <a:ext uri="{FF2B5EF4-FFF2-40B4-BE49-F238E27FC236}">
                <a16:creationId xmlns:a16="http://schemas.microsoft.com/office/drawing/2014/main" id="{0346BCCE-2B75-40A9-AD47-C1045BA5A3FD}"/>
              </a:ext>
            </a:extLst>
          </p:cNvPr>
          <p:cNvSpPr>
            <a:spLocks noChangeArrowheads="1"/>
          </p:cNvSpPr>
          <p:nvPr/>
        </p:nvSpPr>
        <p:spPr bwMode="auto">
          <a:xfrm>
            <a:off x="5044926" y="5716588"/>
            <a:ext cx="11668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2"/>
                </a:solidFill>
                <a:latin typeface="Arial" panose="020B0604020202020204" pitchFamily="34" charset="0"/>
                <a:ea typeface="宋体" panose="02010600030101010101" pitchFamily="2" charset="-122"/>
              </a:rPr>
              <a:t>ALUSrc=?</a:t>
            </a:r>
          </a:p>
        </p:txBody>
      </p:sp>
      <p:sp>
        <p:nvSpPr>
          <p:cNvPr id="51234" name="Line 49">
            <a:extLst>
              <a:ext uri="{FF2B5EF4-FFF2-40B4-BE49-F238E27FC236}">
                <a16:creationId xmlns:a16="http://schemas.microsoft.com/office/drawing/2014/main" id="{C7A6F0D1-76C1-4D78-B55D-B1BAC8FAF096}"/>
              </a:ext>
            </a:extLst>
          </p:cNvPr>
          <p:cNvSpPr>
            <a:spLocks noChangeShapeType="1"/>
          </p:cNvSpPr>
          <p:nvPr/>
        </p:nvSpPr>
        <p:spPr bwMode="auto">
          <a:xfrm>
            <a:off x="5857726" y="4627563"/>
            <a:ext cx="482600"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5" name="Line 50">
            <a:extLst>
              <a:ext uri="{FF2B5EF4-FFF2-40B4-BE49-F238E27FC236}">
                <a16:creationId xmlns:a16="http://schemas.microsoft.com/office/drawing/2014/main" id="{ADC5A461-0C60-4C0B-B8E2-9436BD930508}"/>
              </a:ext>
            </a:extLst>
          </p:cNvPr>
          <p:cNvSpPr>
            <a:spLocks noChangeShapeType="1"/>
          </p:cNvSpPr>
          <p:nvPr/>
        </p:nvSpPr>
        <p:spPr bwMode="auto">
          <a:xfrm>
            <a:off x="3927326" y="5624513"/>
            <a:ext cx="0" cy="449262"/>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6" name="Rectangle 51">
            <a:extLst>
              <a:ext uri="{FF2B5EF4-FFF2-40B4-BE49-F238E27FC236}">
                <a16:creationId xmlns:a16="http://schemas.microsoft.com/office/drawing/2014/main" id="{2C72EAD0-D28C-422B-8A10-8AA030073801}"/>
              </a:ext>
            </a:extLst>
          </p:cNvPr>
          <p:cNvSpPr>
            <a:spLocks noChangeArrowheads="1"/>
          </p:cNvSpPr>
          <p:nvPr/>
        </p:nvSpPr>
        <p:spPr bwMode="auto">
          <a:xfrm>
            <a:off x="3884463" y="5757863"/>
            <a:ext cx="10223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2"/>
                </a:solidFill>
                <a:latin typeface="Arial" panose="020B0604020202020204" pitchFamily="34" charset="0"/>
                <a:ea typeface="宋体" panose="02010600030101010101" pitchFamily="2" charset="-122"/>
              </a:rPr>
              <a:t>ExtOp=?</a:t>
            </a:r>
          </a:p>
        </p:txBody>
      </p:sp>
      <p:sp>
        <p:nvSpPr>
          <p:cNvPr id="51237" name="Line 52">
            <a:extLst>
              <a:ext uri="{FF2B5EF4-FFF2-40B4-BE49-F238E27FC236}">
                <a16:creationId xmlns:a16="http://schemas.microsoft.com/office/drawing/2014/main" id="{F28CDB93-896A-4120-9757-0BDD559EFECA}"/>
              </a:ext>
            </a:extLst>
          </p:cNvPr>
          <p:cNvSpPr>
            <a:spLocks noChangeShapeType="1"/>
          </p:cNvSpPr>
          <p:nvPr/>
        </p:nvSpPr>
        <p:spPr bwMode="auto">
          <a:xfrm flipH="1">
            <a:off x="7121376" y="4264025"/>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8" name="Rectangle 53">
            <a:extLst>
              <a:ext uri="{FF2B5EF4-FFF2-40B4-BE49-F238E27FC236}">
                <a16:creationId xmlns:a16="http://schemas.microsoft.com/office/drawing/2014/main" id="{B0ABA070-79FC-4C18-9AEA-E94C9173AB8E}"/>
              </a:ext>
            </a:extLst>
          </p:cNvPr>
          <p:cNvSpPr>
            <a:spLocks noChangeArrowheads="1"/>
          </p:cNvSpPr>
          <p:nvPr/>
        </p:nvSpPr>
        <p:spPr bwMode="auto">
          <a:xfrm>
            <a:off x="6351438" y="4652963"/>
            <a:ext cx="2936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latin typeface="Arial" panose="020B0604020202020204" pitchFamily="34" charset="0"/>
                <a:ea typeface="宋体" panose="02010600030101010101" pitchFamily="2" charset="-122"/>
              </a:rPr>
              <a:t>3</a:t>
            </a:r>
          </a:p>
        </p:txBody>
      </p:sp>
      <p:sp>
        <p:nvSpPr>
          <p:cNvPr id="51239" name="Rectangle 54">
            <a:extLst>
              <a:ext uri="{FF2B5EF4-FFF2-40B4-BE49-F238E27FC236}">
                <a16:creationId xmlns:a16="http://schemas.microsoft.com/office/drawing/2014/main" id="{EEC7AF71-F070-43E3-944C-33F25ECCBC07}"/>
              </a:ext>
            </a:extLst>
          </p:cNvPr>
          <p:cNvSpPr>
            <a:spLocks noChangeArrowheads="1"/>
          </p:cNvSpPr>
          <p:nvPr/>
        </p:nvSpPr>
        <p:spPr bwMode="auto">
          <a:xfrm rot="5400000">
            <a:off x="6402239" y="4051300"/>
            <a:ext cx="596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solidFill>
                  <a:schemeClr val="accent2"/>
                </a:solidFill>
                <a:latin typeface="Arial" panose="020B0604020202020204" pitchFamily="34" charset="0"/>
                <a:ea typeface="宋体" panose="02010600030101010101" pitchFamily="2" charset="-122"/>
              </a:rPr>
              <a:t>ALU</a:t>
            </a:r>
          </a:p>
        </p:txBody>
      </p:sp>
      <p:sp>
        <p:nvSpPr>
          <p:cNvPr id="51240" name="Line 55">
            <a:extLst>
              <a:ext uri="{FF2B5EF4-FFF2-40B4-BE49-F238E27FC236}">
                <a16:creationId xmlns:a16="http://schemas.microsoft.com/office/drawing/2014/main" id="{06F26FB6-DACC-4B78-BE93-A0FE67E6DBCC}"/>
              </a:ext>
            </a:extLst>
          </p:cNvPr>
          <p:cNvSpPr>
            <a:spLocks noChangeShapeType="1"/>
          </p:cNvSpPr>
          <p:nvPr/>
        </p:nvSpPr>
        <p:spPr bwMode="auto">
          <a:xfrm flipH="1">
            <a:off x="6810226" y="3952875"/>
            <a:ext cx="10160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1" name="Rectangle 56">
            <a:extLst>
              <a:ext uri="{FF2B5EF4-FFF2-40B4-BE49-F238E27FC236}">
                <a16:creationId xmlns:a16="http://schemas.microsoft.com/office/drawing/2014/main" id="{F6E0524C-725A-4226-BDFA-EE2B51DB9ED8}"/>
              </a:ext>
            </a:extLst>
          </p:cNvPr>
          <p:cNvSpPr>
            <a:spLocks noChangeArrowheads="1"/>
          </p:cNvSpPr>
          <p:nvPr/>
        </p:nvSpPr>
        <p:spPr bwMode="auto">
          <a:xfrm>
            <a:off x="6884838" y="3648075"/>
            <a:ext cx="6207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Zero</a:t>
            </a:r>
          </a:p>
        </p:txBody>
      </p:sp>
      <p:sp>
        <p:nvSpPr>
          <p:cNvPr id="51242" name="Rectangle 57">
            <a:extLst>
              <a:ext uri="{FF2B5EF4-FFF2-40B4-BE49-F238E27FC236}">
                <a16:creationId xmlns:a16="http://schemas.microsoft.com/office/drawing/2014/main" id="{ADA7D628-5938-4D82-8198-F48A6D5973D0}"/>
              </a:ext>
            </a:extLst>
          </p:cNvPr>
          <p:cNvSpPr>
            <a:spLocks noChangeArrowheads="1"/>
          </p:cNvSpPr>
          <p:nvPr/>
        </p:nvSpPr>
        <p:spPr bwMode="auto">
          <a:xfrm>
            <a:off x="5487838" y="4257675"/>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b="0">
                <a:ea typeface="宋体" panose="02010600030101010101" pitchFamily="2" charset="-122"/>
              </a:rPr>
              <a:t>0</a:t>
            </a:r>
          </a:p>
        </p:txBody>
      </p:sp>
      <p:sp>
        <p:nvSpPr>
          <p:cNvPr id="51243" name="Rectangle 58">
            <a:extLst>
              <a:ext uri="{FF2B5EF4-FFF2-40B4-BE49-F238E27FC236}">
                <a16:creationId xmlns:a16="http://schemas.microsoft.com/office/drawing/2014/main" id="{363C28E5-3BA8-4F42-AB7B-B5C7059AC3E1}"/>
              </a:ext>
            </a:extLst>
          </p:cNvPr>
          <p:cNvSpPr>
            <a:spLocks noChangeArrowheads="1"/>
          </p:cNvSpPr>
          <p:nvPr/>
        </p:nvSpPr>
        <p:spPr bwMode="auto">
          <a:xfrm>
            <a:off x="5487838" y="5037138"/>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b="0">
                <a:ea typeface="宋体" panose="02010600030101010101" pitchFamily="2" charset="-122"/>
              </a:rPr>
              <a:t>1</a:t>
            </a:r>
          </a:p>
        </p:txBody>
      </p:sp>
      <p:sp>
        <p:nvSpPr>
          <p:cNvPr id="51244" name="Line 59">
            <a:extLst>
              <a:ext uri="{FF2B5EF4-FFF2-40B4-BE49-F238E27FC236}">
                <a16:creationId xmlns:a16="http://schemas.microsoft.com/office/drawing/2014/main" id="{29C60976-573B-4D80-BA86-4C72754C4D89}"/>
              </a:ext>
            </a:extLst>
          </p:cNvPr>
          <p:cNvSpPr>
            <a:spLocks noChangeShapeType="1"/>
          </p:cNvSpPr>
          <p:nvPr/>
        </p:nvSpPr>
        <p:spPr bwMode="auto">
          <a:xfrm flipH="1">
            <a:off x="6587976" y="4678363"/>
            <a:ext cx="1651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5" name="Rectangle 60">
            <a:extLst>
              <a:ext uri="{FF2B5EF4-FFF2-40B4-BE49-F238E27FC236}">
                <a16:creationId xmlns:a16="http://schemas.microsoft.com/office/drawing/2014/main" id="{531B2128-EE25-4314-B98E-7CDCCA0C31AD}"/>
              </a:ext>
            </a:extLst>
          </p:cNvPr>
          <p:cNvSpPr>
            <a:spLocks noChangeArrowheads="1"/>
          </p:cNvSpPr>
          <p:nvPr/>
        </p:nvSpPr>
        <p:spPr bwMode="auto">
          <a:xfrm>
            <a:off x="6884838" y="4359275"/>
            <a:ext cx="406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latin typeface="Arial" panose="020B0604020202020204" pitchFamily="34" charset="0"/>
                <a:ea typeface="宋体" panose="02010600030101010101" pitchFamily="2" charset="-122"/>
              </a:rPr>
              <a:t>32</a:t>
            </a:r>
          </a:p>
        </p:txBody>
      </p:sp>
      <p:sp>
        <p:nvSpPr>
          <p:cNvPr id="51246" name="Line 61">
            <a:extLst>
              <a:ext uri="{FF2B5EF4-FFF2-40B4-BE49-F238E27FC236}">
                <a16:creationId xmlns:a16="http://schemas.microsoft.com/office/drawing/2014/main" id="{A41BEE7B-968C-42F7-AB5C-0FA85B1376C5}"/>
              </a:ext>
            </a:extLst>
          </p:cNvPr>
          <p:cNvSpPr>
            <a:spLocks noChangeShapeType="1"/>
          </p:cNvSpPr>
          <p:nvPr/>
        </p:nvSpPr>
        <p:spPr bwMode="auto">
          <a:xfrm flipH="1">
            <a:off x="6797526" y="4333875"/>
            <a:ext cx="1041400" cy="0"/>
          </a:xfrm>
          <a:prstGeom prst="line">
            <a:avLst/>
          </a:prstGeom>
          <a:noFill/>
          <a:ln w="508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7" name="Rectangle 62">
            <a:extLst>
              <a:ext uri="{FF2B5EF4-FFF2-40B4-BE49-F238E27FC236}">
                <a16:creationId xmlns:a16="http://schemas.microsoft.com/office/drawing/2014/main" id="{2DF2D4DC-A2DC-45EA-AE78-FE3B9FAF2B43}"/>
              </a:ext>
            </a:extLst>
          </p:cNvPr>
          <p:cNvSpPr>
            <a:spLocks noChangeArrowheads="1"/>
          </p:cNvSpPr>
          <p:nvPr/>
        </p:nvSpPr>
        <p:spPr bwMode="auto">
          <a:xfrm>
            <a:off x="6808638" y="4029075"/>
            <a:ext cx="9128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ALUout</a:t>
            </a:r>
          </a:p>
        </p:txBody>
      </p:sp>
      <p:sp>
        <p:nvSpPr>
          <p:cNvPr id="51248" name="Line 63">
            <a:extLst>
              <a:ext uri="{FF2B5EF4-FFF2-40B4-BE49-F238E27FC236}">
                <a16:creationId xmlns:a16="http://schemas.microsoft.com/office/drawing/2014/main" id="{6945D0FA-663A-4B31-A521-210644F5A81D}"/>
              </a:ext>
            </a:extLst>
          </p:cNvPr>
          <p:cNvSpPr>
            <a:spLocks noChangeShapeType="1"/>
          </p:cNvSpPr>
          <p:nvPr/>
        </p:nvSpPr>
        <p:spPr bwMode="auto">
          <a:xfrm flipH="1">
            <a:off x="4911576" y="5102225"/>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9" name="Rectangle 64">
            <a:extLst>
              <a:ext uri="{FF2B5EF4-FFF2-40B4-BE49-F238E27FC236}">
                <a16:creationId xmlns:a16="http://schemas.microsoft.com/office/drawing/2014/main" id="{C3CAAE8B-B10F-4721-BE7F-7DFAC49D0B7F}"/>
              </a:ext>
            </a:extLst>
          </p:cNvPr>
          <p:cNvSpPr>
            <a:spLocks noChangeArrowheads="1"/>
          </p:cNvSpPr>
          <p:nvPr/>
        </p:nvSpPr>
        <p:spPr bwMode="auto">
          <a:xfrm>
            <a:off x="4675038" y="5197475"/>
            <a:ext cx="406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latin typeface="Arial" panose="020B0604020202020204" pitchFamily="34" charset="0"/>
                <a:ea typeface="宋体" panose="02010600030101010101" pitchFamily="2" charset="-122"/>
              </a:rPr>
              <a:t>32</a:t>
            </a:r>
          </a:p>
        </p:txBody>
      </p:sp>
      <p:sp>
        <p:nvSpPr>
          <p:cNvPr id="51250" name="Line 65">
            <a:extLst>
              <a:ext uri="{FF2B5EF4-FFF2-40B4-BE49-F238E27FC236}">
                <a16:creationId xmlns:a16="http://schemas.microsoft.com/office/drawing/2014/main" id="{1BF94D76-A01F-488B-AEF4-4DE329AFADED}"/>
              </a:ext>
            </a:extLst>
          </p:cNvPr>
          <p:cNvSpPr>
            <a:spLocks noChangeShapeType="1"/>
          </p:cNvSpPr>
          <p:nvPr/>
        </p:nvSpPr>
        <p:spPr bwMode="auto">
          <a:xfrm flipH="1">
            <a:off x="4054326" y="5172075"/>
            <a:ext cx="1498600" cy="0"/>
          </a:xfrm>
          <a:prstGeom prst="line">
            <a:avLst/>
          </a:prstGeom>
          <a:noFill/>
          <a:ln w="508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1251" name="Group 76">
            <a:extLst>
              <a:ext uri="{FF2B5EF4-FFF2-40B4-BE49-F238E27FC236}">
                <a16:creationId xmlns:a16="http://schemas.microsoft.com/office/drawing/2014/main" id="{F2E74E9B-919D-418C-A8D7-2F5ED3288215}"/>
              </a:ext>
            </a:extLst>
          </p:cNvPr>
          <p:cNvGrpSpPr>
            <a:grpSpLocks/>
          </p:cNvGrpSpPr>
          <p:nvPr/>
        </p:nvGrpSpPr>
        <p:grpSpPr bwMode="auto">
          <a:xfrm>
            <a:off x="5451326" y="2425700"/>
            <a:ext cx="487362" cy="1136650"/>
            <a:chOff x="3072" y="1582"/>
            <a:chExt cx="307" cy="716"/>
          </a:xfrm>
        </p:grpSpPr>
        <p:grpSp>
          <p:nvGrpSpPr>
            <p:cNvPr id="51310" name="Group 74">
              <a:extLst>
                <a:ext uri="{FF2B5EF4-FFF2-40B4-BE49-F238E27FC236}">
                  <a16:creationId xmlns:a16="http://schemas.microsoft.com/office/drawing/2014/main" id="{D8BAD74E-66E1-4D60-9CB8-D281079C6C06}"/>
                </a:ext>
              </a:extLst>
            </p:cNvPr>
            <p:cNvGrpSpPr>
              <a:grpSpLocks/>
            </p:cNvGrpSpPr>
            <p:nvPr/>
          </p:nvGrpSpPr>
          <p:grpSpPr bwMode="auto">
            <a:xfrm>
              <a:off x="3072" y="1582"/>
              <a:ext cx="288" cy="716"/>
              <a:chOff x="3072" y="1582"/>
              <a:chExt cx="288" cy="716"/>
            </a:xfrm>
          </p:grpSpPr>
          <p:sp>
            <p:nvSpPr>
              <p:cNvPr id="51312" name="Line 66">
                <a:extLst>
                  <a:ext uri="{FF2B5EF4-FFF2-40B4-BE49-F238E27FC236}">
                    <a16:creationId xmlns:a16="http://schemas.microsoft.com/office/drawing/2014/main" id="{66B4E151-BC2D-43D3-B504-A11C807B5001}"/>
                  </a:ext>
                </a:extLst>
              </p:cNvPr>
              <p:cNvSpPr>
                <a:spLocks noChangeShapeType="1"/>
              </p:cNvSpPr>
              <p:nvPr/>
            </p:nvSpPr>
            <p:spPr bwMode="auto">
              <a:xfrm>
                <a:off x="3072" y="1582"/>
                <a:ext cx="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3" name="Line 67">
                <a:extLst>
                  <a:ext uri="{FF2B5EF4-FFF2-40B4-BE49-F238E27FC236}">
                    <a16:creationId xmlns:a16="http://schemas.microsoft.com/office/drawing/2014/main" id="{E6B26240-6ADB-4FEE-8CF8-2719813CBFF2}"/>
                  </a:ext>
                </a:extLst>
              </p:cNvPr>
              <p:cNvSpPr>
                <a:spLocks noChangeShapeType="1"/>
              </p:cNvSpPr>
              <p:nvPr/>
            </p:nvSpPr>
            <p:spPr bwMode="auto">
              <a:xfrm>
                <a:off x="3080" y="1582"/>
                <a:ext cx="272"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4" name="Line 68">
                <a:extLst>
                  <a:ext uri="{FF2B5EF4-FFF2-40B4-BE49-F238E27FC236}">
                    <a16:creationId xmlns:a16="http://schemas.microsoft.com/office/drawing/2014/main" id="{B0D48CC5-8403-4433-82F1-A04E47C1B992}"/>
                  </a:ext>
                </a:extLst>
              </p:cNvPr>
              <p:cNvSpPr>
                <a:spLocks noChangeShapeType="1"/>
              </p:cNvSpPr>
              <p:nvPr/>
            </p:nvSpPr>
            <p:spPr bwMode="auto">
              <a:xfrm>
                <a:off x="3080" y="1761"/>
                <a:ext cx="128" cy="7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69">
                <a:extLst>
                  <a:ext uri="{FF2B5EF4-FFF2-40B4-BE49-F238E27FC236}">
                    <a16:creationId xmlns:a16="http://schemas.microsoft.com/office/drawing/2014/main" id="{3A8E78E0-9688-4F31-9421-752A98A433E4}"/>
                  </a:ext>
                </a:extLst>
              </p:cNvPr>
              <p:cNvSpPr>
                <a:spLocks noChangeShapeType="1"/>
              </p:cNvSpPr>
              <p:nvPr/>
            </p:nvSpPr>
            <p:spPr bwMode="auto">
              <a:xfrm>
                <a:off x="3216" y="1851"/>
                <a:ext cx="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70">
                <a:extLst>
                  <a:ext uri="{FF2B5EF4-FFF2-40B4-BE49-F238E27FC236}">
                    <a16:creationId xmlns:a16="http://schemas.microsoft.com/office/drawing/2014/main" id="{D0DADA79-D072-44AA-AB18-C4A735E4C3FF}"/>
                  </a:ext>
                </a:extLst>
              </p:cNvPr>
              <p:cNvSpPr>
                <a:spLocks noChangeShapeType="1"/>
              </p:cNvSpPr>
              <p:nvPr/>
            </p:nvSpPr>
            <p:spPr bwMode="auto">
              <a:xfrm>
                <a:off x="3360" y="1761"/>
                <a:ext cx="0" cy="34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71">
                <a:extLst>
                  <a:ext uri="{FF2B5EF4-FFF2-40B4-BE49-F238E27FC236}">
                    <a16:creationId xmlns:a16="http://schemas.microsoft.com/office/drawing/2014/main" id="{B25183FE-66A2-4D0D-9FE2-93E23041733F}"/>
                  </a:ext>
                </a:extLst>
              </p:cNvPr>
              <p:cNvSpPr>
                <a:spLocks noChangeShapeType="1"/>
              </p:cNvSpPr>
              <p:nvPr/>
            </p:nvSpPr>
            <p:spPr bwMode="auto">
              <a:xfrm flipV="1">
                <a:off x="3080" y="2014"/>
                <a:ext cx="128" cy="10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72">
                <a:extLst>
                  <a:ext uri="{FF2B5EF4-FFF2-40B4-BE49-F238E27FC236}">
                    <a16:creationId xmlns:a16="http://schemas.microsoft.com/office/drawing/2014/main" id="{DDBD9ECF-D92F-4E51-9DC9-39CBE4F88257}"/>
                  </a:ext>
                </a:extLst>
              </p:cNvPr>
              <p:cNvSpPr>
                <a:spLocks noChangeShapeType="1"/>
              </p:cNvSpPr>
              <p:nvPr/>
            </p:nvSpPr>
            <p:spPr bwMode="auto">
              <a:xfrm>
                <a:off x="3072" y="2119"/>
                <a:ext cx="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73">
                <a:extLst>
                  <a:ext uri="{FF2B5EF4-FFF2-40B4-BE49-F238E27FC236}">
                    <a16:creationId xmlns:a16="http://schemas.microsoft.com/office/drawing/2014/main" id="{6B60263D-E244-42A2-91C3-B25F1967491D}"/>
                  </a:ext>
                </a:extLst>
              </p:cNvPr>
              <p:cNvSpPr>
                <a:spLocks noChangeShapeType="1"/>
              </p:cNvSpPr>
              <p:nvPr/>
            </p:nvSpPr>
            <p:spPr bwMode="auto">
              <a:xfrm flipV="1">
                <a:off x="3080" y="2103"/>
                <a:ext cx="272" cy="19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1311" name="Rectangle 75">
              <a:extLst>
                <a:ext uri="{FF2B5EF4-FFF2-40B4-BE49-F238E27FC236}">
                  <a16:creationId xmlns:a16="http://schemas.microsoft.com/office/drawing/2014/main" id="{35637C56-0485-43E4-8116-EB1A1BA758FC}"/>
                </a:ext>
              </a:extLst>
            </p:cNvPr>
            <p:cNvSpPr>
              <a:spLocks noChangeArrowheads="1"/>
            </p:cNvSpPr>
            <p:nvPr/>
          </p:nvSpPr>
          <p:spPr bwMode="auto">
            <a:xfrm rot="5400000">
              <a:off x="3032" y="1851"/>
              <a:ext cx="48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solidFill>
                    <a:schemeClr val="accent2"/>
                  </a:solidFill>
                  <a:latin typeface="Arial" panose="020B0604020202020204" pitchFamily="34" charset="0"/>
                  <a:ea typeface="宋体" panose="02010600030101010101" pitchFamily="2" charset="-122"/>
                </a:rPr>
                <a:t>Adder</a:t>
              </a:r>
            </a:p>
          </p:txBody>
        </p:sp>
      </p:grpSp>
      <p:sp>
        <p:nvSpPr>
          <p:cNvPr id="51252" name="Line 77">
            <a:extLst>
              <a:ext uri="{FF2B5EF4-FFF2-40B4-BE49-F238E27FC236}">
                <a16:creationId xmlns:a16="http://schemas.microsoft.com/office/drawing/2014/main" id="{28F72BFC-8EF2-4F16-9328-133AB6E9B6B1}"/>
              </a:ext>
            </a:extLst>
          </p:cNvPr>
          <p:cNvSpPr>
            <a:spLocks noChangeShapeType="1"/>
          </p:cNvSpPr>
          <p:nvPr/>
        </p:nvSpPr>
        <p:spPr bwMode="auto">
          <a:xfrm>
            <a:off x="4536926" y="2746375"/>
            <a:ext cx="0" cy="241300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3" name="Line 78">
            <a:extLst>
              <a:ext uri="{FF2B5EF4-FFF2-40B4-BE49-F238E27FC236}">
                <a16:creationId xmlns:a16="http://schemas.microsoft.com/office/drawing/2014/main" id="{8252634E-AE75-4CF5-A1E7-DCC5D03023B7}"/>
              </a:ext>
            </a:extLst>
          </p:cNvPr>
          <p:cNvSpPr>
            <a:spLocks noChangeShapeType="1"/>
          </p:cNvSpPr>
          <p:nvPr/>
        </p:nvSpPr>
        <p:spPr bwMode="auto">
          <a:xfrm flipV="1">
            <a:off x="6359376" y="5710238"/>
            <a:ext cx="0" cy="358775"/>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4" name="Rectangle 81">
            <a:extLst>
              <a:ext uri="{FF2B5EF4-FFF2-40B4-BE49-F238E27FC236}">
                <a16:creationId xmlns:a16="http://schemas.microsoft.com/office/drawing/2014/main" id="{91117146-0418-4EE6-AFFE-B296E267F811}"/>
              </a:ext>
            </a:extLst>
          </p:cNvPr>
          <p:cNvSpPr>
            <a:spLocks noChangeArrowheads="1"/>
          </p:cNvSpPr>
          <p:nvPr/>
        </p:nvSpPr>
        <p:spPr bwMode="auto">
          <a:xfrm>
            <a:off x="6389538" y="5773738"/>
            <a:ext cx="1258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2"/>
                </a:solidFill>
                <a:latin typeface="Arial" panose="020B0604020202020204" pitchFamily="34" charset="0"/>
                <a:ea typeface="宋体" panose="02010600030101010101" pitchFamily="2" charset="-122"/>
              </a:rPr>
              <a:t>ALUOp=?</a:t>
            </a:r>
          </a:p>
        </p:txBody>
      </p:sp>
      <p:sp>
        <p:nvSpPr>
          <p:cNvPr id="51255" name="Rectangle 82">
            <a:extLst>
              <a:ext uri="{FF2B5EF4-FFF2-40B4-BE49-F238E27FC236}">
                <a16:creationId xmlns:a16="http://schemas.microsoft.com/office/drawing/2014/main" id="{3A648666-6038-42FB-B187-848C23CBD932}"/>
              </a:ext>
            </a:extLst>
          </p:cNvPr>
          <p:cNvSpPr>
            <a:spLocks noChangeArrowheads="1"/>
          </p:cNvSpPr>
          <p:nvPr/>
        </p:nvSpPr>
        <p:spPr bwMode="auto">
          <a:xfrm>
            <a:off x="4168626" y="2441575"/>
            <a:ext cx="660400" cy="2794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1256" name="Rectangle 83">
            <a:extLst>
              <a:ext uri="{FF2B5EF4-FFF2-40B4-BE49-F238E27FC236}">
                <a16:creationId xmlns:a16="http://schemas.microsoft.com/office/drawing/2014/main" id="{1E1F1034-884A-4452-A5B6-4907D151BFA6}"/>
              </a:ext>
            </a:extLst>
          </p:cNvPr>
          <p:cNvSpPr>
            <a:spLocks noChangeArrowheads="1"/>
          </p:cNvSpPr>
          <p:nvPr/>
        </p:nvSpPr>
        <p:spPr bwMode="auto">
          <a:xfrm>
            <a:off x="4217838" y="2428875"/>
            <a:ext cx="58896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solidFill>
                  <a:schemeClr val="accent2"/>
                </a:solidFill>
                <a:latin typeface="Arial" panose="020B0604020202020204" pitchFamily="34" charset="0"/>
                <a:ea typeface="宋体" panose="02010600030101010101" pitchFamily="2" charset="-122"/>
              </a:rPr>
              <a:t>&lt;&lt; 2</a:t>
            </a:r>
          </a:p>
        </p:txBody>
      </p:sp>
      <p:sp>
        <p:nvSpPr>
          <p:cNvPr id="51257" name="Line 84">
            <a:extLst>
              <a:ext uri="{FF2B5EF4-FFF2-40B4-BE49-F238E27FC236}">
                <a16:creationId xmlns:a16="http://schemas.microsoft.com/office/drawing/2014/main" id="{3C5A557F-935B-4F82-A18E-1322728958AF}"/>
              </a:ext>
            </a:extLst>
          </p:cNvPr>
          <p:cNvSpPr>
            <a:spLocks noChangeShapeType="1"/>
          </p:cNvSpPr>
          <p:nvPr/>
        </p:nvSpPr>
        <p:spPr bwMode="auto">
          <a:xfrm>
            <a:off x="2720826" y="3419475"/>
            <a:ext cx="2717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8" name="Line 85">
            <a:extLst>
              <a:ext uri="{FF2B5EF4-FFF2-40B4-BE49-F238E27FC236}">
                <a16:creationId xmlns:a16="http://schemas.microsoft.com/office/drawing/2014/main" id="{D723230F-AACF-4DF9-956A-386AA0E69CB2}"/>
              </a:ext>
            </a:extLst>
          </p:cNvPr>
          <p:cNvSpPr>
            <a:spLocks noChangeShapeType="1"/>
          </p:cNvSpPr>
          <p:nvPr/>
        </p:nvSpPr>
        <p:spPr bwMode="auto">
          <a:xfrm flipH="1">
            <a:off x="3692376" y="3328988"/>
            <a:ext cx="88900" cy="130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9" name="Rectangle 86">
            <a:extLst>
              <a:ext uri="{FF2B5EF4-FFF2-40B4-BE49-F238E27FC236}">
                <a16:creationId xmlns:a16="http://schemas.microsoft.com/office/drawing/2014/main" id="{762B1D44-42BA-469D-B9EA-DDA0783E3AAB}"/>
              </a:ext>
            </a:extLst>
          </p:cNvPr>
          <p:cNvSpPr>
            <a:spLocks noChangeArrowheads="1"/>
          </p:cNvSpPr>
          <p:nvPr/>
        </p:nvSpPr>
        <p:spPr bwMode="auto">
          <a:xfrm>
            <a:off x="3379638" y="3386138"/>
            <a:ext cx="406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latin typeface="Arial" panose="020B0604020202020204" pitchFamily="34" charset="0"/>
                <a:ea typeface="宋体" panose="02010600030101010101" pitchFamily="2" charset="-122"/>
              </a:rPr>
              <a:t>32</a:t>
            </a:r>
          </a:p>
        </p:txBody>
      </p:sp>
      <p:sp>
        <p:nvSpPr>
          <p:cNvPr id="51260" name="Rectangle 87">
            <a:extLst>
              <a:ext uri="{FF2B5EF4-FFF2-40B4-BE49-F238E27FC236}">
                <a16:creationId xmlns:a16="http://schemas.microsoft.com/office/drawing/2014/main" id="{8832A592-BBAE-41B3-9993-0C56585D4608}"/>
              </a:ext>
            </a:extLst>
          </p:cNvPr>
          <p:cNvSpPr>
            <a:spLocks noChangeArrowheads="1"/>
          </p:cNvSpPr>
          <p:nvPr/>
        </p:nvSpPr>
        <p:spPr bwMode="auto">
          <a:xfrm>
            <a:off x="2770038" y="3106738"/>
            <a:ext cx="6937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PC+4</a:t>
            </a:r>
          </a:p>
        </p:txBody>
      </p:sp>
      <p:sp>
        <p:nvSpPr>
          <p:cNvPr id="51261" name="Line 88">
            <a:extLst>
              <a:ext uri="{FF2B5EF4-FFF2-40B4-BE49-F238E27FC236}">
                <a16:creationId xmlns:a16="http://schemas.microsoft.com/office/drawing/2014/main" id="{4E094100-74B8-4741-9B18-ACEAAB5C7CE1}"/>
              </a:ext>
            </a:extLst>
          </p:cNvPr>
          <p:cNvSpPr>
            <a:spLocks noChangeShapeType="1"/>
          </p:cNvSpPr>
          <p:nvPr/>
        </p:nvSpPr>
        <p:spPr bwMode="auto">
          <a:xfrm flipH="1">
            <a:off x="6511776" y="2892425"/>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62" name="Line 89">
            <a:extLst>
              <a:ext uri="{FF2B5EF4-FFF2-40B4-BE49-F238E27FC236}">
                <a16:creationId xmlns:a16="http://schemas.microsoft.com/office/drawing/2014/main" id="{8CA9BCAD-D354-40FB-8EDA-2350E54C4820}"/>
              </a:ext>
            </a:extLst>
          </p:cNvPr>
          <p:cNvSpPr>
            <a:spLocks noChangeShapeType="1"/>
          </p:cNvSpPr>
          <p:nvPr/>
        </p:nvSpPr>
        <p:spPr bwMode="auto">
          <a:xfrm flipH="1">
            <a:off x="5895826" y="2962275"/>
            <a:ext cx="19304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63" name="Rectangle 90">
            <a:extLst>
              <a:ext uri="{FF2B5EF4-FFF2-40B4-BE49-F238E27FC236}">
                <a16:creationId xmlns:a16="http://schemas.microsoft.com/office/drawing/2014/main" id="{7E3F7954-B4C6-4A58-B986-BA5E8202AF05}"/>
              </a:ext>
            </a:extLst>
          </p:cNvPr>
          <p:cNvSpPr>
            <a:spLocks noChangeArrowheads="1"/>
          </p:cNvSpPr>
          <p:nvPr/>
        </p:nvSpPr>
        <p:spPr bwMode="auto">
          <a:xfrm>
            <a:off x="6199038" y="2581275"/>
            <a:ext cx="8016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Target</a:t>
            </a:r>
          </a:p>
        </p:txBody>
      </p:sp>
      <p:sp>
        <p:nvSpPr>
          <p:cNvPr id="51264" name="Rectangle 91">
            <a:extLst>
              <a:ext uri="{FF2B5EF4-FFF2-40B4-BE49-F238E27FC236}">
                <a16:creationId xmlns:a16="http://schemas.microsoft.com/office/drawing/2014/main" id="{10794C1C-CF92-47F8-8665-35287CB29A18}"/>
              </a:ext>
            </a:extLst>
          </p:cNvPr>
          <p:cNvSpPr>
            <a:spLocks noChangeArrowheads="1"/>
          </p:cNvSpPr>
          <p:nvPr/>
        </p:nvSpPr>
        <p:spPr bwMode="auto">
          <a:xfrm>
            <a:off x="6275238" y="2987675"/>
            <a:ext cx="406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latin typeface="Arial" panose="020B0604020202020204" pitchFamily="34" charset="0"/>
                <a:ea typeface="宋体" panose="02010600030101010101" pitchFamily="2" charset="-122"/>
              </a:rPr>
              <a:t>32</a:t>
            </a:r>
          </a:p>
        </p:txBody>
      </p:sp>
      <p:sp>
        <p:nvSpPr>
          <p:cNvPr id="51265" name="Line 92">
            <a:extLst>
              <a:ext uri="{FF2B5EF4-FFF2-40B4-BE49-F238E27FC236}">
                <a16:creationId xmlns:a16="http://schemas.microsoft.com/office/drawing/2014/main" id="{2D0799BC-C91A-4075-B1D7-2A65882BF0E3}"/>
              </a:ext>
            </a:extLst>
          </p:cNvPr>
          <p:cNvSpPr>
            <a:spLocks noChangeShapeType="1"/>
          </p:cNvSpPr>
          <p:nvPr/>
        </p:nvSpPr>
        <p:spPr bwMode="auto">
          <a:xfrm flipV="1">
            <a:off x="5552926" y="4613275"/>
            <a:ext cx="254000" cy="58420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66" name="Line 94">
            <a:extLst>
              <a:ext uri="{FF2B5EF4-FFF2-40B4-BE49-F238E27FC236}">
                <a16:creationId xmlns:a16="http://schemas.microsoft.com/office/drawing/2014/main" id="{CC01D48A-382A-4FE6-B86F-4CC9A9106284}"/>
              </a:ext>
            </a:extLst>
          </p:cNvPr>
          <p:cNvSpPr>
            <a:spLocks noChangeShapeType="1"/>
          </p:cNvSpPr>
          <p:nvPr/>
        </p:nvSpPr>
        <p:spPr bwMode="auto">
          <a:xfrm flipV="1">
            <a:off x="2555726" y="1501775"/>
            <a:ext cx="0" cy="6350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67" name="Line 95">
            <a:extLst>
              <a:ext uri="{FF2B5EF4-FFF2-40B4-BE49-F238E27FC236}">
                <a16:creationId xmlns:a16="http://schemas.microsoft.com/office/drawing/2014/main" id="{EF9C0513-9603-4877-AEB3-23398CDFD294}"/>
              </a:ext>
            </a:extLst>
          </p:cNvPr>
          <p:cNvSpPr>
            <a:spLocks noChangeShapeType="1"/>
          </p:cNvSpPr>
          <p:nvPr/>
        </p:nvSpPr>
        <p:spPr bwMode="auto">
          <a:xfrm>
            <a:off x="2555726" y="993775"/>
            <a:ext cx="0" cy="355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68" name="Line 96">
            <a:extLst>
              <a:ext uri="{FF2B5EF4-FFF2-40B4-BE49-F238E27FC236}">
                <a16:creationId xmlns:a16="http://schemas.microsoft.com/office/drawing/2014/main" id="{F6EEB6ED-2AB2-4065-8404-26232224187A}"/>
              </a:ext>
            </a:extLst>
          </p:cNvPr>
          <p:cNvSpPr>
            <a:spLocks noChangeShapeType="1"/>
          </p:cNvSpPr>
          <p:nvPr/>
        </p:nvSpPr>
        <p:spPr bwMode="auto">
          <a:xfrm>
            <a:off x="7965926" y="993775"/>
            <a:ext cx="0" cy="355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69" name="Line 97">
            <a:extLst>
              <a:ext uri="{FF2B5EF4-FFF2-40B4-BE49-F238E27FC236}">
                <a16:creationId xmlns:a16="http://schemas.microsoft.com/office/drawing/2014/main" id="{A364AD22-D422-4A37-8E2B-4FE891E0F132}"/>
              </a:ext>
            </a:extLst>
          </p:cNvPr>
          <p:cNvSpPr>
            <a:spLocks noChangeShapeType="1"/>
          </p:cNvSpPr>
          <p:nvPr/>
        </p:nvSpPr>
        <p:spPr bwMode="auto">
          <a:xfrm flipH="1">
            <a:off x="2085826" y="981075"/>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70" name="Line 98">
            <a:extLst>
              <a:ext uri="{FF2B5EF4-FFF2-40B4-BE49-F238E27FC236}">
                <a16:creationId xmlns:a16="http://schemas.microsoft.com/office/drawing/2014/main" id="{1D078B40-B857-422A-886A-92859206F732}"/>
              </a:ext>
            </a:extLst>
          </p:cNvPr>
          <p:cNvSpPr>
            <a:spLocks noChangeShapeType="1"/>
          </p:cNvSpPr>
          <p:nvPr/>
        </p:nvSpPr>
        <p:spPr bwMode="auto">
          <a:xfrm flipH="1">
            <a:off x="5210026" y="981075"/>
            <a:ext cx="2768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71" name="Line 99">
            <a:extLst>
              <a:ext uri="{FF2B5EF4-FFF2-40B4-BE49-F238E27FC236}">
                <a16:creationId xmlns:a16="http://schemas.microsoft.com/office/drawing/2014/main" id="{A5B1E83C-8296-4455-8474-9976B08DAF91}"/>
              </a:ext>
            </a:extLst>
          </p:cNvPr>
          <p:cNvSpPr>
            <a:spLocks noChangeShapeType="1"/>
          </p:cNvSpPr>
          <p:nvPr/>
        </p:nvSpPr>
        <p:spPr bwMode="auto">
          <a:xfrm>
            <a:off x="5222726" y="993775"/>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72" name="Line 100">
            <a:extLst>
              <a:ext uri="{FF2B5EF4-FFF2-40B4-BE49-F238E27FC236}">
                <a16:creationId xmlns:a16="http://schemas.microsoft.com/office/drawing/2014/main" id="{75AC52AB-4CA5-4F13-92A3-60FA0C03D9EB}"/>
              </a:ext>
            </a:extLst>
          </p:cNvPr>
          <p:cNvSpPr>
            <a:spLocks noChangeShapeType="1"/>
          </p:cNvSpPr>
          <p:nvPr/>
        </p:nvSpPr>
        <p:spPr bwMode="auto">
          <a:xfrm flipH="1">
            <a:off x="2543026" y="1362075"/>
            <a:ext cx="2692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73" name="Rectangle 101">
            <a:extLst>
              <a:ext uri="{FF2B5EF4-FFF2-40B4-BE49-F238E27FC236}">
                <a16:creationId xmlns:a16="http://schemas.microsoft.com/office/drawing/2014/main" id="{A12EA0A6-A1F9-4536-B384-2A6894FEB957}"/>
              </a:ext>
            </a:extLst>
          </p:cNvPr>
          <p:cNvSpPr>
            <a:spLocks noChangeArrowheads="1"/>
          </p:cNvSpPr>
          <p:nvPr/>
        </p:nvSpPr>
        <p:spPr bwMode="auto">
          <a:xfrm>
            <a:off x="2008038" y="1057275"/>
            <a:ext cx="4968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Clk</a:t>
            </a:r>
          </a:p>
        </p:txBody>
      </p:sp>
      <p:sp>
        <p:nvSpPr>
          <p:cNvPr id="51274" name="Line 103">
            <a:extLst>
              <a:ext uri="{FF2B5EF4-FFF2-40B4-BE49-F238E27FC236}">
                <a16:creationId xmlns:a16="http://schemas.microsoft.com/office/drawing/2014/main" id="{3DDE0824-9F1B-4656-8907-041F369B939F}"/>
              </a:ext>
            </a:extLst>
          </p:cNvPr>
          <p:cNvSpPr>
            <a:spLocks noChangeShapeType="1"/>
          </p:cNvSpPr>
          <p:nvPr/>
        </p:nvSpPr>
        <p:spPr bwMode="auto">
          <a:xfrm>
            <a:off x="2568426" y="1595438"/>
            <a:ext cx="24130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75" name="Rectangle 105">
            <a:extLst>
              <a:ext uri="{FF2B5EF4-FFF2-40B4-BE49-F238E27FC236}">
                <a16:creationId xmlns:a16="http://schemas.microsoft.com/office/drawing/2014/main" id="{D92572FD-21AB-4437-B2FA-177EC12EC3B5}"/>
              </a:ext>
            </a:extLst>
          </p:cNvPr>
          <p:cNvSpPr>
            <a:spLocks noChangeArrowheads="1"/>
          </p:cNvSpPr>
          <p:nvPr/>
        </p:nvSpPr>
        <p:spPr bwMode="auto">
          <a:xfrm>
            <a:off x="5056038" y="1443038"/>
            <a:ext cx="5984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Exec</a:t>
            </a:r>
          </a:p>
        </p:txBody>
      </p:sp>
      <p:grpSp>
        <p:nvGrpSpPr>
          <p:cNvPr id="51319" name="Group 119">
            <a:extLst>
              <a:ext uri="{FF2B5EF4-FFF2-40B4-BE49-F238E27FC236}">
                <a16:creationId xmlns:a16="http://schemas.microsoft.com/office/drawing/2014/main" id="{D8AA8D45-4FDF-45BF-9753-582E336DCA69}"/>
              </a:ext>
            </a:extLst>
          </p:cNvPr>
          <p:cNvGrpSpPr>
            <a:grpSpLocks/>
          </p:cNvGrpSpPr>
          <p:nvPr/>
        </p:nvGrpSpPr>
        <p:grpSpPr bwMode="auto">
          <a:xfrm>
            <a:off x="7729388" y="542925"/>
            <a:ext cx="1377950" cy="1041400"/>
            <a:chOff x="4786" y="396"/>
            <a:chExt cx="868" cy="656"/>
          </a:xfrm>
        </p:grpSpPr>
        <p:sp>
          <p:nvSpPr>
            <p:cNvPr id="51307" name="Oval 106">
              <a:extLst>
                <a:ext uri="{FF2B5EF4-FFF2-40B4-BE49-F238E27FC236}">
                  <a16:creationId xmlns:a16="http://schemas.microsoft.com/office/drawing/2014/main" id="{9EB050A9-6BB1-4612-ABCF-635E7734EF47}"/>
                </a:ext>
              </a:extLst>
            </p:cNvPr>
            <p:cNvSpPr>
              <a:spLocks noChangeArrowheads="1"/>
            </p:cNvSpPr>
            <p:nvPr/>
          </p:nvSpPr>
          <p:spPr bwMode="auto">
            <a:xfrm>
              <a:off x="4891" y="580"/>
              <a:ext cx="88" cy="472"/>
            </a:xfrm>
            <a:prstGeom prst="ellipse">
              <a:avLst/>
            </a:prstGeom>
            <a:noFill/>
            <a:ln w="127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1308" name="Rectangle 107">
              <a:extLst>
                <a:ext uri="{FF2B5EF4-FFF2-40B4-BE49-F238E27FC236}">
                  <a16:creationId xmlns:a16="http://schemas.microsoft.com/office/drawing/2014/main" id="{1940E884-5A52-468D-8EA9-33210F5F8435}"/>
                </a:ext>
              </a:extLst>
            </p:cNvPr>
            <p:cNvSpPr>
              <a:spLocks noChangeArrowheads="1"/>
            </p:cNvSpPr>
            <p:nvPr/>
          </p:nvSpPr>
          <p:spPr bwMode="auto">
            <a:xfrm>
              <a:off x="4786" y="396"/>
              <a:ext cx="86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dirty="0">
                  <a:solidFill>
                    <a:schemeClr val="accent1"/>
                  </a:solidFill>
                  <a:ea typeface="宋体" panose="02010600030101010101" pitchFamily="2" charset="-122"/>
                </a:rPr>
                <a:t>You are here!</a:t>
              </a:r>
            </a:p>
          </p:txBody>
        </p:sp>
        <p:sp>
          <p:nvSpPr>
            <p:cNvPr id="51309" name="Line 108">
              <a:extLst>
                <a:ext uri="{FF2B5EF4-FFF2-40B4-BE49-F238E27FC236}">
                  <a16:creationId xmlns:a16="http://schemas.microsoft.com/office/drawing/2014/main" id="{1323F9F1-FF56-4507-A4A4-A51DABC169A3}"/>
                </a:ext>
              </a:extLst>
            </p:cNvPr>
            <p:cNvSpPr>
              <a:spLocks noChangeShapeType="1"/>
            </p:cNvSpPr>
            <p:nvPr/>
          </p:nvSpPr>
          <p:spPr bwMode="auto">
            <a:xfrm flipH="1">
              <a:off x="4979" y="628"/>
              <a:ext cx="248" cy="184"/>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1277" name="Line 109">
            <a:extLst>
              <a:ext uri="{FF2B5EF4-FFF2-40B4-BE49-F238E27FC236}">
                <a16:creationId xmlns:a16="http://schemas.microsoft.com/office/drawing/2014/main" id="{AA4FE42C-5081-4DF1-8422-4473EA2E3799}"/>
              </a:ext>
            </a:extLst>
          </p:cNvPr>
          <p:cNvSpPr>
            <a:spLocks noChangeShapeType="1"/>
          </p:cNvSpPr>
          <p:nvPr/>
        </p:nvSpPr>
        <p:spPr bwMode="auto">
          <a:xfrm flipH="1">
            <a:off x="7953226" y="1362075"/>
            <a:ext cx="939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78" name="Line 110">
            <a:extLst>
              <a:ext uri="{FF2B5EF4-FFF2-40B4-BE49-F238E27FC236}">
                <a16:creationId xmlns:a16="http://schemas.microsoft.com/office/drawing/2014/main" id="{8F54F2D3-A63E-461D-807B-34E9F3F88384}"/>
              </a:ext>
            </a:extLst>
          </p:cNvPr>
          <p:cNvSpPr>
            <a:spLocks noChangeShapeType="1"/>
          </p:cNvSpPr>
          <p:nvPr/>
        </p:nvSpPr>
        <p:spPr bwMode="auto">
          <a:xfrm>
            <a:off x="5692626" y="1624013"/>
            <a:ext cx="2260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79" name="Line 111">
            <a:extLst>
              <a:ext uri="{FF2B5EF4-FFF2-40B4-BE49-F238E27FC236}">
                <a16:creationId xmlns:a16="http://schemas.microsoft.com/office/drawing/2014/main" id="{FD2CD46C-2FCA-4D85-9717-25BF21CFF3A1}"/>
              </a:ext>
            </a:extLst>
          </p:cNvPr>
          <p:cNvSpPr>
            <a:spLocks noChangeShapeType="1"/>
          </p:cNvSpPr>
          <p:nvPr/>
        </p:nvSpPr>
        <p:spPr bwMode="auto">
          <a:xfrm>
            <a:off x="8011964" y="1624013"/>
            <a:ext cx="454892"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80" name="Rectangle 112">
            <a:extLst>
              <a:ext uri="{FF2B5EF4-FFF2-40B4-BE49-F238E27FC236}">
                <a16:creationId xmlns:a16="http://schemas.microsoft.com/office/drawing/2014/main" id="{2FF3788E-E48A-43A5-BE1D-7AEB27D111B2}"/>
              </a:ext>
            </a:extLst>
          </p:cNvPr>
          <p:cNvSpPr>
            <a:spLocks noChangeArrowheads="1"/>
          </p:cNvSpPr>
          <p:nvPr/>
        </p:nvSpPr>
        <p:spPr bwMode="auto">
          <a:xfrm>
            <a:off x="8436549" y="1431351"/>
            <a:ext cx="6334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dirty="0">
                <a:ea typeface="宋体" panose="02010600030101010101" pitchFamily="2" charset="-122"/>
              </a:rPr>
              <a:t>Mem</a:t>
            </a:r>
          </a:p>
        </p:txBody>
      </p:sp>
      <p:sp>
        <p:nvSpPr>
          <p:cNvPr id="51281" name="Line 113">
            <a:extLst>
              <a:ext uri="{FF2B5EF4-FFF2-40B4-BE49-F238E27FC236}">
                <a16:creationId xmlns:a16="http://schemas.microsoft.com/office/drawing/2014/main" id="{24D80177-DC41-4791-8BD7-60DB59514EE8}"/>
              </a:ext>
            </a:extLst>
          </p:cNvPr>
          <p:cNvSpPr>
            <a:spLocks noChangeShapeType="1"/>
          </p:cNvSpPr>
          <p:nvPr/>
        </p:nvSpPr>
        <p:spPr bwMode="auto">
          <a:xfrm flipV="1">
            <a:off x="7965926" y="1501775"/>
            <a:ext cx="0" cy="6350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82" name="Line 114">
            <a:extLst>
              <a:ext uri="{FF2B5EF4-FFF2-40B4-BE49-F238E27FC236}">
                <a16:creationId xmlns:a16="http://schemas.microsoft.com/office/drawing/2014/main" id="{DC4BFF22-2DFE-4C5F-8277-2C0F7C92A645}"/>
              </a:ext>
            </a:extLst>
          </p:cNvPr>
          <p:cNvSpPr>
            <a:spLocks noChangeShapeType="1"/>
          </p:cNvSpPr>
          <p:nvPr/>
        </p:nvSpPr>
        <p:spPr bwMode="auto">
          <a:xfrm>
            <a:off x="8131026" y="4333875"/>
            <a:ext cx="812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5" name="AutoShape 115">
            <a:extLst>
              <a:ext uri="{FF2B5EF4-FFF2-40B4-BE49-F238E27FC236}">
                <a16:creationId xmlns:a16="http://schemas.microsoft.com/office/drawing/2014/main" id="{A01372C9-2180-4791-9794-FEF7FB29A16E}"/>
              </a:ext>
            </a:extLst>
          </p:cNvPr>
          <p:cNvSpPr>
            <a:spLocks noChangeArrowheads="1"/>
          </p:cNvSpPr>
          <p:nvPr/>
        </p:nvSpPr>
        <p:spPr bwMode="auto">
          <a:xfrm>
            <a:off x="4960788" y="1712913"/>
            <a:ext cx="3051175" cy="730250"/>
          </a:xfrm>
          <a:prstGeom prst="cloudCallout">
            <a:avLst>
              <a:gd name="adj1" fmla="val -18056"/>
              <a:gd name="adj2" fmla="val 66741"/>
            </a:avLst>
          </a:prstGeom>
          <a:noFill/>
          <a:ln w="127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700">
                <a:solidFill>
                  <a:srgbClr val="CC0000"/>
                </a:solidFill>
                <a:latin typeface="Arial" panose="020B0604020202020204" pitchFamily="34" charset="0"/>
                <a:ea typeface="黑体" panose="02010609060101010101" pitchFamily="49" charset="-122"/>
              </a:rPr>
              <a:t>Adder</a:t>
            </a:r>
            <a:r>
              <a:rPr lang="zh-CN" altLang="en-US" sz="1700">
                <a:solidFill>
                  <a:srgbClr val="CC0000"/>
                </a:solidFill>
                <a:latin typeface="Arial" panose="020B0604020202020204" pitchFamily="34" charset="0"/>
                <a:ea typeface="黑体" panose="02010609060101010101" pitchFamily="49" charset="-122"/>
              </a:rPr>
              <a:t>用于计算分支指令的转移地址</a:t>
            </a:r>
          </a:p>
        </p:txBody>
      </p:sp>
      <p:sp>
        <p:nvSpPr>
          <p:cNvPr id="51316" name="Rectangle 116">
            <a:extLst>
              <a:ext uri="{FF2B5EF4-FFF2-40B4-BE49-F238E27FC236}">
                <a16:creationId xmlns:a16="http://schemas.microsoft.com/office/drawing/2014/main" id="{8946DEBD-8FA5-4CE9-99F9-0557399B86ED}"/>
              </a:ext>
            </a:extLst>
          </p:cNvPr>
          <p:cNvSpPr>
            <a:spLocks noChangeArrowheads="1"/>
          </p:cNvSpPr>
          <p:nvPr/>
        </p:nvSpPr>
        <p:spPr bwMode="auto">
          <a:xfrm>
            <a:off x="0" y="2895600"/>
            <a:ext cx="24368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dirty="0" err="1">
                <a:solidFill>
                  <a:srgbClr val="008000"/>
                </a:solidFill>
                <a:latin typeface="Arial" panose="020B0604020202020204" pitchFamily="34" charset="0"/>
                <a:ea typeface="宋体" panose="02010600030101010101" pitchFamily="2" charset="-122"/>
              </a:rPr>
              <a:t>RegDst</a:t>
            </a:r>
            <a:r>
              <a:rPr lang="en-US" altLang="zh-CN" dirty="0">
                <a:solidFill>
                  <a:srgbClr val="008000"/>
                </a:solidFill>
                <a:latin typeface="Arial" panose="020B0604020202020204" pitchFamily="34" charset="0"/>
                <a:ea typeface="宋体" panose="02010600030101010101" pitchFamily="2" charset="-122"/>
              </a:rPr>
              <a:t>=0,</a:t>
            </a:r>
            <a:r>
              <a:rPr lang="en-US" altLang="zh-CN" dirty="0">
                <a:solidFill>
                  <a:srgbClr val="CC0000"/>
                </a:solidFill>
                <a:latin typeface="Arial" panose="020B0604020202020204" pitchFamily="34" charset="0"/>
                <a:ea typeface="宋体" panose="02010600030101010101" pitchFamily="2" charset="-122"/>
              </a:rPr>
              <a:t> </a:t>
            </a:r>
            <a:r>
              <a:rPr lang="en-US" altLang="zh-CN" dirty="0" err="1">
                <a:solidFill>
                  <a:srgbClr val="CC0000"/>
                </a:solidFill>
                <a:latin typeface="Arial" panose="020B0604020202020204" pitchFamily="34" charset="0"/>
                <a:ea typeface="宋体" panose="02010600030101010101" pitchFamily="2" charset="-122"/>
              </a:rPr>
              <a:t>ALUSrc</a:t>
            </a:r>
            <a:r>
              <a:rPr lang="en-US" altLang="zh-CN" dirty="0">
                <a:solidFill>
                  <a:srgbClr val="CC0000"/>
                </a:solidFill>
                <a:latin typeface="Arial" panose="020B0604020202020204" pitchFamily="34" charset="0"/>
                <a:ea typeface="宋体" panose="02010600030101010101" pitchFamily="2" charset="-122"/>
              </a:rPr>
              <a:t>=1           </a:t>
            </a:r>
            <a:r>
              <a:rPr lang="en-US" altLang="zh-CN" dirty="0" err="1" smtClean="0">
                <a:solidFill>
                  <a:srgbClr val="CC0000"/>
                </a:solidFill>
                <a:latin typeface="Arial" panose="020B0604020202020204" pitchFamily="34" charset="0"/>
                <a:ea typeface="宋体" panose="02010600030101010101" pitchFamily="2" charset="-122"/>
              </a:rPr>
              <a:t>ALUOp</a:t>
            </a:r>
            <a:r>
              <a:rPr lang="en-US" altLang="zh-CN" dirty="0" smtClean="0">
                <a:solidFill>
                  <a:srgbClr val="CC0000"/>
                </a:solidFill>
                <a:latin typeface="Arial" panose="020B0604020202020204" pitchFamily="34" charset="0"/>
                <a:ea typeface="宋体" panose="02010600030101010101" pitchFamily="2" charset="-122"/>
              </a:rPr>
              <a:t>=</a:t>
            </a:r>
            <a:r>
              <a:rPr lang="en-US" altLang="zh-CN" dirty="0" err="1" smtClean="0">
                <a:solidFill>
                  <a:srgbClr val="CC0000"/>
                </a:solidFill>
                <a:latin typeface="Arial" panose="020B0604020202020204" pitchFamily="34" charset="0"/>
                <a:ea typeface="宋体" panose="02010600030101010101" pitchFamily="2" charset="-122"/>
              </a:rPr>
              <a:t>addu</a:t>
            </a:r>
            <a:r>
              <a:rPr lang="en-US" altLang="zh-CN" dirty="0">
                <a:solidFill>
                  <a:srgbClr val="CC0000"/>
                </a:solidFill>
                <a:latin typeface="Arial" panose="020B0604020202020204" pitchFamily="34" charset="0"/>
                <a:ea typeface="宋体" panose="02010600030101010101" pitchFamily="2" charset="-122"/>
              </a:rPr>
              <a:t>, </a:t>
            </a:r>
            <a:r>
              <a:rPr lang="en-US" altLang="zh-CN" dirty="0" err="1" smtClean="0">
                <a:solidFill>
                  <a:srgbClr val="CC0000"/>
                </a:solidFill>
                <a:latin typeface="Arial" panose="020B0604020202020204" pitchFamily="34" charset="0"/>
                <a:ea typeface="宋体" panose="02010600030101010101" pitchFamily="2" charset="-122"/>
              </a:rPr>
              <a:t>ExtOp</a:t>
            </a:r>
            <a:r>
              <a:rPr lang="en-US" altLang="zh-CN" dirty="0" smtClean="0">
                <a:solidFill>
                  <a:srgbClr val="CC0000"/>
                </a:solidFill>
                <a:latin typeface="Arial" panose="020B0604020202020204" pitchFamily="34" charset="0"/>
                <a:ea typeface="宋体" panose="02010600030101010101" pitchFamily="2" charset="-122"/>
              </a:rPr>
              <a:t>=1</a:t>
            </a:r>
            <a:endParaRPr lang="zh-CN" altLang="en-US" dirty="0">
              <a:solidFill>
                <a:srgbClr val="CC0000"/>
              </a:solidFill>
              <a:latin typeface="Arial" panose="020B0604020202020204" pitchFamily="34" charset="0"/>
              <a:ea typeface="宋体" panose="02010600030101010101" pitchFamily="2" charset="-122"/>
            </a:endParaRPr>
          </a:p>
        </p:txBody>
      </p:sp>
      <p:sp>
        <p:nvSpPr>
          <p:cNvPr id="51317" name="Text Box 117">
            <a:extLst>
              <a:ext uri="{FF2B5EF4-FFF2-40B4-BE49-F238E27FC236}">
                <a16:creationId xmlns:a16="http://schemas.microsoft.com/office/drawing/2014/main" id="{47E187D9-0393-4447-8CFE-E1F950DD0FE4}"/>
              </a:ext>
            </a:extLst>
          </p:cNvPr>
          <p:cNvSpPr txBox="1">
            <a:spLocks noChangeArrowheads="1"/>
          </p:cNvSpPr>
          <p:nvPr/>
        </p:nvSpPr>
        <p:spPr bwMode="auto">
          <a:xfrm>
            <a:off x="203200" y="2260600"/>
            <a:ext cx="18145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sz="1800">
                <a:solidFill>
                  <a:schemeClr val="accent2"/>
                </a:solidFill>
                <a:latin typeface="Arial" panose="020B0604020202020204" pitchFamily="34" charset="0"/>
                <a:ea typeface="黑体" panose="02010609060101010101" pitchFamily="49" charset="-122"/>
              </a:rPr>
              <a:t>Load</a:t>
            </a:r>
            <a:r>
              <a:rPr lang="zh-CN" altLang="en-US" sz="1800">
                <a:solidFill>
                  <a:schemeClr val="accent2"/>
                </a:solidFill>
                <a:latin typeface="Arial" panose="020B0604020202020204" pitchFamily="34" charset="0"/>
                <a:ea typeface="黑体" panose="02010609060101010101" pitchFamily="49" charset="-122"/>
              </a:rPr>
              <a:t>指令的各控制信号取值？</a:t>
            </a:r>
          </a:p>
        </p:txBody>
      </p:sp>
      <p:sp>
        <p:nvSpPr>
          <p:cNvPr id="51318" name="Text Box 118">
            <a:extLst>
              <a:ext uri="{FF2B5EF4-FFF2-40B4-BE49-F238E27FC236}">
                <a16:creationId xmlns:a16="http://schemas.microsoft.com/office/drawing/2014/main" id="{7C0D344E-3763-4BE0-9230-9920AE354C4D}"/>
              </a:ext>
            </a:extLst>
          </p:cNvPr>
          <p:cNvSpPr txBox="1">
            <a:spLocks noChangeArrowheads="1"/>
          </p:cNvSpPr>
          <p:nvPr/>
        </p:nvSpPr>
        <p:spPr bwMode="auto">
          <a:xfrm>
            <a:off x="103188" y="627063"/>
            <a:ext cx="2263775" cy="152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nSpc>
                <a:spcPct val="115000"/>
              </a:lnSpc>
              <a:spcBef>
                <a:spcPct val="20000"/>
              </a:spcBef>
            </a:pPr>
            <a:r>
              <a:rPr lang="zh-CN" altLang="en-US" sz="1800">
                <a:solidFill>
                  <a:srgbClr val="008000"/>
                </a:solidFill>
                <a:latin typeface="Arial" panose="020B0604020202020204" pitchFamily="34" charset="0"/>
                <a:ea typeface="黑体" panose="02010609060101010101" pitchFamily="49" charset="-122"/>
              </a:rPr>
              <a:t>执行部件功能？</a:t>
            </a:r>
            <a:endParaRPr lang="en-US" altLang="zh-CN" sz="1800">
              <a:solidFill>
                <a:srgbClr val="008000"/>
              </a:solidFill>
              <a:latin typeface="Arial" panose="020B0604020202020204" pitchFamily="34" charset="0"/>
              <a:ea typeface="黑体" panose="02010609060101010101" pitchFamily="49" charset="-122"/>
            </a:endParaRPr>
          </a:p>
          <a:p>
            <a:pPr>
              <a:lnSpc>
                <a:spcPct val="115000"/>
              </a:lnSpc>
              <a:spcBef>
                <a:spcPct val="20000"/>
              </a:spcBef>
              <a:buFontTx/>
              <a:buChar char="•"/>
            </a:pPr>
            <a:r>
              <a:rPr lang="zh-CN" altLang="en-US" sz="1800">
                <a:solidFill>
                  <a:srgbClr val="3399FF"/>
                </a:solidFill>
                <a:latin typeface="Arial" panose="020B0604020202020204" pitchFamily="34" charset="0"/>
                <a:ea typeface="黑体" panose="02010609060101010101" pitchFamily="49" charset="-122"/>
              </a:rPr>
              <a:t>计算内存地址</a:t>
            </a:r>
          </a:p>
          <a:p>
            <a:pPr>
              <a:lnSpc>
                <a:spcPct val="115000"/>
              </a:lnSpc>
              <a:spcBef>
                <a:spcPct val="20000"/>
              </a:spcBef>
              <a:buFontTx/>
              <a:buChar char="•"/>
            </a:pPr>
            <a:r>
              <a:rPr lang="zh-CN" altLang="en-US" sz="1800">
                <a:solidFill>
                  <a:srgbClr val="3399FF"/>
                </a:solidFill>
                <a:latin typeface="Arial" panose="020B0604020202020204" pitchFamily="34" charset="0"/>
                <a:ea typeface="黑体" panose="02010609060101010101" pitchFamily="49" charset="-122"/>
              </a:rPr>
              <a:t>计算转移目标地址</a:t>
            </a:r>
          </a:p>
          <a:p>
            <a:pPr>
              <a:lnSpc>
                <a:spcPct val="115000"/>
              </a:lnSpc>
              <a:spcBef>
                <a:spcPct val="20000"/>
              </a:spcBef>
              <a:buFontTx/>
              <a:buChar char="•"/>
            </a:pPr>
            <a:r>
              <a:rPr lang="zh-CN" altLang="en-US" sz="1800">
                <a:solidFill>
                  <a:srgbClr val="3399FF"/>
                </a:solidFill>
                <a:latin typeface="Arial" panose="020B0604020202020204" pitchFamily="34" charset="0"/>
                <a:ea typeface="黑体" panose="02010609060101010101" pitchFamily="49" charset="-122"/>
              </a:rPr>
              <a:t>一般</a:t>
            </a:r>
            <a:r>
              <a:rPr lang="en-US" altLang="zh-CN" sz="1800">
                <a:solidFill>
                  <a:srgbClr val="3399FF"/>
                </a:solidFill>
                <a:latin typeface="Arial" panose="020B0604020202020204" pitchFamily="34" charset="0"/>
                <a:ea typeface="黑体" panose="02010609060101010101" pitchFamily="49" charset="-122"/>
              </a:rPr>
              <a:t>ALU</a:t>
            </a:r>
            <a:r>
              <a:rPr lang="zh-CN" altLang="en-US" sz="1800">
                <a:solidFill>
                  <a:srgbClr val="3399FF"/>
                </a:solidFill>
                <a:latin typeface="Arial" panose="020B0604020202020204" pitchFamily="34" charset="0"/>
                <a:ea typeface="黑体" panose="02010609060101010101" pitchFamily="49" charset="-122"/>
              </a:rPr>
              <a:t>运算</a:t>
            </a:r>
            <a:endParaRPr lang="en-US" altLang="zh-CN" sz="1800">
              <a:solidFill>
                <a:srgbClr val="3399FF"/>
              </a:solidFill>
              <a:latin typeface="Arial" panose="020B0604020202020204" pitchFamily="34" charset="0"/>
              <a:ea typeface="黑体" panose="02010609060101010101" pitchFamily="49" charset="-122"/>
            </a:endParaRPr>
          </a:p>
        </p:txBody>
      </p:sp>
      <p:sp>
        <p:nvSpPr>
          <p:cNvPr id="51320" name="Text Box 120">
            <a:extLst>
              <a:ext uri="{FF2B5EF4-FFF2-40B4-BE49-F238E27FC236}">
                <a16:creationId xmlns:a16="http://schemas.microsoft.com/office/drawing/2014/main" id="{F07801A0-111B-48FD-A832-42BB8501C24A}"/>
              </a:ext>
            </a:extLst>
          </p:cNvPr>
          <p:cNvSpPr txBox="1">
            <a:spLocks noChangeArrowheads="1"/>
          </p:cNvSpPr>
          <p:nvPr/>
        </p:nvSpPr>
        <p:spPr bwMode="auto">
          <a:xfrm>
            <a:off x="0" y="4514850"/>
            <a:ext cx="19446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sz="1800" dirty="0">
                <a:solidFill>
                  <a:schemeClr val="accent2"/>
                </a:solidFill>
                <a:latin typeface="Arial" panose="020B0604020202020204" pitchFamily="34" charset="0"/>
                <a:ea typeface="黑体" panose="02010609060101010101" pitchFamily="49" charset="-122"/>
              </a:rPr>
              <a:t>Branch</a:t>
            </a:r>
            <a:r>
              <a:rPr lang="zh-CN" altLang="en-US" sz="1800" dirty="0">
                <a:solidFill>
                  <a:schemeClr val="accent2"/>
                </a:solidFill>
                <a:latin typeface="Arial" panose="020B0604020202020204" pitchFamily="34" charset="0"/>
                <a:ea typeface="黑体" panose="02010609060101010101" pitchFamily="49" charset="-122"/>
              </a:rPr>
              <a:t>指令呢？</a:t>
            </a:r>
          </a:p>
        </p:txBody>
      </p:sp>
      <p:sp>
        <p:nvSpPr>
          <p:cNvPr id="51321" name="Rectangle 121">
            <a:extLst>
              <a:ext uri="{FF2B5EF4-FFF2-40B4-BE49-F238E27FC236}">
                <a16:creationId xmlns:a16="http://schemas.microsoft.com/office/drawing/2014/main" id="{A20791B9-5243-461B-9796-3F222ACED0EA}"/>
              </a:ext>
            </a:extLst>
          </p:cNvPr>
          <p:cNvSpPr>
            <a:spLocks noChangeArrowheads="1"/>
          </p:cNvSpPr>
          <p:nvPr/>
        </p:nvSpPr>
        <p:spPr bwMode="auto">
          <a:xfrm>
            <a:off x="0" y="4832350"/>
            <a:ext cx="25019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dirty="0" err="1">
                <a:solidFill>
                  <a:srgbClr val="008000"/>
                </a:solidFill>
                <a:latin typeface="Arial" panose="020B0604020202020204" pitchFamily="34" charset="0"/>
                <a:ea typeface="宋体" panose="02010600030101010101" pitchFamily="2" charset="-122"/>
              </a:rPr>
              <a:t>RegDst</a:t>
            </a:r>
            <a:r>
              <a:rPr lang="en-US" altLang="zh-CN" dirty="0">
                <a:solidFill>
                  <a:srgbClr val="008000"/>
                </a:solidFill>
                <a:latin typeface="Arial" panose="020B0604020202020204" pitchFamily="34" charset="0"/>
                <a:ea typeface="宋体" panose="02010600030101010101" pitchFamily="2" charset="-122"/>
              </a:rPr>
              <a:t>=x,</a:t>
            </a:r>
            <a:r>
              <a:rPr lang="en-US" altLang="zh-CN" dirty="0">
                <a:solidFill>
                  <a:srgbClr val="CC0000"/>
                </a:solidFill>
                <a:latin typeface="Arial" panose="020B0604020202020204" pitchFamily="34" charset="0"/>
                <a:ea typeface="宋体" panose="02010600030101010101" pitchFamily="2" charset="-122"/>
              </a:rPr>
              <a:t> </a:t>
            </a:r>
            <a:r>
              <a:rPr lang="en-US" altLang="zh-CN" dirty="0" err="1">
                <a:solidFill>
                  <a:srgbClr val="CC0000"/>
                </a:solidFill>
                <a:latin typeface="Arial" panose="020B0604020202020204" pitchFamily="34" charset="0"/>
                <a:ea typeface="宋体" panose="02010600030101010101" pitchFamily="2" charset="-122"/>
              </a:rPr>
              <a:t>ALUSrc</a:t>
            </a:r>
            <a:r>
              <a:rPr lang="en-US" altLang="zh-CN" dirty="0">
                <a:solidFill>
                  <a:srgbClr val="CC0000"/>
                </a:solidFill>
                <a:latin typeface="Arial" panose="020B0604020202020204" pitchFamily="34" charset="0"/>
                <a:ea typeface="宋体" panose="02010600030101010101" pitchFamily="2" charset="-122"/>
              </a:rPr>
              <a:t>=0            </a:t>
            </a:r>
            <a:r>
              <a:rPr lang="en-US" altLang="zh-CN" dirty="0" err="1" smtClean="0">
                <a:solidFill>
                  <a:srgbClr val="CC0000"/>
                </a:solidFill>
                <a:latin typeface="Arial" panose="020B0604020202020204" pitchFamily="34" charset="0"/>
                <a:ea typeface="宋体" panose="02010600030101010101" pitchFamily="2" charset="-122"/>
              </a:rPr>
              <a:t>ALUOp</a:t>
            </a:r>
            <a:r>
              <a:rPr lang="en-US" altLang="zh-CN" dirty="0" smtClean="0">
                <a:solidFill>
                  <a:srgbClr val="CC0000"/>
                </a:solidFill>
                <a:latin typeface="Arial" panose="020B0604020202020204" pitchFamily="34" charset="0"/>
                <a:ea typeface="宋体" panose="02010600030101010101" pitchFamily="2" charset="-122"/>
              </a:rPr>
              <a:t>=</a:t>
            </a:r>
            <a:r>
              <a:rPr lang="en-US" altLang="zh-CN" dirty="0" err="1" smtClean="0">
                <a:solidFill>
                  <a:srgbClr val="CC0000"/>
                </a:solidFill>
                <a:latin typeface="Arial" panose="020B0604020202020204" pitchFamily="34" charset="0"/>
                <a:ea typeface="宋体" panose="02010600030101010101" pitchFamily="2" charset="-122"/>
              </a:rPr>
              <a:t>subu</a:t>
            </a:r>
            <a:r>
              <a:rPr lang="en-US" altLang="zh-CN" dirty="0">
                <a:solidFill>
                  <a:srgbClr val="CC0000"/>
                </a:solidFill>
                <a:latin typeface="Arial" panose="020B0604020202020204" pitchFamily="34" charset="0"/>
                <a:ea typeface="宋体" panose="02010600030101010101" pitchFamily="2" charset="-122"/>
              </a:rPr>
              <a:t>, </a:t>
            </a:r>
            <a:r>
              <a:rPr lang="en-US" altLang="zh-CN" dirty="0" err="1" smtClean="0">
                <a:solidFill>
                  <a:srgbClr val="CC0000"/>
                </a:solidFill>
                <a:latin typeface="Arial" panose="020B0604020202020204" pitchFamily="34" charset="0"/>
                <a:ea typeface="宋体" panose="02010600030101010101" pitchFamily="2" charset="-122"/>
              </a:rPr>
              <a:t>ExtOp</a:t>
            </a:r>
            <a:r>
              <a:rPr lang="en-US" altLang="zh-CN" dirty="0" smtClean="0">
                <a:solidFill>
                  <a:srgbClr val="CC0000"/>
                </a:solidFill>
                <a:latin typeface="Arial" panose="020B0604020202020204" pitchFamily="34" charset="0"/>
                <a:ea typeface="宋体" panose="02010600030101010101" pitchFamily="2" charset="-122"/>
              </a:rPr>
              <a:t>=1</a:t>
            </a:r>
            <a:endParaRPr lang="zh-CN" altLang="en-US" dirty="0">
              <a:solidFill>
                <a:srgbClr val="CC0000"/>
              </a:solidFill>
              <a:latin typeface="Arial" panose="020B0604020202020204" pitchFamily="34" charset="0"/>
              <a:ea typeface="宋体" panose="02010600030101010101" pitchFamily="2" charset="-122"/>
            </a:endParaRPr>
          </a:p>
        </p:txBody>
      </p:sp>
      <p:sp>
        <p:nvSpPr>
          <p:cNvPr id="51322" name="Text Box 122">
            <a:extLst>
              <a:ext uri="{FF2B5EF4-FFF2-40B4-BE49-F238E27FC236}">
                <a16:creationId xmlns:a16="http://schemas.microsoft.com/office/drawing/2014/main" id="{E1AFE150-E9EB-416F-BC96-50B8065308C5}"/>
              </a:ext>
            </a:extLst>
          </p:cNvPr>
          <p:cNvSpPr txBox="1">
            <a:spLocks noChangeArrowheads="1"/>
          </p:cNvSpPr>
          <p:nvPr/>
        </p:nvSpPr>
        <p:spPr bwMode="auto">
          <a:xfrm>
            <a:off x="114300" y="3571875"/>
            <a:ext cx="19446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sz="1800" dirty="0">
                <a:solidFill>
                  <a:schemeClr val="accent2"/>
                </a:solidFill>
                <a:latin typeface="Arial" panose="020B0604020202020204" pitchFamily="34" charset="0"/>
                <a:ea typeface="黑体" panose="02010609060101010101" pitchFamily="49" charset="-122"/>
              </a:rPr>
              <a:t>Store</a:t>
            </a:r>
            <a:r>
              <a:rPr lang="zh-CN" altLang="en-US" sz="1800" dirty="0">
                <a:solidFill>
                  <a:schemeClr val="accent2"/>
                </a:solidFill>
                <a:latin typeface="Arial" panose="020B0604020202020204" pitchFamily="34" charset="0"/>
                <a:ea typeface="黑体" panose="02010609060101010101" pitchFamily="49" charset="-122"/>
              </a:rPr>
              <a:t>指令呢？</a:t>
            </a:r>
          </a:p>
        </p:txBody>
      </p:sp>
      <p:sp>
        <p:nvSpPr>
          <p:cNvPr id="51323" name="Rectangle 123">
            <a:extLst>
              <a:ext uri="{FF2B5EF4-FFF2-40B4-BE49-F238E27FC236}">
                <a16:creationId xmlns:a16="http://schemas.microsoft.com/office/drawing/2014/main" id="{349ED95E-82E7-4507-95D3-7A9E8508A900}"/>
              </a:ext>
            </a:extLst>
          </p:cNvPr>
          <p:cNvSpPr>
            <a:spLocks noChangeArrowheads="1"/>
          </p:cNvSpPr>
          <p:nvPr/>
        </p:nvSpPr>
        <p:spPr bwMode="auto">
          <a:xfrm>
            <a:off x="0" y="3821113"/>
            <a:ext cx="25019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dirty="0" err="1">
                <a:solidFill>
                  <a:srgbClr val="008000"/>
                </a:solidFill>
                <a:latin typeface="Arial" panose="020B0604020202020204" pitchFamily="34" charset="0"/>
                <a:ea typeface="宋体" panose="02010600030101010101" pitchFamily="2" charset="-122"/>
              </a:rPr>
              <a:t>RegDst</a:t>
            </a:r>
            <a:r>
              <a:rPr lang="en-US" altLang="zh-CN" dirty="0">
                <a:solidFill>
                  <a:srgbClr val="008000"/>
                </a:solidFill>
                <a:latin typeface="Arial" panose="020B0604020202020204" pitchFamily="34" charset="0"/>
                <a:ea typeface="宋体" panose="02010600030101010101" pitchFamily="2" charset="-122"/>
              </a:rPr>
              <a:t>=x,</a:t>
            </a:r>
            <a:r>
              <a:rPr lang="en-US" altLang="zh-CN" dirty="0">
                <a:solidFill>
                  <a:srgbClr val="CC0000"/>
                </a:solidFill>
                <a:latin typeface="Arial" panose="020B0604020202020204" pitchFamily="34" charset="0"/>
                <a:ea typeface="宋体" panose="02010600030101010101" pitchFamily="2" charset="-122"/>
              </a:rPr>
              <a:t> </a:t>
            </a:r>
            <a:r>
              <a:rPr lang="en-US" altLang="zh-CN" dirty="0" err="1">
                <a:solidFill>
                  <a:srgbClr val="CC0000"/>
                </a:solidFill>
                <a:latin typeface="Arial" panose="020B0604020202020204" pitchFamily="34" charset="0"/>
                <a:ea typeface="宋体" panose="02010600030101010101" pitchFamily="2" charset="-122"/>
              </a:rPr>
              <a:t>ALUSrc</a:t>
            </a:r>
            <a:r>
              <a:rPr lang="en-US" altLang="zh-CN" dirty="0">
                <a:solidFill>
                  <a:srgbClr val="CC0000"/>
                </a:solidFill>
                <a:latin typeface="Arial" panose="020B0604020202020204" pitchFamily="34" charset="0"/>
                <a:ea typeface="宋体" panose="02010600030101010101" pitchFamily="2" charset="-122"/>
              </a:rPr>
              <a:t>=1            </a:t>
            </a:r>
            <a:r>
              <a:rPr lang="en-US" altLang="zh-CN" dirty="0" err="1" smtClean="0">
                <a:solidFill>
                  <a:srgbClr val="CC0000"/>
                </a:solidFill>
                <a:latin typeface="Arial" panose="020B0604020202020204" pitchFamily="34" charset="0"/>
                <a:ea typeface="宋体" panose="02010600030101010101" pitchFamily="2" charset="-122"/>
              </a:rPr>
              <a:t>ALUOp</a:t>
            </a:r>
            <a:r>
              <a:rPr lang="en-US" altLang="zh-CN" dirty="0" smtClean="0">
                <a:solidFill>
                  <a:srgbClr val="CC0000"/>
                </a:solidFill>
                <a:latin typeface="Arial" panose="020B0604020202020204" pitchFamily="34" charset="0"/>
                <a:ea typeface="宋体" panose="02010600030101010101" pitchFamily="2" charset="-122"/>
              </a:rPr>
              <a:t>=</a:t>
            </a:r>
            <a:r>
              <a:rPr lang="en-US" altLang="zh-CN" dirty="0" err="1" smtClean="0">
                <a:solidFill>
                  <a:srgbClr val="CC0000"/>
                </a:solidFill>
                <a:latin typeface="Arial" panose="020B0604020202020204" pitchFamily="34" charset="0"/>
                <a:ea typeface="宋体" panose="02010600030101010101" pitchFamily="2" charset="-122"/>
              </a:rPr>
              <a:t>addu</a:t>
            </a:r>
            <a:r>
              <a:rPr lang="en-US" altLang="zh-CN" dirty="0">
                <a:solidFill>
                  <a:srgbClr val="CC0000"/>
                </a:solidFill>
                <a:latin typeface="Arial" panose="020B0604020202020204" pitchFamily="34" charset="0"/>
                <a:ea typeface="宋体" panose="02010600030101010101" pitchFamily="2" charset="-122"/>
              </a:rPr>
              <a:t>, </a:t>
            </a:r>
            <a:r>
              <a:rPr lang="en-US" altLang="zh-CN" dirty="0" err="1" smtClean="0">
                <a:solidFill>
                  <a:srgbClr val="CC0000"/>
                </a:solidFill>
                <a:latin typeface="Arial" panose="020B0604020202020204" pitchFamily="34" charset="0"/>
                <a:ea typeface="宋体" panose="02010600030101010101" pitchFamily="2" charset="-122"/>
              </a:rPr>
              <a:t>ExtOp</a:t>
            </a:r>
            <a:r>
              <a:rPr lang="en-US" altLang="zh-CN" dirty="0" smtClean="0">
                <a:solidFill>
                  <a:srgbClr val="CC0000"/>
                </a:solidFill>
                <a:latin typeface="Arial" panose="020B0604020202020204" pitchFamily="34" charset="0"/>
                <a:ea typeface="宋体" panose="02010600030101010101" pitchFamily="2" charset="-122"/>
              </a:rPr>
              <a:t>=1</a:t>
            </a:r>
            <a:endParaRPr lang="zh-CN" altLang="en-US" dirty="0">
              <a:solidFill>
                <a:srgbClr val="CC0000"/>
              </a:solidFill>
              <a:latin typeface="Arial" panose="020B0604020202020204" pitchFamily="34" charset="0"/>
              <a:ea typeface="宋体" panose="02010600030101010101" pitchFamily="2" charset="-122"/>
            </a:endParaRPr>
          </a:p>
        </p:txBody>
      </p:sp>
      <p:sp>
        <p:nvSpPr>
          <p:cNvPr id="51324" name="Text Box 124">
            <a:extLst>
              <a:ext uri="{FF2B5EF4-FFF2-40B4-BE49-F238E27FC236}">
                <a16:creationId xmlns:a16="http://schemas.microsoft.com/office/drawing/2014/main" id="{0EF9ADF6-6BC0-42BF-8470-7AD3AB3AAD5B}"/>
              </a:ext>
            </a:extLst>
          </p:cNvPr>
          <p:cNvSpPr txBox="1">
            <a:spLocks noChangeArrowheads="1"/>
          </p:cNvSpPr>
          <p:nvPr/>
        </p:nvSpPr>
        <p:spPr bwMode="auto">
          <a:xfrm>
            <a:off x="0" y="5543550"/>
            <a:ext cx="19446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sz="1800" dirty="0">
                <a:solidFill>
                  <a:schemeClr val="accent2"/>
                </a:solidFill>
                <a:latin typeface="Arial" panose="020B0604020202020204" pitchFamily="34" charset="0"/>
                <a:ea typeface="黑体" panose="02010609060101010101" pitchFamily="49" charset="-122"/>
              </a:rPr>
              <a:t>Ori</a:t>
            </a:r>
            <a:r>
              <a:rPr lang="zh-CN" altLang="en-US" sz="1800" dirty="0">
                <a:solidFill>
                  <a:schemeClr val="accent2"/>
                </a:solidFill>
                <a:latin typeface="Arial" panose="020B0604020202020204" pitchFamily="34" charset="0"/>
                <a:ea typeface="黑体" panose="02010609060101010101" pitchFamily="49" charset="-122"/>
              </a:rPr>
              <a:t>指令呢？</a:t>
            </a:r>
          </a:p>
        </p:txBody>
      </p:sp>
      <p:sp>
        <p:nvSpPr>
          <p:cNvPr id="51325" name="Rectangle 125">
            <a:extLst>
              <a:ext uri="{FF2B5EF4-FFF2-40B4-BE49-F238E27FC236}">
                <a16:creationId xmlns:a16="http://schemas.microsoft.com/office/drawing/2014/main" id="{8E772531-1D2D-4BA5-9D6D-B107EBB8B989}"/>
              </a:ext>
            </a:extLst>
          </p:cNvPr>
          <p:cNvSpPr>
            <a:spLocks noChangeArrowheads="1"/>
          </p:cNvSpPr>
          <p:nvPr/>
        </p:nvSpPr>
        <p:spPr bwMode="auto">
          <a:xfrm>
            <a:off x="87313" y="5802313"/>
            <a:ext cx="24892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dirty="0" err="1">
                <a:solidFill>
                  <a:srgbClr val="008000"/>
                </a:solidFill>
                <a:latin typeface="Arial" panose="020B0604020202020204" pitchFamily="34" charset="0"/>
                <a:ea typeface="宋体" panose="02010600030101010101" pitchFamily="2" charset="-122"/>
              </a:rPr>
              <a:t>RegDst</a:t>
            </a:r>
            <a:r>
              <a:rPr lang="en-US" altLang="zh-CN" dirty="0">
                <a:solidFill>
                  <a:srgbClr val="008000"/>
                </a:solidFill>
                <a:latin typeface="Arial" panose="020B0604020202020204" pitchFamily="34" charset="0"/>
                <a:ea typeface="宋体" panose="02010600030101010101" pitchFamily="2" charset="-122"/>
              </a:rPr>
              <a:t>=0,</a:t>
            </a:r>
            <a:r>
              <a:rPr lang="en-US" altLang="zh-CN" dirty="0">
                <a:solidFill>
                  <a:srgbClr val="CC0000"/>
                </a:solidFill>
                <a:latin typeface="Arial" panose="020B0604020202020204" pitchFamily="34" charset="0"/>
                <a:ea typeface="宋体" panose="02010600030101010101" pitchFamily="2" charset="-122"/>
              </a:rPr>
              <a:t> </a:t>
            </a:r>
            <a:r>
              <a:rPr lang="en-US" altLang="zh-CN" dirty="0" err="1">
                <a:solidFill>
                  <a:srgbClr val="CC0000"/>
                </a:solidFill>
                <a:latin typeface="Arial" panose="020B0604020202020204" pitchFamily="34" charset="0"/>
                <a:ea typeface="宋体" panose="02010600030101010101" pitchFamily="2" charset="-122"/>
              </a:rPr>
              <a:t>ALUSrc</a:t>
            </a:r>
            <a:r>
              <a:rPr lang="en-US" altLang="zh-CN" dirty="0">
                <a:solidFill>
                  <a:srgbClr val="CC0000"/>
                </a:solidFill>
                <a:latin typeface="Arial" panose="020B0604020202020204" pitchFamily="34" charset="0"/>
                <a:ea typeface="宋体" panose="02010600030101010101" pitchFamily="2" charset="-122"/>
              </a:rPr>
              <a:t>=1            </a:t>
            </a:r>
            <a:r>
              <a:rPr lang="en-US" altLang="zh-CN" dirty="0" err="1" smtClean="0">
                <a:solidFill>
                  <a:srgbClr val="CC0000"/>
                </a:solidFill>
                <a:latin typeface="Arial" panose="020B0604020202020204" pitchFamily="34" charset="0"/>
                <a:ea typeface="宋体" panose="02010600030101010101" pitchFamily="2" charset="-122"/>
              </a:rPr>
              <a:t>ALUOp</a:t>
            </a:r>
            <a:r>
              <a:rPr lang="en-US" altLang="zh-CN" dirty="0" smtClean="0">
                <a:solidFill>
                  <a:srgbClr val="CC0000"/>
                </a:solidFill>
                <a:latin typeface="Arial" panose="020B0604020202020204" pitchFamily="34" charset="0"/>
                <a:ea typeface="宋体" panose="02010600030101010101" pitchFamily="2" charset="-122"/>
              </a:rPr>
              <a:t>=or</a:t>
            </a:r>
            <a:r>
              <a:rPr lang="en-US" altLang="zh-CN" dirty="0">
                <a:solidFill>
                  <a:srgbClr val="CC0000"/>
                </a:solidFill>
                <a:latin typeface="Arial" panose="020B0604020202020204" pitchFamily="34" charset="0"/>
                <a:ea typeface="宋体" panose="02010600030101010101" pitchFamily="2" charset="-122"/>
              </a:rPr>
              <a:t>, </a:t>
            </a:r>
            <a:r>
              <a:rPr lang="en-US" altLang="zh-CN" dirty="0" err="1" smtClean="0">
                <a:solidFill>
                  <a:srgbClr val="CC0000"/>
                </a:solidFill>
                <a:latin typeface="Arial" panose="020B0604020202020204" pitchFamily="34" charset="0"/>
                <a:ea typeface="宋体" panose="02010600030101010101" pitchFamily="2" charset="-122"/>
              </a:rPr>
              <a:t>ExtOp</a:t>
            </a:r>
            <a:r>
              <a:rPr lang="en-US" altLang="zh-CN" dirty="0" smtClean="0">
                <a:solidFill>
                  <a:srgbClr val="CC0000"/>
                </a:solidFill>
                <a:latin typeface="Arial" panose="020B0604020202020204" pitchFamily="34" charset="0"/>
                <a:ea typeface="宋体" panose="02010600030101010101" pitchFamily="2" charset="-122"/>
              </a:rPr>
              <a:t>=0</a:t>
            </a:r>
            <a:endParaRPr lang="zh-CN" altLang="en-US" dirty="0">
              <a:solidFill>
                <a:srgbClr val="CC0000"/>
              </a:solidFill>
              <a:latin typeface="Arial" panose="020B0604020202020204" pitchFamily="34" charset="0"/>
              <a:ea typeface="宋体" panose="02010600030101010101" pitchFamily="2" charset="-122"/>
            </a:endParaRPr>
          </a:p>
        </p:txBody>
      </p:sp>
      <p:sp>
        <p:nvSpPr>
          <p:cNvPr id="51326" name="Text Box 126">
            <a:extLst>
              <a:ext uri="{FF2B5EF4-FFF2-40B4-BE49-F238E27FC236}">
                <a16:creationId xmlns:a16="http://schemas.microsoft.com/office/drawing/2014/main" id="{D94A1260-BFED-41B3-80DE-95BA3DCD9ED7}"/>
              </a:ext>
            </a:extLst>
          </p:cNvPr>
          <p:cNvSpPr txBox="1">
            <a:spLocks noChangeArrowheads="1"/>
          </p:cNvSpPr>
          <p:nvPr/>
        </p:nvSpPr>
        <p:spPr bwMode="auto">
          <a:xfrm>
            <a:off x="2293645" y="5967846"/>
            <a:ext cx="1633681"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sz="1800" dirty="0">
                <a:solidFill>
                  <a:schemeClr val="accent2"/>
                </a:solidFill>
                <a:latin typeface="Arial" panose="020B0604020202020204" pitchFamily="34" charset="0"/>
                <a:ea typeface="黑体" panose="02010609060101010101" pitchFamily="49" charset="-122"/>
              </a:rPr>
              <a:t>R</a:t>
            </a:r>
            <a:r>
              <a:rPr lang="zh-CN" altLang="en-US" sz="1800" dirty="0">
                <a:solidFill>
                  <a:schemeClr val="accent2"/>
                </a:solidFill>
                <a:latin typeface="Arial" panose="020B0604020202020204" pitchFamily="34" charset="0"/>
                <a:ea typeface="黑体" panose="02010609060101010101" pitchFamily="49" charset="-122"/>
              </a:rPr>
              <a:t>型指令呢？</a:t>
            </a:r>
          </a:p>
        </p:txBody>
      </p:sp>
      <p:sp>
        <p:nvSpPr>
          <p:cNvPr id="51327" name="Rectangle 127">
            <a:extLst>
              <a:ext uri="{FF2B5EF4-FFF2-40B4-BE49-F238E27FC236}">
                <a16:creationId xmlns:a16="http://schemas.microsoft.com/office/drawing/2014/main" id="{36FFC686-9340-4C3C-B538-57DFC4040DA5}"/>
              </a:ext>
            </a:extLst>
          </p:cNvPr>
          <p:cNvSpPr>
            <a:spLocks noChangeArrowheads="1"/>
          </p:cNvSpPr>
          <p:nvPr/>
        </p:nvSpPr>
        <p:spPr bwMode="auto">
          <a:xfrm>
            <a:off x="2238375" y="6273800"/>
            <a:ext cx="24685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dirty="0" err="1">
                <a:solidFill>
                  <a:srgbClr val="008000"/>
                </a:solidFill>
                <a:latin typeface="Arial" panose="020B0604020202020204" pitchFamily="34" charset="0"/>
                <a:ea typeface="宋体" panose="02010600030101010101" pitchFamily="2" charset="-122"/>
              </a:rPr>
              <a:t>RegDst</a:t>
            </a:r>
            <a:r>
              <a:rPr lang="en-US" altLang="zh-CN" dirty="0">
                <a:solidFill>
                  <a:srgbClr val="008000"/>
                </a:solidFill>
                <a:latin typeface="Arial" panose="020B0604020202020204" pitchFamily="34" charset="0"/>
                <a:ea typeface="宋体" panose="02010600030101010101" pitchFamily="2" charset="-122"/>
              </a:rPr>
              <a:t>=1,</a:t>
            </a:r>
            <a:r>
              <a:rPr lang="en-US" altLang="zh-CN" dirty="0">
                <a:solidFill>
                  <a:srgbClr val="CC0000"/>
                </a:solidFill>
                <a:latin typeface="Arial" panose="020B0604020202020204" pitchFamily="34" charset="0"/>
                <a:ea typeface="宋体" panose="02010600030101010101" pitchFamily="2" charset="-122"/>
              </a:rPr>
              <a:t> </a:t>
            </a:r>
            <a:r>
              <a:rPr lang="en-US" altLang="zh-CN" dirty="0" err="1">
                <a:solidFill>
                  <a:srgbClr val="CC0000"/>
                </a:solidFill>
                <a:latin typeface="Arial" panose="020B0604020202020204" pitchFamily="34" charset="0"/>
                <a:ea typeface="宋体" panose="02010600030101010101" pitchFamily="2" charset="-122"/>
              </a:rPr>
              <a:t>ALUSrc</a:t>
            </a:r>
            <a:r>
              <a:rPr lang="en-US" altLang="zh-CN" dirty="0">
                <a:solidFill>
                  <a:srgbClr val="CC0000"/>
                </a:solidFill>
                <a:latin typeface="Arial" panose="020B0604020202020204" pitchFamily="34" charset="0"/>
                <a:ea typeface="宋体" panose="02010600030101010101" pitchFamily="2" charset="-122"/>
              </a:rPr>
              <a:t>=0            </a:t>
            </a:r>
            <a:r>
              <a:rPr lang="en-US" altLang="zh-CN" dirty="0" err="1" smtClean="0">
                <a:solidFill>
                  <a:srgbClr val="C00000"/>
                </a:solidFill>
                <a:latin typeface="Arial" panose="020B0604020202020204" pitchFamily="34" charset="0"/>
                <a:ea typeface="宋体" panose="02010600030101010101" pitchFamily="2" charset="-122"/>
              </a:rPr>
              <a:t>ALUctr</a:t>
            </a:r>
            <a:r>
              <a:rPr lang="en-US" altLang="zh-CN" dirty="0" smtClean="0">
                <a:solidFill>
                  <a:srgbClr val="C00000"/>
                </a:solidFill>
                <a:latin typeface="Arial" panose="020B0604020202020204" pitchFamily="34" charset="0"/>
                <a:ea typeface="宋体" panose="02010600030101010101" pitchFamily="2" charset="-122"/>
              </a:rPr>
              <a:t>=‘</a:t>
            </a:r>
            <a:r>
              <a:rPr lang="en-US" altLang="zh-CN" dirty="0" err="1">
                <a:solidFill>
                  <a:srgbClr val="C00000"/>
                </a:solidFill>
                <a:latin typeface="Arial" panose="020B0604020202020204" pitchFamily="34" charset="0"/>
                <a:ea typeface="宋体" panose="02010600030101010101" pitchFamily="2" charset="-122"/>
              </a:rPr>
              <a:t>func</a:t>
            </a:r>
            <a:r>
              <a:rPr lang="en-US" altLang="zh-CN" dirty="0">
                <a:solidFill>
                  <a:srgbClr val="C00000"/>
                </a:solidFill>
                <a:latin typeface="Arial" panose="020B0604020202020204" pitchFamily="34" charset="0"/>
                <a:ea typeface="宋体" panose="02010600030101010101" pitchFamily="2" charset="-122"/>
              </a:rPr>
              <a:t>’, </a:t>
            </a:r>
            <a:r>
              <a:rPr lang="en-US" altLang="zh-CN" dirty="0" err="1" smtClean="0">
                <a:solidFill>
                  <a:srgbClr val="CC0000"/>
                </a:solidFill>
                <a:latin typeface="Arial" panose="020B0604020202020204" pitchFamily="34" charset="0"/>
                <a:ea typeface="宋体" panose="02010600030101010101" pitchFamily="2" charset="-122"/>
              </a:rPr>
              <a:t>ExtOp</a:t>
            </a:r>
            <a:r>
              <a:rPr lang="en-US" altLang="zh-CN" dirty="0" smtClean="0">
                <a:solidFill>
                  <a:srgbClr val="CC0000"/>
                </a:solidFill>
                <a:latin typeface="Arial" panose="020B0604020202020204" pitchFamily="34" charset="0"/>
                <a:ea typeface="宋体" panose="02010600030101010101" pitchFamily="2" charset="-122"/>
              </a:rPr>
              <a:t>=x</a:t>
            </a:r>
            <a:endParaRPr lang="zh-CN" altLang="en-US" dirty="0">
              <a:solidFill>
                <a:srgbClr val="CC0000"/>
              </a:solidFill>
              <a:latin typeface="Arial" panose="020B0604020202020204" pitchFamily="34" charset="0"/>
              <a:ea typeface="宋体" panose="02010600030101010101" pitchFamily="2" charset="-122"/>
            </a:endParaRPr>
          </a:p>
        </p:txBody>
      </p:sp>
      <p:sp>
        <p:nvSpPr>
          <p:cNvPr id="2" name="梯形 1">
            <a:extLst>
              <a:ext uri="{FF2B5EF4-FFF2-40B4-BE49-F238E27FC236}">
                <a16:creationId xmlns:a16="http://schemas.microsoft.com/office/drawing/2014/main" id="{A4234DC6-9200-47DC-9811-F49AEBFC5066}"/>
              </a:ext>
            </a:extLst>
          </p:cNvPr>
          <p:cNvSpPr/>
          <p:nvPr/>
        </p:nvSpPr>
        <p:spPr bwMode="auto">
          <a:xfrm>
            <a:off x="6265713" y="4906963"/>
            <a:ext cx="930275" cy="233362"/>
          </a:xfrm>
          <a:prstGeom prst="trapezoid">
            <a:avLst/>
          </a:prstGeom>
          <a:noFill/>
          <a:ln w="28575" cap="flat" cmpd="sng" algn="ctr">
            <a:solidFill>
              <a:schemeClr val="tx1"/>
            </a:solidFill>
            <a:prstDash val="solid"/>
            <a:round/>
            <a:headEnd type="none" w="med" len="med"/>
            <a:tailEnd type="none" w="med" len="med"/>
          </a:ln>
          <a:effectLst/>
        </p:spPr>
        <p:txBody>
          <a:bodyPr/>
          <a:lstStyle/>
          <a:p>
            <a:pPr>
              <a:defRPr/>
            </a:pPr>
            <a:endParaRPr lang="zh-CN" altLang="en-US"/>
          </a:p>
        </p:txBody>
      </p:sp>
      <p:sp>
        <p:nvSpPr>
          <p:cNvPr id="51297" name="Line 78">
            <a:extLst>
              <a:ext uri="{FF2B5EF4-FFF2-40B4-BE49-F238E27FC236}">
                <a16:creationId xmlns:a16="http://schemas.microsoft.com/office/drawing/2014/main" id="{91A6D671-DDC3-4DFB-9181-1998BD5038D5}"/>
              </a:ext>
            </a:extLst>
          </p:cNvPr>
          <p:cNvSpPr>
            <a:spLocks noChangeShapeType="1"/>
          </p:cNvSpPr>
          <p:nvPr/>
        </p:nvSpPr>
        <p:spPr bwMode="auto">
          <a:xfrm flipV="1">
            <a:off x="6964213" y="5160963"/>
            <a:ext cx="0" cy="5969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98" name="Line 80">
            <a:extLst>
              <a:ext uri="{FF2B5EF4-FFF2-40B4-BE49-F238E27FC236}">
                <a16:creationId xmlns:a16="http://schemas.microsoft.com/office/drawing/2014/main" id="{BB9F4F3A-C5C7-481D-978C-59F93810F1E2}"/>
              </a:ext>
            </a:extLst>
          </p:cNvPr>
          <p:cNvSpPr>
            <a:spLocks noChangeShapeType="1"/>
          </p:cNvSpPr>
          <p:nvPr/>
        </p:nvSpPr>
        <p:spPr bwMode="auto">
          <a:xfrm flipH="1">
            <a:off x="6891188" y="5222875"/>
            <a:ext cx="1651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99" name="Rectangle 79">
            <a:extLst>
              <a:ext uri="{FF2B5EF4-FFF2-40B4-BE49-F238E27FC236}">
                <a16:creationId xmlns:a16="http://schemas.microsoft.com/office/drawing/2014/main" id="{24897199-7B41-4CE9-A364-A8B4C8FD305A}"/>
              </a:ext>
            </a:extLst>
          </p:cNvPr>
          <p:cNvSpPr>
            <a:spLocks noChangeArrowheads="1"/>
          </p:cNvSpPr>
          <p:nvPr/>
        </p:nvSpPr>
        <p:spPr bwMode="auto">
          <a:xfrm>
            <a:off x="6988026" y="5149850"/>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ea typeface="宋体" panose="02010600030101010101" pitchFamily="2" charset="-122"/>
              </a:rPr>
              <a:t>3</a:t>
            </a:r>
          </a:p>
        </p:txBody>
      </p:sp>
      <p:sp>
        <p:nvSpPr>
          <p:cNvPr id="51300" name="Line 78">
            <a:extLst>
              <a:ext uri="{FF2B5EF4-FFF2-40B4-BE49-F238E27FC236}">
                <a16:creationId xmlns:a16="http://schemas.microsoft.com/office/drawing/2014/main" id="{9F4BA5C2-51F1-42AE-ACAB-3765629ADD22}"/>
              </a:ext>
            </a:extLst>
          </p:cNvPr>
          <p:cNvSpPr>
            <a:spLocks noChangeShapeType="1"/>
          </p:cNvSpPr>
          <p:nvPr/>
        </p:nvSpPr>
        <p:spPr bwMode="auto">
          <a:xfrm flipV="1">
            <a:off x="6494313" y="5135563"/>
            <a:ext cx="0" cy="173037"/>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1" name="文本框 2">
            <a:extLst>
              <a:ext uri="{FF2B5EF4-FFF2-40B4-BE49-F238E27FC236}">
                <a16:creationId xmlns:a16="http://schemas.microsoft.com/office/drawing/2014/main" id="{4728300C-9E3E-4862-AD1C-71E8F4B92F81}"/>
              </a:ext>
            </a:extLst>
          </p:cNvPr>
          <p:cNvSpPr txBox="1">
            <a:spLocks noChangeArrowheads="1"/>
          </p:cNvSpPr>
          <p:nvPr/>
        </p:nvSpPr>
        <p:spPr bwMode="auto">
          <a:xfrm>
            <a:off x="6187926" y="5989638"/>
            <a:ext cx="701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func</a:t>
            </a:r>
            <a:endParaRPr lang="zh-CN" altLang="en-US">
              <a:ea typeface="宋体" panose="02010600030101010101" pitchFamily="2" charset="-122"/>
            </a:endParaRPr>
          </a:p>
        </p:txBody>
      </p:sp>
      <p:cxnSp>
        <p:nvCxnSpPr>
          <p:cNvPr id="51302" name="直接连接符 4">
            <a:extLst>
              <a:ext uri="{FF2B5EF4-FFF2-40B4-BE49-F238E27FC236}">
                <a16:creationId xmlns:a16="http://schemas.microsoft.com/office/drawing/2014/main" id="{1D7CFB8C-23F7-4DE4-AA75-2751DA341337}"/>
              </a:ext>
            </a:extLst>
          </p:cNvPr>
          <p:cNvCxnSpPr>
            <a:cxnSpLocks noChangeShapeType="1"/>
            <a:stCxn id="2" idx="3"/>
          </p:cNvCxnSpPr>
          <p:nvPr/>
        </p:nvCxnSpPr>
        <p:spPr bwMode="auto">
          <a:xfrm>
            <a:off x="7167413" y="5022850"/>
            <a:ext cx="252413" cy="14288"/>
          </a:xfrm>
          <a:prstGeom prst="line">
            <a:avLst/>
          </a:prstGeom>
          <a:noFill/>
          <a:ln w="28575" algn="ctr">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03" name="直接连接符 6">
            <a:extLst>
              <a:ext uri="{FF2B5EF4-FFF2-40B4-BE49-F238E27FC236}">
                <a16:creationId xmlns:a16="http://schemas.microsoft.com/office/drawing/2014/main" id="{CA46E892-7039-4831-B754-F469B6DFACBB}"/>
              </a:ext>
            </a:extLst>
          </p:cNvPr>
          <p:cNvCxnSpPr>
            <a:cxnSpLocks noChangeShapeType="1"/>
          </p:cNvCxnSpPr>
          <p:nvPr/>
        </p:nvCxnSpPr>
        <p:spPr bwMode="auto">
          <a:xfrm>
            <a:off x="7415063" y="5003800"/>
            <a:ext cx="0" cy="579438"/>
          </a:xfrm>
          <a:prstGeom prst="line">
            <a:avLst/>
          </a:prstGeom>
          <a:noFill/>
          <a:ln w="28575" algn="ctr">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304" name="Rectangle 264">
            <a:extLst>
              <a:ext uri="{FF2B5EF4-FFF2-40B4-BE49-F238E27FC236}">
                <a16:creationId xmlns:a16="http://schemas.microsoft.com/office/drawing/2014/main" id="{CE0E4884-41AC-440B-9F26-13AB7AB5B93F}"/>
              </a:ext>
            </a:extLst>
          </p:cNvPr>
          <p:cNvSpPr>
            <a:spLocks noChangeArrowheads="1"/>
          </p:cNvSpPr>
          <p:nvPr/>
        </p:nvSpPr>
        <p:spPr bwMode="auto">
          <a:xfrm>
            <a:off x="7161063" y="5562600"/>
            <a:ext cx="1106488"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dirty="0">
                <a:solidFill>
                  <a:schemeClr val="accent2"/>
                </a:solidFill>
                <a:latin typeface="Arial" panose="020B0604020202020204" pitchFamily="34" charset="0"/>
                <a:ea typeface="宋体" panose="02010600030101010101" pitchFamily="2" charset="-122"/>
              </a:rPr>
              <a:t>R-Type=?</a:t>
            </a:r>
          </a:p>
        </p:txBody>
      </p:sp>
      <p:sp>
        <p:nvSpPr>
          <p:cNvPr id="51305" name="文本框 7">
            <a:extLst>
              <a:ext uri="{FF2B5EF4-FFF2-40B4-BE49-F238E27FC236}">
                <a16:creationId xmlns:a16="http://schemas.microsoft.com/office/drawing/2014/main" id="{55A83FC3-C399-4FB3-B164-DE64E2F735DE}"/>
              </a:ext>
            </a:extLst>
          </p:cNvPr>
          <p:cNvSpPr txBox="1">
            <a:spLocks noChangeArrowheads="1"/>
          </p:cNvSpPr>
          <p:nvPr/>
        </p:nvSpPr>
        <p:spPr bwMode="auto">
          <a:xfrm>
            <a:off x="6310163" y="4854575"/>
            <a:ext cx="3286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1</a:t>
            </a:r>
            <a:endParaRPr lang="zh-CN" altLang="en-US">
              <a:ea typeface="宋体" panose="02010600030101010101" pitchFamily="2" charset="-122"/>
            </a:endParaRPr>
          </a:p>
        </p:txBody>
      </p:sp>
      <p:sp>
        <p:nvSpPr>
          <p:cNvPr id="51306" name="文本框 8">
            <a:extLst>
              <a:ext uri="{FF2B5EF4-FFF2-40B4-BE49-F238E27FC236}">
                <a16:creationId xmlns:a16="http://schemas.microsoft.com/office/drawing/2014/main" id="{CE2FFB67-7E6E-4A01-875A-4A89C3D64FC8}"/>
              </a:ext>
            </a:extLst>
          </p:cNvPr>
          <p:cNvSpPr txBox="1">
            <a:spLocks noChangeArrowheads="1"/>
          </p:cNvSpPr>
          <p:nvPr/>
        </p:nvSpPr>
        <p:spPr bwMode="auto">
          <a:xfrm>
            <a:off x="6824513" y="4860925"/>
            <a:ext cx="3286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0</a:t>
            </a:r>
            <a:endParaRPr lang="zh-CN" altLang="en-US">
              <a:ea typeface="宋体" panose="02010600030101010101" pitchFamily="2" charset="-122"/>
            </a:endParaRPr>
          </a:p>
        </p:txBody>
      </p:sp>
      <p:sp>
        <p:nvSpPr>
          <p:cNvPr id="16" name="矩形 15"/>
          <p:cNvSpPr/>
          <p:nvPr/>
        </p:nvSpPr>
        <p:spPr>
          <a:xfrm>
            <a:off x="-19051" y="3353972"/>
            <a:ext cx="1158876" cy="338554"/>
          </a:xfrm>
          <a:prstGeom prst="rect">
            <a:avLst/>
          </a:prstGeom>
        </p:spPr>
        <p:txBody>
          <a:bodyPr wrap="square">
            <a:spAutoFit/>
          </a:bodyPr>
          <a:lstStyle/>
          <a:p>
            <a:r>
              <a:rPr lang="en-US" altLang="zh-CN" dirty="0" smtClean="0">
                <a:solidFill>
                  <a:srgbClr val="C00000"/>
                </a:solidFill>
                <a:latin typeface="Arial" panose="020B0604020202020204" pitchFamily="34" charset="0"/>
                <a:ea typeface="宋体" panose="02010600030101010101" pitchFamily="2" charset="-122"/>
              </a:rPr>
              <a:t>R-Type=0</a:t>
            </a:r>
            <a:endParaRPr lang="zh-CN" altLang="en-US" dirty="0">
              <a:solidFill>
                <a:srgbClr val="C00000"/>
              </a:solidFill>
            </a:endParaRPr>
          </a:p>
        </p:txBody>
      </p:sp>
      <p:sp>
        <p:nvSpPr>
          <p:cNvPr id="136" name="矩形 135"/>
          <p:cNvSpPr/>
          <p:nvPr/>
        </p:nvSpPr>
        <p:spPr>
          <a:xfrm>
            <a:off x="-28576" y="4278312"/>
            <a:ext cx="1158876" cy="338554"/>
          </a:xfrm>
          <a:prstGeom prst="rect">
            <a:avLst/>
          </a:prstGeom>
        </p:spPr>
        <p:txBody>
          <a:bodyPr wrap="square">
            <a:spAutoFit/>
          </a:bodyPr>
          <a:lstStyle/>
          <a:p>
            <a:r>
              <a:rPr lang="en-US" altLang="zh-CN" dirty="0" smtClean="0">
                <a:solidFill>
                  <a:srgbClr val="C00000"/>
                </a:solidFill>
                <a:latin typeface="Arial" panose="020B0604020202020204" pitchFamily="34" charset="0"/>
                <a:ea typeface="宋体" panose="02010600030101010101" pitchFamily="2" charset="-122"/>
              </a:rPr>
              <a:t>R-Type=0</a:t>
            </a:r>
            <a:endParaRPr lang="zh-CN" altLang="en-US" dirty="0">
              <a:solidFill>
                <a:srgbClr val="C00000"/>
              </a:solidFill>
            </a:endParaRPr>
          </a:p>
        </p:txBody>
      </p:sp>
      <p:sp>
        <p:nvSpPr>
          <p:cNvPr id="137" name="矩形 136"/>
          <p:cNvSpPr/>
          <p:nvPr/>
        </p:nvSpPr>
        <p:spPr>
          <a:xfrm>
            <a:off x="-11112" y="5277435"/>
            <a:ext cx="1158876" cy="338554"/>
          </a:xfrm>
          <a:prstGeom prst="rect">
            <a:avLst/>
          </a:prstGeom>
        </p:spPr>
        <p:txBody>
          <a:bodyPr wrap="square">
            <a:spAutoFit/>
          </a:bodyPr>
          <a:lstStyle/>
          <a:p>
            <a:r>
              <a:rPr lang="en-US" altLang="zh-CN" dirty="0" smtClean="0">
                <a:solidFill>
                  <a:srgbClr val="C00000"/>
                </a:solidFill>
                <a:latin typeface="Arial" panose="020B0604020202020204" pitchFamily="34" charset="0"/>
                <a:ea typeface="宋体" panose="02010600030101010101" pitchFamily="2" charset="-122"/>
              </a:rPr>
              <a:t>R-Type=0</a:t>
            </a:r>
            <a:endParaRPr lang="zh-CN" altLang="en-US" dirty="0">
              <a:solidFill>
                <a:srgbClr val="C00000"/>
              </a:solidFill>
            </a:endParaRPr>
          </a:p>
        </p:txBody>
      </p:sp>
      <p:sp>
        <p:nvSpPr>
          <p:cNvPr id="138" name="矩形 137"/>
          <p:cNvSpPr/>
          <p:nvPr/>
        </p:nvSpPr>
        <p:spPr>
          <a:xfrm>
            <a:off x="92074" y="6280527"/>
            <a:ext cx="1158876" cy="338554"/>
          </a:xfrm>
          <a:prstGeom prst="rect">
            <a:avLst/>
          </a:prstGeom>
        </p:spPr>
        <p:txBody>
          <a:bodyPr wrap="square">
            <a:spAutoFit/>
          </a:bodyPr>
          <a:lstStyle/>
          <a:p>
            <a:r>
              <a:rPr lang="en-US" altLang="zh-CN" dirty="0" smtClean="0">
                <a:solidFill>
                  <a:srgbClr val="C00000"/>
                </a:solidFill>
                <a:latin typeface="Arial" panose="020B0604020202020204" pitchFamily="34" charset="0"/>
                <a:ea typeface="宋体" panose="02010600030101010101" pitchFamily="2" charset="-122"/>
              </a:rPr>
              <a:t>R-Type=0</a:t>
            </a:r>
            <a:endParaRPr lang="zh-CN" altLang="en-US" dirty="0">
              <a:solidFill>
                <a:srgbClr val="C00000"/>
              </a:solidFill>
            </a:endParaRPr>
          </a:p>
        </p:txBody>
      </p:sp>
      <p:sp>
        <p:nvSpPr>
          <p:cNvPr id="139" name="矩形 138"/>
          <p:cNvSpPr/>
          <p:nvPr/>
        </p:nvSpPr>
        <p:spPr>
          <a:xfrm>
            <a:off x="4406107" y="6290260"/>
            <a:ext cx="1158876" cy="338554"/>
          </a:xfrm>
          <a:prstGeom prst="rect">
            <a:avLst/>
          </a:prstGeom>
        </p:spPr>
        <p:txBody>
          <a:bodyPr wrap="square">
            <a:spAutoFit/>
          </a:bodyPr>
          <a:lstStyle/>
          <a:p>
            <a:r>
              <a:rPr lang="en-US" altLang="zh-CN" dirty="0" smtClean="0">
                <a:solidFill>
                  <a:srgbClr val="C00000"/>
                </a:solidFill>
                <a:latin typeface="Arial" panose="020B0604020202020204" pitchFamily="34" charset="0"/>
                <a:ea typeface="宋体" panose="02010600030101010101" pitchFamily="2" charset="-122"/>
              </a:rPr>
              <a:t>R-Type=1</a:t>
            </a:r>
            <a:endParaRPr lang="zh-CN" altLang="en-US" dirty="0">
              <a:solidFill>
                <a:srgbClr val="C0000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318">
                                            <p:txEl>
                                              <p:pRg st="0" end="0"/>
                                            </p:txEl>
                                          </p:spTgt>
                                        </p:tgtEl>
                                        <p:attrNameLst>
                                          <p:attrName>style.visibility</p:attrName>
                                        </p:attrNameLst>
                                      </p:cBhvr>
                                      <p:to>
                                        <p:strVal val="visible"/>
                                      </p:to>
                                    </p:set>
                                    <p:animEffect transition="in" filter="blinds(horizontal)">
                                      <p:cBhvr>
                                        <p:cTn id="7" dur="500"/>
                                        <p:tgtEl>
                                          <p:spTgt spid="513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1318">
                                            <p:txEl>
                                              <p:pRg st="1" end="1"/>
                                            </p:txEl>
                                          </p:spTgt>
                                        </p:tgtEl>
                                        <p:attrNameLst>
                                          <p:attrName>style.visibility</p:attrName>
                                        </p:attrNameLst>
                                      </p:cBhvr>
                                      <p:to>
                                        <p:strVal val="visible"/>
                                      </p:to>
                                    </p:set>
                                    <p:animEffect transition="in" filter="blinds(horizontal)">
                                      <p:cBhvr>
                                        <p:cTn id="12" dur="500"/>
                                        <p:tgtEl>
                                          <p:spTgt spid="5131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1318">
                                            <p:txEl>
                                              <p:pRg st="2" end="2"/>
                                            </p:txEl>
                                          </p:spTgt>
                                        </p:tgtEl>
                                        <p:attrNameLst>
                                          <p:attrName>style.visibility</p:attrName>
                                        </p:attrNameLst>
                                      </p:cBhvr>
                                      <p:to>
                                        <p:strVal val="visible"/>
                                      </p:to>
                                    </p:set>
                                    <p:animEffect transition="in" filter="blinds(horizontal)">
                                      <p:cBhvr>
                                        <p:cTn id="17" dur="500"/>
                                        <p:tgtEl>
                                          <p:spTgt spid="5131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1318">
                                            <p:txEl>
                                              <p:pRg st="3" end="3"/>
                                            </p:txEl>
                                          </p:spTgt>
                                        </p:tgtEl>
                                        <p:attrNameLst>
                                          <p:attrName>style.visibility</p:attrName>
                                        </p:attrNameLst>
                                      </p:cBhvr>
                                      <p:to>
                                        <p:strVal val="visible"/>
                                      </p:to>
                                    </p:set>
                                    <p:animEffect transition="in" filter="blinds(horizontal)">
                                      <p:cBhvr>
                                        <p:cTn id="22" dur="500"/>
                                        <p:tgtEl>
                                          <p:spTgt spid="5131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1315"/>
                                        </p:tgtEl>
                                        <p:attrNameLst>
                                          <p:attrName>style.visibility</p:attrName>
                                        </p:attrNameLst>
                                      </p:cBhvr>
                                      <p:to>
                                        <p:strVal val="visible"/>
                                      </p:to>
                                    </p:set>
                                    <p:animEffect transition="in" filter="checkerboard(across)">
                                      <p:cBhvr>
                                        <p:cTn id="27" dur="500"/>
                                        <p:tgtEl>
                                          <p:spTgt spid="513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317"/>
                                        </p:tgtEl>
                                        <p:attrNameLst>
                                          <p:attrName>style.visibility</p:attrName>
                                        </p:attrNameLst>
                                      </p:cBhvr>
                                      <p:to>
                                        <p:strVal val="visible"/>
                                      </p:to>
                                    </p:set>
                                    <p:animEffect transition="in" filter="blinds(horizontal)">
                                      <p:cBhvr>
                                        <p:cTn id="32" dur="500"/>
                                        <p:tgtEl>
                                          <p:spTgt spid="513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1316"/>
                                        </p:tgtEl>
                                        <p:attrNameLst>
                                          <p:attrName>style.visibility</p:attrName>
                                        </p:attrNameLst>
                                      </p:cBhvr>
                                      <p:to>
                                        <p:strVal val="visible"/>
                                      </p:to>
                                    </p:set>
                                    <p:animEffect transition="in" filter="blinds(horizontal)">
                                      <p:cBhvr>
                                        <p:cTn id="37" dur="500"/>
                                        <p:tgtEl>
                                          <p:spTgt spid="51316"/>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51322"/>
                                        </p:tgtEl>
                                        <p:attrNameLst>
                                          <p:attrName>style.visibility</p:attrName>
                                        </p:attrNameLst>
                                      </p:cBhvr>
                                      <p:to>
                                        <p:strVal val="visible"/>
                                      </p:to>
                                    </p:set>
                                    <p:animEffect transition="in" filter="blinds(horizontal)">
                                      <p:cBhvr>
                                        <p:cTn id="45" dur="500"/>
                                        <p:tgtEl>
                                          <p:spTgt spid="51322"/>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51323"/>
                                        </p:tgtEl>
                                        <p:attrNameLst>
                                          <p:attrName>style.visibility</p:attrName>
                                        </p:attrNameLst>
                                      </p:cBhvr>
                                      <p:to>
                                        <p:strVal val="visible"/>
                                      </p:to>
                                    </p:set>
                                    <p:animEffect transition="in" filter="blinds(horizontal)">
                                      <p:cBhvr>
                                        <p:cTn id="50" dur="500"/>
                                        <p:tgtEl>
                                          <p:spTgt spid="51323"/>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136"/>
                                        </p:tgtEl>
                                        <p:attrNameLst>
                                          <p:attrName>style.visibility</p:attrName>
                                        </p:attrNameLst>
                                      </p:cBhvr>
                                      <p:to>
                                        <p:strVal val="visible"/>
                                      </p:to>
                                    </p:set>
                                    <p:animEffect transition="in" filter="wipe(down)">
                                      <p:cBhvr>
                                        <p:cTn id="53" dur="500"/>
                                        <p:tgtEl>
                                          <p:spTgt spid="136"/>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51320"/>
                                        </p:tgtEl>
                                        <p:attrNameLst>
                                          <p:attrName>style.visibility</p:attrName>
                                        </p:attrNameLst>
                                      </p:cBhvr>
                                      <p:to>
                                        <p:strVal val="visible"/>
                                      </p:to>
                                    </p:set>
                                    <p:animEffect transition="in" filter="blinds(horizontal)">
                                      <p:cBhvr>
                                        <p:cTn id="58" dur="500"/>
                                        <p:tgtEl>
                                          <p:spTgt spid="51320"/>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51321"/>
                                        </p:tgtEl>
                                        <p:attrNameLst>
                                          <p:attrName>style.visibility</p:attrName>
                                        </p:attrNameLst>
                                      </p:cBhvr>
                                      <p:to>
                                        <p:strVal val="visible"/>
                                      </p:to>
                                    </p:set>
                                    <p:animEffect transition="in" filter="blinds(horizontal)">
                                      <p:cBhvr>
                                        <p:cTn id="63" dur="500"/>
                                        <p:tgtEl>
                                          <p:spTgt spid="51321"/>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137"/>
                                        </p:tgtEl>
                                        <p:attrNameLst>
                                          <p:attrName>style.visibility</p:attrName>
                                        </p:attrNameLst>
                                      </p:cBhvr>
                                      <p:to>
                                        <p:strVal val="visible"/>
                                      </p:to>
                                    </p:set>
                                    <p:animEffect transition="in" filter="wipe(down)">
                                      <p:cBhvr>
                                        <p:cTn id="66" dur="500"/>
                                        <p:tgtEl>
                                          <p:spTgt spid="137"/>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51324"/>
                                        </p:tgtEl>
                                        <p:attrNameLst>
                                          <p:attrName>style.visibility</p:attrName>
                                        </p:attrNameLst>
                                      </p:cBhvr>
                                      <p:to>
                                        <p:strVal val="visible"/>
                                      </p:to>
                                    </p:set>
                                    <p:animEffect transition="in" filter="blinds(horizontal)">
                                      <p:cBhvr>
                                        <p:cTn id="71" dur="500"/>
                                        <p:tgtEl>
                                          <p:spTgt spid="51324"/>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51325"/>
                                        </p:tgtEl>
                                        <p:attrNameLst>
                                          <p:attrName>style.visibility</p:attrName>
                                        </p:attrNameLst>
                                      </p:cBhvr>
                                      <p:to>
                                        <p:strVal val="visible"/>
                                      </p:to>
                                    </p:set>
                                    <p:animEffect transition="in" filter="blinds(horizontal)">
                                      <p:cBhvr>
                                        <p:cTn id="76" dur="500"/>
                                        <p:tgtEl>
                                          <p:spTgt spid="51325"/>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38"/>
                                        </p:tgtEl>
                                        <p:attrNameLst>
                                          <p:attrName>style.visibility</p:attrName>
                                        </p:attrNameLst>
                                      </p:cBhvr>
                                      <p:to>
                                        <p:strVal val="visible"/>
                                      </p:to>
                                    </p:set>
                                    <p:animEffect transition="in" filter="wipe(down)">
                                      <p:cBhvr>
                                        <p:cTn id="79" dur="500"/>
                                        <p:tgtEl>
                                          <p:spTgt spid="138"/>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51326"/>
                                        </p:tgtEl>
                                        <p:attrNameLst>
                                          <p:attrName>style.visibility</p:attrName>
                                        </p:attrNameLst>
                                      </p:cBhvr>
                                      <p:to>
                                        <p:strVal val="visible"/>
                                      </p:to>
                                    </p:set>
                                    <p:animEffect transition="in" filter="blinds(horizontal)">
                                      <p:cBhvr>
                                        <p:cTn id="84" dur="500"/>
                                        <p:tgtEl>
                                          <p:spTgt spid="51326"/>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51327"/>
                                        </p:tgtEl>
                                        <p:attrNameLst>
                                          <p:attrName>style.visibility</p:attrName>
                                        </p:attrNameLst>
                                      </p:cBhvr>
                                      <p:to>
                                        <p:strVal val="visible"/>
                                      </p:to>
                                    </p:set>
                                    <p:animEffect transition="in" filter="blinds(horizontal)">
                                      <p:cBhvr>
                                        <p:cTn id="89" dur="500"/>
                                        <p:tgtEl>
                                          <p:spTgt spid="51327"/>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139"/>
                                        </p:tgtEl>
                                        <p:attrNameLst>
                                          <p:attrName>style.visibility</p:attrName>
                                        </p:attrNameLst>
                                      </p:cBhvr>
                                      <p:to>
                                        <p:strVal val="visible"/>
                                      </p:to>
                                    </p:set>
                                    <p:animEffect transition="in" filter="wipe(down)">
                                      <p:cBhvr>
                                        <p:cTn id="92" dur="500"/>
                                        <p:tgtEl>
                                          <p:spTgt spid="139"/>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51319"/>
                                        </p:tgtEl>
                                        <p:attrNameLst>
                                          <p:attrName>style.visibility</p:attrName>
                                        </p:attrNameLst>
                                      </p:cBhvr>
                                      <p:to>
                                        <p:strVal val="visible"/>
                                      </p:to>
                                    </p:set>
                                    <p:animEffect transition="in" filter="blinds(horizontal)">
                                      <p:cBhvr>
                                        <p:cTn id="97" dur="500"/>
                                        <p:tgtEl>
                                          <p:spTgt spid="51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15" grpId="0" animBg="1"/>
      <p:bldP spid="51316" grpId="0"/>
      <p:bldP spid="51317" grpId="0"/>
      <p:bldP spid="51320" grpId="0"/>
      <p:bldP spid="51321" grpId="0"/>
      <p:bldP spid="51322" grpId="0"/>
      <p:bldP spid="51323" grpId="0"/>
      <p:bldP spid="51324" grpId="0"/>
      <p:bldP spid="51325" grpId="0"/>
      <p:bldP spid="51326" grpId="0"/>
      <p:bldP spid="51327" grpId="0"/>
      <p:bldP spid="16" grpId="0"/>
      <p:bldP spid="136" grpId="0"/>
      <p:bldP spid="137" grpId="0"/>
      <p:bldP spid="138" grpId="0"/>
      <p:bldP spid="1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Group 211">
            <a:extLst>
              <a:ext uri="{FF2B5EF4-FFF2-40B4-BE49-F238E27FC236}">
                <a16:creationId xmlns:a16="http://schemas.microsoft.com/office/drawing/2014/main" id="{CFC1BCE4-FDE4-4FA6-BB6F-A7CFD6E85764}"/>
              </a:ext>
            </a:extLst>
          </p:cNvPr>
          <p:cNvGrpSpPr>
            <a:grpSpLocks/>
          </p:cNvGrpSpPr>
          <p:nvPr/>
        </p:nvGrpSpPr>
        <p:grpSpPr bwMode="auto">
          <a:xfrm>
            <a:off x="1333500" y="2632075"/>
            <a:ext cx="6324600" cy="915988"/>
            <a:chOff x="849" y="1667"/>
            <a:chExt cx="3984" cy="577"/>
          </a:xfrm>
        </p:grpSpPr>
        <p:sp>
          <p:nvSpPr>
            <p:cNvPr id="2" name="Line 143">
              <a:extLst>
                <a:ext uri="{FF2B5EF4-FFF2-40B4-BE49-F238E27FC236}">
                  <a16:creationId xmlns:a16="http://schemas.microsoft.com/office/drawing/2014/main" id="{A3EFE550-00AE-4BDC-A32D-FFF8CBEB7E96}"/>
                </a:ext>
              </a:extLst>
            </p:cNvPr>
            <p:cNvSpPr>
              <a:spLocks noChangeShapeType="1"/>
            </p:cNvSpPr>
            <p:nvPr/>
          </p:nvSpPr>
          <p:spPr bwMode="auto">
            <a:xfrm flipH="1">
              <a:off x="889" y="1860"/>
              <a:ext cx="3232" cy="0"/>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49" name="Line 127">
              <a:extLst>
                <a:ext uri="{FF2B5EF4-FFF2-40B4-BE49-F238E27FC236}">
                  <a16:creationId xmlns:a16="http://schemas.microsoft.com/office/drawing/2014/main" id="{A8DCA706-9FF9-497F-937B-A463DF6AE4D9}"/>
                </a:ext>
              </a:extLst>
            </p:cNvPr>
            <p:cNvSpPr>
              <a:spLocks noChangeShapeType="1"/>
            </p:cNvSpPr>
            <p:nvPr/>
          </p:nvSpPr>
          <p:spPr bwMode="auto">
            <a:xfrm>
              <a:off x="3968" y="2187"/>
              <a:ext cx="128" cy="0"/>
            </a:xfrm>
            <a:prstGeom prst="line">
              <a:avLst/>
            </a:prstGeom>
            <a:noFill/>
            <a:ln w="57150">
              <a:solidFill>
                <a:schemeClr val="hlink"/>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0" name="Line 144">
              <a:extLst>
                <a:ext uri="{FF2B5EF4-FFF2-40B4-BE49-F238E27FC236}">
                  <a16:creationId xmlns:a16="http://schemas.microsoft.com/office/drawing/2014/main" id="{E0FE1D48-8A12-4AE5-A9B1-3A2FF94DA778}"/>
                </a:ext>
              </a:extLst>
            </p:cNvPr>
            <p:cNvSpPr>
              <a:spLocks noChangeShapeType="1"/>
            </p:cNvSpPr>
            <p:nvPr/>
          </p:nvSpPr>
          <p:spPr bwMode="auto">
            <a:xfrm flipV="1">
              <a:off x="4104" y="1843"/>
              <a:ext cx="0" cy="352"/>
            </a:xfrm>
            <a:prstGeom prst="line">
              <a:avLst/>
            </a:prstGeom>
            <a:noFill/>
            <a:ln w="571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1" name="Line 145">
              <a:extLst>
                <a:ext uri="{FF2B5EF4-FFF2-40B4-BE49-F238E27FC236}">
                  <a16:creationId xmlns:a16="http://schemas.microsoft.com/office/drawing/2014/main" id="{1A514395-D7CD-4C45-AAF0-922428E66C63}"/>
                </a:ext>
              </a:extLst>
            </p:cNvPr>
            <p:cNvSpPr>
              <a:spLocks noChangeShapeType="1"/>
            </p:cNvSpPr>
            <p:nvPr/>
          </p:nvSpPr>
          <p:spPr bwMode="auto">
            <a:xfrm>
              <a:off x="4649" y="2244"/>
              <a:ext cx="176" cy="0"/>
            </a:xfrm>
            <a:prstGeom prst="line">
              <a:avLst/>
            </a:prstGeom>
            <a:noFill/>
            <a:ln w="57150">
              <a:solidFill>
                <a:schemeClr val="hlink"/>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2" name="Line 146">
              <a:extLst>
                <a:ext uri="{FF2B5EF4-FFF2-40B4-BE49-F238E27FC236}">
                  <a16:creationId xmlns:a16="http://schemas.microsoft.com/office/drawing/2014/main" id="{5BC2B837-BF5E-4C26-9AD2-C6431A465353}"/>
                </a:ext>
              </a:extLst>
            </p:cNvPr>
            <p:cNvSpPr>
              <a:spLocks noChangeShapeType="1"/>
            </p:cNvSpPr>
            <p:nvPr/>
          </p:nvSpPr>
          <p:spPr bwMode="auto">
            <a:xfrm>
              <a:off x="857" y="1668"/>
              <a:ext cx="3968" cy="0"/>
            </a:xfrm>
            <a:prstGeom prst="line">
              <a:avLst/>
            </a:prstGeom>
            <a:noFill/>
            <a:ln w="57150">
              <a:solidFill>
                <a:schemeClr val="hlink"/>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3" name="Line 147">
              <a:extLst>
                <a:ext uri="{FF2B5EF4-FFF2-40B4-BE49-F238E27FC236}">
                  <a16:creationId xmlns:a16="http://schemas.microsoft.com/office/drawing/2014/main" id="{8BCE60EA-E94E-4B87-8607-71C8D6D42B67}"/>
                </a:ext>
              </a:extLst>
            </p:cNvPr>
            <p:cNvSpPr>
              <a:spLocks noChangeShapeType="1"/>
            </p:cNvSpPr>
            <p:nvPr/>
          </p:nvSpPr>
          <p:spPr bwMode="auto">
            <a:xfrm>
              <a:off x="4833" y="1667"/>
              <a:ext cx="0" cy="560"/>
            </a:xfrm>
            <a:prstGeom prst="line">
              <a:avLst/>
            </a:prstGeom>
            <a:noFill/>
            <a:ln w="571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4" name="Line 148">
              <a:extLst>
                <a:ext uri="{FF2B5EF4-FFF2-40B4-BE49-F238E27FC236}">
                  <a16:creationId xmlns:a16="http://schemas.microsoft.com/office/drawing/2014/main" id="{3BAAFE32-7033-43B0-B1A0-840EF6A8636D}"/>
                </a:ext>
              </a:extLst>
            </p:cNvPr>
            <p:cNvSpPr>
              <a:spLocks noChangeShapeType="1"/>
            </p:cNvSpPr>
            <p:nvPr/>
          </p:nvSpPr>
          <p:spPr bwMode="auto">
            <a:xfrm>
              <a:off x="849" y="1676"/>
              <a:ext cx="0" cy="80"/>
            </a:xfrm>
            <a:prstGeom prst="line">
              <a:avLst/>
            </a:prstGeom>
            <a:noFill/>
            <a:ln w="571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460" name="Group 212">
            <a:extLst>
              <a:ext uri="{FF2B5EF4-FFF2-40B4-BE49-F238E27FC236}">
                <a16:creationId xmlns:a16="http://schemas.microsoft.com/office/drawing/2014/main" id="{5D1E7C8B-3B14-48B8-A5EB-E9144B33ECEE}"/>
              </a:ext>
            </a:extLst>
          </p:cNvPr>
          <p:cNvGrpSpPr>
            <a:grpSpLocks/>
          </p:cNvGrpSpPr>
          <p:nvPr/>
        </p:nvGrpSpPr>
        <p:grpSpPr bwMode="auto">
          <a:xfrm>
            <a:off x="1320800" y="2625729"/>
            <a:ext cx="6342063" cy="930275"/>
            <a:chOff x="832" y="1654"/>
            <a:chExt cx="3995" cy="586"/>
          </a:xfrm>
        </p:grpSpPr>
        <p:sp>
          <p:nvSpPr>
            <p:cNvPr id="53441" name="Line 203">
              <a:extLst>
                <a:ext uri="{FF2B5EF4-FFF2-40B4-BE49-F238E27FC236}">
                  <a16:creationId xmlns:a16="http://schemas.microsoft.com/office/drawing/2014/main" id="{3D754EA1-C5E6-4A25-9667-C6DAD7FE5E64}"/>
                </a:ext>
              </a:extLst>
            </p:cNvPr>
            <p:cNvSpPr>
              <a:spLocks noChangeShapeType="1"/>
            </p:cNvSpPr>
            <p:nvPr/>
          </p:nvSpPr>
          <p:spPr bwMode="auto">
            <a:xfrm flipH="1">
              <a:off x="869" y="1838"/>
              <a:ext cx="3236" cy="0"/>
            </a:xfrm>
            <a:prstGeom prst="line">
              <a:avLst/>
            </a:prstGeom>
            <a:noFill/>
            <a:ln w="57150">
              <a:solidFill>
                <a:srgbClr val="FF99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442" name="Line 201">
              <a:extLst>
                <a:ext uri="{FF2B5EF4-FFF2-40B4-BE49-F238E27FC236}">
                  <a16:creationId xmlns:a16="http://schemas.microsoft.com/office/drawing/2014/main" id="{E64134CF-7940-42C0-B264-74393CE07DC3}"/>
                </a:ext>
              </a:extLst>
            </p:cNvPr>
            <p:cNvSpPr>
              <a:spLocks noChangeShapeType="1"/>
            </p:cNvSpPr>
            <p:nvPr/>
          </p:nvSpPr>
          <p:spPr bwMode="auto">
            <a:xfrm>
              <a:off x="3950" y="2165"/>
              <a:ext cx="155" cy="0"/>
            </a:xfrm>
            <a:prstGeom prst="line">
              <a:avLst/>
            </a:prstGeom>
            <a:noFill/>
            <a:ln w="57150">
              <a:solidFill>
                <a:srgbClr val="FF99CC"/>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443" name="Line 202">
              <a:extLst>
                <a:ext uri="{FF2B5EF4-FFF2-40B4-BE49-F238E27FC236}">
                  <a16:creationId xmlns:a16="http://schemas.microsoft.com/office/drawing/2014/main" id="{19EC1FF7-FDA0-499F-B287-81E83FF6B6DA}"/>
                </a:ext>
              </a:extLst>
            </p:cNvPr>
            <p:cNvSpPr>
              <a:spLocks noChangeShapeType="1"/>
            </p:cNvSpPr>
            <p:nvPr/>
          </p:nvSpPr>
          <p:spPr bwMode="auto">
            <a:xfrm flipV="1">
              <a:off x="4105" y="1829"/>
              <a:ext cx="0" cy="356"/>
            </a:xfrm>
            <a:prstGeom prst="line">
              <a:avLst/>
            </a:prstGeom>
            <a:noFill/>
            <a:ln w="5715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444" name="Line 204">
              <a:extLst>
                <a:ext uri="{FF2B5EF4-FFF2-40B4-BE49-F238E27FC236}">
                  <a16:creationId xmlns:a16="http://schemas.microsoft.com/office/drawing/2014/main" id="{298DC45D-F41B-41ED-9455-F3363BC6BC85}"/>
                </a:ext>
              </a:extLst>
            </p:cNvPr>
            <p:cNvSpPr>
              <a:spLocks noChangeShapeType="1"/>
            </p:cNvSpPr>
            <p:nvPr/>
          </p:nvSpPr>
          <p:spPr bwMode="auto">
            <a:xfrm flipH="1">
              <a:off x="849" y="1654"/>
              <a:ext cx="3978" cy="9"/>
            </a:xfrm>
            <a:prstGeom prst="line">
              <a:avLst/>
            </a:prstGeom>
            <a:noFill/>
            <a:ln w="57150">
              <a:solidFill>
                <a:srgbClr val="FF99CC"/>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Line 205">
              <a:extLst>
                <a:ext uri="{FF2B5EF4-FFF2-40B4-BE49-F238E27FC236}">
                  <a16:creationId xmlns:a16="http://schemas.microsoft.com/office/drawing/2014/main" id="{1BA0E3A2-97CD-48A8-844B-F31117D06012}"/>
                </a:ext>
              </a:extLst>
            </p:cNvPr>
            <p:cNvSpPr>
              <a:spLocks noChangeShapeType="1"/>
            </p:cNvSpPr>
            <p:nvPr/>
          </p:nvSpPr>
          <p:spPr bwMode="auto">
            <a:xfrm flipV="1">
              <a:off x="4626" y="2226"/>
              <a:ext cx="201" cy="9"/>
            </a:xfrm>
            <a:prstGeom prst="line">
              <a:avLst/>
            </a:prstGeom>
            <a:noFill/>
            <a:ln w="57150">
              <a:solidFill>
                <a:srgbClr val="FF99CC"/>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Line 206">
              <a:extLst>
                <a:ext uri="{FF2B5EF4-FFF2-40B4-BE49-F238E27FC236}">
                  <a16:creationId xmlns:a16="http://schemas.microsoft.com/office/drawing/2014/main" id="{5C80C26D-FF3B-4C27-B20D-2B936E2F2193}"/>
                </a:ext>
              </a:extLst>
            </p:cNvPr>
            <p:cNvSpPr>
              <a:spLocks noChangeShapeType="1"/>
            </p:cNvSpPr>
            <p:nvPr/>
          </p:nvSpPr>
          <p:spPr bwMode="auto">
            <a:xfrm>
              <a:off x="4827" y="1655"/>
              <a:ext cx="0" cy="585"/>
            </a:xfrm>
            <a:prstGeom prst="line">
              <a:avLst/>
            </a:prstGeom>
            <a:noFill/>
            <a:ln w="5715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Line 207">
              <a:extLst>
                <a:ext uri="{FF2B5EF4-FFF2-40B4-BE49-F238E27FC236}">
                  <a16:creationId xmlns:a16="http://schemas.microsoft.com/office/drawing/2014/main" id="{3D0E2F02-17D5-4658-B43E-7031936BB462}"/>
                </a:ext>
              </a:extLst>
            </p:cNvPr>
            <p:cNvSpPr>
              <a:spLocks noChangeShapeType="1"/>
            </p:cNvSpPr>
            <p:nvPr/>
          </p:nvSpPr>
          <p:spPr bwMode="auto">
            <a:xfrm>
              <a:off x="832" y="1655"/>
              <a:ext cx="0" cy="91"/>
            </a:xfrm>
            <a:prstGeom prst="line">
              <a:avLst/>
            </a:prstGeom>
            <a:noFill/>
            <a:ln w="5715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3252" name="Rectangle 2">
            <a:extLst>
              <a:ext uri="{FF2B5EF4-FFF2-40B4-BE49-F238E27FC236}">
                <a16:creationId xmlns:a16="http://schemas.microsoft.com/office/drawing/2014/main" id="{739360A6-2ECB-4274-8914-59A166CD9559}"/>
              </a:ext>
            </a:extLst>
          </p:cNvPr>
          <p:cNvSpPr>
            <a:spLocks noGrp="1" noChangeArrowheads="1"/>
          </p:cNvSpPr>
          <p:nvPr>
            <p:ph type="title"/>
          </p:nvPr>
        </p:nvSpPr>
        <p:spPr>
          <a:xfrm>
            <a:off x="800100" y="228600"/>
            <a:ext cx="6035675" cy="373063"/>
          </a:xfrm>
          <a:noFill/>
        </p:spPr>
        <p:txBody>
          <a:bodyPr/>
          <a:lstStyle/>
          <a:p>
            <a:r>
              <a:rPr lang="en-US" altLang="zh-CN">
                <a:ea typeface="宋体" panose="02010600030101010101" pitchFamily="2" charset="-122"/>
              </a:rPr>
              <a:t>Load</a:t>
            </a:r>
            <a:r>
              <a:rPr lang="zh-CN" altLang="en-US">
                <a:ea typeface="宋体" panose="02010600030101010101" pitchFamily="2" charset="-122"/>
              </a:rPr>
              <a:t>指令的存储器读</a:t>
            </a:r>
            <a:r>
              <a:rPr lang="en-US" altLang="zh-CN">
                <a:ea typeface="宋体" panose="02010600030101010101" pitchFamily="2" charset="-122"/>
              </a:rPr>
              <a:t>(Mem)</a:t>
            </a:r>
            <a:r>
              <a:rPr lang="zh-CN" altLang="en-US">
                <a:ea typeface="宋体" panose="02010600030101010101" pitchFamily="2" charset="-122"/>
              </a:rPr>
              <a:t>阶段</a:t>
            </a:r>
          </a:p>
        </p:txBody>
      </p:sp>
      <p:sp>
        <p:nvSpPr>
          <p:cNvPr id="53253" name="Rectangle 3">
            <a:extLst>
              <a:ext uri="{FF2B5EF4-FFF2-40B4-BE49-F238E27FC236}">
                <a16:creationId xmlns:a16="http://schemas.microsoft.com/office/drawing/2014/main" id="{680EC7E2-C8FE-4639-BD85-A2CCCC0DD933}"/>
              </a:ext>
            </a:extLst>
          </p:cNvPr>
          <p:cNvSpPr>
            <a:spLocks noChangeArrowheads="1"/>
          </p:cNvSpPr>
          <p:nvPr/>
        </p:nvSpPr>
        <p:spPr bwMode="auto">
          <a:xfrm>
            <a:off x="2327275" y="3332163"/>
            <a:ext cx="288925" cy="230505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3254" name="Rectangle 4">
            <a:extLst>
              <a:ext uri="{FF2B5EF4-FFF2-40B4-BE49-F238E27FC236}">
                <a16:creationId xmlns:a16="http://schemas.microsoft.com/office/drawing/2014/main" id="{5BAC3DC5-8782-43DF-9AB6-C00D3E9E1E3C}"/>
              </a:ext>
            </a:extLst>
          </p:cNvPr>
          <p:cNvSpPr>
            <a:spLocks noChangeArrowheads="1"/>
          </p:cNvSpPr>
          <p:nvPr/>
        </p:nvSpPr>
        <p:spPr bwMode="auto">
          <a:xfrm rot="5400000">
            <a:off x="2123281" y="3502819"/>
            <a:ext cx="69056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IF/ID</a:t>
            </a:r>
            <a:r>
              <a:rPr lang="en-US" altLang="zh-CN">
                <a:ea typeface="宋体" panose="02010600030101010101" pitchFamily="2" charset="-122"/>
              </a:rPr>
              <a:t>:</a:t>
            </a:r>
          </a:p>
        </p:txBody>
      </p:sp>
      <p:sp>
        <p:nvSpPr>
          <p:cNvPr id="53255" name="Line 5">
            <a:extLst>
              <a:ext uri="{FF2B5EF4-FFF2-40B4-BE49-F238E27FC236}">
                <a16:creationId xmlns:a16="http://schemas.microsoft.com/office/drawing/2014/main" id="{BB487DA1-A28B-46FD-A2EA-8583312D510D}"/>
              </a:ext>
            </a:extLst>
          </p:cNvPr>
          <p:cNvSpPr>
            <a:spLocks noChangeShapeType="1"/>
          </p:cNvSpPr>
          <p:nvPr/>
        </p:nvSpPr>
        <p:spPr bwMode="auto">
          <a:xfrm>
            <a:off x="2476500" y="3027363"/>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56" name="Rectangle 6">
            <a:extLst>
              <a:ext uri="{FF2B5EF4-FFF2-40B4-BE49-F238E27FC236}">
                <a16:creationId xmlns:a16="http://schemas.microsoft.com/office/drawing/2014/main" id="{FDBFDC8F-FD0A-41C3-8109-B7FFBE4F0A35}"/>
              </a:ext>
            </a:extLst>
          </p:cNvPr>
          <p:cNvSpPr>
            <a:spLocks noChangeArrowheads="1"/>
          </p:cNvSpPr>
          <p:nvPr/>
        </p:nvSpPr>
        <p:spPr bwMode="auto">
          <a:xfrm>
            <a:off x="4156075" y="3332163"/>
            <a:ext cx="288925" cy="230505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3257" name="Rectangle 7">
            <a:extLst>
              <a:ext uri="{FF2B5EF4-FFF2-40B4-BE49-F238E27FC236}">
                <a16:creationId xmlns:a16="http://schemas.microsoft.com/office/drawing/2014/main" id="{5DCBC4C2-5AE5-462E-AA4E-68272D179554}"/>
              </a:ext>
            </a:extLst>
          </p:cNvPr>
          <p:cNvSpPr>
            <a:spLocks noChangeArrowheads="1"/>
          </p:cNvSpPr>
          <p:nvPr/>
        </p:nvSpPr>
        <p:spPr bwMode="auto">
          <a:xfrm rot="5400000">
            <a:off x="3521075" y="4416425"/>
            <a:ext cx="155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ID/Ex</a:t>
            </a:r>
            <a:r>
              <a:rPr lang="en-US" altLang="zh-CN">
                <a:ea typeface="宋体" panose="02010600030101010101" pitchFamily="2" charset="-122"/>
              </a:rPr>
              <a:t> </a:t>
            </a:r>
            <a:r>
              <a:rPr lang="en-US" altLang="zh-CN">
                <a:solidFill>
                  <a:schemeClr val="accent2"/>
                </a:solidFill>
                <a:latin typeface="Arial" panose="020B0604020202020204" pitchFamily="34" charset="0"/>
                <a:ea typeface="宋体" panose="02010600030101010101" pitchFamily="2" charset="-122"/>
              </a:rPr>
              <a:t>Register</a:t>
            </a:r>
          </a:p>
        </p:txBody>
      </p:sp>
      <p:sp>
        <p:nvSpPr>
          <p:cNvPr id="53258" name="Rectangle 8">
            <a:extLst>
              <a:ext uri="{FF2B5EF4-FFF2-40B4-BE49-F238E27FC236}">
                <a16:creationId xmlns:a16="http://schemas.microsoft.com/office/drawing/2014/main" id="{377F55DA-6A96-45EE-82B9-26F7C78E2146}"/>
              </a:ext>
            </a:extLst>
          </p:cNvPr>
          <p:cNvSpPr>
            <a:spLocks noChangeArrowheads="1"/>
          </p:cNvSpPr>
          <p:nvPr/>
        </p:nvSpPr>
        <p:spPr bwMode="auto">
          <a:xfrm>
            <a:off x="5984875" y="3332163"/>
            <a:ext cx="288925" cy="230505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3259" name="Rectangle 9">
            <a:extLst>
              <a:ext uri="{FF2B5EF4-FFF2-40B4-BE49-F238E27FC236}">
                <a16:creationId xmlns:a16="http://schemas.microsoft.com/office/drawing/2014/main" id="{DA0FBF62-F771-4822-A033-E8C79A2CB33F}"/>
              </a:ext>
            </a:extLst>
          </p:cNvPr>
          <p:cNvSpPr>
            <a:spLocks noChangeArrowheads="1"/>
          </p:cNvSpPr>
          <p:nvPr/>
        </p:nvSpPr>
        <p:spPr bwMode="auto">
          <a:xfrm rot="5400000">
            <a:off x="5218113" y="4414838"/>
            <a:ext cx="18129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Ex/Mem</a:t>
            </a:r>
            <a:r>
              <a:rPr lang="en-US" altLang="zh-CN">
                <a:ea typeface="宋体" panose="02010600030101010101" pitchFamily="2" charset="-122"/>
              </a:rPr>
              <a:t> </a:t>
            </a:r>
            <a:r>
              <a:rPr lang="en-US" altLang="zh-CN">
                <a:solidFill>
                  <a:schemeClr val="accent2"/>
                </a:solidFill>
                <a:latin typeface="Arial" panose="020B0604020202020204" pitchFamily="34" charset="0"/>
                <a:ea typeface="宋体" panose="02010600030101010101" pitchFamily="2" charset="-122"/>
              </a:rPr>
              <a:t>Register</a:t>
            </a:r>
          </a:p>
        </p:txBody>
      </p:sp>
      <p:sp>
        <p:nvSpPr>
          <p:cNvPr id="53260" name="Rectangle 10">
            <a:extLst>
              <a:ext uri="{FF2B5EF4-FFF2-40B4-BE49-F238E27FC236}">
                <a16:creationId xmlns:a16="http://schemas.microsoft.com/office/drawing/2014/main" id="{4DF97646-399A-4177-BA9B-A4E8A43D8A51}"/>
              </a:ext>
            </a:extLst>
          </p:cNvPr>
          <p:cNvSpPr>
            <a:spLocks noChangeArrowheads="1"/>
          </p:cNvSpPr>
          <p:nvPr/>
        </p:nvSpPr>
        <p:spPr bwMode="auto">
          <a:xfrm>
            <a:off x="7889875" y="3332163"/>
            <a:ext cx="288925" cy="230505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3261" name="Rectangle 11">
            <a:extLst>
              <a:ext uri="{FF2B5EF4-FFF2-40B4-BE49-F238E27FC236}">
                <a16:creationId xmlns:a16="http://schemas.microsoft.com/office/drawing/2014/main" id="{6EB16C44-DD75-4C5C-B8B2-D79F252D06AB}"/>
              </a:ext>
            </a:extLst>
          </p:cNvPr>
          <p:cNvSpPr>
            <a:spLocks noChangeArrowheads="1"/>
          </p:cNvSpPr>
          <p:nvPr/>
        </p:nvSpPr>
        <p:spPr bwMode="auto">
          <a:xfrm rot="5400000">
            <a:off x="6948488" y="4338637"/>
            <a:ext cx="2159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Mem/Wr</a:t>
            </a:r>
            <a:r>
              <a:rPr lang="en-US" altLang="zh-CN">
                <a:ea typeface="宋体" panose="02010600030101010101" pitchFamily="2" charset="-122"/>
              </a:rPr>
              <a:t>: Load’s Data</a:t>
            </a:r>
          </a:p>
        </p:txBody>
      </p:sp>
      <p:sp>
        <p:nvSpPr>
          <p:cNvPr id="53262" name="Rectangle 12">
            <a:extLst>
              <a:ext uri="{FF2B5EF4-FFF2-40B4-BE49-F238E27FC236}">
                <a16:creationId xmlns:a16="http://schemas.microsoft.com/office/drawing/2014/main" id="{D22CF1B5-D5BF-4AB5-8512-3CD4076F5E9F}"/>
              </a:ext>
            </a:extLst>
          </p:cNvPr>
          <p:cNvSpPr>
            <a:spLocks noChangeArrowheads="1"/>
          </p:cNvSpPr>
          <p:nvPr/>
        </p:nvSpPr>
        <p:spPr bwMode="auto">
          <a:xfrm>
            <a:off x="803275" y="3332163"/>
            <a:ext cx="288925" cy="1117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3263" name="Rectangle 13">
            <a:extLst>
              <a:ext uri="{FF2B5EF4-FFF2-40B4-BE49-F238E27FC236}">
                <a16:creationId xmlns:a16="http://schemas.microsoft.com/office/drawing/2014/main" id="{62C517CE-8E46-4978-82AD-08786ADA3560}"/>
              </a:ext>
            </a:extLst>
          </p:cNvPr>
          <p:cNvSpPr>
            <a:spLocks noChangeArrowheads="1"/>
          </p:cNvSpPr>
          <p:nvPr/>
        </p:nvSpPr>
        <p:spPr bwMode="auto">
          <a:xfrm rot="5400000">
            <a:off x="710407" y="3415506"/>
            <a:ext cx="4619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PC</a:t>
            </a:r>
          </a:p>
        </p:txBody>
      </p:sp>
      <p:sp>
        <p:nvSpPr>
          <p:cNvPr id="53264" name="Rectangle 14">
            <a:extLst>
              <a:ext uri="{FF2B5EF4-FFF2-40B4-BE49-F238E27FC236}">
                <a16:creationId xmlns:a16="http://schemas.microsoft.com/office/drawing/2014/main" id="{7294FD64-67E0-4E1C-B49A-9C23CB2A2F67}"/>
              </a:ext>
            </a:extLst>
          </p:cNvPr>
          <p:cNvSpPr>
            <a:spLocks noChangeArrowheads="1"/>
          </p:cNvSpPr>
          <p:nvPr/>
        </p:nvSpPr>
        <p:spPr bwMode="auto">
          <a:xfrm>
            <a:off x="6899275" y="3775075"/>
            <a:ext cx="593725" cy="1270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3265" name="Rectangle 15">
            <a:extLst>
              <a:ext uri="{FF2B5EF4-FFF2-40B4-BE49-F238E27FC236}">
                <a16:creationId xmlns:a16="http://schemas.microsoft.com/office/drawing/2014/main" id="{EACA0D0B-C083-450C-8124-C13234032E8D}"/>
              </a:ext>
            </a:extLst>
          </p:cNvPr>
          <p:cNvSpPr>
            <a:spLocks noChangeArrowheads="1"/>
          </p:cNvSpPr>
          <p:nvPr/>
        </p:nvSpPr>
        <p:spPr bwMode="auto">
          <a:xfrm>
            <a:off x="6875463" y="3797300"/>
            <a:ext cx="71278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Data</a:t>
            </a:r>
          </a:p>
          <a:p>
            <a:pPr algn="ctr"/>
            <a:r>
              <a:rPr lang="en-US" altLang="zh-CN">
                <a:solidFill>
                  <a:schemeClr val="accent2"/>
                </a:solidFill>
                <a:latin typeface="Arial" panose="020B0604020202020204" pitchFamily="34" charset="0"/>
                <a:ea typeface="宋体" panose="02010600030101010101" pitchFamily="2" charset="-122"/>
              </a:rPr>
              <a:t>Mem</a:t>
            </a:r>
          </a:p>
        </p:txBody>
      </p:sp>
      <p:sp>
        <p:nvSpPr>
          <p:cNvPr id="53266" name="Rectangle 16">
            <a:extLst>
              <a:ext uri="{FF2B5EF4-FFF2-40B4-BE49-F238E27FC236}">
                <a16:creationId xmlns:a16="http://schemas.microsoft.com/office/drawing/2014/main" id="{CD20380B-2127-41D9-BF45-31416DFDB257}"/>
              </a:ext>
            </a:extLst>
          </p:cNvPr>
          <p:cNvSpPr>
            <a:spLocks noChangeArrowheads="1"/>
          </p:cNvSpPr>
          <p:nvPr/>
        </p:nvSpPr>
        <p:spPr bwMode="auto">
          <a:xfrm>
            <a:off x="6843713" y="4562475"/>
            <a:ext cx="5191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WA</a:t>
            </a:r>
          </a:p>
        </p:txBody>
      </p:sp>
      <p:sp>
        <p:nvSpPr>
          <p:cNvPr id="53267" name="Rectangle 17">
            <a:extLst>
              <a:ext uri="{FF2B5EF4-FFF2-40B4-BE49-F238E27FC236}">
                <a16:creationId xmlns:a16="http://schemas.microsoft.com/office/drawing/2014/main" id="{0173E5EF-99CC-4364-8A2F-9B5BC984A651}"/>
              </a:ext>
            </a:extLst>
          </p:cNvPr>
          <p:cNvSpPr>
            <a:spLocks noChangeArrowheads="1"/>
          </p:cNvSpPr>
          <p:nvPr/>
        </p:nvSpPr>
        <p:spPr bwMode="auto">
          <a:xfrm>
            <a:off x="6869113" y="4778375"/>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Di</a:t>
            </a:r>
          </a:p>
        </p:txBody>
      </p:sp>
      <p:sp>
        <p:nvSpPr>
          <p:cNvPr id="53268" name="Rectangle 18">
            <a:extLst>
              <a:ext uri="{FF2B5EF4-FFF2-40B4-BE49-F238E27FC236}">
                <a16:creationId xmlns:a16="http://schemas.microsoft.com/office/drawing/2014/main" id="{A4296DF4-FB2C-40E5-8748-77ADD93033BB}"/>
              </a:ext>
            </a:extLst>
          </p:cNvPr>
          <p:cNvSpPr>
            <a:spLocks noChangeArrowheads="1"/>
          </p:cNvSpPr>
          <p:nvPr/>
        </p:nvSpPr>
        <p:spPr bwMode="auto">
          <a:xfrm>
            <a:off x="6813550" y="4333875"/>
            <a:ext cx="4730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RA</a:t>
            </a:r>
          </a:p>
        </p:txBody>
      </p:sp>
      <p:sp>
        <p:nvSpPr>
          <p:cNvPr id="53269" name="Rectangle 19">
            <a:extLst>
              <a:ext uri="{FF2B5EF4-FFF2-40B4-BE49-F238E27FC236}">
                <a16:creationId xmlns:a16="http://schemas.microsoft.com/office/drawing/2014/main" id="{8C8855D9-3DAF-4CE6-9461-4D7561EF6972}"/>
              </a:ext>
            </a:extLst>
          </p:cNvPr>
          <p:cNvSpPr>
            <a:spLocks noChangeArrowheads="1"/>
          </p:cNvSpPr>
          <p:nvPr/>
        </p:nvSpPr>
        <p:spPr bwMode="auto">
          <a:xfrm>
            <a:off x="7105650" y="4270375"/>
            <a:ext cx="450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Do</a:t>
            </a:r>
          </a:p>
        </p:txBody>
      </p:sp>
      <p:sp>
        <p:nvSpPr>
          <p:cNvPr id="53270" name="Rectangle 20">
            <a:extLst>
              <a:ext uri="{FF2B5EF4-FFF2-40B4-BE49-F238E27FC236}">
                <a16:creationId xmlns:a16="http://schemas.microsoft.com/office/drawing/2014/main" id="{2507FA7E-546A-423E-B6B5-85D4049025FE}"/>
              </a:ext>
            </a:extLst>
          </p:cNvPr>
          <p:cNvSpPr>
            <a:spLocks noChangeArrowheads="1"/>
          </p:cNvSpPr>
          <p:nvPr/>
        </p:nvSpPr>
        <p:spPr bwMode="auto">
          <a:xfrm>
            <a:off x="1489075" y="3332163"/>
            <a:ext cx="365125" cy="2032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3271" name="Rectangle 21">
            <a:extLst>
              <a:ext uri="{FF2B5EF4-FFF2-40B4-BE49-F238E27FC236}">
                <a16:creationId xmlns:a16="http://schemas.microsoft.com/office/drawing/2014/main" id="{F3150EF5-E221-43B5-AA70-1D6504E43468}"/>
              </a:ext>
            </a:extLst>
          </p:cNvPr>
          <p:cNvSpPr>
            <a:spLocks noChangeArrowheads="1"/>
          </p:cNvSpPr>
          <p:nvPr/>
        </p:nvSpPr>
        <p:spPr bwMode="auto">
          <a:xfrm rot="5400000">
            <a:off x="1388269" y="4404519"/>
            <a:ext cx="6334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IUnit</a:t>
            </a:r>
          </a:p>
        </p:txBody>
      </p:sp>
      <p:sp>
        <p:nvSpPr>
          <p:cNvPr id="53272" name="Rectangle 22">
            <a:extLst>
              <a:ext uri="{FF2B5EF4-FFF2-40B4-BE49-F238E27FC236}">
                <a16:creationId xmlns:a16="http://schemas.microsoft.com/office/drawing/2014/main" id="{AC711207-39BC-4CD5-9EE1-8BF62C0A1A5E}"/>
              </a:ext>
            </a:extLst>
          </p:cNvPr>
          <p:cNvSpPr>
            <a:spLocks noChangeArrowheads="1"/>
          </p:cNvSpPr>
          <p:nvPr/>
        </p:nvSpPr>
        <p:spPr bwMode="auto">
          <a:xfrm>
            <a:off x="1471613" y="3952875"/>
            <a:ext cx="3095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400" b="0">
                <a:ea typeface="宋体" panose="02010600030101010101" pitchFamily="2" charset="-122"/>
              </a:rPr>
              <a:t>A</a:t>
            </a:r>
          </a:p>
        </p:txBody>
      </p:sp>
      <p:sp>
        <p:nvSpPr>
          <p:cNvPr id="53273" name="Rectangle 23">
            <a:extLst>
              <a:ext uri="{FF2B5EF4-FFF2-40B4-BE49-F238E27FC236}">
                <a16:creationId xmlns:a16="http://schemas.microsoft.com/office/drawing/2014/main" id="{A408449B-8830-4144-AA3E-98DF0C6DFC95}"/>
              </a:ext>
            </a:extLst>
          </p:cNvPr>
          <p:cNvSpPr>
            <a:spLocks noChangeArrowheads="1"/>
          </p:cNvSpPr>
          <p:nvPr/>
        </p:nvSpPr>
        <p:spPr bwMode="auto">
          <a:xfrm>
            <a:off x="1624013" y="5095875"/>
            <a:ext cx="23971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400" b="0">
                <a:ea typeface="宋体" panose="02010600030101010101" pitchFamily="2" charset="-122"/>
              </a:rPr>
              <a:t>I</a:t>
            </a:r>
          </a:p>
        </p:txBody>
      </p:sp>
      <p:sp>
        <p:nvSpPr>
          <p:cNvPr id="53274" name="Rectangle 24">
            <a:extLst>
              <a:ext uri="{FF2B5EF4-FFF2-40B4-BE49-F238E27FC236}">
                <a16:creationId xmlns:a16="http://schemas.microsoft.com/office/drawing/2014/main" id="{78E56BFE-0860-4F5C-B8BF-3AD26A0E62E1}"/>
              </a:ext>
            </a:extLst>
          </p:cNvPr>
          <p:cNvSpPr>
            <a:spLocks noChangeArrowheads="1"/>
          </p:cNvSpPr>
          <p:nvPr/>
        </p:nvSpPr>
        <p:spPr bwMode="auto">
          <a:xfrm>
            <a:off x="3165475" y="3865563"/>
            <a:ext cx="593725" cy="1270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3275" name="Rectangle 25">
            <a:extLst>
              <a:ext uri="{FF2B5EF4-FFF2-40B4-BE49-F238E27FC236}">
                <a16:creationId xmlns:a16="http://schemas.microsoft.com/office/drawing/2014/main" id="{67DE8E08-9549-4B7C-977C-DA00FB8ACB60}"/>
              </a:ext>
            </a:extLst>
          </p:cNvPr>
          <p:cNvSpPr>
            <a:spLocks noChangeArrowheads="1"/>
          </p:cNvSpPr>
          <p:nvPr/>
        </p:nvSpPr>
        <p:spPr bwMode="auto">
          <a:xfrm>
            <a:off x="3130550" y="4578350"/>
            <a:ext cx="6556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ea typeface="宋体" panose="02010600030101010101" pitchFamily="2" charset="-122"/>
              </a:rPr>
              <a:t>R</a:t>
            </a:r>
            <a:r>
              <a:rPr lang="en-US" altLang="zh-CN">
                <a:solidFill>
                  <a:schemeClr val="accent2"/>
                </a:solidFill>
                <a:latin typeface="Arial" panose="020B0604020202020204" pitchFamily="34" charset="0"/>
                <a:ea typeface="宋体" panose="02010600030101010101" pitchFamily="2" charset="-122"/>
              </a:rPr>
              <a:t>F</a:t>
            </a:r>
            <a:r>
              <a:rPr lang="en-US" altLang="zh-CN">
                <a:solidFill>
                  <a:schemeClr val="accent2"/>
                </a:solidFill>
                <a:ea typeface="宋体" panose="02010600030101010101" pitchFamily="2" charset="-122"/>
              </a:rPr>
              <a:t>ile</a:t>
            </a:r>
          </a:p>
        </p:txBody>
      </p:sp>
      <p:sp>
        <p:nvSpPr>
          <p:cNvPr id="53276" name="Rectangle 26">
            <a:extLst>
              <a:ext uri="{FF2B5EF4-FFF2-40B4-BE49-F238E27FC236}">
                <a16:creationId xmlns:a16="http://schemas.microsoft.com/office/drawing/2014/main" id="{47E33FED-9D50-4BD7-82F7-716DAA39EF59}"/>
              </a:ext>
            </a:extLst>
          </p:cNvPr>
          <p:cNvSpPr>
            <a:spLocks noChangeArrowheads="1"/>
          </p:cNvSpPr>
          <p:nvPr/>
        </p:nvSpPr>
        <p:spPr bwMode="auto">
          <a:xfrm>
            <a:off x="3452813" y="4867275"/>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Di</a:t>
            </a:r>
          </a:p>
        </p:txBody>
      </p:sp>
      <p:sp>
        <p:nvSpPr>
          <p:cNvPr id="53277" name="Rectangle 27">
            <a:extLst>
              <a:ext uri="{FF2B5EF4-FFF2-40B4-BE49-F238E27FC236}">
                <a16:creationId xmlns:a16="http://schemas.microsoft.com/office/drawing/2014/main" id="{7A1D9D85-153E-4181-92A8-119F36499555}"/>
              </a:ext>
            </a:extLst>
          </p:cNvPr>
          <p:cNvSpPr>
            <a:spLocks noChangeArrowheads="1"/>
          </p:cNvSpPr>
          <p:nvPr/>
        </p:nvSpPr>
        <p:spPr bwMode="auto">
          <a:xfrm>
            <a:off x="3148013" y="4006850"/>
            <a:ext cx="4397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Ra</a:t>
            </a:r>
          </a:p>
        </p:txBody>
      </p:sp>
      <p:sp>
        <p:nvSpPr>
          <p:cNvPr id="53278" name="Rectangle 28">
            <a:extLst>
              <a:ext uri="{FF2B5EF4-FFF2-40B4-BE49-F238E27FC236}">
                <a16:creationId xmlns:a16="http://schemas.microsoft.com/office/drawing/2014/main" id="{059D3365-2290-4A84-B6FD-B023D2057352}"/>
              </a:ext>
            </a:extLst>
          </p:cNvPr>
          <p:cNvSpPr>
            <a:spLocks noChangeArrowheads="1"/>
          </p:cNvSpPr>
          <p:nvPr/>
        </p:nvSpPr>
        <p:spPr bwMode="auto">
          <a:xfrm>
            <a:off x="3148013" y="4337050"/>
            <a:ext cx="450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Rb</a:t>
            </a:r>
          </a:p>
        </p:txBody>
      </p:sp>
      <p:sp>
        <p:nvSpPr>
          <p:cNvPr id="53279" name="Rectangle 29">
            <a:extLst>
              <a:ext uri="{FF2B5EF4-FFF2-40B4-BE49-F238E27FC236}">
                <a16:creationId xmlns:a16="http://schemas.microsoft.com/office/drawing/2014/main" id="{F18386CE-8D23-4B88-8DB4-462DAF4DF38A}"/>
              </a:ext>
            </a:extLst>
          </p:cNvPr>
          <p:cNvSpPr>
            <a:spLocks noChangeArrowheads="1"/>
          </p:cNvSpPr>
          <p:nvPr/>
        </p:nvSpPr>
        <p:spPr bwMode="auto">
          <a:xfrm>
            <a:off x="3109913" y="4860925"/>
            <a:ext cx="485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Rw</a:t>
            </a:r>
          </a:p>
        </p:txBody>
      </p:sp>
      <p:sp>
        <p:nvSpPr>
          <p:cNvPr id="53280" name="Line 30">
            <a:extLst>
              <a:ext uri="{FF2B5EF4-FFF2-40B4-BE49-F238E27FC236}">
                <a16:creationId xmlns:a16="http://schemas.microsoft.com/office/drawing/2014/main" id="{CB356A65-85FF-4DE3-B9E2-416FFA71BD01}"/>
              </a:ext>
            </a:extLst>
          </p:cNvPr>
          <p:cNvSpPr>
            <a:spLocks noChangeShapeType="1"/>
          </p:cNvSpPr>
          <p:nvPr/>
        </p:nvSpPr>
        <p:spPr bwMode="auto">
          <a:xfrm>
            <a:off x="7200900" y="5084763"/>
            <a:ext cx="0" cy="9652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31">
            <a:extLst>
              <a:ext uri="{FF2B5EF4-FFF2-40B4-BE49-F238E27FC236}">
                <a16:creationId xmlns:a16="http://schemas.microsoft.com/office/drawing/2014/main" id="{81CE1DE6-B5F7-4D88-BFCD-69E35D403928}"/>
              </a:ext>
            </a:extLst>
          </p:cNvPr>
          <p:cNvSpPr>
            <a:spLocks noChangeArrowheads="1"/>
          </p:cNvSpPr>
          <p:nvPr/>
        </p:nvSpPr>
        <p:spPr bwMode="auto">
          <a:xfrm>
            <a:off x="6137275" y="5927725"/>
            <a:ext cx="1212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dirty="0" err="1">
                <a:solidFill>
                  <a:schemeClr val="accent2"/>
                </a:solidFill>
                <a:latin typeface="Arial" panose="020B0604020202020204" pitchFamily="34" charset="0"/>
                <a:ea typeface="宋体" panose="02010600030101010101" pitchFamily="2" charset="-122"/>
              </a:rPr>
              <a:t>MemWr</a:t>
            </a:r>
            <a:r>
              <a:rPr lang="en-US" altLang="zh-CN" u="sng" dirty="0">
                <a:solidFill>
                  <a:schemeClr val="accent2"/>
                </a:solidFill>
                <a:latin typeface="Arial" panose="020B0604020202020204" pitchFamily="34" charset="0"/>
                <a:ea typeface="宋体" panose="02010600030101010101" pitchFamily="2" charset="-122"/>
              </a:rPr>
              <a:t>=0</a:t>
            </a:r>
          </a:p>
        </p:txBody>
      </p:sp>
      <p:sp>
        <p:nvSpPr>
          <p:cNvPr id="53282" name="Rectangle 32">
            <a:extLst>
              <a:ext uri="{FF2B5EF4-FFF2-40B4-BE49-F238E27FC236}">
                <a16:creationId xmlns:a16="http://schemas.microsoft.com/office/drawing/2014/main" id="{D829B89A-D085-436A-8E46-597F5871B225}"/>
              </a:ext>
            </a:extLst>
          </p:cNvPr>
          <p:cNvSpPr>
            <a:spLocks noChangeArrowheads="1"/>
          </p:cNvSpPr>
          <p:nvPr/>
        </p:nvSpPr>
        <p:spPr bwMode="auto">
          <a:xfrm>
            <a:off x="2674938" y="2193925"/>
            <a:ext cx="835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RegWr</a:t>
            </a:r>
          </a:p>
        </p:txBody>
      </p:sp>
      <p:sp>
        <p:nvSpPr>
          <p:cNvPr id="53283" name="Line 33">
            <a:extLst>
              <a:ext uri="{FF2B5EF4-FFF2-40B4-BE49-F238E27FC236}">
                <a16:creationId xmlns:a16="http://schemas.microsoft.com/office/drawing/2014/main" id="{1D95B27F-7B30-47F0-BE4E-9EF4CD4629E6}"/>
              </a:ext>
            </a:extLst>
          </p:cNvPr>
          <p:cNvSpPr>
            <a:spLocks noChangeShapeType="1"/>
          </p:cNvSpPr>
          <p:nvPr/>
        </p:nvSpPr>
        <p:spPr bwMode="auto">
          <a:xfrm>
            <a:off x="5295900" y="4856163"/>
            <a:ext cx="0" cy="11938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84" name="Rectangle 34">
            <a:extLst>
              <a:ext uri="{FF2B5EF4-FFF2-40B4-BE49-F238E27FC236}">
                <a16:creationId xmlns:a16="http://schemas.microsoft.com/office/drawing/2014/main" id="{D58039EC-C82D-4A48-B3BC-9BAC4CC6B49B}"/>
              </a:ext>
            </a:extLst>
          </p:cNvPr>
          <p:cNvSpPr>
            <a:spLocks noChangeArrowheads="1"/>
          </p:cNvSpPr>
          <p:nvPr/>
        </p:nvSpPr>
        <p:spPr bwMode="auto">
          <a:xfrm>
            <a:off x="4443413" y="2176463"/>
            <a:ext cx="7794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ExtOp</a:t>
            </a:r>
          </a:p>
        </p:txBody>
      </p:sp>
      <p:sp>
        <p:nvSpPr>
          <p:cNvPr id="53285" name="Line 35">
            <a:extLst>
              <a:ext uri="{FF2B5EF4-FFF2-40B4-BE49-F238E27FC236}">
                <a16:creationId xmlns:a16="http://schemas.microsoft.com/office/drawing/2014/main" id="{BA2FBA85-44A3-41AA-B127-3765F1F277DF}"/>
              </a:ext>
            </a:extLst>
          </p:cNvPr>
          <p:cNvSpPr>
            <a:spLocks noChangeShapeType="1"/>
          </p:cNvSpPr>
          <p:nvPr/>
        </p:nvSpPr>
        <p:spPr bwMode="auto">
          <a:xfrm>
            <a:off x="5613400" y="4462463"/>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86" name="Rectangle 36">
            <a:extLst>
              <a:ext uri="{FF2B5EF4-FFF2-40B4-BE49-F238E27FC236}">
                <a16:creationId xmlns:a16="http://schemas.microsoft.com/office/drawing/2014/main" id="{3FBB2361-0AC3-426F-B963-C1B8CBA560CC}"/>
              </a:ext>
            </a:extLst>
          </p:cNvPr>
          <p:cNvSpPr>
            <a:spLocks noChangeArrowheads="1"/>
          </p:cNvSpPr>
          <p:nvPr/>
        </p:nvSpPr>
        <p:spPr bwMode="auto">
          <a:xfrm>
            <a:off x="4960938" y="4273550"/>
            <a:ext cx="65405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Exec</a:t>
            </a:r>
          </a:p>
          <a:p>
            <a:pPr algn="ctr"/>
            <a:r>
              <a:rPr lang="en-US" altLang="zh-CN">
                <a:solidFill>
                  <a:schemeClr val="accent2"/>
                </a:solidFill>
                <a:latin typeface="Arial" panose="020B0604020202020204" pitchFamily="34" charset="0"/>
                <a:ea typeface="宋体" panose="02010600030101010101" pitchFamily="2" charset="-122"/>
              </a:rPr>
              <a:t>Unit</a:t>
            </a:r>
          </a:p>
        </p:txBody>
      </p:sp>
      <p:sp>
        <p:nvSpPr>
          <p:cNvPr id="53287" name="Rectangle 37">
            <a:extLst>
              <a:ext uri="{FF2B5EF4-FFF2-40B4-BE49-F238E27FC236}">
                <a16:creationId xmlns:a16="http://schemas.microsoft.com/office/drawing/2014/main" id="{B2B21544-0DF4-49B7-916C-49460D88568A}"/>
              </a:ext>
            </a:extLst>
          </p:cNvPr>
          <p:cNvSpPr>
            <a:spLocks noChangeArrowheads="1"/>
          </p:cNvSpPr>
          <p:nvPr/>
        </p:nvSpPr>
        <p:spPr bwMode="auto">
          <a:xfrm>
            <a:off x="5003800" y="3332163"/>
            <a:ext cx="584200" cy="1498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3288" name="Rectangle 38">
            <a:extLst>
              <a:ext uri="{FF2B5EF4-FFF2-40B4-BE49-F238E27FC236}">
                <a16:creationId xmlns:a16="http://schemas.microsoft.com/office/drawing/2014/main" id="{320B97CA-12BB-4489-8EE6-06E0E85D4430}"/>
              </a:ext>
            </a:extLst>
          </p:cNvPr>
          <p:cNvSpPr>
            <a:spLocks noChangeArrowheads="1"/>
          </p:cNvSpPr>
          <p:nvPr/>
        </p:nvSpPr>
        <p:spPr bwMode="auto">
          <a:xfrm>
            <a:off x="4976813" y="3854450"/>
            <a:ext cx="6873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busA</a:t>
            </a:r>
          </a:p>
        </p:txBody>
      </p:sp>
      <p:sp>
        <p:nvSpPr>
          <p:cNvPr id="53289" name="Rectangle 39">
            <a:extLst>
              <a:ext uri="{FF2B5EF4-FFF2-40B4-BE49-F238E27FC236}">
                <a16:creationId xmlns:a16="http://schemas.microsoft.com/office/drawing/2014/main" id="{3DF86FA0-CAF1-4D1C-A03D-F14606C5AB10}"/>
              </a:ext>
            </a:extLst>
          </p:cNvPr>
          <p:cNvSpPr>
            <a:spLocks noChangeArrowheads="1"/>
          </p:cNvSpPr>
          <p:nvPr/>
        </p:nvSpPr>
        <p:spPr bwMode="auto">
          <a:xfrm>
            <a:off x="4976813" y="4108450"/>
            <a:ext cx="6873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busB</a:t>
            </a:r>
          </a:p>
        </p:txBody>
      </p:sp>
      <p:sp>
        <p:nvSpPr>
          <p:cNvPr id="53290" name="Line 40">
            <a:extLst>
              <a:ext uri="{FF2B5EF4-FFF2-40B4-BE49-F238E27FC236}">
                <a16:creationId xmlns:a16="http://schemas.microsoft.com/office/drawing/2014/main" id="{38493928-F270-4D57-8FC0-DA0FCD30B991}"/>
              </a:ext>
            </a:extLst>
          </p:cNvPr>
          <p:cNvSpPr>
            <a:spLocks noChangeShapeType="1"/>
          </p:cNvSpPr>
          <p:nvPr/>
        </p:nvSpPr>
        <p:spPr bwMode="auto">
          <a:xfrm>
            <a:off x="5067300" y="2493963"/>
            <a:ext cx="0" cy="8128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91" name="Rectangle 41">
            <a:extLst>
              <a:ext uri="{FF2B5EF4-FFF2-40B4-BE49-F238E27FC236}">
                <a16:creationId xmlns:a16="http://schemas.microsoft.com/office/drawing/2014/main" id="{DA79A23C-A7D2-4B10-AB84-544AD16572A1}"/>
              </a:ext>
            </a:extLst>
          </p:cNvPr>
          <p:cNvSpPr>
            <a:spLocks noChangeArrowheads="1"/>
          </p:cNvSpPr>
          <p:nvPr/>
        </p:nvSpPr>
        <p:spPr bwMode="auto">
          <a:xfrm>
            <a:off x="4976813" y="3603625"/>
            <a:ext cx="6000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Imm</a:t>
            </a:r>
          </a:p>
        </p:txBody>
      </p:sp>
      <p:sp>
        <p:nvSpPr>
          <p:cNvPr id="53292" name="Line 42">
            <a:extLst>
              <a:ext uri="{FF2B5EF4-FFF2-40B4-BE49-F238E27FC236}">
                <a16:creationId xmlns:a16="http://schemas.microsoft.com/office/drawing/2014/main" id="{8E92A6F2-4E99-4F49-B19A-76C3107A58A6}"/>
              </a:ext>
            </a:extLst>
          </p:cNvPr>
          <p:cNvSpPr>
            <a:spLocks noChangeShapeType="1"/>
          </p:cNvSpPr>
          <p:nvPr/>
        </p:nvSpPr>
        <p:spPr bwMode="auto">
          <a:xfrm>
            <a:off x="5448300" y="2493963"/>
            <a:ext cx="0" cy="8128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93" name="Rectangle 43">
            <a:extLst>
              <a:ext uri="{FF2B5EF4-FFF2-40B4-BE49-F238E27FC236}">
                <a16:creationId xmlns:a16="http://schemas.microsoft.com/office/drawing/2014/main" id="{B4BDC84F-333A-44F8-9C9F-0C23279DE11D}"/>
              </a:ext>
            </a:extLst>
          </p:cNvPr>
          <p:cNvSpPr>
            <a:spLocks noChangeArrowheads="1"/>
          </p:cNvSpPr>
          <p:nvPr/>
        </p:nvSpPr>
        <p:spPr bwMode="auto">
          <a:xfrm>
            <a:off x="5205413" y="2176463"/>
            <a:ext cx="8794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ALUOp</a:t>
            </a:r>
          </a:p>
        </p:txBody>
      </p:sp>
      <p:sp>
        <p:nvSpPr>
          <p:cNvPr id="53294" name="Rectangle 44">
            <a:extLst>
              <a:ext uri="{FF2B5EF4-FFF2-40B4-BE49-F238E27FC236}">
                <a16:creationId xmlns:a16="http://schemas.microsoft.com/office/drawing/2014/main" id="{AF5CBAC2-25D8-4E33-AEF3-FC99BA0036D8}"/>
              </a:ext>
            </a:extLst>
          </p:cNvPr>
          <p:cNvSpPr>
            <a:spLocks noChangeArrowheads="1"/>
          </p:cNvSpPr>
          <p:nvPr/>
        </p:nvSpPr>
        <p:spPr bwMode="auto">
          <a:xfrm>
            <a:off x="5281613" y="5910263"/>
            <a:ext cx="9239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ALUSrc</a:t>
            </a:r>
          </a:p>
        </p:txBody>
      </p:sp>
      <p:sp>
        <p:nvSpPr>
          <p:cNvPr id="53295" name="Line 45">
            <a:extLst>
              <a:ext uri="{FF2B5EF4-FFF2-40B4-BE49-F238E27FC236}">
                <a16:creationId xmlns:a16="http://schemas.microsoft.com/office/drawing/2014/main" id="{A1B210D3-F4FC-4B0E-A3FC-53297D1CACFE}"/>
              </a:ext>
            </a:extLst>
          </p:cNvPr>
          <p:cNvSpPr>
            <a:spLocks noChangeShapeType="1"/>
          </p:cNvSpPr>
          <p:nvPr/>
        </p:nvSpPr>
        <p:spPr bwMode="auto">
          <a:xfrm>
            <a:off x="3784600" y="4005263"/>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96" name="Line 46">
            <a:extLst>
              <a:ext uri="{FF2B5EF4-FFF2-40B4-BE49-F238E27FC236}">
                <a16:creationId xmlns:a16="http://schemas.microsoft.com/office/drawing/2014/main" id="{9BC2116C-B585-49B1-AFF1-DC6690ADEC0B}"/>
              </a:ext>
            </a:extLst>
          </p:cNvPr>
          <p:cNvSpPr>
            <a:spLocks noChangeShapeType="1"/>
          </p:cNvSpPr>
          <p:nvPr/>
        </p:nvSpPr>
        <p:spPr bwMode="auto">
          <a:xfrm>
            <a:off x="4470400" y="3776663"/>
            <a:ext cx="508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97" name="Line 47">
            <a:extLst>
              <a:ext uri="{FF2B5EF4-FFF2-40B4-BE49-F238E27FC236}">
                <a16:creationId xmlns:a16="http://schemas.microsoft.com/office/drawing/2014/main" id="{3094B4E3-026A-4E7F-BB5F-15354E40F0E0}"/>
              </a:ext>
            </a:extLst>
          </p:cNvPr>
          <p:cNvSpPr>
            <a:spLocks noChangeShapeType="1"/>
          </p:cNvSpPr>
          <p:nvPr/>
        </p:nvSpPr>
        <p:spPr bwMode="auto">
          <a:xfrm>
            <a:off x="4470400" y="4310063"/>
            <a:ext cx="508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98" name="Line 48">
            <a:extLst>
              <a:ext uri="{FF2B5EF4-FFF2-40B4-BE49-F238E27FC236}">
                <a16:creationId xmlns:a16="http://schemas.microsoft.com/office/drawing/2014/main" id="{9B81DFEF-3F48-46D6-B1B7-DC18265B072C}"/>
              </a:ext>
            </a:extLst>
          </p:cNvPr>
          <p:cNvSpPr>
            <a:spLocks noChangeShapeType="1"/>
          </p:cNvSpPr>
          <p:nvPr/>
        </p:nvSpPr>
        <p:spPr bwMode="auto">
          <a:xfrm>
            <a:off x="4470400" y="4005263"/>
            <a:ext cx="508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99" name="Line 49">
            <a:extLst>
              <a:ext uri="{FF2B5EF4-FFF2-40B4-BE49-F238E27FC236}">
                <a16:creationId xmlns:a16="http://schemas.microsoft.com/office/drawing/2014/main" id="{BE28D449-4C29-4780-BA2E-2FC1ADC0DA53}"/>
              </a:ext>
            </a:extLst>
          </p:cNvPr>
          <p:cNvSpPr>
            <a:spLocks noChangeShapeType="1"/>
          </p:cNvSpPr>
          <p:nvPr/>
        </p:nvSpPr>
        <p:spPr bwMode="auto">
          <a:xfrm>
            <a:off x="3784600" y="4310063"/>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00" name="Line 50">
            <a:extLst>
              <a:ext uri="{FF2B5EF4-FFF2-40B4-BE49-F238E27FC236}">
                <a16:creationId xmlns:a16="http://schemas.microsoft.com/office/drawing/2014/main" id="{F344C207-1C4C-4D62-B9C0-1BFB63672BB2}"/>
              </a:ext>
            </a:extLst>
          </p:cNvPr>
          <p:cNvSpPr>
            <a:spLocks noChangeShapeType="1"/>
          </p:cNvSpPr>
          <p:nvPr/>
        </p:nvSpPr>
        <p:spPr bwMode="auto">
          <a:xfrm>
            <a:off x="2794000" y="4157663"/>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01" name="Line 51">
            <a:extLst>
              <a:ext uri="{FF2B5EF4-FFF2-40B4-BE49-F238E27FC236}">
                <a16:creationId xmlns:a16="http://schemas.microsoft.com/office/drawing/2014/main" id="{5ACD4086-81B4-4375-A10E-40C9959492D7}"/>
              </a:ext>
            </a:extLst>
          </p:cNvPr>
          <p:cNvSpPr>
            <a:spLocks noChangeShapeType="1"/>
          </p:cNvSpPr>
          <p:nvPr/>
        </p:nvSpPr>
        <p:spPr bwMode="auto">
          <a:xfrm>
            <a:off x="2794000" y="4462463"/>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02" name="Line 52">
            <a:extLst>
              <a:ext uri="{FF2B5EF4-FFF2-40B4-BE49-F238E27FC236}">
                <a16:creationId xmlns:a16="http://schemas.microsoft.com/office/drawing/2014/main" id="{4A5201D0-4830-4FD7-B2A5-5212E00A28ED}"/>
              </a:ext>
            </a:extLst>
          </p:cNvPr>
          <p:cNvSpPr>
            <a:spLocks noChangeShapeType="1"/>
          </p:cNvSpPr>
          <p:nvPr/>
        </p:nvSpPr>
        <p:spPr bwMode="auto">
          <a:xfrm>
            <a:off x="6311900" y="4462463"/>
            <a:ext cx="558800" cy="0"/>
          </a:xfrm>
          <a:prstGeom prst="line">
            <a:avLst/>
          </a:prstGeom>
          <a:noFill/>
          <a:ln w="508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03" name="Line 53">
            <a:extLst>
              <a:ext uri="{FF2B5EF4-FFF2-40B4-BE49-F238E27FC236}">
                <a16:creationId xmlns:a16="http://schemas.microsoft.com/office/drawing/2014/main" id="{5988BFE4-43B3-42AD-BA8E-0A1C58227BD8}"/>
              </a:ext>
            </a:extLst>
          </p:cNvPr>
          <p:cNvSpPr>
            <a:spLocks noChangeShapeType="1"/>
          </p:cNvSpPr>
          <p:nvPr/>
        </p:nvSpPr>
        <p:spPr bwMode="auto">
          <a:xfrm>
            <a:off x="4610100" y="4322763"/>
            <a:ext cx="0" cy="660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04" name="Line 54">
            <a:extLst>
              <a:ext uri="{FF2B5EF4-FFF2-40B4-BE49-F238E27FC236}">
                <a16:creationId xmlns:a16="http://schemas.microsoft.com/office/drawing/2014/main" id="{7A042684-D639-4B47-BF2A-32AEDFE9D6F7}"/>
              </a:ext>
            </a:extLst>
          </p:cNvPr>
          <p:cNvSpPr>
            <a:spLocks noChangeShapeType="1"/>
          </p:cNvSpPr>
          <p:nvPr/>
        </p:nvSpPr>
        <p:spPr bwMode="auto">
          <a:xfrm>
            <a:off x="4622800" y="4995863"/>
            <a:ext cx="1346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05" name="Line 55">
            <a:extLst>
              <a:ext uri="{FF2B5EF4-FFF2-40B4-BE49-F238E27FC236}">
                <a16:creationId xmlns:a16="http://schemas.microsoft.com/office/drawing/2014/main" id="{A42B7A32-E772-4C1D-8726-73B2434BD8CD}"/>
              </a:ext>
            </a:extLst>
          </p:cNvPr>
          <p:cNvSpPr>
            <a:spLocks noChangeShapeType="1"/>
          </p:cNvSpPr>
          <p:nvPr/>
        </p:nvSpPr>
        <p:spPr bwMode="auto">
          <a:xfrm>
            <a:off x="6299200" y="4995863"/>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06" name="Line 56">
            <a:extLst>
              <a:ext uri="{FF2B5EF4-FFF2-40B4-BE49-F238E27FC236}">
                <a16:creationId xmlns:a16="http://schemas.microsoft.com/office/drawing/2014/main" id="{0CE6E5BE-81B0-485A-A991-A5089F20F2F9}"/>
              </a:ext>
            </a:extLst>
          </p:cNvPr>
          <p:cNvSpPr>
            <a:spLocks noChangeShapeType="1"/>
          </p:cNvSpPr>
          <p:nvPr/>
        </p:nvSpPr>
        <p:spPr bwMode="auto">
          <a:xfrm>
            <a:off x="6527800" y="4691063"/>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07" name="Line 57">
            <a:extLst>
              <a:ext uri="{FF2B5EF4-FFF2-40B4-BE49-F238E27FC236}">
                <a16:creationId xmlns:a16="http://schemas.microsoft.com/office/drawing/2014/main" id="{113DBF47-03E5-442A-829F-430D3AF2FC13}"/>
              </a:ext>
            </a:extLst>
          </p:cNvPr>
          <p:cNvSpPr>
            <a:spLocks noChangeShapeType="1"/>
          </p:cNvSpPr>
          <p:nvPr/>
        </p:nvSpPr>
        <p:spPr bwMode="auto">
          <a:xfrm>
            <a:off x="6515100" y="4475163"/>
            <a:ext cx="0" cy="660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08" name="Line 58">
            <a:extLst>
              <a:ext uri="{FF2B5EF4-FFF2-40B4-BE49-F238E27FC236}">
                <a16:creationId xmlns:a16="http://schemas.microsoft.com/office/drawing/2014/main" id="{B38F70DD-BA0A-4FD2-9522-F04A8644C52E}"/>
              </a:ext>
            </a:extLst>
          </p:cNvPr>
          <p:cNvSpPr>
            <a:spLocks noChangeShapeType="1"/>
          </p:cNvSpPr>
          <p:nvPr/>
        </p:nvSpPr>
        <p:spPr bwMode="auto">
          <a:xfrm>
            <a:off x="7531100" y="4538663"/>
            <a:ext cx="330200" cy="0"/>
          </a:xfrm>
          <a:prstGeom prst="line">
            <a:avLst/>
          </a:prstGeom>
          <a:noFill/>
          <a:ln w="508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09" name="Line 59">
            <a:extLst>
              <a:ext uri="{FF2B5EF4-FFF2-40B4-BE49-F238E27FC236}">
                <a16:creationId xmlns:a16="http://schemas.microsoft.com/office/drawing/2014/main" id="{C30A341E-F657-44D1-91B3-F4B8762806D7}"/>
              </a:ext>
            </a:extLst>
          </p:cNvPr>
          <p:cNvSpPr>
            <a:spLocks noChangeShapeType="1"/>
          </p:cNvSpPr>
          <p:nvPr/>
        </p:nvSpPr>
        <p:spPr bwMode="auto">
          <a:xfrm>
            <a:off x="6527800" y="5148263"/>
            <a:ext cx="1346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3310" name="Group 67">
            <a:extLst>
              <a:ext uri="{FF2B5EF4-FFF2-40B4-BE49-F238E27FC236}">
                <a16:creationId xmlns:a16="http://schemas.microsoft.com/office/drawing/2014/main" id="{58592FA4-49CE-41A4-9A42-D8ED9906513A}"/>
              </a:ext>
            </a:extLst>
          </p:cNvPr>
          <p:cNvGrpSpPr>
            <a:grpSpLocks/>
          </p:cNvGrpSpPr>
          <p:nvPr/>
        </p:nvGrpSpPr>
        <p:grpSpPr bwMode="auto">
          <a:xfrm>
            <a:off x="8512175" y="4398963"/>
            <a:ext cx="333375" cy="946150"/>
            <a:chOff x="5290" y="2888"/>
            <a:chExt cx="210" cy="596"/>
          </a:xfrm>
        </p:grpSpPr>
        <p:sp>
          <p:nvSpPr>
            <p:cNvPr id="53434" name="Line 60">
              <a:extLst>
                <a:ext uri="{FF2B5EF4-FFF2-40B4-BE49-F238E27FC236}">
                  <a16:creationId xmlns:a16="http://schemas.microsoft.com/office/drawing/2014/main" id="{4E35398E-E2A0-4414-B35B-C45126285DC3}"/>
                </a:ext>
              </a:extLst>
            </p:cNvPr>
            <p:cNvSpPr>
              <a:spLocks noChangeShapeType="1"/>
            </p:cNvSpPr>
            <p:nvPr/>
          </p:nvSpPr>
          <p:spPr bwMode="auto">
            <a:xfrm>
              <a:off x="5328" y="2888"/>
              <a:ext cx="0" cy="5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35" name="Line 61">
              <a:extLst>
                <a:ext uri="{FF2B5EF4-FFF2-40B4-BE49-F238E27FC236}">
                  <a16:creationId xmlns:a16="http://schemas.microsoft.com/office/drawing/2014/main" id="{E96B5064-8E22-4419-823B-F8177176AFB5}"/>
                </a:ext>
              </a:extLst>
            </p:cNvPr>
            <p:cNvSpPr>
              <a:spLocks noChangeShapeType="1"/>
            </p:cNvSpPr>
            <p:nvPr/>
          </p:nvSpPr>
          <p:spPr bwMode="auto">
            <a:xfrm>
              <a:off x="5336" y="2888"/>
              <a:ext cx="128" cy="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36" name="Line 62">
              <a:extLst>
                <a:ext uri="{FF2B5EF4-FFF2-40B4-BE49-F238E27FC236}">
                  <a16:creationId xmlns:a16="http://schemas.microsoft.com/office/drawing/2014/main" id="{C3E36E14-1EA5-43D3-B9BE-9AF4C5F5A111}"/>
                </a:ext>
              </a:extLst>
            </p:cNvPr>
            <p:cNvSpPr>
              <a:spLocks noChangeShapeType="1"/>
            </p:cNvSpPr>
            <p:nvPr/>
          </p:nvSpPr>
          <p:spPr bwMode="auto">
            <a:xfrm flipV="1">
              <a:off x="5336" y="3379"/>
              <a:ext cx="128" cy="8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37" name="Line 63">
              <a:extLst>
                <a:ext uri="{FF2B5EF4-FFF2-40B4-BE49-F238E27FC236}">
                  <a16:creationId xmlns:a16="http://schemas.microsoft.com/office/drawing/2014/main" id="{D585CEDD-B6BF-4824-89D3-79B8D1F8137C}"/>
                </a:ext>
              </a:extLst>
            </p:cNvPr>
            <p:cNvSpPr>
              <a:spLocks noChangeShapeType="1"/>
            </p:cNvSpPr>
            <p:nvPr/>
          </p:nvSpPr>
          <p:spPr bwMode="auto">
            <a:xfrm>
              <a:off x="5472" y="2940"/>
              <a:ext cx="0" cy="43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38" name="Rectangle 64">
              <a:extLst>
                <a:ext uri="{FF2B5EF4-FFF2-40B4-BE49-F238E27FC236}">
                  <a16:creationId xmlns:a16="http://schemas.microsoft.com/office/drawing/2014/main" id="{650F3EDE-0FBB-4C2B-B4A7-932BA5AEC719}"/>
                </a:ext>
              </a:extLst>
            </p:cNvPr>
            <p:cNvSpPr>
              <a:spLocks noChangeArrowheads="1"/>
            </p:cNvSpPr>
            <p:nvPr/>
          </p:nvSpPr>
          <p:spPr bwMode="auto">
            <a:xfrm rot="5400000">
              <a:off x="5210" y="3072"/>
              <a:ext cx="3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Mux</a:t>
              </a:r>
            </a:p>
          </p:txBody>
        </p:sp>
        <p:sp>
          <p:nvSpPr>
            <p:cNvPr id="53439" name="Rectangle 65">
              <a:extLst>
                <a:ext uri="{FF2B5EF4-FFF2-40B4-BE49-F238E27FC236}">
                  <a16:creationId xmlns:a16="http://schemas.microsoft.com/office/drawing/2014/main" id="{B82F7708-31B1-4533-BD8F-717425661E4C}"/>
                </a:ext>
              </a:extLst>
            </p:cNvPr>
            <p:cNvSpPr>
              <a:spLocks noChangeArrowheads="1"/>
            </p:cNvSpPr>
            <p:nvPr/>
          </p:nvSpPr>
          <p:spPr bwMode="auto">
            <a:xfrm>
              <a:off x="5303" y="2900"/>
              <a:ext cx="17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1</a:t>
              </a:r>
            </a:p>
          </p:txBody>
        </p:sp>
        <p:sp>
          <p:nvSpPr>
            <p:cNvPr id="53440" name="Rectangle 66">
              <a:extLst>
                <a:ext uri="{FF2B5EF4-FFF2-40B4-BE49-F238E27FC236}">
                  <a16:creationId xmlns:a16="http://schemas.microsoft.com/office/drawing/2014/main" id="{6FB43196-8D70-4521-B041-39E0BE408B9D}"/>
                </a:ext>
              </a:extLst>
            </p:cNvPr>
            <p:cNvSpPr>
              <a:spLocks noChangeArrowheads="1"/>
            </p:cNvSpPr>
            <p:nvPr/>
          </p:nvSpPr>
          <p:spPr bwMode="auto">
            <a:xfrm>
              <a:off x="5303" y="3294"/>
              <a:ext cx="17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0</a:t>
              </a:r>
            </a:p>
          </p:txBody>
        </p:sp>
      </p:grpSp>
      <p:sp>
        <p:nvSpPr>
          <p:cNvPr id="53311" name="Line 68">
            <a:extLst>
              <a:ext uri="{FF2B5EF4-FFF2-40B4-BE49-F238E27FC236}">
                <a16:creationId xmlns:a16="http://schemas.microsoft.com/office/drawing/2014/main" id="{E25BE4F4-0801-42F9-803D-0CC99BB9B4DF}"/>
              </a:ext>
            </a:extLst>
          </p:cNvPr>
          <p:cNvSpPr>
            <a:spLocks noChangeShapeType="1"/>
          </p:cNvSpPr>
          <p:nvPr/>
        </p:nvSpPr>
        <p:spPr bwMode="auto">
          <a:xfrm>
            <a:off x="8204200" y="4538663"/>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12" name="Line 69">
            <a:extLst>
              <a:ext uri="{FF2B5EF4-FFF2-40B4-BE49-F238E27FC236}">
                <a16:creationId xmlns:a16="http://schemas.microsoft.com/office/drawing/2014/main" id="{00E378AD-D2EB-4A47-9B92-6BF0F8BD3891}"/>
              </a:ext>
            </a:extLst>
          </p:cNvPr>
          <p:cNvSpPr>
            <a:spLocks noChangeShapeType="1"/>
          </p:cNvSpPr>
          <p:nvPr/>
        </p:nvSpPr>
        <p:spPr bwMode="auto">
          <a:xfrm>
            <a:off x="8204200" y="5148263"/>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13" name="Line 70">
            <a:extLst>
              <a:ext uri="{FF2B5EF4-FFF2-40B4-BE49-F238E27FC236}">
                <a16:creationId xmlns:a16="http://schemas.microsoft.com/office/drawing/2014/main" id="{3301F7DE-C28D-4D04-A6C7-E5083ED7AB5A}"/>
              </a:ext>
            </a:extLst>
          </p:cNvPr>
          <p:cNvSpPr>
            <a:spLocks noChangeShapeType="1"/>
          </p:cNvSpPr>
          <p:nvPr/>
        </p:nvSpPr>
        <p:spPr bwMode="auto">
          <a:xfrm>
            <a:off x="3467100" y="2493963"/>
            <a:ext cx="0" cy="13462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14" name="Line 71">
            <a:extLst>
              <a:ext uri="{FF2B5EF4-FFF2-40B4-BE49-F238E27FC236}">
                <a16:creationId xmlns:a16="http://schemas.microsoft.com/office/drawing/2014/main" id="{8A414B92-4034-4625-9DAB-1E15E19F5047}"/>
              </a:ext>
            </a:extLst>
          </p:cNvPr>
          <p:cNvSpPr>
            <a:spLocks noChangeShapeType="1"/>
          </p:cNvSpPr>
          <p:nvPr/>
        </p:nvSpPr>
        <p:spPr bwMode="auto">
          <a:xfrm>
            <a:off x="2794000" y="3776663"/>
            <a:ext cx="1346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15" name="Line 72">
            <a:extLst>
              <a:ext uri="{FF2B5EF4-FFF2-40B4-BE49-F238E27FC236}">
                <a16:creationId xmlns:a16="http://schemas.microsoft.com/office/drawing/2014/main" id="{7437F5D1-B6A9-4EEF-BA5C-1615F9B80BFA}"/>
              </a:ext>
            </a:extLst>
          </p:cNvPr>
          <p:cNvSpPr>
            <a:spLocks noChangeShapeType="1"/>
          </p:cNvSpPr>
          <p:nvPr/>
        </p:nvSpPr>
        <p:spPr bwMode="auto">
          <a:xfrm>
            <a:off x="2794000" y="5529263"/>
            <a:ext cx="1346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16" name="Line 73">
            <a:extLst>
              <a:ext uri="{FF2B5EF4-FFF2-40B4-BE49-F238E27FC236}">
                <a16:creationId xmlns:a16="http://schemas.microsoft.com/office/drawing/2014/main" id="{68FF6395-3303-4633-A5F4-E66ADB146F4D}"/>
              </a:ext>
            </a:extLst>
          </p:cNvPr>
          <p:cNvSpPr>
            <a:spLocks noChangeShapeType="1"/>
          </p:cNvSpPr>
          <p:nvPr/>
        </p:nvSpPr>
        <p:spPr bwMode="auto">
          <a:xfrm>
            <a:off x="2794000" y="5224463"/>
            <a:ext cx="1346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17" name="Line 74">
            <a:extLst>
              <a:ext uri="{FF2B5EF4-FFF2-40B4-BE49-F238E27FC236}">
                <a16:creationId xmlns:a16="http://schemas.microsoft.com/office/drawing/2014/main" id="{830FCC1C-E7E1-4194-AE96-AFFF3F48B281}"/>
              </a:ext>
            </a:extLst>
          </p:cNvPr>
          <p:cNvSpPr>
            <a:spLocks noChangeShapeType="1"/>
          </p:cNvSpPr>
          <p:nvPr/>
        </p:nvSpPr>
        <p:spPr bwMode="auto">
          <a:xfrm>
            <a:off x="5613400" y="3471863"/>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18" name="Line 75">
            <a:extLst>
              <a:ext uri="{FF2B5EF4-FFF2-40B4-BE49-F238E27FC236}">
                <a16:creationId xmlns:a16="http://schemas.microsoft.com/office/drawing/2014/main" id="{D2DB4F42-EC61-435F-96B4-869318C1E1F5}"/>
              </a:ext>
            </a:extLst>
          </p:cNvPr>
          <p:cNvSpPr>
            <a:spLocks noChangeShapeType="1"/>
          </p:cNvSpPr>
          <p:nvPr/>
        </p:nvSpPr>
        <p:spPr bwMode="auto">
          <a:xfrm>
            <a:off x="4927600" y="5376863"/>
            <a:ext cx="1041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19" name="Line 76">
            <a:extLst>
              <a:ext uri="{FF2B5EF4-FFF2-40B4-BE49-F238E27FC236}">
                <a16:creationId xmlns:a16="http://schemas.microsoft.com/office/drawing/2014/main" id="{D6C0CB0C-28B8-4D0F-B9EC-4F5A38040E89}"/>
              </a:ext>
            </a:extLst>
          </p:cNvPr>
          <p:cNvSpPr>
            <a:spLocks noChangeShapeType="1"/>
          </p:cNvSpPr>
          <p:nvPr/>
        </p:nvSpPr>
        <p:spPr bwMode="auto">
          <a:xfrm>
            <a:off x="8648700" y="5313363"/>
            <a:ext cx="0" cy="7366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20" name="Rectangle 77">
            <a:extLst>
              <a:ext uri="{FF2B5EF4-FFF2-40B4-BE49-F238E27FC236}">
                <a16:creationId xmlns:a16="http://schemas.microsoft.com/office/drawing/2014/main" id="{3F5185FF-4CA9-42BD-B7DC-1E6425153C8D}"/>
              </a:ext>
            </a:extLst>
          </p:cNvPr>
          <p:cNvSpPr>
            <a:spLocks noChangeArrowheads="1"/>
          </p:cNvSpPr>
          <p:nvPr/>
        </p:nvSpPr>
        <p:spPr bwMode="auto">
          <a:xfrm>
            <a:off x="7551738" y="5927725"/>
            <a:ext cx="1219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MemtoReg</a:t>
            </a:r>
          </a:p>
        </p:txBody>
      </p:sp>
      <p:grpSp>
        <p:nvGrpSpPr>
          <p:cNvPr id="53321" name="Group 82">
            <a:extLst>
              <a:ext uri="{FF2B5EF4-FFF2-40B4-BE49-F238E27FC236}">
                <a16:creationId xmlns:a16="http://schemas.microsoft.com/office/drawing/2014/main" id="{CD1B4201-76AF-4B3B-B4A3-6564B980EE48}"/>
              </a:ext>
            </a:extLst>
          </p:cNvPr>
          <p:cNvGrpSpPr>
            <a:grpSpLocks/>
          </p:cNvGrpSpPr>
          <p:nvPr/>
        </p:nvGrpSpPr>
        <p:grpSpPr bwMode="auto">
          <a:xfrm>
            <a:off x="4686300" y="5084763"/>
            <a:ext cx="228600" cy="533400"/>
            <a:chOff x="2880" y="3320"/>
            <a:chExt cx="144" cy="336"/>
          </a:xfrm>
        </p:grpSpPr>
        <p:sp>
          <p:nvSpPr>
            <p:cNvPr id="53430" name="Line 78">
              <a:extLst>
                <a:ext uri="{FF2B5EF4-FFF2-40B4-BE49-F238E27FC236}">
                  <a16:creationId xmlns:a16="http://schemas.microsoft.com/office/drawing/2014/main" id="{A97D0F76-001E-4F0F-9DD5-4BFA9D11DE21}"/>
                </a:ext>
              </a:extLst>
            </p:cNvPr>
            <p:cNvSpPr>
              <a:spLocks noChangeShapeType="1"/>
            </p:cNvSpPr>
            <p:nvPr/>
          </p:nvSpPr>
          <p:spPr bwMode="auto">
            <a:xfrm>
              <a:off x="2880" y="3320"/>
              <a:ext cx="0" cy="3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31" name="Line 79">
              <a:extLst>
                <a:ext uri="{FF2B5EF4-FFF2-40B4-BE49-F238E27FC236}">
                  <a16:creationId xmlns:a16="http://schemas.microsoft.com/office/drawing/2014/main" id="{610318CC-89A4-459B-855C-BAF50F7F1593}"/>
                </a:ext>
              </a:extLst>
            </p:cNvPr>
            <p:cNvSpPr>
              <a:spLocks noChangeShapeType="1"/>
            </p:cNvSpPr>
            <p:nvPr/>
          </p:nvSpPr>
          <p:spPr bwMode="auto">
            <a:xfrm>
              <a:off x="2888" y="3320"/>
              <a:ext cx="128" cy="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32" name="Line 80">
              <a:extLst>
                <a:ext uri="{FF2B5EF4-FFF2-40B4-BE49-F238E27FC236}">
                  <a16:creationId xmlns:a16="http://schemas.microsoft.com/office/drawing/2014/main" id="{F8BB4AD9-CC57-42BF-97B7-AA0D0B9143B3}"/>
                </a:ext>
              </a:extLst>
            </p:cNvPr>
            <p:cNvSpPr>
              <a:spLocks noChangeShapeType="1"/>
            </p:cNvSpPr>
            <p:nvPr/>
          </p:nvSpPr>
          <p:spPr bwMode="auto">
            <a:xfrm flipV="1">
              <a:off x="2888" y="3599"/>
              <a:ext cx="128" cy="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33" name="Line 81">
              <a:extLst>
                <a:ext uri="{FF2B5EF4-FFF2-40B4-BE49-F238E27FC236}">
                  <a16:creationId xmlns:a16="http://schemas.microsoft.com/office/drawing/2014/main" id="{926A9B4A-E490-4659-8FAE-2A99877BD2AA}"/>
                </a:ext>
              </a:extLst>
            </p:cNvPr>
            <p:cNvSpPr>
              <a:spLocks noChangeShapeType="1"/>
            </p:cNvSpPr>
            <p:nvPr/>
          </p:nvSpPr>
          <p:spPr bwMode="auto">
            <a:xfrm>
              <a:off x="3024" y="3351"/>
              <a:ext cx="0" cy="2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3322" name="Rectangle 83">
            <a:extLst>
              <a:ext uri="{FF2B5EF4-FFF2-40B4-BE49-F238E27FC236}">
                <a16:creationId xmlns:a16="http://schemas.microsoft.com/office/drawing/2014/main" id="{213F472C-FA51-4068-8705-41B7E52F161D}"/>
              </a:ext>
            </a:extLst>
          </p:cNvPr>
          <p:cNvSpPr>
            <a:spLocks noChangeArrowheads="1"/>
          </p:cNvSpPr>
          <p:nvPr/>
        </p:nvSpPr>
        <p:spPr bwMode="auto">
          <a:xfrm>
            <a:off x="4646613" y="5332413"/>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1</a:t>
            </a:r>
          </a:p>
        </p:txBody>
      </p:sp>
      <p:sp>
        <p:nvSpPr>
          <p:cNvPr id="53323" name="Rectangle 84">
            <a:extLst>
              <a:ext uri="{FF2B5EF4-FFF2-40B4-BE49-F238E27FC236}">
                <a16:creationId xmlns:a16="http://schemas.microsoft.com/office/drawing/2014/main" id="{289075A7-3E53-4EA1-BA49-1DF91CFD7C26}"/>
              </a:ext>
            </a:extLst>
          </p:cNvPr>
          <p:cNvSpPr>
            <a:spLocks noChangeArrowheads="1"/>
          </p:cNvSpPr>
          <p:nvPr/>
        </p:nvSpPr>
        <p:spPr bwMode="auto">
          <a:xfrm>
            <a:off x="4646613" y="5043488"/>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0</a:t>
            </a:r>
          </a:p>
        </p:txBody>
      </p:sp>
      <p:sp>
        <p:nvSpPr>
          <p:cNvPr id="53324" name="Line 85">
            <a:extLst>
              <a:ext uri="{FF2B5EF4-FFF2-40B4-BE49-F238E27FC236}">
                <a16:creationId xmlns:a16="http://schemas.microsoft.com/office/drawing/2014/main" id="{A114B9D2-C03B-408A-8C22-FBC5E3ACDFD8}"/>
              </a:ext>
            </a:extLst>
          </p:cNvPr>
          <p:cNvSpPr>
            <a:spLocks noChangeShapeType="1"/>
          </p:cNvSpPr>
          <p:nvPr/>
        </p:nvSpPr>
        <p:spPr bwMode="auto">
          <a:xfrm>
            <a:off x="4762500" y="5618163"/>
            <a:ext cx="0" cy="4318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25" name="Rectangle 86">
            <a:extLst>
              <a:ext uri="{FF2B5EF4-FFF2-40B4-BE49-F238E27FC236}">
                <a16:creationId xmlns:a16="http://schemas.microsoft.com/office/drawing/2014/main" id="{F39D6235-37D5-413A-B129-56B3AD7F2961}"/>
              </a:ext>
            </a:extLst>
          </p:cNvPr>
          <p:cNvSpPr>
            <a:spLocks noChangeArrowheads="1"/>
          </p:cNvSpPr>
          <p:nvPr/>
        </p:nvSpPr>
        <p:spPr bwMode="auto">
          <a:xfrm>
            <a:off x="3970338" y="5927725"/>
            <a:ext cx="8905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RegDst</a:t>
            </a:r>
          </a:p>
        </p:txBody>
      </p:sp>
      <p:sp>
        <p:nvSpPr>
          <p:cNvPr id="53326" name="Rectangle 87">
            <a:extLst>
              <a:ext uri="{FF2B5EF4-FFF2-40B4-BE49-F238E27FC236}">
                <a16:creationId xmlns:a16="http://schemas.microsoft.com/office/drawing/2014/main" id="{7248745A-61EB-4A17-8F2E-0F5D6BBF2412}"/>
              </a:ext>
            </a:extLst>
          </p:cNvPr>
          <p:cNvSpPr>
            <a:spLocks noChangeArrowheads="1"/>
          </p:cNvSpPr>
          <p:nvPr/>
        </p:nvSpPr>
        <p:spPr bwMode="auto">
          <a:xfrm>
            <a:off x="2767013" y="4943475"/>
            <a:ext cx="3952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Rt</a:t>
            </a:r>
          </a:p>
        </p:txBody>
      </p:sp>
      <p:sp>
        <p:nvSpPr>
          <p:cNvPr id="53327" name="Rectangle 88">
            <a:extLst>
              <a:ext uri="{FF2B5EF4-FFF2-40B4-BE49-F238E27FC236}">
                <a16:creationId xmlns:a16="http://schemas.microsoft.com/office/drawing/2014/main" id="{6F8D2E8F-ECFB-4C2E-8DC7-642579DF4503}"/>
              </a:ext>
            </a:extLst>
          </p:cNvPr>
          <p:cNvSpPr>
            <a:spLocks noChangeArrowheads="1"/>
          </p:cNvSpPr>
          <p:nvPr/>
        </p:nvSpPr>
        <p:spPr bwMode="auto">
          <a:xfrm>
            <a:off x="2767013" y="5248275"/>
            <a:ext cx="450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Rd</a:t>
            </a:r>
          </a:p>
        </p:txBody>
      </p:sp>
      <p:sp>
        <p:nvSpPr>
          <p:cNvPr id="53328" name="Rectangle 89">
            <a:extLst>
              <a:ext uri="{FF2B5EF4-FFF2-40B4-BE49-F238E27FC236}">
                <a16:creationId xmlns:a16="http://schemas.microsoft.com/office/drawing/2014/main" id="{2D7ADE51-A958-4770-A90C-06364D0FA549}"/>
              </a:ext>
            </a:extLst>
          </p:cNvPr>
          <p:cNvSpPr>
            <a:spLocks noChangeArrowheads="1"/>
          </p:cNvSpPr>
          <p:nvPr/>
        </p:nvSpPr>
        <p:spPr bwMode="auto">
          <a:xfrm>
            <a:off x="2690813" y="3495675"/>
            <a:ext cx="6000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Imm</a:t>
            </a:r>
          </a:p>
        </p:txBody>
      </p:sp>
      <p:sp>
        <p:nvSpPr>
          <p:cNvPr id="53329" name="Line 90">
            <a:extLst>
              <a:ext uri="{FF2B5EF4-FFF2-40B4-BE49-F238E27FC236}">
                <a16:creationId xmlns:a16="http://schemas.microsoft.com/office/drawing/2014/main" id="{AA1FA985-44B7-48E2-B6C9-4DBD32A331BE}"/>
              </a:ext>
            </a:extLst>
          </p:cNvPr>
          <p:cNvSpPr>
            <a:spLocks noChangeShapeType="1"/>
          </p:cNvSpPr>
          <p:nvPr/>
        </p:nvSpPr>
        <p:spPr bwMode="auto">
          <a:xfrm>
            <a:off x="1892300" y="5224463"/>
            <a:ext cx="406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30" name="Line 91">
            <a:extLst>
              <a:ext uri="{FF2B5EF4-FFF2-40B4-BE49-F238E27FC236}">
                <a16:creationId xmlns:a16="http://schemas.microsoft.com/office/drawing/2014/main" id="{22689862-6932-4707-AD33-3E30F5D8DD77}"/>
              </a:ext>
            </a:extLst>
          </p:cNvPr>
          <p:cNvSpPr>
            <a:spLocks noChangeShapeType="1"/>
          </p:cNvSpPr>
          <p:nvPr/>
        </p:nvSpPr>
        <p:spPr bwMode="auto">
          <a:xfrm>
            <a:off x="2641600" y="3471863"/>
            <a:ext cx="1498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31" name="Rectangle 92">
            <a:extLst>
              <a:ext uri="{FF2B5EF4-FFF2-40B4-BE49-F238E27FC236}">
                <a16:creationId xmlns:a16="http://schemas.microsoft.com/office/drawing/2014/main" id="{D673E575-44A2-4FF9-9B26-BCCDA6B39F8E}"/>
              </a:ext>
            </a:extLst>
          </p:cNvPr>
          <p:cNvSpPr>
            <a:spLocks noChangeArrowheads="1"/>
          </p:cNvSpPr>
          <p:nvPr/>
        </p:nvSpPr>
        <p:spPr bwMode="auto">
          <a:xfrm>
            <a:off x="2690813" y="3190875"/>
            <a:ext cx="6937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PC+4</a:t>
            </a:r>
          </a:p>
        </p:txBody>
      </p:sp>
      <p:sp>
        <p:nvSpPr>
          <p:cNvPr id="53332" name="Line 93">
            <a:extLst>
              <a:ext uri="{FF2B5EF4-FFF2-40B4-BE49-F238E27FC236}">
                <a16:creationId xmlns:a16="http://schemas.microsoft.com/office/drawing/2014/main" id="{28B7D962-362D-4E2B-8ADA-1EA245053932}"/>
              </a:ext>
            </a:extLst>
          </p:cNvPr>
          <p:cNvSpPr>
            <a:spLocks noChangeShapeType="1"/>
          </p:cNvSpPr>
          <p:nvPr/>
        </p:nvSpPr>
        <p:spPr bwMode="auto">
          <a:xfrm>
            <a:off x="4470400" y="3471863"/>
            <a:ext cx="508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33" name="Rectangle 94">
            <a:extLst>
              <a:ext uri="{FF2B5EF4-FFF2-40B4-BE49-F238E27FC236}">
                <a16:creationId xmlns:a16="http://schemas.microsoft.com/office/drawing/2014/main" id="{A9A23B18-00E9-4965-9998-F9D7AE5C12DD}"/>
              </a:ext>
            </a:extLst>
          </p:cNvPr>
          <p:cNvSpPr>
            <a:spLocks noChangeArrowheads="1"/>
          </p:cNvSpPr>
          <p:nvPr/>
        </p:nvSpPr>
        <p:spPr bwMode="auto">
          <a:xfrm>
            <a:off x="4976813" y="3298825"/>
            <a:ext cx="6937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PC+4</a:t>
            </a:r>
          </a:p>
        </p:txBody>
      </p:sp>
      <p:sp>
        <p:nvSpPr>
          <p:cNvPr id="53334" name="Rectangle 95">
            <a:extLst>
              <a:ext uri="{FF2B5EF4-FFF2-40B4-BE49-F238E27FC236}">
                <a16:creationId xmlns:a16="http://schemas.microsoft.com/office/drawing/2014/main" id="{DC6BB79C-0659-4C67-874C-3F8EB2208E19}"/>
              </a:ext>
            </a:extLst>
          </p:cNvPr>
          <p:cNvSpPr>
            <a:spLocks noChangeArrowheads="1"/>
          </p:cNvSpPr>
          <p:nvPr/>
        </p:nvSpPr>
        <p:spPr bwMode="auto">
          <a:xfrm>
            <a:off x="2767013" y="3800475"/>
            <a:ext cx="4397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Rs</a:t>
            </a:r>
          </a:p>
        </p:txBody>
      </p:sp>
      <p:sp>
        <p:nvSpPr>
          <p:cNvPr id="53335" name="Rectangle 96">
            <a:extLst>
              <a:ext uri="{FF2B5EF4-FFF2-40B4-BE49-F238E27FC236}">
                <a16:creationId xmlns:a16="http://schemas.microsoft.com/office/drawing/2014/main" id="{81BC43C4-7096-41EE-9C3D-A60F3309A8FD}"/>
              </a:ext>
            </a:extLst>
          </p:cNvPr>
          <p:cNvSpPr>
            <a:spLocks noChangeArrowheads="1"/>
          </p:cNvSpPr>
          <p:nvPr/>
        </p:nvSpPr>
        <p:spPr bwMode="auto">
          <a:xfrm>
            <a:off x="2767013" y="4486275"/>
            <a:ext cx="3952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Rt</a:t>
            </a:r>
          </a:p>
        </p:txBody>
      </p:sp>
      <p:sp>
        <p:nvSpPr>
          <p:cNvPr id="53336" name="Line 97">
            <a:extLst>
              <a:ext uri="{FF2B5EF4-FFF2-40B4-BE49-F238E27FC236}">
                <a16:creationId xmlns:a16="http://schemas.microsoft.com/office/drawing/2014/main" id="{D71B729E-5A5C-4037-BD26-47519697E3FC}"/>
              </a:ext>
            </a:extLst>
          </p:cNvPr>
          <p:cNvSpPr>
            <a:spLocks noChangeShapeType="1"/>
          </p:cNvSpPr>
          <p:nvPr/>
        </p:nvSpPr>
        <p:spPr bwMode="auto">
          <a:xfrm flipV="1">
            <a:off x="2781300" y="3763963"/>
            <a:ext cx="0" cy="1778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37" name="Line 98">
            <a:extLst>
              <a:ext uri="{FF2B5EF4-FFF2-40B4-BE49-F238E27FC236}">
                <a16:creationId xmlns:a16="http://schemas.microsoft.com/office/drawing/2014/main" id="{093D8040-BBD2-4303-A426-696A6946BC5C}"/>
              </a:ext>
            </a:extLst>
          </p:cNvPr>
          <p:cNvSpPr>
            <a:spLocks noChangeShapeType="1"/>
          </p:cNvSpPr>
          <p:nvPr/>
        </p:nvSpPr>
        <p:spPr bwMode="auto">
          <a:xfrm>
            <a:off x="4470400" y="5529263"/>
            <a:ext cx="20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38" name="Line 99">
            <a:extLst>
              <a:ext uri="{FF2B5EF4-FFF2-40B4-BE49-F238E27FC236}">
                <a16:creationId xmlns:a16="http://schemas.microsoft.com/office/drawing/2014/main" id="{F2D83C0B-0AE7-4932-AD84-7068E5998F4B}"/>
              </a:ext>
            </a:extLst>
          </p:cNvPr>
          <p:cNvSpPr>
            <a:spLocks noChangeShapeType="1"/>
          </p:cNvSpPr>
          <p:nvPr/>
        </p:nvSpPr>
        <p:spPr bwMode="auto">
          <a:xfrm>
            <a:off x="4470400" y="5224463"/>
            <a:ext cx="20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39" name="Line 100">
            <a:extLst>
              <a:ext uri="{FF2B5EF4-FFF2-40B4-BE49-F238E27FC236}">
                <a16:creationId xmlns:a16="http://schemas.microsoft.com/office/drawing/2014/main" id="{17DEB6BC-2378-45A8-84D5-07C26B215ACA}"/>
              </a:ext>
            </a:extLst>
          </p:cNvPr>
          <p:cNvSpPr>
            <a:spLocks noChangeShapeType="1"/>
          </p:cNvSpPr>
          <p:nvPr/>
        </p:nvSpPr>
        <p:spPr bwMode="auto">
          <a:xfrm>
            <a:off x="6311900" y="5376863"/>
            <a:ext cx="1549400" cy="0"/>
          </a:xfrm>
          <a:prstGeom prst="line">
            <a:avLst/>
          </a:prstGeom>
          <a:noFill/>
          <a:ln w="508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40" name="Line 101">
            <a:extLst>
              <a:ext uri="{FF2B5EF4-FFF2-40B4-BE49-F238E27FC236}">
                <a16:creationId xmlns:a16="http://schemas.microsoft.com/office/drawing/2014/main" id="{2633E1C8-4BDA-45E8-8DB7-CEF6FE9272F6}"/>
              </a:ext>
            </a:extLst>
          </p:cNvPr>
          <p:cNvSpPr>
            <a:spLocks noChangeShapeType="1"/>
          </p:cNvSpPr>
          <p:nvPr/>
        </p:nvSpPr>
        <p:spPr bwMode="auto">
          <a:xfrm>
            <a:off x="8204200" y="5376863"/>
            <a:ext cx="20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41" name="Line 102">
            <a:extLst>
              <a:ext uri="{FF2B5EF4-FFF2-40B4-BE49-F238E27FC236}">
                <a16:creationId xmlns:a16="http://schemas.microsoft.com/office/drawing/2014/main" id="{4C1F8ECC-A9C4-4C1D-844D-12EC7D9ACC5E}"/>
              </a:ext>
            </a:extLst>
          </p:cNvPr>
          <p:cNvSpPr>
            <a:spLocks noChangeShapeType="1"/>
          </p:cNvSpPr>
          <p:nvPr/>
        </p:nvSpPr>
        <p:spPr bwMode="auto">
          <a:xfrm>
            <a:off x="8420100" y="5389563"/>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42" name="Line 103">
            <a:extLst>
              <a:ext uri="{FF2B5EF4-FFF2-40B4-BE49-F238E27FC236}">
                <a16:creationId xmlns:a16="http://schemas.microsoft.com/office/drawing/2014/main" id="{D954F066-49FC-4180-8D6E-B3E70EF3DD88}"/>
              </a:ext>
            </a:extLst>
          </p:cNvPr>
          <p:cNvSpPr>
            <a:spLocks noChangeShapeType="1"/>
          </p:cNvSpPr>
          <p:nvPr/>
        </p:nvSpPr>
        <p:spPr bwMode="auto">
          <a:xfrm flipH="1">
            <a:off x="3302000" y="5757863"/>
            <a:ext cx="5130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43" name="Line 104">
            <a:extLst>
              <a:ext uri="{FF2B5EF4-FFF2-40B4-BE49-F238E27FC236}">
                <a16:creationId xmlns:a16="http://schemas.microsoft.com/office/drawing/2014/main" id="{291FC51A-E1CD-435F-B3A1-E354FDB35FDD}"/>
              </a:ext>
            </a:extLst>
          </p:cNvPr>
          <p:cNvSpPr>
            <a:spLocks noChangeShapeType="1"/>
          </p:cNvSpPr>
          <p:nvPr/>
        </p:nvSpPr>
        <p:spPr bwMode="auto">
          <a:xfrm flipV="1">
            <a:off x="3314700" y="5135563"/>
            <a:ext cx="0" cy="635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44" name="Line 105">
            <a:extLst>
              <a:ext uri="{FF2B5EF4-FFF2-40B4-BE49-F238E27FC236}">
                <a16:creationId xmlns:a16="http://schemas.microsoft.com/office/drawing/2014/main" id="{777B7ADE-3294-4258-AEC8-654A12878A3E}"/>
              </a:ext>
            </a:extLst>
          </p:cNvPr>
          <p:cNvSpPr>
            <a:spLocks noChangeShapeType="1"/>
          </p:cNvSpPr>
          <p:nvPr/>
        </p:nvSpPr>
        <p:spPr bwMode="auto">
          <a:xfrm>
            <a:off x="8813800" y="4919663"/>
            <a:ext cx="127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45" name="Line 106">
            <a:extLst>
              <a:ext uri="{FF2B5EF4-FFF2-40B4-BE49-F238E27FC236}">
                <a16:creationId xmlns:a16="http://schemas.microsoft.com/office/drawing/2014/main" id="{D6CD2727-BE5F-41C2-B4E5-508454EC12F7}"/>
              </a:ext>
            </a:extLst>
          </p:cNvPr>
          <p:cNvSpPr>
            <a:spLocks noChangeShapeType="1"/>
          </p:cNvSpPr>
          <p:nvPr/>
        </p:nvSpPr>
        <p:spPr bwMode="auto">
          <a:xfrm>
            <a:off x="8953500" y="4932363"/>
            <a:ext cx="0" cy="965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46" name="Line 107">
            <a:extLst>
              <a:ext uri="{FF2B5EF4-FFF2-40B4-BE49-F238E27FC236}">
                <a16:creationId xmlns:a16="http://schemas.microsoft.com/office/drawing/2014/main" id="{997A73C5-F852-43EB-9DC2-B3ED8D2D386F}"/>
              </a:ext>
            </a:extLst>
          </p:cNvPr>
          <p:cNvSpPr>
            <a:spLocks noChangeShapeType="1"/>
          </p:cNvSpPr>
          <p:nvPr/>
        </p:nvSpPr>
        <p:spPr bwMode="auto">
          <a:xfrm flipH="1">
            <a:off x="3606800" y="5910263"/>
            <a:ext cx="5359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47" name="Line 108">
            <a:extLst>
              <a:ext uri="{FF2B5EF4-FFF2-40B4-BE49-F238E27FC236}">
                <a16:creationId xmlns:a16="http://schemas.microsoft.com/office/drawing/2014/main" id="{279C6644-DC43-4A93-B220-47FD6BA0260C}"/>
              </a:ext>
            </a:extLst>
          </p:cNvPr>
          <p:cNvSpPr>
            <a:spLocks noChangeShapeType="1"/>
          </p:cNvSpPr>
          <p:nvPr/>
        </p:nvSpPr>
        <p:spPr bwMode="auto">
          <a:xfrm flipV="1">
            <a:off x="3619500" y="5135563"/>
            <a:ext cx="0" cy="787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48" name="Line 109">
            <a:extLst>
              <a:ext uri="{FF2B5EF4-FFF2-40B4-BE49-F238E27FC236}">
                <a16:creationId xmlns:a16="http://schemas.microsoft.com/office/drawing/2014/main" id="{46C5D04B-B9FE-4619-A5B5-D1ACEF18244A}"/>
              </a:ext>
            </a:extLst>
          </p:cNvPr>
          <p:cNvSpPr>
            <a:spLocks noChangeShapeType="1"/>
          </p:cNvSpPr>
          <p:nvPr/>
        </p:nvSpPr>
        <p:spPr bwMode="auto">
          <a:xfrm>
            <a:off x="2641600" y="5224463"/>
            <a:ext cx="127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49" name="Line 110">
            <a:extLst>
              <a:ext uri="{FF2B5EF4-FFF2-40B4-BE49-F238E27FC236}">
                <a16:creationId xmlns:a16="http://schemas.microsoft.com/office/drawing/2014/main" id="{E8F709E9-4B25-41FC-8874-66EA6E1ADB16}"/>
              </a:ext>
            </a:extLst>
          </p:cNvPr>
          <p:cNvSpPr>
            <a:spLocks noChangeShapeType="1"/>
          </p:cNvSpPr>
          <p:nvPr/>
        </p:nvSpPr>
        <p:spPr bwMode="auto">
          <a:xfrm>
            <a:off x="1879600" y="3471863"/>
            <a:ext cx="431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50" name="Rectangle 111">
            <a:extLst>
              <a:ext uri="{FF2B5EF4-FFF2-40B4-BE49-F238E27FC236}">
                <a16:creationId xmlns:a16="http://schemas.microsoft.com/office/drawing/2014/main" id="{03B2ED58-E225-4896-B202-28E14AB9A49D}"/>
              </a:ext>
            </a:extLst>
          </p:cNvPr>
          <p:cNvSpPr>
            <a:spLocks noChangeArrowheads="1"/>
          </p:cNvSpPr>
          <p:nvPr/>
        </p:nvSpPr>
        <p:spPr bwMode="auto">
          <a:xfrm rot="5400000">
            <a:off x="1324769" y="3531394"/>
            <a:ext cx="6937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PC+4</a:t>
            </a:r>
          </a:p>
        </p:txBody>
      </p:sp>
      <p:sp>
        <p:nvSpPr>
          <p:cNvPr id="53351" name="Line 112">
            <a:extLst>
              <a:ext uri="{FF2B5EF4-FFF2-40B4-BE49-F238E27FC236}">
                <a16:creationId xmlns:a16="http://schemas.microsoft.com/office/drawing/2014/main" id="{61C2CD34-ED82-419C-9C32-87FB0D3A730E}"/>
              </a:ext>
            </a:extLst>
          </p:cNvPr>
          <p:cNvSpPr>
            <a:spLocks noChangeShapeType="1"/>
          </p:cNvSpPr>
          <p:nvPr/>
        </p:nvSpPr>
        <p:spPr bwMode="auto">
          <a:xfrm>
            <a:off x="1117600" y="4081463"/>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52" name="Line 113">
            <a:extLst>
              <a:ext uri="{FF2B5EF4-FFF2-40B4-BE49-F238E27FC236}">
                <a16:creationId xmlns:a16="http://schemas.microsoft.com/office/drawing/2014/main" id="{4654BB73-EF2F-4245-B886-CC906323157B}"/>
              </a:ext>
            </a:extLst>
          </p:cNvPr>
          <p:cNvSpPr>
            <a:spLocks noChangeShapeType="1"/>
          </p:cNvSpPr>
          <p:nvPr/>
        </p:nvSpPr>
        <p:spPr bwMode="auto">
          <a:xfrm>
            <a:off x="5613400" y="4081463"/>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53" name="Line 114">
            <a:extLst>
              <a:ext uri="{FF2B5EF4-FFF2-40B4-BE49-F238E27FC236}">
                <a16:creationId xmlns:a16="http://schemas.microsoft.com/office/drawing/2014/main" id="{D9EE02EE-7F4F-42D5-BA7D-334FBF05C9A0}"/>
              </a:ext>
            </a:extLst>
          </p:cNvPr>
          <p:cNvSpPr>
            <a:spLocks noChangeShapeType="1"/>
          </p:cNvSpPr>
          <p:nvPr/>
        </p:nvSpPr>
        <p:spPr bwMode="auto">
          <a:xfrm flipH="1">
            <a:off x="6731000" y="3471863"/>
            <a:ext cx="257175"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54" name="Line 115">
            <a:extLst>
              <a:ext uri="{FF2B5EF4-FFF2-40B4-BE49-F238E27FC236}">
                <a16:creationId xmlns:a16="http://schemas.microsoft.com/office/drawing/2014/main" id="{39ACF0A8-CF89-4B30-837B-86150B663313}"/>
              </a:ext>
            </a:extLst>
          </p:cNvPr>
          <p:cNvSpPr>
            <a:spLocks noChangeShapeType="1"/>
          </p:cNvSpPr>
          <p:nvPr/>
        </p:nvSpPr>
        <p:spPr bwMode="auto">
          <a:xfrm flipH="1">
            <a:off x="6731000" y="3624263"/>
            <a:ext cx="25717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3355" name="Group 121">
            <a:extLst>
              <a:ext uri="{FF2B5EF4-FFF2-40B4-BE49-F238E27FC236}">
                <a16:creationId xmlns:a16="http://schemas.microsoft.com/office/drawing/2014/main" id="{F818FB64-A519-46FC-BFA5-F69B31C1AB25}"/>
              </a:ext>
            </a:extLst>
          </p:cNvPr>
          <p:cNvGrpSpPr>
            <a:grpSpLocks/>
          </p:cNvGrpSpPr>
          <p:nvPr/>
        </p:nvGrpSpPr>
        <p:grpSpPr bwMode="auto">
          <a:xfrm>
            <a:off x="6962775" y="3395663"/>
            <a:ext cx="395288" cy="306387"/>
            <a:chOff x="4314" y="2256"/>
            <a:chExt cx="249" cy="193"/>
          </a:xfrm>
        </p:grpSpPr>
        <p:sp>
          <p:nvSpPr>
            <p:cNvPr id="53425" name="Arc 116">
              <a:extLst>
                <a:ext uri="{FF2B5EF4-FFF2-40B4-BE49-F238E27FC236}">
                  <a16:creationId xmlns:a16="http://schemas.microsoft.com/office/drawing/2014/main" id="{F45D3709-C692-42E3-A2AF-79857B50E3D0}"/>
                </a:ext>
              </a:extLst>
            </p:cNvPr>
            <p:cNvSpPr>
              <a:spLocks/>
            </p:cNvSpPr>
            <p:nvPr/>
          </p:nvSpPr>
          <p:spPr bwMode="auto">
            <a:xfrm>
              <a:off x="4466" y="2265"/>
              <a:ext cx="89" cy="88"/>
            </a:xfrm>
            <a:custGeom>
              <a:avLst/>
              <a:gdLst>
                <a:gd name="T0" fmla="*/ 0 w 21845"/>
                <a:gd name="T1" fmla="*/ 0 h 21600"/>
                <a:gd name="T2" fmla="*/ 0 w 21845"/>
                <a:gd name="T3" fmla="*/ 0 h 21600"/>
                <a:gd name="T4" fmla="*/ 0 w 21845"/>
                <a:gd name="T5" fmla="*/ 0 h 21600"/>
                <a:gd name="T6" fmla="*/ 0 60000 65536"/>
                <a:gd name="T7" fmla="*/ 0 60000 65536"/>
                <a:gd name="T8" fmla="*/ 0 60000 65536"/>
              </a:gdLst>
              <a:ahLst/>
              <a:cxnLst>
                <a:cxn ang="T6">
                  <a:pos x="T0" y="T1"/>
                </a:cxn>
                <a:cxn ang="T7">
                  <a:pos x="T2" y="T3"/>
                </a:cxn>
                <a:cxn ang="T8">
                  <a:pos x="T4" y="T5"/>
                </a:cxn>
              </a:cxnLst>
              <a:rect l="0" t="0" r="r" b="b"/>
              <a:pathLst>
                <a:path w="21845" h="21600" fill="none" extrusionOk="0">
                  <a:moveTo>
                    <a:pt x="0" y="1"/>
                  </a:moveTo>
                  <a:cubicBezTo>
                    <a:pt x="81" y="0"/>
                    <a:pt x="163" y="-1"/>
                    <a:pt x="245" y="0"/>
                  </a:cubicBezTo>
                  <a:cubicBezTo>
                    <a:pt x="12174" y="0"/>
                    <a:pt x="21845" y="9670"/>
                    <a:pt x="21845" y="21600"/>
                  </a:cubicBezTo>
                </a:path>
                <a:path w="21845" h="21600" stroke="0" extrusionOk="0">
                  <a:moveTo>
                    <a:pt x="0" y="1"/>
                  </a:moveTo>
                  <a:cubicBezTo>
                    <a:pt x="81" y="0"/>
                    <a:pt x="163" y="-1"/>
                    <a:pt x="245" y="0"/>
                  </a:cubicBezTo>
                  <a:cubicBezTo>
                    <a:pt x="12174" y="0"/>
                    <a:pt x="21845" y="9670"/>
                    <a:pt x="21845" y="21600"/>
                  </a:cubicBezTo>
                  <a:lnTo>
                    <a:pt x="245" y="21600"/>
                  </a:lnTo>
                  <a:lnTo>
                    <a:pt x="0" y="1"/>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26" name="Arc 117">
              <a:extLst>
                <a:ext uri="{FF2B5EF4-FFF2-40B4-BE49-F238E27FC236}">
                  <a16:creationId xmlns:a16="http://schemas.microsoft.com/office/drawing/2014/main" id="{4FCC18FE-9A7C-4131-91E9-A41EB754041D}"/>
                </a:ext>
              </a:extLst>
            </p:cNvPr>
            <p:cNvSpPr>
              <a:spLocks/>
            </p:cNvSpPr>
            <p:nvPr/>
          </p:nvSpPr>
          <p:spPr bwMode="auto">
            <a:xfrm rot="10800000">
              <a:off x="4475" y="2361"/>
              <a:ext cx="88" cy="88"/>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Lst>
              <a:ahLst/>
              <a:cxnLst>
                <a:cxn ang="T6">
                  <a:pos x="T0" y="T1"/>
                </a:cxn>
                <a:cxn ang="T7">
                  <a:pos x="T2" y="T3"/>
                </a:cxn>
                <a:cxn ang="T8">
                  <a:pos x="T4" y="T5"/>
                </a:cxn>
              </a:cxnLst>
              <a:rect l="0" t="0" r="r" b="b"/>
              <a:pathLst>
                <a:path w="21600" h="21599" fill="none" extrusionOk="0">
                  <a:moveTo>
                    <a:pt x="0" y="21598"/>
                  </a:moveTo>
                  <a:cubicBezTo>
                    <a:pt x="0" y="9765"/>
                    <a:pt x="9521" y="134"/>
                    <a:pt x="21355" y="0"/>
                  </a:cubicBezTo>
                </a:path>
                <a:path w="21600" h="21599" stroke="0" extrusionOk="0">
                  <a:moveTo>
                    <a:pt x="0" y="21598"/>
                  </a:moveTo>
                  <a:cubicBezTo>
                    <a:pt x="0" y="9765"/>
                    <a:pt x="9521" y="134"/>
                    <a:pt x="21355" y="0"/>
                  </a:cubicBezTo>
                  <a:lnTo>
                    <a:pt x="21600" y="21599"/>
                  </a:lnTo>
                  <a:lnTo>
                    <a:pt x="0" y="21598"/>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27" name="Line 118">
              <a:extLst>
                <a:ext uri="{FF2B5EF4-FFF2-40B4-BE49-F238E27FC236}">
                  <a16:creationId xmlns:a16="http://schemas.microsoft.com/office/drawing/2014/main" id="{FF4DFD05-06D0-4504-9354-395DF33D9D06}"/>
                </a:ext>
              </a:extLst>
            </p:cNvPr>
            <p:cNvSpPr>
              <a:spLocks noChangeShapeType="1"/>
            </p:cNvSpPr>
            <p:nvPr/>
          </p:nvSpPr>
          <p:spPr bwMode="auto">
            <a:xfrm flipH="1">
              <a:off x="4314" y="2256"/>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28" name="Line 119">
              <a:extLst>
                <a:ext uri="{FF2B5EF4-FFF2-40B4-BE49-F238E27FC236}">
                  <a16:creationId xmlns:a16="http://schemas.microsoft.com/office/drawing/2014/main" id="{19065515-422A-4DBD-B3B0-966F44206D57}"/>
                </a:ext>
              </a:extLst>
            </p:cNvPr>
            <p:cNvSpPr>
              <a:spLocks noChangeShapeType="1"/>
            </p:cNvSpPr>
            <p:nvPr/>
          </p:nvSpPr>
          <p:spPr bwMode="auto">
            <a:xfrm flipH="1">
              <a:off x="4314" y="2448"/>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29" name="Line 120">
              <a:extLst>
                <a:ext uri="{FF2B5EF4-FFF2-40B4-BE49-F238E27FC236}">
                  <a16:creationId xmlns:a16="http://schemas.microsoft.com/office/drawing/2014/main" id="{5EA11F88-B847-4755-A26E-88C8EC5FCC03}"/>
                </a:ext>
              </a:extLst>
            </p:cNvPr>
            <p:cNvSpPr>
              <a:spLocks noChangeShapeType="1"/>
            </p:cNvSpPr>
            <p:nvPr/>
          </p:nvSpPr>
          <p:spPr bwMode="auto">
            <a:xfrm>
              <a:off x="4322" y="2264"/>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3356" name="Rectangle 122">
            <a:extLst>
              <a:ext uri="{FF2B5EF4-FFF2-40B4-BE49-F238E27FC236}">
                <a16:creationId xmlns:a16="http://schemas.microsoft.com/office/drawing/2014/main" id="{80CB0406-FBFB-431D-A177-45770C4FCEE3}"/>
              </a:ext>
            </a:extLst>
          </p:cNvPr>
          <p:cNvSpPr>
            <a:spLocks noChangeArrowheads="1"/>
          </p:cNvSpPr>
          <p:nvPr/>
        </p:nvSpPr>
        <p:spPr bwMode="auto">
          <a:xfrm flipH="1">
            <a:off x="6199188" y="3794125"/>
            <a:ext cx="6207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Zero</a:t>
            </a:r>
          </a:p>
        </p:txBody>
      </p:sp>
      <p:sp>
        <p:nvSpPr>
          <p:cNvPr id="53371" name="Rectangle 123">
            <a:extLst>
              <a:ext uri="{FF2B5EF4-FFF2-40B4-BE49-F238E27FC236}">
                <a16:creationId xmlns:a16="http://schemas.microsoft.com/office/drawing/2014/main" id="{D3FC6FDA-900D-4761-86C0-A2487D2BF755}"/>
              </a:ext>
            </a:extLst>
          </p:cNvPr>
          <p:cNvSpPr>
            <a:spLocks noChangeArrowheads="1"/>
          </p:cNvSpPr>
          <p:nvPr/>
        </p:nvSpPr>
        <p:spPr bwMode="auto">
          <a:xfrm flipH="1">
            <a:off x="6623050" y="2176463"/>
            <a:ext cx="11112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dirty="0">
                <a:solidFill>
                  <a:schemeClr val="accent2"/>
                </a:solidFill>
                <a:latin typeface="Arial" panose="020B0604020202020204" pitchFamily="34" charset="0"/>
                <a:ea typeface="宋体" panose="02010600030101010101" pitchFamily="2" charset="-122"/>
              </a:rPr>
              <a:t>Branch=0</a:t>
            </a:r>
          </a:p>
        </p:txBody>
      </p:sp>
      <p:sp>
        <p:nvSpPr>
          <p:cNvPr id="53358" name="Line 124">
            <a:extLst>
              <a:ext uri="{FF2B5EF4-FFF2-40B4-BE49-F238E27FC236}">
                <a16:creationId xmlns:a16="http://schemas.microsoft.com/office/drawing/2014/main" id="{9B7CB586-2D65-48AA-B536-55F289176D9F}"/>
              </a:ext>
            </a:extLst>
          </p:cNvPr>
          <p:cNvSpPr>
            <a:spLocks noChangeShapeType="1"/>
          </p:cNvSpPr>
          <p:nvPr/>
        </p:nvSpPr>
        <p:spPr bwMode="auto">
          <a:xfrm flipV="1">
            <a:off x="6743700" y="3611563"/>
            <a:ext cx="0" cy="482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59" name="Line 125">
            <a:extLst>
              <a:ext uri="{FF2B5EF4-FFF2-40B4-BE49-F238E27FC236}">
                <a16:creationId xmlns:a16="http://schemas.microsoft.com/office/drawing/2014/main" id="{6DDD43DF-EE21-4630-939B-E32E9CCC8FD4}"/>
              </a:ext>
            </a:extLst>
          </p:cNvPr>
          <p:cNvSpPr>
            <a:spLocks noChangeShapeType="1"/>
          </p:cNvSpPr>
          <p:nvPr/>
        </p:nvSpPr>
        <p:spPr bwMode="auto">
          <a:xfrm flipV="1">
            <a:off x="6719888" y="2468563"/>
            <a:ext cx="11112" cy="10033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60" name="Line 126">
            <a:extLst>
              <a:ext uri="{FF2B5EF4-FFF2-40B4-BE49-F238E27FC236}">
                <a16:creationId xmlns:a16="http://schemas.microsoft.com/office/drawing/2014/main" id="{37A6214E-02BE-4AA5-B69D-FE26226E0556}"/>
              </a:ext>
            </a:extLst>
          </p:cNvPr>
          <p:cNvSpPr>
            <a:spLocks noChangeShapeType="1"/>
          </p:cNvSpPr>
          <p:nvPr/>
        </p:nvSpPr>
        <p:spPr bwMode="auto">
          <a:xfrm>
            <a:off x="6299200" y="4081463"/>
            <a:ext cx="431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3361" name="Group 132">
            <a:extLst>
              <a:ext uri="{FF2B5EF4-FFF2-40B4-BE49-F238E27FC236}">
                <a16:creationId xmlns:a16="http://schemas.microsoft.com/office/drawing/2014/main" id="{70C4FE44-0B7F-4ED5-8EC9-03CC96831AE7}"/>
              </a:ext>
            </a:extLst>
          </p:cNvPr>
          <p:cNvGrpSpPr>
            <a:grpSpLocks/>
          </p:cNvGrpSpPr>
          <p:nvPr/>
        </p:nvGrpSpPr>
        <p:grpSpPr bwMode="auto">
          <a:xfrm>
            <a:off x="1206500" y="2798763"/>
            <a:ext cx="254000" cy="533400"/>
            <a:chOff x="688" y="1880"/>
            <a:chExt cx="160" cy="336"/>
          </a:xfrm>
        </p:grpSpPr>
        <p:sp>
          <p:nvSpPr>
            <p:cNvPr id="53421" name="Line 128">
              <a:extLst>
                <a:ext uri="{FF2B5EF4-FFF2-40B4-BE49-F238E27FC236}">
                  <a16:creationId xmlns:a16="http://schemas.microsoft.com/office/drawing/2014/main" id="{48741520-F2B4-43AB-9FC3-0D0F5BBE42DE}"/>
                </a:ext>
              </a:extLst>
            </p:cNvPr>
            <p:cNvSpPr>
              <a:spLocks noChangeShapeType="1"/>
            </p:cNvSpPr>
            <p:nvPr/>
          </p:nvSpPr>
          <p:spPr bwMode="auto">
            <a:xfrm>
              <a:off x="840" y="1880"/>
              <a:ext cx="0" cy="3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22" name="Line 129">
              <a:extLst>
                <a:ext uri="{FF2B5EF4-FFF2-40B4-BE49-F238E27FC236}">
                  <a16:creationId xmlns:a16="http://schemas.microsoft.com/office/drawing/2014/main" id="{A61057E9-0195-4F17-B564-B90D78D17A01}"/>
                </a:ext>
              </a:extLst>
            </p:cNvPr>
            <p:cNvSpPr>
              <a:spLocks noChangeShapeType="1"/>
            </p:cNvSpPr>
            <p:nvPr/>
          </p:nvSpPr>
          <p:spPr bwMode="auto">
            <a:xfrm flipH="1">
              <a:off x="688" y="1880"/>
              <a:ext cx="160" cy="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23" name="Line 130">
              <a:extLst>
                <a:ext uri="{FF2B5EF4-FFF2-40B4-BE49-F238E27FC236}">
                  <a16:creationId xmlns:a16="http://schemas.microsoft.com/office/drawing/2014/main" id="{350DD9A9-822F-420F-9365-2F7E4D4EECB6}"/>
                </a:ext>
              </a:extLst>
            </p:cNvPr>
            <p:cNvSpPr>
              <a:spLocks noChangeShapeType="1"/>
            </p:cNvSpPr>
            <p:nvPr/>
          </p:nvSpPr>
          <p:spPr bwMode="auto">
            <a:xfrm flipH="1" flipV="1">
              <a:off x="688" y="2159"/>
              <a:ext cx="160" cy="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24" name="Line 131">
              <a:extLst>
                <a:ext uri="{FF2B5EF4-FFF2-40B4-BE49-F238E27FC236}">
                  <a16:creationId xmlns:a16="http://schemas.microsoft.com/office/drawing/2014/main" id="{BEC81099-7492-4B2D-AE38-A8AC4D366B81}"/>
                </a:ext>
              </a:extLst>
            </p:cNvPr>
            <p:cNvSpPr>
              <a:spLocks noChangeShapeType="1"/>
            </p:cNvSpPr>
            <p:nvPr/>
          </p:nvSpPr>
          <p:spPr bwMode="auto">
            <a:xfrm>
              <a:off x="696" y="1911"/>
              <a:ext cx="0" cy="2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3362" name="Rectangle 133">
            <a:extLst>
              <a:ext uri="{FF2B5EF4-FFF2-40B4-BE49-F238E27FC236}">
                <a16:creationId xmlns:a16="http://schemas.microsoft.com/office/drawing/2014/main" id="{134BD3DE-66FC-4C09-AC7F-7DA4E3899B13}"/>
              </a:ext>
            </a:extLst>
          </p:cNvPr>
          <p:cNvSpPr>
            <a:spLocks noChangeArrowheads="1"/>
          </p:cNvSpPr>
          <p:nvPr/>
        </p:nvSpPr>
        <p:spPr bwMode="auto">
          <a:xfrm flipH="1">
            <a:off x="1217613" y="2817813"/>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1</a:t>
            </a:r>
          </a:p>
        </p:txBody>
      </p:sp>
      <p:sp>
        <p:nvSpPr>
          <p:cNvPr id="53363" name="Rectangle 134">
            <a:extLst>
              <a:ext uri="{FF2B5EF4-FFF2-40B4-BE49-F238E27FC236}">
                <a16:creationId xmlns:a16="http://schemas.microsoft.com/office/drawing/2014/main" id="{AA44D93E-6656-493A-9D24-8CF129ADA834}"/>
              </a:ext>
            </a:extLst>
          </p:cNvPr>
          <p:cNvSpPr>
            <a:spLocks noChangeArrowheads="1"/>
          </p:cNvSpPr>
          <p:nvPr/>
        </p:nvSpPr>
        <p:spPr bwMode="auto">
          <a:xfrm flipH="1">
            <a:off x="1217613" y="2986088"/>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0</a:t>
            </a:r>
          </a:p>
        </p:txBody>
      </p:sp>
      <p:sp>
        <p:nvSpPr>
          <p:cNvPr id="53364" name="Line 135">
            <a:extLst>
              <a:ext uri="{FF2B5EF4-FFF2-40B4-BE49-F238E27FC236}">
                <a16:creationId xmlns:a16="http://schemas.microsoft.com/office/drawing/2014/main" id="{08A928D0-3CBB-4F53-B96A-7A456B5DD2BC}"/>
              </a:ext>
            </a:extLst>
          </p:cNvPr>
          <p:cNvSpPr>
            <a:spLocks noChangeShapeType="1"/>
          </p:cNvSpPr>
          <p:nvPr/>
        </p:nvSpPr>
        <p:spPr bwMode="auto">
          <a:xfrm>
            <a:off x="1422400" y="3167063"/>
            <a:ext cx="5842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65" name="Line 136">
            <a:extLst>
              <a:ext uri="{FF2B5EF4-FFF2-40B4-BE49-F238E27FC236}">
                <a16:creationId xmlns:a16="http://schemas.microsoft.com/office/drawing/2014/main" id="{B367A42D-2A0C-4CB2-94B1-BE3BFEEBFCFC}"/>
              </a:ext>
            </a:extLst>
          </p:cNvPr>
          <p:cNvSpPr>
            <a:spLocks noChangeShapeType="1"/>
          </p:cNvSpPr>
          <p:nvPr/>
        </p:nvSpPr>
        <p:spPr bwMode="auto">
          <a:xfrm>
            <a:off x="2019300" y="3179763"/>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66" name="Oval 137">
            <a:extLst>
              <a:ext uri="{FF2B5EF4-FFF2-40B4-BE49-F238E27FC236}">
                <a16:creationId xmlns:a16="http://schemas.microsoft.com/office/drawing/2014/main" id="{C2521117-83D3-4A8B-9040-42688A5495DF}"/>
              </a:ext>
            </a:extLst>
          </p:cNvPr>
          <p:cNvSpPr>
            <a:spLocks noChangeArrowheads="1"/>
          </p:cNvSpPr>
          <p:nvPr/>
        </p:nvSpPr>
        <p:spPr bwMode="auto">
          <a:xfrm>
            <a:off x="2413000" y="3179763"/>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3367" name="Line 138">
            <a:extLst>
              <a:ext uri="{FF2B5EF4-FFF2-40B4-BE49-F238E27FC236}">
                <a16:creationId xmlns:a16="http://schemas.microsoft.com/office/drawing/2014/main" id="{E74BC986-120E-4CCF-AC53-51E64CC1F22D}"/>
              </a:ext>
            </a:extLst>
          </p:cNvPr>
          <p:cNvSpPr>
            <a:spLocks noChangeShapeType="1"/>
          </p:cNvSpPr>
          <p:nvPr/>
        </p:nvSpPr>
        <p:spPr bwMode="auto">
          <a:xfrm>
            <a:off x="952500" y="3027363"/>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68" name="Oval 139">
            <a:extLst>
              <a:ext uri="{FF2B5EF4-FFF2-40B4-BE49-F238E27FC236}">
                <a16:creationId xmlns:a16="http://schemas.microsoft.com/office/drawing/2014/main" id="{28003039-2FFD-4978-8940-849D3E61D605}"/>
              </a:ext>
            </a:extLst>
          </p:cNvPr>
          <p:cNvSpPr>
            <a:spLocks noChangeArrowheads="1"/>
          </p:cNvSpPr>
          <p:nvPr/>
        </p:nvSpPr>
        <p:spPr bwMode="auto">
          <a:xfrm>
            <a:off x="889000" y="3179763"/>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3369" name="Line 140">
            <a:extLst>
              <a:ext uri="{FF2B5EF4-FFF2-40B4-BE49-F238E27FC236}">
                <a16:creationId xmlns:a16="http://schemas.microsoft.com/office/drawing/2014/main" id="{843764DF-1AD8-45C0-BD61-13E5D0DBADC6}"/>
              </a:ext>
            </a:extLst>
          </p:cNvPr>
          <p:cNvSpPr>
            <a:spLocks noChangeShapeType="1"/>
          </p:cNvSpPr>
          <p:nvPr/>
        </p:nvSpPr>
        <p:spPr bwMode="auto">
          <a:xfrm flipH="1">
            <a:off x="406400" y="2938463"/>
            <a:ext cx="787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70" name="Line 141">
            <a:extLst>
              <a:ext uri="{FF2B5EF4-FFF2-40B4-BE49-F238E27FC236}">
                <a16:creationId xmlns:a16="http://schemas.microsoft.com/office/drawing/2014/main" id="{EBF1941F-2151-459A-A1ED-DE77CFEE4727}"/>
              </a:ext>
            </a:extLst>
          </p:cNvPr>
          <p:cNvSpPr>
            <a:spLocks noChangeShapeType="1"/>
          </p:cNvSpPr>
          <p:nvPr/>
        </p:nvSpPr>
        <p:spPr bwMode="auto">
          <a:xfrm>
            <a:off x="431800" y="4081463"/>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142">
            <a:extLst>
              <a:ext uri="{FF2B5EF4-FFF2-40B4-BE49-F238E27FC236}">
                <a16:creationId xmlns:a16="http://schemas.microsoft.com/office/drawing/2014/main" id="{01DFD27A-02CF-4AB5-95BF-788DEE07AEB3}"/>
              </a:ext>
            </a:extLst>
          </p:cNvPr>
          <p:cNvSpPr>
            <a:spLocks noChangeShapeType="1"/>
          </p:cNvSpPr>
          <p:nvPr/>
        </p:nvSpPr>
        <p:spPr bwMode="auto">
          <a:xfrm>
            <a:off x="419100" y="2951163"/>
            <a:ext cx="0" cy="1117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72" name="Line 149">
            <a:extLst>
              <a:ext uri="{FF2B5EF4-FFF2-40B4-BE49-F238E27FC236}">
                <a16:creationId xmlns:a16="http://schemas.microsoft.com/office/drawing/2014/main" id="{0182DCEF-FFF8-4189-B43E-D8D8E3E5C7F0}"/>
              </a:ext>
            </a:extLst>
          </p:cNvPr>
          <p:cNvSpPr>
            <a:spLocks noChangeShapeType="1"/>
          </p:cNvSpPr>
          <p:nvPr/>
        </p:nvSpPr>
        <p:spPr bwMode="auto">
          <a:xfrm>
            <a:off x="4305300" y="3027363"/>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73" name="Oval 150">
            <a:extLst>
              <a:ext uri="{FF2B5EF4-FFF2-40B4-BE49-F238E27FC236}">
                <a16:creationId xmlns:a16="http://schemas.microsoft.com/office/drawing/2014/main" id="{853A7611-497D-4973-A284-205B4BD30EB1}"/>
              </a:ext>
            </a:extLst>
          </p:cNvPr>
          <p:cNvSpPr>
            <a:spLocks noChangeArrowheads="1"/>
          </p:cNvSpPr>
          <p:nvPr/>
        </p:nvSpPr>
        <p:spPr bwMode="auto">
          <a:xfrm>
            <a:off x="4241800" y="3179763"/>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3374" name="Line 151">
            <a:extLst>
              <a:ext uri="{FF2B5EF4-FFF2-40B4-BE49-F238E27FC236}">
                <a16:creationId xmlns:a16="http://schemas.microsoft.com/office/drawing/2014/main" id="{39082F57-8EAF-4D88-9DAF-F1081ED8C4EB}"/>
              </a:ext>
            </a:extLst>
          </p:cNvPr>
          <p:cNvSpPr>
            <a:spLocks noChangeShapeType="1"/>
          </p:cNvSpPr>
          <p:nvPr/>
        </p:nvSpPr>
        <p:spPr bwMode="auto">
          <a:xfrm>
            <a:off x="6134100" y="3027363"/>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75" name="Oval 152">
            <a:extLst>
              <a:ext uri="{FF2B5EF4-FFF2-40B4-BE49-F238E27FC236}">
                <a16:creationId xmlns:a16="http://schemas.microsoft.com/office/drawing/2014/main" id="{1484D800-B20F-4EF0-9408-2027097EE6E0}"/>
              </a:ext>
            </a:extLst>
          </p:cNvPr>
          <p:cNvSpPr>
            <a:spLocks noChangeArrowheads="1"/>
          </p:cNvSpPr>
          <p:nvPr/>
        </p:nvSpPr>
        <p:spPr bwMode="auto">
          <a:xfrm>
            <a:off x="6070600" y="3179763"/>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3376" name="Line 153">
            <a:extLst>
              <a:ext uri="{FF2B5EF4-FFF2-40B4-BE49-F238E27FC236}">
                <a16:creationId xmlns:a16="http://schemas.microsoft.com/office/drawing/2014/main" id="{C266FAA5-60D4-4118-BE44-A548F3F9CDE8}"/>
              </a:ext>
            </a:extLst>
          </p:cNvPr>
          <p:cNvSpPr>
            <a:spLocks noChangeShapeType="1"/>
          </p:cNvSpPr>
          <p:nvPr/>
        </p:nvSpPr>
        <p:spPr bwMode="auto">
          <a:xfrm>
            <a:off x="8039100" y="3027363"/>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77" name="Oval 154">
            <a:extLst>
              <a:ext uri="{FF2B5EF4-FFF2-40B4-BE49-F238E27FC236}">
                <a16:creationId xmlns:a16="http://schemas.microsoft.com/office/drawing/2014/main" id="{1439AB07-2D89-4DE6-A1A2-4DEC7BCCA4D3}"/>
              </a:ext>
            </a:extLst>
          </p:cNvPr>
          <p:cNvSpPr>
            <a:spLocks noChangeArrowheads="1"/>
          </p:cNvSpPr>
          <p:nvPr/>
        </p:nvSpPr>
        <p:spPr bwMode="auto">
          <a:xfrm>
            <a:off x="7975600" y="3179763"/>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3378" name="Line 155">
            <a:extLst>
              <a:ext uri="{FF2B5EF4-FFF2-40B4-BE49-F238E27FC236}">
                <a16:creationId xmlns:a16="http://schemas.microsoft.com/office/drawing/2014/main" id="{B776AA94-2BEE-48C2-9DEE-FEA64F088D05}"/>
              </a:ext>
            </a:extLst>
          </p:cNvPr>
          <p:cNvSpPr>
            <a:spLocks noChangeShapeType="1"/>
          </p:cNvSpPr>
          <p:nvPr/>
        </p:nvSpPr>
        <p:spPr bwMode="auto">
          <a:xfrm flipV="1">
            <a:off x="952500" y="1858963"/>
            <a:ext cx="0" cy="10160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79" name="Line 156">
            <a:extLst>
              <a:ext uri="{FF2B5EF4-FFF2-40B4-BE49-F238E27FC236}">
                <a16:creationId xmlns:a16="http://schemas.microsoft.com/office/drawing/2014/main" id="{1A18D1CD-294D-4106-BEC6-81532A64CB87}"/>
              </a:ext>
            </a:extLst>
          </p:cNvPr>
          <p:cNvSpPr>
            <a:spLocks noChangeShapeType="1"/>
          </p:cNvSpPr>
          <p:nvPr/>
        </p:nvSpPr>
        <p:spPr bwMode="auto">
          <a:xfrm flipV="1">
            <a:off x="2476500" y="1858963"/>
            <a:ext cx="0" cy="10160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80" name="Line 157">
            <a:extLst>
              <a:ext uri="{FF2B5EF4-FFF2-40B4-BE49-F238E27FC236}">
                <a16:creationId xmlns:a16="http://schemas.microsoft.com/office/drawing/2014/main" id="{5C3E83C5-3719-4910-8433-36FABADAD714}"/>
              </a:ext>
            </a:extLst>
          </p:cNvPr>
          <p:cNvSpPr>
            <a:spLocks noChangeShapeType="1"/>
          </p:cNvSpPr>
          <p:nvPr/>
        </p:nvSpPr>
        <p:spPr bwMode="auto">
          <a:xfrm flipV="1">
            <a:off x="4305300" y="1858963"/>
            <a:ext cx="0" cy="10160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81" name="Line 158">
            <a:extLst>
              <a:ext uri="{FF2B5EF4-FFF2-40B4-BE49-F238E27FC236}">
                <a16:creationId xmlns:a16="http://schemas.microsoft.com/office/drawing/2014/main" id="{74CF76F4-9408-4683-B602-2FF22F05DDB4}"/>
              </a:ext>
            </a:extLst>
          </p:cNvPr>
          <p:cNvSpPr>
            <a:spLocks noChangeShapeType="1"/>
          </p:cNvSpPr>
          <p:nvPr/>
        </p:nvSpPr>
        <p:spPr bwMode="auto">
          <a:xfrm flipV="1">
            <a:off x="6134100" y="1858963"/>
            <a:ext cx="0" cy="10160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82" name="Line 159">
            <a:extLst>
              <a:ext uri="{FF2B5EF4-FFF2-40B4-BE49-F238E27FC236}">
                <a16:creationId xmlns:a16="http://schemas.microsoft.com/office/drawing/2014/main" id="{522248BD-AD57-4894-AA42-F3C5A6866DF5}"/>
              </a:ext>
            </a:extLst>
          </p:cNvPr>
          <p:cNvSpPr>
            <a:spLocks noChangeShapeType="1"/>
          </p:cNvSpPr>
          <p:nvPr/>
        </p:nvSpPr>
        <p:spPr bwMode="auto">
          <a:xfrm flipV="1">
            <a:off x="8039100" y="1858963"/>
            <a:ext cx="0" cy="10160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83" name="Line 160">
            <a:extLst>
              <a:ext uri="{FF2B5EF4-FFF2-40B4-BE49-F238E27FC236}">
                <a16:creationId xmlns:a16="http://schemas.microsoft.com/office/drawing/2014/main" id="{0CBB2125-E746-4CA2-B5C5-3F3086237C6F}"/>
              </a:ext>
            </a:extLst>
          </p:cNvPr>
          <p:cNvSpPr>
            <a:spLocks noChangeShapeType="1"/>
          </p:cNvSpPr>
          <p:nvPr/>
        </p:nvSpPr>
        <p:spPr bwMode="auto">
          <a:xfrm>
            <a:off x="952500" y="1350963"/>
            <a:ext cx="0" cy="355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84" name="Line 161">
            <a:extLst>
              <a:ext uri="{FF2B5EF4-FFF2-40B4-BE49-F238E27FC236}">
                <a16:creationId xmlns:a16="http://schemas.microsoft.com/office/drawing/2014/main" id="{ABA7C984-CF20-459C-9F89-BC57F0FEF060}"/>
              </a:ext>
            </a:extLst>
          </p:cNvPr>
          <p:cNvSpPr>
            <a:spLocks noChangeShapeType="1"/>
          </p:cNvSpPr>
          <p:nvPr/>
        </p:nvSpPr>
        <p:spPr bwMode="auto">
          <a:xfrm>
            <a:off x="2476500" y="1350963"/>
            <a:ext cx="0" cy="355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85" name="Line 162">
            <a:extLst>
              <a:ext uri="{FF2B5EF4-FFF2-40B4-BE49-F238E27FC236}">
                <a16:creationId xmlns:a16="http://schemas.microsoft.com/office/drawing/2014/main" id="{B2F8AD14-F62F-4C3C-A317-72E2BA4008CA}"/>
              </a:ext>
            </a:extLst>
          </p:cNvPr>
          <p:cNvSpPr>
            <a:spLocks noChangeShapeType="1"/>
          </p:cNvSpPr>
          <p:nvPr/>
        </p:nvSpPr>
        <p:spPr bwMode="auto">
          <a:xfrm>
            <a:off x="4305300" y="1350963"/>
            <a:ext cx="0" cy="355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86" name="Line 163">
            <a:extLst>
              <a:ext uri="{FF2B5EF4-FFF2-40B4-BE49-F238E27FC236}">
                <a16:creationId xmlns:a16="http://schemas.microsoft.com/office/drawing/2014/main" id="{7019AB0C-9A5E-4E65-A0CA-211097B2197C}"/>
              </a:ext>
            </a:extLst>
          </p:cNvPr>
          <p:cNvSpPr>
            <a:spLocks noChangeShapeType="1"/>
          </p:cNvSpPr>
          <p:nvPr/>
        </p:nvSpPr>
        <p:spPr bwMode="auto">
          <a:xfrm>
            <a:off x="6134100" y="1350963"/>
            <a:ext cx="0" cy="355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87" name="Line 164">
            <a:extLst>
              <a:ext uri="{FF2B5EF4-FFF2-40B4-BE49-F238E27FC236}">
                <a16:creationId xmlns:a16="http://schemas.microsoft.com/office/drawing/2014/main" id="{9ADFCF0B-29F9-4313-AD21-710F6C327D33}"/>
              </a:ext>
            </a:extLst>
          </p:cNvPr>
          <p:cNvSpPr>
            <a:spLocks noChangeShapeType="1"/>
          </p:cNvSpPr>
          <p:nvPr/>
        </p:nvSpPr>
        <p:spPr bwMode="auto">
          <a:xfrm>
            <a:off x="8039100" y="1350963"/>
            <a:ext cx="0" cy="355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88" name="Line 165">
            <a:extLst>
              <a:ext uri="{FF2B5EF4-FFF2-40B4-BE49-F238E27FC236}">
                <a16:creationId xmlns:a16="http://schemas.microsoft.com/office/drawing/2014/main" id="{FE916EA0-4745-4288-9942-A7B8E51C3B3D}"/>
              </a:ext>
            </a:extLst>
          </p:cNvPr>
          <p:cNvSpPr>
            <a:spLocks noChangeShapeType="1"/>
          </p:cNvSpPr>
          <p:nvPr/>
        </p:nvSpPr>
        <p:spPr bwMode="auto">
          <a:xfrm flipH="1">
            <a:off x="482600" y="1338263"/>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89" name="Line 166">
            <a:extLst>
              <a:ext uri="{FF2B5EF4-FFF2-40B4-BE49-F238E27FC236}">
                <a16:creationId xmlns:a16="http://schemas.microsoft.com/office/drawing/2014/main" id="{56292C61-6A27-4071-825F-48172B536469}"/>
              </a:ext>
            </a:extLst>
          </p:cNvPr>
          <p:cNvSpPr>
            <a:spLocks noChangeShapeType="1"/>
          </p:cNvSpPr>
          <p:nvPr/>
        </p:nvSpPr>
        <p:spPr bwMode="auto">
          <a:xfrm flipH="1">
            <a:off x="1701800" y="1338263"/>
            <a:ext cx="787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90" name="Line 167">
            <a:extLst>
              <a:ext uri="{FF2B5EF4-FFF2-40B4-BE49-F238E27FC236}">
                <a16:creationId xmlns:a16="http://schemas.microsoft.com/office/drawing/2014/main" id="{FE94972A-75CA-491F-9F1F-31902F6BAFAD}"/>
              </a:ext>
            </a:extLst>
          </p:cNvPr>
          <p:cNvSpPr>
            <a:spLocks noChangeShapeType="1"/>
          </p:cNvSpPr>
          <p:nvPr/>
        </p:nvSpPr>
        <p:spPr bwMode="auto">
          <a:xfrm>
            <a:off x="1714500" y="1350963"/>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91" name="Line 168">
            <a:extLst>
              <a:ext uri="{FF2B5EF4-FFF2-40B4-BE49-F238E27FC236}">
                <a16:creationId xmlns:a16="http://schemas.microsoft.com/office/drawing/2014/main" id="{EE77ED8F-E4BC-4AF0-BE13-506E214D24FA}"/>
              </a:ext>
            </a:extLst>
          </p:cNvPr>
          <p:cNvSpPr>
            <a:spLocks noChangeShapeType="1"/>
          </p:cNvSpPr>
          <p:nvPr/>
        </p:nvSpPr>
        <p:spPr bwMode="auto">
          <a:xfrm flipH="1">
            <a:off x="3378200" y="1338263"/>
            <a:ext cx="939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92" name="Line 169">
            <a:extLst>
              <a:ext uri="{FF2B5EF4-FFF2-40B4-BE49-F238E27FC236}">
                <a16:creationId xmlns:a16="http://schemas.microsoft.com/office/drawing/2014/main" id="{D67E89BB-90DD-4A4B-AACD-A01E36CE89BE}"/>
              </a:ext>
            </a:extLst>
          </p:cNvPr>
          <p:cNvSpPr>
            <a:spLocks noChangeShapeType="1"/>
          </p:cNvSpPr>
          <p:nvPr/>
        </p:nvSpPr>
        <p:spPr bwMode="auto">
          <a:xfrm>
            <a:off x="3390900" y="1350963"/>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93" name="Line 170">
            <a:extLst>
              <a:ext uri="{FF2B5EF4-FFF2-40B4-BE49-F238E27FC236}">
                <a16:creationId xmlns:a16="http://schemas.microsoft.com/office/drawing/2014/main" id="{EA9A3F4E-BD99-4294-B128-E2422A37B78F}"/>
              </a:ext>
            </a:extLst>
          </p:cNvPr>
          <p:cNvSpPr>
            <a:spLocks noChangeShapeType="1"/>
          </p:cNvSpPr>
          <p:nvPr/>
        </p:nvSpPr>
        <p:spPr bwMode="auto">
          <a:xfrm flipH="1">
            <a:off x="5207000" y="1338263"/>
            <a:ext cx="939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94" name="Line 171">
            <a:extLst>
              <a:ext uri="{FF2B5EF4-FFF2-40B4-BE49-F238E27FC236}">
                <a16:creationId xmlns:a16="http://schemas.microsoft.com/office/drawing/2014/main" id="{8FF6692E-BCD1-40F3-BCE0-28AB07564C12}"/>
              </a:ext>
            </a:extLst>
          </p:cNvPr>
          <p:cNvSpPr>
            <a:spLocks noChangeShapeType="1"/>
          </p:cNvSpPr>
          <p:nvPr/>
        </p:nvSpPr>
        <p:spPr bwMode="auto">
          <a:xfrm>
            <a:off x="5219700" y="1350963"/>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95" name="Line 172">
            <a:extLst>
              <a:ext uri="{FF2B5EF4-FFF2-40B4-BE49-F238E27FC236}">
                <a16:creationId xmlns:a16="http://schemas.microsoft.com/office/drawing/2014/main" id="{74368C13-25B2-478B-A98B-9CA81CF69271}"/>
              </a:ext>
            </a:extLst>
          </p:cNvPr>
          <p:cNvSpPr>
            <a:spLocks noChangeShapeType="1"/>
          </p:cNvSpPr>
          <p:nvPr/>
        </p:nvSpPr>
        <p:spPr bwMode="auto">
          <a:xfrm flipH="1">
            <a:off x="7112000" y="1338263"/>
            <a:ext cx="939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96" name="Line 173">
            <a:extLst>
              <a:ext uri="{FF2B5EF4-FFF2-40B4-BE49-F238E27FC236}">
                <a16:creationId xmlns:a16="http://schemas.microsoft.com/office/drawing/2014/main" id="{80C008EB-C17F-4CC3-8643-EFEFAF6DF4B2}"/>
              </a:ext>
            </a:extLst>
          </p:cNvPr>
          <p:cNvSpPr>
            <a:spLocks noChangeShapeType="1"/>
          </p:cNvSpPr>
          <p:nvPr/>
        </p:nvSpPr>
        <p:spPr bwMode="auto">
          <a:xfrm>
            <a:off x="7124700" y="1350963"/>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97" name="Line 174">
            <a:extLst>
              <a:ext uri="{FF2B5EF4-FFF2-40B4-BE49-F238E27FC236}">
                <a16:creationId xmlns:a16="http://schemas.microsoft.com/office/drawing/2014/main" id="{B0845967-FC42-480F-B2D6-FE2FF9FE2382}"/>
              </a:ext>
            </a:extLst>
          </p:cNvPr>
          <p:cNvSpPr>
            <a:spLocks noChangeShapeType="1"/>
          </p:cNvSpPr>
          <p:nvPr/>
        </p:nvSpPr>
        <p:spPr bwMode="auto">
          <a:xfrm flipH="1">
            <a:off x="939800" y="1719263"/>
            <a:ext cx="787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98" name="Line 175">
            <a:extLst>
              <a:ext uri="{FF2B5EF4-FFF2-40B4-BE49-F238E27FC236}">
                <a16:creationId xmlns:a16="http://schemas.microsoft.com/office/drawing/2014/main" id="{A1FAFECD-733B-4424-A836-6D4099E3A31A}"/>
              </a:ext>
            </a:extLst>
          </p:cNvPr>
          <p:cNvSpPr>
            <a:spLocks noChangeShapeType="1"/>
          </p:cNvSpPr>
          <p:nvPr/>
        </p:nvSpPr>
        <p:spPr bwMode="auto">
          <a:xfrm flipH="1">
            <a:off x="2463800" y="1719263"/>
            <a:ext cx="939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99" name="Line 176">
            <a:extLst>
              <a:ext uri="{FF2B5EF4-FFF2-40B4-BE49-F238E27FC236}">
                <a16:creationId xmlns:a16="http://schemas.microsoft.com/office/drawing/2014/main" id="{0469A145-C2CC-4B2F-A5EA-0AB9BE1D10AC}"/>
              </a:ext>
            </a:extLst>
          </p:cNvPr>
          <p:cNvSpPr>
            <a:spLocks noChangeShapeType="1"/>
          </p:cNvSpPr>
          <p:nvPr/>
        </p:nvSpPr>
        <p:spPr bwMode="auto">
          <a:xfrm flipH="1">
            <a:off x="4292600" y="1719263"/>
            <a:ext cx="939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00" name="Line 177">
            <a:extLst>
              <a:ext uri="{FF2B5EF4-FFF2-40B4-BE49-F238E27FC236}">
                <a16:creationId xmlns:a16="http://schemas.microsoft.com/office/drawing/2014/main" id="{B7F0D3AF-6460-48BC-A179-D70869B932EE}"/>
              </a:ext>
            </a:extLst>
          </p:cNvPr>
          <p:cNvSpPr>
            <a:spLocks noChangeShapeType="1"/>
          </p:cNvSpPr>
          <p:nvPr/>
        </p:nvSpPr>
        <p:spPr bwMode="auto">
          <a:xfrm flipH="1">
            <a:off x="6121400" y="1719263"/>
            <a:ext cx="101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01" name="Line 178">
            <a:extLst>
              <a:ext uri="{FF2B5EF4-FFF2-40B4-BE49-F238E27FC236}">
                <a16:creationId xmlns:a16="http://schemas.microsoft.com/office/drawing/2014/main" id="{0AB220A2-25CD-49C9-BD90-FEF02AA2D7DA}"/>
              </a:ext>
            </a:extLst>
          </p:cNvPr>
          <p:cNvSpPr>
            <a:spLocks noChangeShapeType="1"/>
          </p:cNvSpPr>
          <p:nvPr/>
        </p:nvSpPr>
        <p:spPr bwMode="auto">
          <a:xfrm flipH="1">
            <a:off x="8026400" y="1719263"/>
            <a:ext cx="558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02" name="Rectangle 179">
            <a:extLst>
              <a:ext uri="{FF2B5EF4-FFF2-40B4-BE49-F238E27FC236}">
                <a16:creationId xmlns:a16="http://schemas.microsoft.com/office/drawing/2014/main" id="{AC540DE5-9515-407C-81CF-F20CB91F2721}"/>
              </a:ext>
            </a:extLst>
          </p:cNvPr>
          <p:cNvSpPr>
            <a:spLocks noChangeArrowheads="1"/>
          </p:cNvSpPr>
          <p:nvPr/>
        </p:nvSpPr>
        <p:spPr bwMode="auto">
          <a:xfrm>
            <a:off x="404813" y="1414463"/>
            <a:ext cx="496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Clk</a:t>
            </a:r>
          </a:p>
        </p:txBody>
      </p:sp>
      <p:sp>
        <p:nvSpPr>
          <p:cNvPr id="53403" name="Line 181">
            <a:extLst>
              <a:ext uri="{FF2B5EF4-FFF2-40B4-BE49-F238E27FC236}">
                <a16:creationId xmlns:a16="http://schemas.microsoft.com/office/drawing/2014/main" id="{4BF28982-3CF1-4DEA-890E-5A43667F9419}"/>
              </a:ext>
            </a:extLst>
          </p:cNvPr>
          <p:cNvSpPr>
            <a:spLocks noChangeShapeType="1"/>
          </p:cNvSpPr>
          <p:nvPr/>
        </p:nvSpPr>
        <p:spPr bwMode="auto">
          <a:xfrm>
            <a:off x="952500" y="2024063"/>
            <a:ext cx="15113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04" name="Line 183">
            <a:extLst>
              <a:ext uri="{FF2B5EF4-FFF2-40B4-BE49-F238E27FC236}">
                <a16:creationId xmlns:a16="http://schemas.microsoft.com/office/drawing/2014/main" id="{FF5FDCB8-9FC4-4F39-A873-1A37EDC83411}"/>
              </a:ext>
            </a:extLst>
          </p:cNvPr>
          <p:cNvSpPr>
            <a:spLocks noChangeShapeType="1"/>
          </p:cNvSpPr>
          <p:nvPr/>
        </p:nvSpPr>
        <p:spPr bwMode="auto">
          <a:xfrm>
            <a:off x="2463800" y="2024063"/>
            <a:ext cx="17526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05" name="Line 185">
            <a:extLst>
              <a:ext uri="{FF2B5EF4-FFF2-40B4-BE49-F238E27FC236}">
                <a16:creationId xmlns:a16="http://schemas.microsoft.com/office/drawing/2014/main" id="{B3F3F10F-8E3A-49C9-8CF4-E0E3542C9510}"/>
              </a:ext>
            </a:extLst>
          </p:cNvPr>
          <p:cNvSpPr>
            <a:spLocks noChangeShapeType="1"/>
          </p:cNvSpPr>
          <p:nvPr/>
        </p:nvSpPr>
        <p:spPr bwMode="auto">
          <a:xfrm>
            <a:off x="4305300" y="2024063"/>
            <a:ext cx="18161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06" name="Line 187">
            <a:extLst>
              <a:ext uri="{FF2B5EF4-FFF2-40B4-BE49-F238E27FC236}">
                <a16:creationId xmlns:a16="http://schemas.microsoft.com/office/drawing/2014/main" id="{8EA4AC7F-2C32-4762-841D-F85F4E6A8805}"/>
              </a:ext>
            </a:extLst>
          </p:cNvPr>
          <p:cNvSpPr>
            <a:spLocks noChangeShapeType="1"/>
          </p:cNvSpPr>
          <p:nvPr/>
        </p:nvSpPr>
        <p:spPr bwMode="auto">
          <a:xfrm>
            <a:off x="6121400" y="2024063"/>
            <a:ext cx="19050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07" name="Rectangle 189">
            <a:extLst>
              <a:ext uri="{FF2B5EF4-FFF2-40B4-BE49-F238E27FC236}">
                <a16:creationId xmlns:a16="http://schemas.microsoft.com/office/drawing/2014/main" id="{15216332-AD34-4750-BAC0-D22338996635}"/>
              </a:ext>
            </a:extLst>
          </p:cNvPr>
          <p:cNvSpPr>
            <a:spLocks noChangeArrowheads="1"/>
          </p:cNvSpPr>
          <p:nvPr/>
        </p:nvSpPr>
        <p:spPr bwMode="auto">
          <a:xfrm>
            <a:off x="1395413" y="1719263"/>
            <a:ext cx="6905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Ifetch</a:t>
            </a:r>
          </a:p>
        </p:txBody>
      </p:sp>
      <p:sp>
        <p:nvSpPr>
          <p:cNvPr id="53408" name="Rectangle 190">
            <a:extLst>
              <a:ext uri="{FF2B5EF4-FFF2-40B4-BE49-F238E27FC236}">
                <a16:creationId xmlns:a16="http://schemas.microsoft.com/office/drawing/2014/main" id="{2B7E9756-3D01-44AC-A6AB-847E05AEC437}"/>
              </a:ext>
            </a:extLst>
          </p:cNvPr>
          <p:cNvSpPr>
            <a:spLocks noChangeArrowheads="1"/>
          </p:cNvSpPr>
          <p:nvPr/>
        </p:nvSpPr>
        <p:spPr bwMode="auto">
          <a:xfrm>
            <a:off x="2919413" y="1719263"/>
            <a:ext cx="9032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Reg/Dec</a:t>
            </a:r>
          </a:p>
        </p:txBody>
      </p:sp>
      <p:sp>
        <p:nvSpPr>
          <p:cNvPr id="53409" name="Rectangle 191">
            <a:extLst>
              <a:ext uri="{FF2B5EF4-FFF2-40B4-BE49-F238E27FC236}">
                <a16:creationId xmlns:a16="http://schemas.microsoft.com/office/drawing/2014/main" id="{1A32DF3A-FA81-47BC-90B6-C7CA2B731CCB}"/>
              </a:ext>
            </a:extLst>
          </p:cNvPr>
          <p:cNvSpPr>
            <a:spLocks noChangeArrowheads="1"/>
          </p:cNvSpPr>
          <p:nvPr/>
        </p:nvSpPr>
        <p:spPr bwMode="auto">
          <a:xfrm>
            <a:off x="4900613" y="1719263"/>
            <a:ext cx="5984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Exec</a:t>
            </a:r>
          </a:p>
        </p:txBody>
      </p:sp>
      <p:sp>
        <p:nvSpPr>
          <p:cNvPr id="53410" name="Rectangle 192">
            <a:extLst>
              <a:ext uri="{FF2B5EF4-FFF2-40B4-BE49-F238E27FC236}">
                <a16:creationId xmlns:a16="http://schemas.microsoft.com/office/drawing/2014/main" id="{39B44339-6FD9-4191-80C1-129744DC073D}"/>
              </a:ext>
            </a:extLst>
          </p:cNvPr>
          <p:cNvSpPr>
            <a:spLocks noChangeArrowheads="1"/>
          </p:cNvSpPr>
          <p:nvPr/>
        </p:nvSpPr>
        <p:spPr bwMode="auto">
          <a:xfrm>
            <a:off x="6805613" y="1719263"/>
            <a:ext cx="6334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Mem</a:t>
            </a:r>
          </a:p>
        </p:txBody>
      </p:sp>
      <p:grpSp>
        <p:nvGrpSpPr>
          <p:cNvPr id="53458" name="Group 210">
            <a:extLst>
              <a:ext uri="{FF2B5EF4-FFF2-40B4-BE49-F238E27FC236}">
                <a16:creationId xmlns:a16="http://schemas.microsoft.com/office/drawing/2014/main" id="{1B1BDC92-2DFA-439D-B145-113B238F9234}"/>
              </a:ext>
            </a:extLst>
          </p:cNvPr>
          <p:cNvGrpSpPr>
            <a:grpSpLocks/>
          </p:cNvGrpSpPr>
          <p:nvPr/>
        </p:nvGrpSpPr>
        <p:grpSpPr bwMode="auto">
          <a:xfrm>
            <a:off x="6272213" y="876300"/>
            <a:ext cx="1836737" cy="989013"/>
            <a:chOff x="3951" y="552"/>
            <a:chExt cx="1157" cy="623"/>
          </a:xfrm>
        </p:grpSpPr>
        <p:sp>
          <p:nvSpPr>
            <p:cNvPr id="53418" name="Oval 193">
              <a:extLst>
                <a:ext uri="{FF2B5EF4-FFF2-40B4-BE49-F238E27FC236}">
                  <a16:creationId xmlns:a16="http://schemas.microsoft.com/office/drawing/2014/main" id="{F10216FC-6CB0-4537-BD96-77781B66776B}"/>
                </a:ext>
              </a:extLst>
            </p:cNvPr>
            <p:cNvSpPr>
              <a:spLocks noChangeArrowheads="1"/>
            </p:cNvSpPr>
            <p:nvPr/>
          </p:nvSpPr>
          <p:spPr bwMode="auto">
            <a:xfrm>
              <a:off x="5020" y="703"/>
              <a:ext cx="88" cy="472"/>
            </a:xfrm>
            <a:prstGeom prst="ellipse">
              <a:avLst/>
            </a:prstGeom>
            <a:noFill/>
            <a:ln w="127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3419" name="Rectangle 194">
              <a:extLst>
                <a:ext uri="{FF2B5EF4-FFF2-40B4-BE49-F238E27FC236}">
                  <a16:creationId xmlns:a16="http://schemas.microsoft.com/office/drawing/2014/main" id="{8A4D2945-749F-4678-A22D-4B5AC816D4D0}"/>
                </a:ext>
              </a:extLst>
            </p:cNvPr>
            <p:cNvSpPr>
              <a:spLocks noChangeArrowheads="1"/>
            </p:cNvSpPr>
            <p:nvPr/>
          </p:nvSpPr>
          <p:spPr bwMode="auto">
            <a:xfrm>
              <a:off x="3951" y="552"/>
              <a:ext cx="86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solidFill>
                    <a:schemeClr val="accent2"/>
                  </a:solidFill>
                  <a:ea typeface="宋体" panose="02010600030101010101" pitchFamily="2" charset="-122"/>
                </a:rPr>
                <a:t>You are here!</a:t>
              </a:r>
            </a:p>
          </p:txBody>
        </p:sp>
        <p:sp>
          <p:nvSpPr>
            <p:cNvPr id="53420" name="Line 195">
              <a:extLst>
                <a:ext uri="{FF2B5EF4-FFF2-40B4-BE49-F238E27FC236}">
                  <a16:creationId xmlns:a16="http://schemas.microsoft.com/office/drawing/2014/main" id="{2FCC2939-8973-4A1F-8C66-298011D70CEB}"/>
                </a:ext>
              </a:extLst>
            </p:cNvPr>
            <p:cNvSpPr>
              <a:spLocks noChangeShapeType="1"/>
            </p:cNvSpPr>
            <p:nvPr/>
          </p:nvSpPr>
          <p:spPr bwMode="auto">
            <a:xfrm>
              <a:off x="4780" y="607"/>
              <a:ext cx="232" cy="184"/>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3412" name="Rectangle 196">
            <a:extLst>
              <a:ext uri="{FF2B5EF4-FFF2-40B4-BE49-F238E27FC236}">
                <a16:creationId xmlns:a16="http://schemas.microsoft.com/office/drawing/2014/main" id="{F6CC966A-B808-41BE-886D-4ECDF900A29E}"/>
              </a:ext>
            </a:extLst>
          </p:cNvPr>
          <p:cNvSpPr>
            <a:spLocks noGrp="1" noChangeArrowheads="1"/>
          </p:cNvSpPr>
          <p:nvPr>
            <p:ph type="body" idx="1"/>
          </p:nvPr>
        </p:nvSpPr>
        <p:spPr>
          <a:xfrm>
            <a:off x="204788" y="628650"/>
            <a:ext cx="8191500" cy="325438"/>
          </a:xfrm>
          <a:noFill/>
        </p:spPr>
        <p:txBody>
          <a:bodyPr/>
          <a:lstStyle/>
          <a:p>
            <a:r>
              <a:rPr lang="en-US" altLang="zh-CN" dirty="0">
                <a:solidFill>
                  <a:srgbClr val="CC0000"/>
                </a:solidFill>
                <a:ea typeface="宋体" panose="02010600030101010101" pitchFamily="2" charset="-122"/>
              </a:rPr>
              <a:t>Location </a:t>
            </a:r>
            <a:r>
              <a:rPr lang="en-US" altLang="zh-CN" dirty="0" smtClean="0">
                <a:solidFill>
                  <a:srgbClr val="CC0000"/>
                </a:solidFill>
                <a:ea typeface="宋体" panose="02010600030101010101" pitchFamily="2" charset="-122"/>
              </a:rPr>
              <a:t>12:</a:t>
            </a:r>
            <a:r>
              <a:rPr lang="en-US" altLang="zh-CN" dirty="0" smtClean="0">
                <a:ea typeface="宋体" panose="02010600030101010101" pitchFamily="2" charset="-122"/>
              </a:rPr>
              <a:t> </a:t>
            </a:r>
            <a:r>
              <a:rPr lang="en-US" altLang="zh-CN" dirty="0" err="1">
                <a:ea typeface="宋体" panose="02010600030101010101" pitchFamily="2" charset="-122"/>
              </a:rPr>
              <a:t>lw</a:t>
            </a:r>
            <a:r>
              <a:rPr lang="en-US" altLang="zh-CN" dirty="0">
                <a:ea typeface="宋体" panose="02010600030101010101" pitchFamily="2" charset="-122"/>
              </a:rPr>
              <a:t>  $1, 0x100($2)       </a:t>
            </a:r>
            <a:r>
              <a:rPr lang="zh-CN" altLang="en-US" dirty="0">
                <a:solidFill>
                  <a:srgbClr val="CC0000"/>
                </a:solidFill>
                <a:ea typeface="宋体" panose="02010600030101010101" pitchFamily="2" charset="-122"/>
              </a:rPr>
              <a:t>功能：</a:t>
            </a:r>
            <a:r>
              <a:rPr lang="zh-CN" altLang="en-US" dirty="0">
                <a:ea typeface="宋体" panose="02010600030101010101" pitchFamily="2" charset="-122"/>
              </a:rPr>
              <a:t> </a:t>
            </a:r>
            <a:r>
              <a:rPr lang="en-US" altLang="zh-CN" dirty="0">
                <a:ea typeface="宋体" panose="02010600030101010101" pitchFamily="2" charset="-122"/>
              </a:rPr>
              <a:t>$1 &lt;-  Mem[($2) +  0x100]</a:t>
            </a:r>
          </a:p>
        </p:txBody>
      </p:sp>
      <p:sp>
        <p:nvSpPr>
          <p:cNvPr id="53445" name="Rectangle 197">
            <a:extLst>
              <a:ext uri="{FF2B5EF4-FFF2-40B4-BE49-F238E27FC236}">
                <a16:creationId xmlns:a16="http://schemas.microsoft.com/office/drawing/2014/main" id="{47B2C378-B3E8-409F-B43E-F1CC74A86C3A}"/>
              </a:ext>
            </a:extLst>
          </p:cNvPr>
          <p:cNvSpPr>
            <a:spLocks noChangeArrowheads="1"/>
          </p:cNvSpPr>
          <p:nvPr/>
        </p:nvSpPr>
        <p:spPr bwMode="auto">
          <a:xfrm>
            <a:off x="2724150" y="6370638"/>
            <a:ext cx="56578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700">
                <a:solidFill>
                  <a:srgbClr val="CC0000"/>
                </a:solidFill>
                <a:latin typeface="Arial" panose="020B0604020202020204" pitchFamily="34" charset="0"/>
                <a:ea typeface="黑体" panose="02010609060101010101" pitchFamily="49" charset="-122"/>
              </a:rPr>
              <a:t>周期以最长操作为准设计：</a:t>
            </a:r>
            <a:r>
              <a:rPr lang="en-US" altLang="zh-CN" sz="1700">
                <a:solidFill>
                  <a:srgbClr val="CC0000"/>
                </a:solidFill>
                <a:latin typeface="Arial" panose="020B0604020202020204" pitchFamily="34" charset="0"/>
                <a:ea typeface="黑体" panose="02010609060101010101" pitchFamily="49" charset="-122"/>
                <a:cs typeface="Arial" panose="020B0604020202020204" pitchFamily="34" charset="0"/>
              </a:rPr>
              <a:t>Cycle &gt; T</a:t>
            </a:r>
            <a:r>
              <a:rPr lang="en-US" altLang="zh-CN" sz="1700" baseline="-25000">
                <a:solidFill>
                  <a:srgbClr val="CC0000"/>
                </a:solidFill>
                <a:latin typeface="Arial" panose="020B0604020202020204" pitchFamily="34" charset="0"/>
                <a:ea typeface="黑体" panose="02010609060101010101" pitchFamily="49" charset="-122"/>
                <a:cs typeface="Arial" panose="020B0604020202020204" pitchFamily="34" charset="0"/>
              </a:rPr>
              <a:t>read</a:t>
            </a:r>
            <a:r>
              <a:rPr lang="zh-CN" altLang="en-US" sz="1800">
                <a:solidFill>
                  <a:srgbClr val="CC0000"/>
                </a:solidFill>
                <a:latin typeface="Arial" panose="020B0604020202020204" pitchFamily="34" charset="0"/>
                <a:ea typeface="黑体" panose="02010609060101010101" pitchFamily="49" charset="-122"/>
                <a:cs typeface="Arial" panose="020B0604020202020204" pitchFamily="34" charset="0"/>
              </a:rPr>
              <a:t>存储器读数时间</a:t>
            </a:r>
            <a:endParaRPr lang="zh-CN" altLang="en-US" sz="2400">
              <a:solidFill>
                <a:srgbClr val="CC0000"/>
              </a:solidFill>
              <a:latin typeface="Arial" panose="020B0604020202020204" pitchFamily="34" charset="0"/>
              <a:ea typeface="黑体" panose="02010609060101010101" pitchFamily="49" charset="-122"/>
              <a:cs typeface="Arial" panose="020B0604020202020204" pitchFamily="34" charset="0"/>
            </a:endParaRPr>
          </a:p>
        </p:txBody>
      </p:sp>
      <p:sp>
        <p:nvSpPr>
          <p:cNvPr id="53446" name="Text Box 198">
            <a:extLst>
              <a:ext uri="{FF2B5EF4-FFF2-40B4-BE49-F238E27FC236}">
                <a16:creationId xmlns:a16="http://schemas.microsoft.com/office/drawing/2014/main" id="{F0D46932-2BCF-4548-93F1-FF3DEAD72C72}"/>
              </a:ext>
            </a:extLst>
          </p:cNvPr>
          <p:cNvSpPr txBox="1">
            <a:spLocks noChangeArrowheads="1"/>
          </p:cNvSpPr>
          <p:nvPr/>
        </p:nvSpPr>
        <p:spPr bwMode="auto">
          <a:xfrm>
            <a:off x="114300" y="5300663"/>
            <a:ext cx="2320925"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700" dirty="0">
                <a:solidFill>
                  <a:schemeClr val="accent2"/>
                </a:solidFill>
                <a:ea typeface="黑体" panose="02010609060101010101" pitchFamily="49" charset="-122"/>
              </a:rPr>
              <a:t>比较洗衣流水线，</a:t>
            </a:r>
            <a:r>
              <a:rPr lang="zh-CN" altLang="en-US" sz="1700" dirty="0" smtClean="0">
                <a:solidFill>
                  <a:schemeClr val="accent2"/>
                </a:solidFill>
                <a:ea typeface="黑体" panose="02010609060101010101" pitchFamily="49" charset="-122"/>
              </a:rPr>
              <a:t>指令流水线有</a:t>
            </a:r>
            <a:r>
              <a:rPr lang="zh-CN" altLang="en-US" sz="1700" dirty="0">
                <a:solidFill>
                  <a:schemeClr val="accent2"/>
                </a:solidFill>
                <a:ea typeface="黑体" panose="02010609060101010101" pitchFamily="49" charset="-122"/>
              </a:rPr>
              <a:t>什么</a:t>
            </a:r>
            <a:r>
              <a:rPr lang="zh-CN" altLang="en-US" sz="1700" dirty="0" smtClean="0">
                <a:solidFill>
                  <a:schemeClr val="accent2"/>
                </a:solidFill>
                <a:ea typeface="黑体" panose="02010609060101010101" pitchFamily="49" charset="-122"/>
              </a:rPr>
              <a:t>不同</a:t>
            </a:r>
            <a:r>
              <a:rPr lang="en-US" altLang="zh-CN" sz="1700" dirty="0" smtClean="0">
                <a:solidFill>
                  <a:schemeClr val="accent2"/>
                </a:solidFill>
                <a:ea typeface="黑体" panose="02010609060101010101" pitchFamily="49" charset="-122"/>
              </a:rPr>
              <a:t>?</a:t>
            </a:r>
            <a:endParaRPr lang="zh-CN" altLang="en-US" sz="1700" dirty="0">
              <a:solidFill>
                <a:schemeClr val="accent2"/>
              </a:solidFill>
              <a:ea typeface="黑体" panose="02010609060101010101" pitchFamily="49" charset="-122"/>
            </a:endParaRPr>
          </a:p>
        </p:txBody>
      </p:sp>
      <p:sp>
        <p:nvSpPr>
          <p:cNvPr id="53447" name="Text Box 199">
            <a:extLst>
              <a:ext uri="{FF2B5EF4-FFF2-40B4-BE49-F238E27FC236}">
                <a16:creationId xmlns:a16="http://schemas.microsoft.com/office/drawing/2014/main" id="{821E46D2-E0B4-4AF5-84A9-16F152E6B09C}"/>
              </a:ext>
            </a:extLst>
          </p:cNvPr>
          <p:cNvSpPr txBox="1">
            <a:spLocks noChangeArrowheads="1"/>
          </p:cNvSpPr>
          <p:nvPr/>
        </p:nvSpPr>
        <p:spPr bwMode="auto">
          <a:xfrm>
            <a:off x="203200" y="5791200"/>
            <a:ext cx="2989263"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700" dirty="0" smtClean="0">
                <a:ea typeface="黑体" panose="02010609060101010101" pitchFamily="49" charset="-122"/>
              </a:rPr>
              <a:t>洗衣</a:t>
            </a:r>
            <a:r>
              <a:rPr lang="zh-CN" altLang="en-US" sz="1700" dirty="0">
                <a:ea typeface="黑体" panose="02010609060101010101" pitchFamily="49" charset="-122"/>
              </a:rPr>
              <a:t>流程不能反向进行，但</a:t>
            </a:r>
          </a:p>
        </p:txBody>
      </p:sp>
      <p:sp>
        <p:nvSpPr>
          <p:cNvPr id="53448" name="Text Box 200">
            <a:extLst>
              <a:ext uri="{FF2B5EF4-FFF2-40B4-BE49-F238E27FC236}">
                <a16:creationId xmlns:a16="http://schemas.microsoft.com/office/drawing/2014/main" id="{2326BACD-E8E3-46CF-AF50-0E01C8E4E7BD}"/>
              </a:ext>
            </a:extLst>
          </p:cNvPr>
          <p:cNvSpPr txBox="1">
            <a:spLocks noChangeArrowheads="1"/>
          </p:cNvSpPr>
          <p:nvPr/>
        </p:nvSpPr>
        <p:spPr bwMode="auto">
          <a:xfrm>
            <a:off x="203200" y="6057900"/>
            <a:ext cx="28876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700">
                <a:solidFill>
                  <a:srgbClr val="008000"/>
                </a:solidFill>
                <a:ea typeface="黑体" panose="02010609060101010101" pitchFamily="49" charset="-122"/>
              </a:rPr>
              <a:t>该阶段有反向数据流，可能会引起冒险！</a:t>
            </a:r>
          </a:p>
        </p:txBody>
      </p:sp>
      <p:sp>
        <p:nvSpPr>
          <p:cNvPr id="207" name="Line 198">
            <a:extLst>
              <a:ext uri="{FF2B5EF4-FFF2-40B4-BE49-F238E27FC236}">
                <a16:creationId xmlns:a16="http://schemas.microsoft.com/office/drawing/2014/main" id="{0EA86988-2EA9-4792-A503-6732F1F7603F}"/>
              </a:ext>
            </a:extLst>
          </p:cNvPr>
          <p:cNvSpPr>
            <a:spLocks noChangeShapeType="1"/>
          </p:cNvSpPr>
          <p:nvPr/>
        </p:nvSpPr>
        <p:spPr bwMode="auto">
          <a:xfrm>
            <a:off x="8026400" y="2028825"/>
            <a:ext cx="9398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 name="Rectangle 199">
            <a:extLst>
              <a:ext uri="{FF2B5EF4-FFF2-40B4-BE49-F238E27FC236}">
                <a16:creationId xmlns:a16="http://schemas.microsoft.com/office/drawing/2014/main" id="{B6AC4B74-78E6-42D4-9157-F2FB855A929E}"/>
              </a:ext>
            </a:extLst>
          </p:cNvPr>
          <p:cNvSpPr>
            <a:spLocks noChangeArrowheads="1"/>
          </p:cNvSpPr>
          <p:nvPr/>
        </p:nvSpPr>
        <p:spPr bwMode="auto">
          <a:xfrm>
            <a:off x="8253413" y="1685925"/>
            <a:ext cx="4746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Wr</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371"/>
                                        </p:tgtEl>
                                        <p:attrNameLst>
                                          <p:attrName>style.visibility</p:attrName>
                                        </p:attrNameLst>
                                      </p:cBhvr>
                                      <p:to>
                                        <p:strVal val="visible"/>
                                      </p:to>
                                    </p:set>
                                    <p:anim calcmode="lin" valueType="num">
                                      <p:cBhvr additive="base">
                                        <p:cTn id="7" dur="500" fill="hold"/>
                                        <p:tgtEl>
                                          <p:spTgt spid="53371"/>
                                        </p:tgtEl>
                                        <p:attrNameLst>
                                          <p:attrName>ppt_x</p:attrName>
                                        </p:attrNameLst>
                                      </p:cBhvr>
                                      <p:tavLst>
                                        <p:tav tm="0">
                                          <p:val>
                                            <p:strVal val="#ppt_x"/>
                                          </p:val>
                                        </p:tav>
                                        <p:tav tm="100000">
                                          <p:val>
                                            <p:strVal val="#ppt_x"/>
                                          </p:val>
                                        </p:tav>
                                      </p:tavLst>
                                    </p:anim>
                                    <p:anim calcmode="lin" valueType="num">
                                      <p:cBhvr additive="base">
                                        <p:cTn id="8" dur="500" fill="hold"/>
                                        <p:tgtEl>
                                          <p:spTgt spid="5337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53446"/>
                                        </p:tgtEl>
                                        <p:attrNameLst>
                                          <p:attrName>style.visibility</p:attrName>
                                        </p:attrNameLst>
                                      </p:cBhvr>
                                      <p:to>
                                        <p:strVal val="visible"/>
                                      </p:to>
                                    </p:set>
                                    <p:animEffect transition="in" filter="blinds(horizontal)">
                                      <p:cBhvr>
                                        <p:cTn id="19" dur="500"/>
                                        <p:tgtEl>
                                          <p:spTgt spid="5344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3447"/>
                                        </p:tgtEl>
                                        <p:attrNameLst>
                                          <p:attrName>style.visibility</p:attrName>
                                        </p:attrNameLst>
                                      </p:cBhvr>
                                      <p:to>
                                        <p:strVal val="visible"/>
                                      </p:to>
                                    </p:set>
                                    <p:animEffect transition="in" filter="blinds(horizontal)">
                                      <p:cBhvr>
                                        <p:cTn id="24" dur="500"/>
                                        <p:tgtEl>
                                          <p:spTgt spid="5344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53448"/>
                                        </p:tgtEl>
                                        <p:attrNameLst>
                                          <p:attrName>style.visibility</p:attrName>
                                        </p:attrNameLst>
                                      </p:cBhvr>
                                      <p:to>
                                        <p:strVal val="visible"/>
                                      </p:to>
                                    </p:set>
                                    <p:animEffect transition="in" filter="blinds(horizontal)">
                                      <p:cBhvr>
                                        <p:cTn id="29" dur="500"/>
                                        <p:tgtEl>
                                          <p:spTgt spid="5344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2" fill="hold" nodeType="clickEffect">
                                  <p:stCondLst>
                                    <p:cond delay="0"/>
                                  </p:stCondLst>
                                  <p:childTnLst>
                                    <p:set>
                                      <p:cBhvr>
                                        <p:cTn id="33" dur="1" fill="hold">
                                          <p:stCondLst>
                                            <p:cond delay="0"/>
                                          </p:stCondLst>
                                        </p:cTn>
                                        <p:tgtEl>
                                          <p:spTgt spid="53460"/>
                                        </p:tgtEl>
                                        <p:attrNameLst>
                                          <p:attrName>style.visibility</p:attrName>
                                        </p:attrNameLst>
                                      </p:cBhvr>
                                      <p:to>
                                        <p:strVal val="visible"/>
                                      </p:to>
                                    </p:set>
                                    <p:animEffect transition="in" filter="slide(fromRight)">
                                      <p:cBhvr>
                                        <p:cTn id="34" dur="500"/>
                                        <p:tgtEl>
                                          <p:spTgt spid="5346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53445"/>
                                        </p:tgtEl>
                                        <p:attrNameLst>
                                          <p:attrName>style.visibility</p:attrName>
                                        </p:attrNameLst>
                                      </p:cBhvr>
                                      <p:to>
                                        <p:strVal val="visible"/>
                                      </p:to>
                                    </p:set>
                                    <p:animEffect transition="in" filter="checkerboard(across)">
                                      <p:cBhvr>
                                        <p:cTn id="39" dur="500"/>
                                        <p:tgtEl>
                                          <p:spTgt spid="5344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53458"/>
                                        </p:tgtEl>
                                        <p:attrNameLst>
                                          <p:attrName>style.visibility</p:attrName>
                                        </p:attrNameLst>
                                      </p:cBhvr>
                                      <p:to>
                                        <p:strVal val="visible"/>
                                      </p:to>
                                    </p:set>
                                    <p:animEffect transition="in" filter="blinds(horizontal)">
                                      <p:cBhvr>
                                        <p:cTn id="44" dur="500"/>
                                        <p:tgtEl>
                                          <p:spTgt spid="53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3371" grpId="0"/>
      <p:bldP spid="53445" grpId="0"/>
      <p:bldP spid="53446" grpId="0"/>
      <p:bldP spid="53447" grpId="0"/>
      <p:bldP spid="5344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98" name="Group 207">
            <a:extLst>
              <a:ext uri="{FF2B5EF4-FFF2-40B4-BE49-F238E27FC236}">
                <a16:creationId xmlns:a16="http://schemas.microsoft.com/office/drawing/2014/main" id="{BF68ABCF-5758-46E2-84B0-9382510D8E9C}"/>
              </a:ext>
            </a:extLst>
          </p:cNvPr>
          <p:cNvGrpSpPr>
            <a:grpSpLocks/>
          </p:cNvGrpSpPr>
          <p:nvPr/>
        </p:nvGrpSpPr>
        <p:grpSpPr bwMode="auto">
          <a:xfrm>
            <a:off x="3176588" y="4586288"/>
            <a:ext cx="5689600" cy="1322387"/>
            <a:chOff x="2000" y="2843"/>
            <a:chExt cx="3584" cy="833"/>
          </a:xfrm>
        </p:grpSpPr>
        <p:sp>
          <p:nvSpPr>
            <p:cNvPr id="55496" name="Line 208">
              <a:extLst>
                <a:ext uri="{FF2B5EF4-FFF2-40B4-BE49-F238E27FC236}">
                  <a16:creationId xmlns:a16="http://schemas.microsoft.com/office/drawing/2014/main" id="{8DA3BC60-131A-41D5-83D8-12067F0470CA}"/>
                </a:ext>
              </a:extLst>
            </p:cNvPr>
            <p:cNvSpPr>
              <a:spLocks noChangeShapeType="1"/>
            </p:cNvSpPr>
            <p:nvPr/>
          </p:nvSpPr>
          <p:spPr bwMode="auto">
            <a:xfrm>
              <a:off x="5104" y="2844"/>
              <a:ext cx="208" cy="0"/>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97" name="Line 209">
              <a:extLst>
                <a:ext uri="{FF2B5EF4-FFF2-40B4-BE49-F238E27FC236}">
                  <a16:creationId xmlns:a16="http://schemas.microsoft.com/office/drawing/2014/main" id="{7436451D-902F-4712-8A3D-32B4AA16E112}"/>
                </a:ext>
              </a:extLst>
            </p:cNvPr>
            <p:cNvSpPr>
              <a:spLocks noChangeShapeType="1"/>
            </p:cNvSpPr>
            <p:nvPr/>
          </p:nvSpPr>
          <p:spPr bwMode="auto">
            <a:xfrm>
              <a:off x="5104" y="3324"/>
              <a:ext cx="138" cy="9"/>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Line 210">
              <a:extLst>
                <a:ext uri="{FF2B5EF4-FFF2-40B4-BE49-F238E27FC236}">
                  <a16:creationId xmlns:a16="http://schemas.microsoft.com/office/drawing/2014/main" id="{D3ECA6DB-BE14-4B4E-910C-98A3DAE5E58D}"/>
                </a:ext>
              </a:extLst>
            </p:cNvPr>
            <p:cNvSpPr>
              <a:spLocks noChangeShapeType="1"/>
            </p:cNvSpPr>
            <p:nvPr/>
          </p:nvSpPr>
          <p:spPr bwMode="auto">
            <a:xfrm>
              <a:off x="5232" y="3340"/>
              <a:ext cx="0" cy="208"/>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99" name="Line 211">
              <a:extLst>
                <a:ext uri="{FF2B5EF4-FFF2-40B4-BE49-F238E27FC236}">
                  <a16:creationId xmlns:a16="http://schemas.microsoft.com/office/drawing/2014/main" id="{1355E27A-6B30-418C-857D-95C1F2A0511D}"/>
                </a:ext>
              </a:extLst>
            </p:cNvPr>
            <p:cNvSpPr>
              <a:spLocks noChangeShapeType="1"/>
            </p:cNvSpPr>
            <p:nvPr/>
          </p:nvSpPr>
          <p:spPr bwMode="auto">
            <a:xfrm flipH="1">
              <a:off x="2000" y="3564"/>
              <a:ext cx="3248"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500" name="Line 212">
              <a:extLst>
                <a:ext uri="{FF2B5EF4-FFF2-40B4-BE49-F238E27FC236}">
                  <a16:creationId xmlns:a16="http://schemas.microsoft.com/office/drawing/2014/main" id="{1E23DB05-82A8-4F55-91BB-B2F63DABCFE1}"/>
                </a:ext>
              </a:extLst>
            </p:cNvPr>
            <p:cNvSpPr>
              <a:spLocks noChangeShapeType="1"/>
            </p:cNvSpPr>
            <p:nvPr/>
          </p:nvSpPr>
          <p:spPr bwMode="auto">
            <a:xfrm flipV="1">
              <a:off x="2016" y="3164"/>
              <a:ext cx="0" cy="416"/>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Line 213">
              <a:extLst>
                <a:ext uri="{FF2B5EF4-FFF2-40B4-BE49-F238E27FC236}">
                  <a16:creationId xmlns:a16="http://schemas.microsoft.com/office/drawing/2014/main" id="{70A2F317-6E98-4E40-9BEA-60A27DCED9DD}"/>
                </a:ext>
              </a:extLst>
            </p:cNvPr>
            <p:cNvSpPr>
              <a:spLocks noChangeShapeType="1"/>
            </p:cNvSpPr>
            <p:nvPr/>
          </p:nvSpPr>
          <p:spPr bwMode="auto">
            <a:xfrm>
              <a:off x="5471" y="3044"/>
              <a:ext cx="98" cy="9"/>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Line 214">
              <a:extLst>
                <a:ext uri="{FF2B5EF4-FFF2-40B4-BE49-F238E27FC236}">
                  <a16:creationId xmlns:a16="http://schemas.microsoft.com/office/drawing/2014/main" id="{0333978F-12C7-40E3-B3B1-99DDA2116541}"/>
                </a:ext>
              </a:extLst>
            </p:cNvPr>
            <p:cNvSpPr>
              <a:spLocks noChangeShapeType="1"/>
            </p:cNvSpPr>
            <p:nvPr/>
          </p:nvSpPr>
          <p:spPr bwMode="auto">
            <a:xfrm>
              <a:off x="5568" y="3052"/>
              <a:ext cx="0" cy="592"/>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503" name="Line 215">
              <a:extLst>
                <a:ext uri="{FF2B5EF4-FFF2-40B4-BE49-F238E27FC236}">
                  <a16:creationId xmlns:a16="http://schemas.microsoft.com/office/drawing/2014/main" id="{D4765DCB-98FB-4285-B736-CE8D85A872E7}"/>
                </a:ext>
              </a:extLst>
            </p:cNvPr>
            <p:cNvSpPr>
              <a:spLocks noChangeShapeType="1"/>
            </p:cNvSpPr>
            <p:nvPr/>
          </p:nvSpPr>
          <p:spPr bwMode="auto">
            <a:xfrm flipH="1">
              <a:off x="2192" y="3660"/>
              <a:ext cx="339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504" name="Line 216">
              <a:extLst>
                <a:ext uri="{FF2B5EF4-FFF2-40B4-BE49-F238E27FC236}">
                  <a16:creationId xmlns:a16="http://schemas.microsoft.com/office/drawing/2014/main" id="{CBDEBB04-45B7-460B-A2F0-607CF9BA1D80}"/>
                </a:ext>
              </a:extLst>
            </p:cNvPr>
            <p:cNvSpPr>
              <a:spLocks noChangeShapeType="1"/>
            </p:cNvSpPr>
            <p:nvPr/>
          </p:nvSpPr>
          <p:spPr bwMode="auto">
            <a:xfrm flipV="1">
              <a:off x="2208" y="3164"/>
              <a:ext cx="0" cy="512"/>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505" name="Line 217">
              <a:extLst>
                <a:ext uri="{FF2B5EF4-FFF2-40B4-BE49-F238E27FC236}">
                  <a16:creationId xmlns:a16="http://schemas.microsoft.com/office/drawing/2014/main" id="{7AEB9773-3CD4-4E3D-BC35-FF2ABF8EBDDB}"/>
                </a:ext>
              </a:extLst>
            </p:cNvPr>
            <p:cNvSpPr>
              <a:spLocks noChangeShapeType="1"/>
            </p:cNvSpPr>
            <p:nvPr/>
          </p:nvSpPr>
          <p:spPr bwMode="auto">
            <a:xfrm>
              <a:off x="5311" y="2843"/>
              <a:ext cx="162" cy="211"/>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5299" name="Rectangle 2">
            <a:extLst>
              <a:ext uri="{FF2B5EF4-FFF2-40B4-BE49-F238E27FC236}">
                <a16:creationId xmlns:a16="http://schemas.microsoft.com/office/drawing/2014/main" id="{A0FF2847-3FFB-4E7E-98FD-5DB7AC467635}"/>
              </a:ext>
            </a:extLst>
          </p:cNvPr>
          <p:cNvSpPr>
            <a:spLocks noGrp="1" noChangeArrowheads="1"/>
          </p:cNvSpPr>
          <p:nvPr>
            <p:ph type="title"/>
          </p:nvPr>
        </p:nvSpPr>
        <p:spPr>
          <a:xfrm>
            <a:off x="800100" y="228600"/>
            <a:ext cx="6335713" cy="368300"/>
          </a:xfrm>
          <a:noFill/>
        </p:spPr>
        <p:txBody>
          <a:bodyPr/>
          <a:lstStyle/>
          <a:p>
            <a:r>
              <a:rPr lang="en-US" altLang="zh-CN">
                <a:ea typeface="宋体" panose="02010600030101010101" pitchFamily="2" charset="-122"/>
              </a:rPr>
              <a:t>Load</a:t>
            </a:r>
            <a:r>
              <a:rPr lang="zh-CN" altLang="en-US">
                <a:ea typeface="宋体" panose="02010600030101010101" pitchFamily="2" charset="-122"/>
              </a:rPr>
              <a:t>指令的回写（</a:t>
            </a:r>
            <a:r>
              <a:rPr lang="en-US" altLang="zh-CN">
                <a:ea typeface="宋体" panose="02010600030101010101" pitchFamily="2" charset="-122"/>
              </a:rPr>
              <a:t>Write Back</a:t>
            </a:r>
            <a:r>
              <a:rPr lang="zh-CN" altLang="en-US">
                <a:ea typeface="宋体" panose="02010600030101010101" pitchFamily="2" charset="-122"/>
              </a:rPr>
              <a:t>）阶段</a:t>
            </a:r>
            <a:endParaRPr lang="en-US" altLang="zh-CN">
              <a:ea typeface="宋体" panose="02010600030101010101" pitchFamily="2" charset="-122"/>
            </a:endParaRPr>
          </a:p>
        </p:txBody>
      </p:sp>
      <p:sp>
        <p:nvSpPr>
          <p:cNvPr id="55300" name="Rectangle 3">
            <a:extLst>
              <a:ext uri="{FF2B5EF4-FFF2-40B4-BE49-F238E27FC236}">
                <a16:creationId xmlns:a16="http://schemas.microsoft.com/office/drawing/2014/main" id="{F1956486-9BB2-4391-A1A1-4550BFB492A6}"/>
              </a:ext>
            </a:extLst>
          </p:cNvPr>
          <p:cNvSpPr>
            <a:spLocks noChangeArrowheads="1"/>
          </p:cNvSpPr>
          <p:nvPr/>
        </p:nvSpPr>
        <p:spPr bwMode="auto">
          <a:xfrm>
            <a:off x="2212975" y="3232150"/>
            <a:ext cx="288925" cy="230505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5301" name="Rectangle 4">
            <a:extLst>
              <a:ext uri="{FF2B5EF4-FFF2-40B4-BE49-F238E27FC236}">
                <a16:creationId xmlns:a16="http://schemas.microsoft.com/office/drawing/2014/main" id="{315A7293-34EC-4BD6-877F-D62BD47E2A80}"/>
              </a:ext>
            </a:extLst>
          </p:cNvPr>
          <p:cNvSpPr>
            <a:spLocks noChangeArrowheads="1"/>
          </p:cNvSpPr>
          <p:nvPr/>
        </p:nvSpPr>
        <p:spPr bwMode="auto">
          <a:xfrm rot="5400000">
            <a:off x="2008982" y="3402806"/>
            <a:ext cx="6905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IF/ID</a:t>
            </a:r>
            <a:r>
              <a:rPr lang="en-US" altLang="zh-CN">
                <a:ea typeface="宋体" panose="02010600030101010101" pitchFamily="2" charset="-122"/>
              </a:rPr>
              <a:t>:</a:t>
            </a:r>
          </a:p>
        </p:txBody>
      </p:sp>
      <p:sp>
        <p:nvSpPr>
          <p:cNvPr id="55302" name="Line 5">
            <a:extLst>
              <a:ext uri="{FF2B5EF4-FFF2-40B4-BE49-F238E27FC236}">
                <a16:creationId xmlns:a16="http://schemas.microsoft.com/office/drawing/2014/main" id="{BCE82E3B-7444-4F30-8E07-3964E4A4E09D}"/>
              </a:ext>
            </a:extLst>
          </p:cNvPr>
          <p:cNvSpPr>
            <a:spLocks noChangeShapeType="1"/>
          </p:cNvSpPr>
          <p:nvPr/>
        </p:nvSpPr>
        <p:spPr bwMode="auto">
          <a:xfrm>
            <a:off x="2362200" y="2927350"/>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3" name="Rectangle 6">
            <a:extLst>
              <a:ext uri="{FF2B5EF4-FFF2-40B4-BE49-F238E27FC236}">
                <a16:creationId xmlns:a16="http://schemas.microsoft.com/office/drawing/2014/main" id="{F87742DB-A0B8-4926-A894-1540997B0FEA}"/>
              </a:ext>
            </a:extLst>
          </p:cNvPr>
          <p:cNvSpPr>
            <a:spLocks noChangeArrowheads="1"/>
          </p:cNvSpPr>
          <p:nvPr/>
        </p:nvSpPr>
        <p:spPr bwMode="auto">
          <a:xfrm>
            <a:off x="4041775" y="3232150"/>
            <a:ext cx="288925" cy="230505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5304" name="Rectangle 7">
            <a:extLst>
              <a:ext uri="{FF2B5EF4-FFF2-40B4-BE49-F238E27FC236}">
                <a16:creationId xmlns:a16="http://schemas.microsoft.com/office/drawing/2014/main" id="{4CAEE4AD-9A2F-4365-BE5B-4B2984C0B200}"/>
              </a:ext>
            </a:extLst>
          </p:cNvPr>
          <p:cNvSpPr>
            <a:spLocks noChangeArrowheads="1"/>
          </p:cNvSpPr>
          <p:nvPr/>
        </p:nvSpPr>
        <p:spPr bwMode="auto">
          <a:xfrm rot="5400000">
            <a:off x="3406775" y="4316413"/>
            <a:ext cx="155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ID/Ex</a:t>
            </a:r>
            <a:r>
              <a:rPr lang="en-US" altLang="zh-CN">
                <a:ea typeface="宋体" panose="02010600030101010101" pitchFamily="2" charset="-122"/>
              </a:rPr>
              <a:t> </a:t>
            </a:r>
            <a:r>
              <a:rPr lang="en-US" altLang="zh-CN">
                <a:solidFill>
                  <a:schemeClr val="accent2"/>
                </a:solidFill>
                <a:latin typeface="Arial" panose="020B0604020202020204" pitchFamily="34" charset="0"/>
                <a:ea typeface="宋体" panose="02010600030101010101" pitchFamily="2" charset="-122"/>
              </a:rPr>
              <a:t>Register</a:t>
            </a:r>
          </a:p>
        </p:txBody>
      </p:sp>
      <p:sp>
        <p:nvSpPr>
          <p:cNvPr id="55305" name="Rectangle 8">
            <a:extLst>
              <a:ext uri="{FF2B5EF4-FFF2-40B4-BE49-F238E27FC236}">
                <a16:creationId xmlns:a16="http://schemas.microsoft.com/office/drawing/2014/main" id="{5673879C-FE52-4A5F-BDBB-24D433549570}"/>
              </a:ext>
            </a:extLst>
          </p:cNvPr>
          <p:cNvSpPr>
            <a:spLocks noChangeArrowheads="1"/>
          </p:cNvSpPr>
          <p:nvPr/>
        </p:nvSpPr>
        <p:spPr bwMode="auto">
          <a:xfrm>
            <a:off x="5870575" y="3232150"/>
            <a:ext cx="288925" cy="230505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5306" name="Rectangle 9">
            <a:extLst>
              <a:ext uri="{FF2B5EF4-FFF2-40B4-BE49-F238E27FC236}">
                <a16:creationId xmlns:a16="http://schemas.microsoft.com/office/drawing/2014/main" id="{5AC12E8B-7C81-4AA3-BB6F-F01A5011A960}"/>
              </a:ext>
            </a:extLst>
          </p:cNvPr>
          <p:cNvSpPr>
            <a:spLocks noChangeArrowheads="1"/>
          </p:cNvSpPr>
          <p:nvPr/>
        </p:nvSpPr>
        <p:spPr bwMode="auto">
          <a:xfrm rot="5400000">
            <a:off x="5103813" y="4314825"/>
            <a:ext cx="18129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Ex/Mem</a:t>
            </a:r>
            <a:r>
              <a:rPr lang="en-US" altLang="zh-CN">
                <a:ea typeface="宋体" panose="02010600030101010101" pitchFamily="2" charset="-122"/>
              </a:rPr>
              <a:t> </a:t>
            </a:r>
            <a:r>
              <a:rPr lang="en-US" altLang="zh-CN">
                <a:solidFill>
                  <a:schemeClr val="accent2"/>
                </a:solidFill>
                <a:latin typeface="Arial" panose="020B0604020202020204" pitchFamily="34" charset="0"/>
                <a:ea typeface="宋体" panose="02010600030101010101" pitchFamily="2" charset="-122"/>
              </a:rPr>
              <a:t>Register</a:t>
            </a:r>
          </a:p>
        </p:txBody>
      </p:sp>
      <p:sp>
        <p:nvSpPr>
          <p:cNvPr id="55307" name="Rectangle 10">
            <a:extLst>
              <a:ext uri="{FF2B5EF4-FFF2-40B4-BE49-F238E27FC236}">
                <a16:creationId xmlns:a16="http://schemas.microsoft.com/office/drawing/2014/main" id="{FE272D3A-D54A-4EF8-B7B9-4292DCDAE8A6}"/>
              </a:ext>
            </a:extLst>
          </p:cNvPr>
          <p:cNvSpPr>
            <a:spLocks noChangeArrowheads="1"/>
          </p:cNvSpPr>
          <p:nvPr/>
        </p:nvSpPr>
        <p:spPr bwMode="auto">
          <a:xfrm>
            <a:off x="7775575" y="3232150"/>
            <a:ext cx="288925" cy="230505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5308" name="Rectangle 11">
            <a:extLst>
              <a:ext uri="{FF2B5EF4-FFF2-40B4-BE49-F238E27FC236}">
                <a16:creationId xmlns:a16="http://schemas.microsoft.com/office/drawing/2014/main" id="{F674983A-0CE4-4551-A402-8FACC1CC8779}"/>
              </a:ext>
            </a:extLst>
          </p:cNvPr>
          <p:cNvSpPr>
            <a:spLocks noChangeArrowheads="1"/>
          </p:cNvSpPr>
          <p:nvPr/>
        </p:nvSpPr>
        <p:spPr bwMode="auto">
          <a:xfrm rot="5400000">
            <a:off x="6996907" y="4314031"/>
            <a:ext cx="18367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Mem/Wr</a:t>
            </a:r>
            <a:r>
              <a:rPr lang="en-US" altLang="zh-CN">
                <a:ea typeface="宋体" panose="02010600030101010101" pitchFamily="2" charset="-122"/>
              </a:rPr>
              <a:t> </a:t>
            </a:r>
            <a:r>
              <a:rPr lang="en-US" altLang="zh-CN">
                <a:solidFill>
                  <a:schemeClr val="accent2"/>
                </a:solidFill>
                <a:latin typeface="Arial" panose="020B0604020202020204" pitchFamily="34" charset="0"/>
                <a:ea typeface="宋体" panose="02010600030101010101" pitchFamily="2" charset="-122"/>
              </a:rPr>
              <a:t>Register</a:t>
            </a:r>
          </a:p>
        </p:txBody>
      </p:sp>
      <p:sp>
        <p:nvSpPr>
          <p:cNvPr id="55309" name="Rectangle 12">
            <a:extLst>
              <a:ext uri="{FF2B5EF4-FFF2-40B4-BE49-F238E27FC236}">
                <a16:creationId xmlns:a16="http://schemas.microsoft.com/office/drawing/2014/main" id="{D011AEFC-C6D4-4D4C-BA37-788A2C6BD860}"/>
              </a:ext>
            </a:extLst>
          </p:cNvPr>
          <p:cNvSpPr>
            <a:spLocks noChangeArrowheads="1"/>
          </p:cNvSpPr>
          <p:nvPr/>
        </p:nvSpPr>
        <p:spPr bwMode="auto">
          <a:xfrm>
            <a:off x="688975" y="3232150"/>
            <a:ext cx="288925" cy="1117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5310" name="Rectangle 13">
            <a:extLst>
              <a:ext uri="{FF2B5EF4-FFF2-40B4-BE49-F238E27FC236}">
                <a16:creationId xmlns:a16="http://schemas.microsoft.com/office/drawing/2014/main" id="{EBBC0EF3-F447-42F8-8427-61876788BBD0}"/>
              </a:ext>
            </a:extLst>
          </p:cNvPr>
          <p:cNvSpPr>
            <a:spLocks noChangeArrowheads="1"/>
          </p:cNvSpPr>
          <p:nvPr/>
        </p:nvSpPr>
        <p:spPr bwMode="auto">
          <a:xfrm rot="5400000">
            <a:off x="596106" y="3315494"/>
            <a:ext cx="46196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PC</a:t>
            </a:r>
          </a:p>
        </p:txBody>
      </p:sp>
      <p:sp>
        <p:nvSpPr>
          <p:cNvPr id="55311" name="Rectangle 14">
            <a:extLst>
              <a:ext uri="{FF2B5EF4-FFF2-40B4-BE49-F238E27FC236}">
                <a16:creationId xmlns:a16="http://schemas.microsoft.com/office/drawing/2014/main" id="{C06E0417-257F-410C-99E6-95FB03F8C9A5}"/>
              </a:ext>
            </a:extLst>
          </p:cNvPr>
          <p:cNvSpPr>
            <a:spLocks noChangeArrowheads="1"/>
          </p:cNvSpPr>
          <p:nvPr/>
        </p:nvSpPr>
        <p:spPr bwMode="auto">
          <a:xfrm>
            <a:off x="6784975" y="3689350"/>
            <a:ext cx="593725" cy="1270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5312" name="Rectangle 15">
            <a:extLst>
              <a:ext uri="{FF2B5EF4-FFF2-40B4-BE49-F238E27FC236}">
                <a16:creationId xmlns:a16="http://schemas.microsoft.com/office/drawing/2014/main" id="{C4CC1E81-E80B-4F60-A21F-F140DBE19D02}"/>
              </a:ext>
            </a:extLst>
          </p:cNvPr>
          <p:cNvSpPr>
            <a:spLocks noChangeArrowheads="1"/>
          </p:cNvSpPr>
          <p:nvPr/>
        </p:nvSpPr>
        <p:spPr bwMode="auto">
          <a:xfrm>
            <a:off x="6761163" y="3697288"/>
            <a:ext cx="6858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Data</a:t>
            </a:r>
          </a:p>
          <a:p>
            <a:pPr algn="ctr"/>
            <a:r>
              <a:rPr lang="en-US" altLang="zh-CN">
                <a:solidFill>
                  <a:schemeClr val="accent2"/>
                </a:solidFill>
                <a:latin typeface="Arial" panose="020B0604020202020204" pitchFamily="34" charset="0"/>
                <a:ea typeface="宋体" panose="02010600030101010101" pitchFamily="2" charset="-122"/>
              </a:rPr>
              <a:t>Mem</a:t>
            </a:r>
          </a:p>
        </p:txBody>
      </p:sp>
      <p:sp>
        <p:nvSpPr>
          <p:cNvPr id="55313" name="Rectangle 16">
            <a:extLst>
              <a:ext uri="{FF2B5EF4-FFF2-40B4-BE49-F238E27FC236}">
                <a16:creationId xmlns:a16="http://schemas.microsoft.com/office/drawing/2014/main" id="{7E5553D4-AA2A-45AA-B692-C0F37B49A036}"/>
              </a:ext>
            </a:extLst>
          </p:cNvPr>
          <p:cNvSpPr>
            <a:spLocks noChangeArrowheads="1"/>
          </p:cNvSpPr>
          <p:nvPr/>
        </p:nvSpPr>
        <p:spPr bwMode="auto">
          <a:xfrm>
            <a:off x="6729413" y="4462463"/>
            <a:ext cx="5191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WA</a:t>
            </a:r>
          </a:p>
        </p:txBody>
      </p:sp>
      <p:sp>
        <p:nvSpPr>
          <p:cNvPr id="55314" name="Rectangle 17">
            <a:extLst>
              <a:ext uri="{FF2B5EF4-FFF2-40B4-BE49-F238E27FC236}">
                <a16:creationId xmlns:a16="http://schemas.microsoft.com/office/drawing/2014/main" id="{D8B07940-459C-4B2B-BC79-D2367D1ADD18}"/>
              </a:ext>
            </a:extLst>
          </p:cNvPr>
          <p:cNvSpPr>
            <a:spLocks noChangeArrowheads="1"/>
          </p:cNvSpPr>
          <p:nvPr/>
        </p:nvSpPr>
        <p:spPr bwMode="auto">
          <a:xfrm>
            <a:off x="6754813" y="4691063"/>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Di</a:t>
            </a:r>
          </a:p>
        </p:txBody>
      </p:sp>
      <p:sp>
        <p:nvSpPr>
          <p:cNvPr id="55315" name="Rectangle 18">
            <a:extLst>
              <a:ext uri="{FF2B5EF4-FFF2-40B4-BE49-F238E27FC236}">
                <a16:creationId xmlns:a16="http://schemas.microsoft.com/office/drawing/2014/main" id="{87CE86F7-095E-4A9D-8592-5879426D5C31}"/>
              </a:ext>
            </a:extLst>
          </p:cNvPr>
          <p:cNvSpPr>
            <a:spLocks noChangeArrowheads="1"/>
          </p:cNvSpPr>
          <p:nvPr/>
        </p:nvSpPr>
        <p:spPr bwMode="auto">
          <a:xfrm>
            <a:off x="6716713" y="4233863"/>
            <a:ext cx="4730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RA</a:t>
            </a:r>
          </a:p>
        </p:txBody>
      </p:sp>
      <p:sp>
        <p:nvSpPr>
          <p:cNvPr id="55316" name="Rectangle 19">
            <a:extLst>
              <a:ext uri="{FF2B5EF4-FFF2-40B4-BE49-F238E27FC236}">
                <a16:creationId xmlns:a16="http://schemas.microsoft.com/office/drawing/2014/main" id="{59D23C7E-A8D6-48DA-B662-294FD4902D3C}"/>
              </a:ext>
            </a:extLst>
          </p:cNvPr>
          <p:cNvSpPr>
            <a:spLocks noChangeArrowheads="1"/>
          </p:cNvSpPr>
          <p:nvPr/>
        </p:nvSpPr>
        <p:spPr bwMode="auto">
          <a:xfrm>
            <a:off x="7021513" y="4208463"/>
            <a:ext cx="450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Do</a:t>
            </a:r>
          </a:p>
        </p:txBody>
      </p:sp>
      <p:sp>
        <p:nvSpPr>
          <p:cNvPr id="55317" name="Rectangle 20">
            <a:extLst>
              <a:ext uri="{FF2B5EF4-FFF2-40B4-BE49-F238E27FC236}">
                <a16:creationId xmlns:a16="http://schemas.microsoft.com/office/drawing/2014/main" id="{8C3A66D9-965A-4E5A-B60D-015C6D667A12}"/>
              </a:ext>
            </a:extLst>
          </p:cNvPr>
          <p:cNvSpPr>
            <a:spLocks noChangeArrowheads="1"/>
          </p:cNvSpPr>
          <p:nvPr/>
        </p:nvSpPr>
        <p:spPr bwMode="auto">
          <a:xfrm>
            <a:off x="1374775" y="3232150"/>
            <a:ext cx="365125" cy="2032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5318" name="Rectangle 21">
            <a:extLst>
              <a:ext uri="{FF2B5EF4-FFF2-40B4-BE49-F238E27FC236}">
                <a16:creationId xmlns:a16="http://schemas.microsoft.com/office/drawing/2014/main" id="{4A7CF81B-2DBB-462A-96B6-57179145B7B0}"/>
              </a:ext>
            </a:extLst>
          </p:cNvPr>
          <p:cNvSpPr>
            <a:spLocks noChangeArrowheads="1"/>
          </p:cNvSpPr>
          <p:nvPr/>
        </p:nvSpPr>
        <p:spPr bwMode="auto">
          <a:xfrm rot="5400000">
            <a:off x="1273970" y="4304506"/>
            <a:ext cx="6334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IUnit</a:t>
            </a:r>
          </a:p>
        </p:txBody>
      </p:sp>
      <p:sp>
        <p:nvSpPr>
          <p:cNvPr id="55319" name="Rectangle 22">
            <a:extLst>
              <a:ext uri="{FF2B5EF4-FFF2-40B4-BE49-F238E27FC236}">
                <a16:creationId xmlns:a16="http://schemas.microsoft.com/office/drawing/2014/main" id="{B863D02D-3B29-4181-BD9F-5827F5BD9ADD}"/>
              </a:ext>
            </a:extLst>
          </p:cNvPr>
          <p:cNvSpPr>
            <a:spLocks noChangeArrowheads="1"/>
          </p:cNvSpPr>
          <p:nvPr/>
        </p:nvSpPr>
        <p:spPr bwMode="auto">
          <a:xfrm>
            <a:off x="1357313" y="3852863"/>
            <a:ext cx="3095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400" b="0">
                <a:ea typeface="宋体" panose="02010600030101010101" pitchFamily="2" charset="-122"/>
              </a:rPr>
              <a:t>A</a:t>
            </a:r>
          </a:p>
        </p:txBody>
      </p:sp>
      <p:sp>
        <p:nvSpPr>
          <p:cNvPr id="55320" name="Rectangle 23">
            <a:extLst>
              <a:ext uri="{FF2B5EF4-FFF2-40B4-BE49-F238E27FC236}">
                <a16:creationId xmlns:a16="http://schemas.microsoft.com/office/drawing/2014/main" id="{3ADBEF01-A006-40FC-BE50-1DB22C950F2B}"/>
              </a:ext>
            </a:extLst>
          </p:cNvPr>
          <p:cNvSpPr>
            <a:spLocks noChangeArrowheads="1"/>
          </p:cNvSpPr>
          <p:nvPr/>
        </p:nvSpPr>
        <p:spPr bwMode="auto">
          <a:xfrm>
            <a:off x="1509713" y="4995863"/>
            <a:ext cx="23971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400" b="0">
                <a:ea typeface="宋体" panose="02010600030101010101" pitchFamily="2" charset="-122"/>
              </a:rPr>
              <a:t>I</a:t>
            </a:r>
          </a:p>
        </p:txBody>
      </p:sp>
      <p:sp>
        <p:nvSpPr>
          <p:cNvPr id="55321" name="Rectangle 24">
            <a:extLst>
              <a:ext uri="{FF2B5EF4-FFF2-40B4-BE49-F238E27FC236}">
                <a16:creationId xmlns:a16="http://schemas.microsoft.com/office/drawing/2014/main" id="{9043FE08-F554-48F2-8D87-90AA4D2FC283}"/>
              </a:ext>
            </a:extLst>
          </p:cNvPr>
          <p:cNvSpPr>
            <a:spLocks noChangeArrowheads="1"/>
          </p:cNvSpPr>
          <p:nvPr/>
        </p:nvSpPr>
        <p:spPr bwMode="auto">
          <a:xfrm>
            <a:off x="3051175" y="3765550"/>
            <a:ext cx="593725" cy="1270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5322" name="Rectangle 25">
            <a:extLst>
              <a:ext uri="{FF2B5EF4-FFF2-40B4-BE49-F238E27FC236}">
                <a16:creationId xmlns:a16="http://schemas.microsoft.com/office/drawing/2014/main" id="{04EB043C-5DCC-448E-932C-0A8B9F36511D}"/>
              </a:ext>
            </a:extLst>
          </p:cNvPr>
          <p:cNvSpPr>
            <a:spLocks noChangeArrowheads="1"/>
          </p:cNvSpPr>
          <p:nvPr/>
        </p:nvSpPr>
        <p:spPr bwMode="auto">
          <a:xfrm>
            <a:off x="3005138" y="4478338"/>
            <a:ext cx="6778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RFile</a:t>
            </a:r>
          </a:p>
        </p:txBody>
      </p:sp>
      <p:sp>
        <p:nvSpPr>
          <p:cNvPr id="55323" name="Rectangle 26">
            <a:extLst>
              <a:ext uri="{FF2B5EF4-FFF2-40B4-BE49-F238E27FC236}">
                <a16:creationId xmlns:a16="http://schemas.microsoft.com/office/drawing/2014/main" id="{E1D773D7-B45F-4004-93C6-C618ABA6D82A}"/>
              </a:ext>
            </a:extLst>
          </p:cNvPr>
          <p:cNvSpPr>
            <a:spLocks noChangeArrowheads="1"/>
          </p:cNvSpPr>
          <p:nvPr/>
        </p:nvSpPr>
        <p:spPr bwMode="auto">
          <a:xfrm>
            <a:off x="3325813" y="4767263"/>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Di</a:t>
            </a:r>
          </a:p>
        </p:txBody>
      </p:sp>
      <p:sp>
        <p:nvSpPr>
          <p:cNvPr id="55324" name="Rectangle 27">
            <a:extLst>
              <a:ext uri="{FF2B5EF4-FFF2-40B4-BE49-F238E27FC236}">
                <a16:creationId xmlns:a16="http://schemas.microsoft.com/office/drawing/2014/main" id="{75FB6349-83CB-40CF-80F1-2D38E86D4096}"/>
              </a:ext>
            </a:extLst>
          </p:cNvPr>
          <p:cNvSpPr>
            <a:spLocks noChangeArrowheads="1"/>
          </p:cNvSpPr>
          <p:nvPr/>
        </p:nvSpPr>
        <p:spPr bwMode="auto">
          <a:xfrm>
            <a:off x="3033713" y="3906838"/>
            <a:ext cx="4397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Ra</a:t>
            </a:r>
          </a:p>
        </p:txBody>
      </p:sp>
      <p:sp>
        <p:nvSpPr>
          <p:cNvPr id="55325" name="Rectangle 28">
            <a:extLst>
              <a:ext uri="{FF2B5EF4-FFF2-40B4-BE49-F238E27FC236}">
                <a16:creationId xmlns:a16="http://schemas.microsoft.com/office/drawing/2014/main" id="{217E705D-1ABC-4317-BB1A-935891A4380C}"/>
              </a:ext>
            </a:extLst>
          </p:cNvPr>
          <p:cNvSpPr>
            <a:spLocks noChangeArrowheads="1"/>
          </p:cNvSpPr>
          <p:nvPr/>
        </p:nvSpPr>
        <p:spPr bwMode="auto">
          <a:xfrm>
            <a:off x="3033713" y="4237038"/>
            <a:ext cx="450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Rb</a:t>
            </a:r>
          </a:p>
        </p:txBody>
      </p:sp>
      <p:sp>
        <p:nvSpPr>
          <p:cNvPr id="55326" name="Rectangle 29">
            <a:extLst>
              <a:ext uri="{FF2B5EF4-FFF2-40B4-BE49-F238E27FC236}">
                <a16:creationId xmlns:a16="http://schemas.microsoft.com/office/drawing/2014/main" id="{B4CC2884-FB57-4983-A3B9-A5C5D8140046}"/>
              </a:ext>
            </a:extLst>
          </p:cNvPr>
          <p:cNvSpPr>
            <a:spLocks noChangeArrowheads="1"/>
          </p:cNvSpPr>
          <p:nvPr/>
        </p:nvSpPr>
        <p:spPr bwMode="auto">
          <a:xfrm>
            <a:off x="2982913" y="4760913"/>
            <a:ext cx="485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Rw</a:t>
            </a:r>
          </a:p>
        </p:txBody>
      </p:sp>
      <p:sp>
        <p:nvSpPr>
          <p:cNvPr id="55327" name="Line 30">
            <a:extLst>
              <a:ext uri="{FF2B5EF4-FFF2-40B4-BE49-F238E27FC236}">
                <a16:creationId xmlns:a16="http://schemas.microsoft.com/office/drawing/2014/main" id="{1B309E52-FD20-4BB5-9C43-5255345F64B0}"/>
              </a:ext>
            </a:extLst>
          </p:cNvPr>
          <p:cNvSpPr>
            <a:spLocks noChangeShapeType="1"/>
          </p:cNvSpPr>
          <p:nvPr/>
        </p:nvSpPr>
        <p:spPr bwMode="auto">
          <a:xfrm>
            <a:off x="7086600" y="4984750"/>
            <a:ext cx="0" cy="9652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28" name="Rectangle 31">
            <a:extLst>
              <a:ext uri="{FF2B5EF4-FFF2-40B4-BE49-F238E27FC236}">
                <a16:creationId xmlns:a16="http://schemas.microsoft.com/office/drawing/2014/main" id="{E85D7563-36AC-4551-88C2-AAAC9996E396}"/>
              </a:ext>
            </a:extLst>
          </p:cNvPr>
          <p:cNvSpPr>
            <a:spLocks noChangeArrowheads="1"/>
          </p:cNvSpPr>
          <p:nvPr/>
        </p:nvSpPr>
        <p:spPr bwMode="auto">
          <a:xfrm>
            <a:off x="6218238" y="5827713"/>
            <a:ext cx="1085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MemWr</a:t>
            </a:r>
          </a:p>
        </p:txBody>
      </p:sp>
      <p:sp>
        <p:nvSpPr>
          <p:cNvPr id="6" name="Rectangle 32">
            <a:extLst>
              <a:ext uri="{FF2B5EF4-FFF2-40B4-BE49-F238E27FC236}">
                <a16:creationId xmlns:a16="http://schemas.microsoft.com/office/drawing/2014/main" id="{438975A3-2A7D-44AA-B13A-C6A1ED8A9666}"/>
              </a:ext>
            </a:extLst>
          </p:cNvPr>
          <p:cNvSpPr>
            <a:spLocks noChangeArrowheads="1"/>
          </p:cNvSpPr>
          <p:nvPr/>
        </p:nvSpPr>
        <p:spPr bwMode="auto">
          <a:xfrm>
            <a:off x="2560638" y="2093913"/>
            <a:ext cx="10668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dirty="0" err="1">
                <a:solidFill>
                  <a:schemeClr val="accent2"/>
                </a:solidFill>
                <a:latin typeface="Arial" panose="020B0604020202020204" pitchFamily="34" charset="0"/>
                <a:ea typeface="宋体" panose="02010600030101010101" pitchFamily="2" charset="-122"/>
              </a:rPr>
              <a:t>RegWr</a:t>
            </a:r>
            <a:r>
              <a:rPr lang="en-US" altLang="zh-CN" u="sng" dirty="0">
                <a:solidFill>
                  <a:schemeClr val="accent2"/>
                </a:solidFill>
                <a:latin typeface="Arial" panose="020B0604020202020204" pitchFamily="34" charset="0"/>
                <a:ea typeface="宋体" panose="02010600030101010101" pitchFamily="2" charset="-122"/>
              </a:rPr>
              <a:t>=1</a:t>
            </a:r>
          </a:p>
        </p:txBody>
      </p:sp>
      <p:sp>
        <p:nvSpPr>
          <p:cNvPr id="55330" name="Line 33">
            <a:extLst>
              <a:ext uri="{FF2B5EF4-FFF2-40B4-BE49-F238E27FC236}">
                <a16:creationId xmlns:a16="http://schemas.microsoft.com/office/drawing/2014/main" id="{97B4F3BD-A30B-49ED-8315-2DEF50FF48AF}"/>
              </a:ext>
            </a:extLst>
          </p:cNvPr>
          <p:cNvSpPr>
            <a:spLocks noChangeShapeType="1"/>
          </p:cNvSpPr>
          <p:nvPr/>
        </p:nvSpPr>
        <p:spPr bwMode="auto">
          <a:xfrm>
            <a:off x="5181600" y="4756150"/>
            <a:ext cx="0" cy="11938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31" name="Rectangle 34">
            <a:extLst>
              <a:ext uri="{FF2B5EF4-FFF2-40B4-BE49-F238E27FC236}">
                <a16:creationId xmlns:a16="http://schemas.microsoft.com/office/drawing/2014/main" id="{B34630F8-C3AE-420A-B8CD-DC0AF2AC4EDA}"/>
              </a:ext>
            </a:extLst>
          </p:cNvPr>
          <p:cNvSpPr>
            <a:spLocks noChangeArrowheads="1"/>
          </p:cNvSpPr>
          <p:nvPr/>
        </p:nvSpPr>
        <p:spPr bwMode="auto">
          <a:xfrm>
            <a:off x="4329113" y="2076450"/>
            <a:ext cx="7794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ExtOp</a:t>
            </a:r>
          </a:p>
        </p:txBody>
      </p:sp>
      <p:sp>
        <p:nvSpPr>
          <p:cNvPr id="55332" name="Line 35">
            <a:extLst>
              <a:ext uri="{FF2B5EF4-FFF2-40B4-BE49-F238E27FC236}">
                <a16:creationId xmlns:a16="http://schemas.microsoft.com/office/drawing/2014/main" id="{4D12F686-9657-428F-9D19-AD62487F54C5}"/>
              </a:ext>
            </a:extLst>
          </p:cNvPr>
          <p:cNvSpPr>
            <a:spLocks noChangeShapeType="1"/>
          </p:cNvSpPr>
          <p:nvPr/>
        </p:nvSpPr>
        <p:spPr bwMode="auto">
          <a:xfrm>
            <a:off x="5499100" y="436245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33" name="Rectangle 36">
            <a:extLst>
              <a:ext uri="{FF2B5EF4-FFF2-40B4-BE49-F238E27FC236}">
                <a16:creationId xmlns:a16="http://schemas.microsoft.com/office/drawing/2014/main" id="{2EFABA24-7D07-4BB3-A59A-ACED4EB75CD1}"/>
              </a:ext>
            </a:extLst>
          </p:cNvPr>
          <p:cNvSpPr>
            <a:spLocks noChangeArrowheads="1"/>
          </p:cNvSpPr>
          <p:nvPr/>
        </p:nvSpPr>
        <p:spPr bwMode="auto">
          <a:xfrm>
            <a:off x="4846638" y="4173538"/>
            <a:ext cx="65405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Exec</a:t>
            </a:r>
          </a:p>
          <a:p>
            <a:pPr algn="ctr"/>
            <a:r>
              <a:rPr lang="en-US" altLang="zh-CN">
                <a:solidFill>
                  <a:schemeClr val="accent2"/>
                </a:solidFill>
                <a:latin typeface="Arial" panose="020B0604020202020204" pitchFamily="34" charset="0"/>
                <a:ea typeface="宋体" panose="02010600030101010101" pitchFamily="2" charset="-122"/>
              </a:rPr>
              <a:t>Unit</a:t>
            </a:r>
          </a:p>
        </p:txBody>
      </p:sp>
      <p:sp>
        <p:nvSpPr>
          <p:cNvPr id="55334" name="Rectangle 37">
            <a:extLst>
              <a:ext uri="{FF2B5EF4-FFF2-40B4-BE49-F238E27FC236}">
                <a16:creationId xmlns:a16="http://schemas.microsoft.com/office/drawing/2014/main" id="{9DB93978-A4BE-4883-B315-E85ACB1E6889}"/>
              </a:ext>
            </a:extLst>
          </p:cNvPr>
          <p:cNvSpPr>
            <a:spLocks noChangeArrowheads="1"/>
          </p:cNvSpPr>
          <p:nvPr/>
        </p:nvSpPr>
        <p:spPr bwMode="auto">
          <a:xfrm>
            <a:off x="4889500" y="3232150"/>
            <a:ext cx="584200" cy="1498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5335" name="Rectangle 38">
            <a:extLst>
              <a:ext uri="{FF2B5EF4-FFF2-40B4-BE49-F238E27FC236}">
                <a16:creationId xmlns:a16="http://schemas.microsoft.com/office/drawing/2014/main" id="{5C24C89E-5574-46EE-86ED-64E128110D36}"/>
              </a:ext>
            </a:extLst>
          </p:cNvPr>
          <p:cNvSpPr>
            <a:spLocks noChangeArrowheads="1"/>
          </p:cNvSpPr>
          <p:nvPr/>
        </p:nvSpPr>
        <p:spPr bwMode="auto">
          <a:xfrm>
            <a:off x="4862513" y="3754438"/>
            <a:ext cx="6873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busA</a:t>
            </a:r>
          </a:p>
        </p:txBody>
      </p:sp>
      <p:sp>
        <p:nvSpPr>
          <p:cNvPr id="55336" name="Rectangle 39">
            <a:extLst>
              <a:ext uri="{FF2B5EF4-FFF2-40B4-BE49-F238E27FC236}">
                <a16:creationId xmlns:a16="http://schemas.microsoft.com/office/drawing/2014/main" id="{5895DF12-9D6F-458A-9D8A-430E30517162}"/>
              </a:ext>
            </a:extLst>
          </p:cNvPr>
          <p:cNvSpPr>
            <a:spLocks noChangeArrowheads="1"/>
          </p:cNvSpPr>
          <p:nvPr/>
        </p:nvSpPr>
        <p:spPr bwMode="auto">
          <a:xfrm>
            <a:off x="4862513" y="4008438"/>
            <a:ext cx="6873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busB</a:t>
            </a:r>
          </a:p>
        </p:txBody>
      </p:sp>
      <p:sp>
        <p:nvSpPr>
          <p:cNvPr id="55337" name="Line 40">
            <a:extLst>
              <a:ext uri="{FF2B5EF4-FFF2-40B4-BE49-F238E27FC236}">
                <a16:creationId xmlns:a16="http://schemas.microsoft.com/office/drawing/2014/main" id="{8499CA65-5A6E-458E-AC4F-00BC49D93841}"/>
              </a:ext>
            </a:extLst>
          </p:cNvPr>
          <p:cNvSpPr>
            <a:spLocks noChangeShapeType="1"/>
          </p:cNvSpPr>
          <p:nvPr/>
        </p:nvSpPr>
        <p:spPr bwMode="auto">
          <a:xfrm>
            <a:off x="4953000" y="2393950"/>
            <a:ext cx="0" cy="8128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38" name="Rectangle 41">
            <a:extLst>
              <a:ext uri="{FF2B5EF4-FFF2-40B4-BE49-F238E27FC236}">
                <a16:creationId xmlns:a16="http://schemas.microsoft.com/office/drawing/2014/main" id="{6FFFBE1E-433E-425C-BEA4-076F11C3D89F}"/>
              </a:ext>
            </a:extLst>
          </p:cNvPr>
          <p:cNvSpPr>
            <a:spLocks noChangeArrowheads="1"/>
          </p:cNvSpPr>
          <p:nvPr/>
        </p:nvSpPr>
        <p:spPr bwMode="auto">
          <a:xfrm>
            <a:off x="4862513" y="3503613"/>
            <a:ext cx="6000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Imm</a:t>
            </a:r>
          </a:p>
        </p:txBody>
      </p:sp>
      <p:sp>
        <p:nvSpPr>
          <p:cNvPr id="55339" name="Line 42">
            <a:extLst>
              <a:ext uri="{FF2B5EF4-FFF2-40B4-BE49-F238E27FC236}">
                <a16:creationId xmlns:a16="http://schemas.microsoft.com/office/drawing/2014/main" id="{10215E2D-A29D-49D1-9E1F-81247FE94C2E}"/>
              </a:ext>
            </a:extLst>
          </p:cNvPr>
          <p:cNvSpPr>
            <a:spLocks noChangeShapeType="1"/>
          </p:cNvSpPr>
          <p:nvPr/>
        </p:nvSpPr>
        <p:spPr bwMode="auto">
          <a:xfrm>
            <a:off x="5334000" y="2393950"/>
            <a:ext cx="0" cy="8128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40" name="Rectangle 43">
            <a:extLst>
              <a:ext uri="{FF2B5EF4-FFF2-40B4-BE49-F238E27FC236}">
                <a16:creationId xmlns:a16="http://schemas.microsoft.com/office/drawing/2014/main" id="{D26ADE15-3107-415C-BFD6-62C51D9D0E6B}"/>
              </a:ext>
            </a:extLst>
          </p:cNvPr>
          <p:cNvSpPr>
            <a:spLocks noChangeArrowheads="1"/>
          </p:cNvSpPr>
          <p:nvPr/>
        </p:nvSpPr>
        <p:spPr bwMode="auto">
          <a:xfrm>
            <a:off x="5091113" y="2076450"/>
            <a:ext cx="8794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ALUOp</a:t>
            </a:r>
          </a:p>
        </p:txBody>
      </p:sp>
      <p:sp>
        <p:nvSpPr>
          <p:cNvPr id="55341" name="Rectangle 44">
            <a:extLst>
              <a:ext uri="{FF2B5EF4-FFF2-40B4-BE49-F238E27FC236}">
                <a16:creationId xmlns:a16="http://schemas.microsoft.com/office/drawing/2014/main" id="{84AF54D0-1B06-48ED-B11D-93DAE4333575}"/>
              </a:ext>
            </a:extLst>
          </p:cNvPr>
          <p:cNvSpPr>
            <a:spLocks noChangeArrowheads="1"/>
          </p:cNvSpPr>
          <p:nvPr/>
        </p:nvSpPr>
        <p:spPr bwMode="auto">
          <a:xfrm>
            <a:off x="5167313" y="5810250"/>
            <a:ext cx="9239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ALUSrc</a:t>
            </a:r>
          </a:p>
        </p:txBody>
      </p:sp>
      <p:sp>
        <p:nvSpPr>
          <p:cNvPr id="55342" name="Line 45">
            <a:extLst>
              <a:ext uri="{FF2B5EF4-FFF2-40B4-BE49-F238E27FC236}">
                <a16:creationId xmlns:a16="http://schemas.microsoft.com/office/drawing/2014/main" id="{1E765076-30D2-43EA-B5B8-52F5E0B6401F}"/>
              </a:ext>
            </a:extLst>
          </p:cNvPr>
          <p:cNvSpPr>
            <a:spLocks noChangeShapeType="1"/>
          </p:cNvSpPr>
          <p:nvPr/>
        </p:nvSpPr>
        <p:spPr bwMode="auto">
          <a:xfrm>
            <a:off x="3670300" y="390525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43" name="Line 46">
            <a:extLst>
              <a:ext uri="{FF2B5EF4-FFF2-40B4-BE49-F238E27FC236}">
                <a16:creationId xmlns:a16="http://schemas.microsoft.com/office/drawing/2014/main" id="{98EDF8A3-DC97-4311-A9D5-0F8CFD410154}"/>
              </a:ext>
            </a:extLst>
          </p:cNvPr>
          <p:cNvSpPr>
            <a:spLocks noChangeShapeType="1"/>
          </p:cNvSpPr>
          <p:nvPr/>
        </p:nvSpPr>
        <p:spPr bwMode="auto">
          <a:xfrm>
            <a:off x="4356100" y="3676650"/>
            <a:ext cx="508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44" name="Line 47">
            <a:extLst>
              <a:ext uri="{FF2B5EF4-FFF2-40B4-BE49-F238E27FC236}">
                <a16:creationId xmlns:a16="http://schemas.microsoft.com/office/drawing/2014/main" id="{072E612E-5FF8-4234-82B7-6ABFDD8E503E}"/>
              </a:ext>
            </a:extLst>
          </p:cNvPr>
          <p:cNvSpPr>
            <a:spLocks noChangeShapeType="1"/>
          </p:cNvSpPr>
          <p:nvPr/>
        </p:nvSpPr>
        <p:spPr bwMode="auto">
          <a:xfrm>
            <a:off x="4356100" y="4210050"/>
            <a:ext cx="508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45" name="Line 48">
            <a:extLst>
              <a:ext uri="{FF2B5EF4-FFF2-40B4-BE49-F238E27FC236}">
                <a16:creationId xmlns:a16="http://schemas.microsoft.com/office/drawing/2014/main" id="{C22BABBA-776F-42B4-8B4E-2FE7246A3CD3}"/>
              </a:ext>
            </a:extLst>
          </p:cNvPr>
          <p:cNvSpPr>
            <a:spLocks noChangeShapeType="1"/>
          </p:cNvSpPr>
          <p:nvPr/>
        </p:nvSpPr>
        <p:spPr bwMode="auto">
          <a:xfrm>
            <a:off x="4356100" y="3905250"/>
            <a:ext cx="508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46" name="Line 49">
            <a:extLst>
              <a:ext uri="{FF2B5EF4-FFF2-40B4-BE49-F238E27FC236}">
                <a16:creationId xmlns:a16="http://schemas.microsoft.com/office/drawing/2014/main" id="{76769DBD-9D99-4780-9A98-EEEEFC7EB0CF}"/>
              </a:ext>
            </a:extLst>
          </p:cNvPr>
          <p:cNvSpPr>
            <a:spLocks noChangeShapeType="1"/>
          </p:cNvSpPr>
          <p:nvPr/>
        </p:nvSpPr>
        <p:spPr bwMode="auto">
          <a:xfrm>
            <a:off x="3670300" y="421005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47" name="Line 50">
            <a:extLst>
              <a:ext uri="{FF2B5EF4-FFF2-40B4-BE49-F238E27FC236}">
                <a16:creationId xmlns:a16="http://schemas.microsoft.com/office/drawing/2014/main" id="{BFE1D6CC-2447-4060-A1BF-02CE64BEC5E1}"/>
              </a:ext>
            </a:extLst>
          </p:cNvPr>
          <p:cNvSpPr>
            <a:spLocks noChangeShapeType="1"/>
          </p:cNvSpPr>
          <p:nvPr/>
        </p:nvSpPr>
        <p:spPr bwMode="auto">
          <a:xfrm>
            <a:off x="2679700" y="405765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48" name="Line 51">
            <a:extLst>
              <a:ext uri="{FF2B5EF4-FFF2-40B4-BE49-F238E27FC236}">
                <a16:creationId xmlns:a16="http://schemas.microsoft.com/office/drawing/2014/main" id="{B765B517-9EF1-4BC3-9F7D-A08D27B10E7A}"/>
              </a:ext>
            </a:extLst>
          </p:cNvPr>
          <p:cNvSpPr>
            <a:spLocks noChangeShapeType="1"/>
          </p:cNvSpPr>
          <p:nvPr/>
        </p:nvSpPr>
        <p:spPr bwMode="auto">
          <a:xfrm>
            <a:off x="2679700" y="436245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49" name="Line 52">
            <a:extLst>
              <a:ext uri="{FF2B5EF4-FFF2-40B4-BE49-F238E27FC236}">
                <a16:creationId xmlns:a16="http://schemas.microsoft.com/office/drawing/2014/main" id="{6FE64DC3-EB3F-406A-A3AE-EBEAB5739A31}"/>
              </a:ext>
            </a:extLst>
          </p:cNvPr>
          <p:cNvSpPr>
            <a:spLocks noChangeShapeType="1"/>
          </p:cNvSpPr>
          <p:nvPr/>
        </p:nvSpPr>
        <p:spPr bwMode="auto">
          <a:xfrm>
            <a:off x="6184900" y="4362450"/>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50" name="Line 53">
            <a:extLst>
              <a:ext uri="{FF2B5EF4-FFF2-40B4-BE49-F238E27FC236}">
                <a16:creationId xmlns:a16="http://schemas.microsoft.com/office/drawing/2014/main" id="{D639BE59-0C66-4EBA-B9E7-EC4F82DC5095}"/>
              </a:ext>
            </a:extLst>
          </p:cNvPr>
          <p:cNvSpPr>
            <a:spLocks noChangeShapeType="1"/>
          </p:cNvSpPr>
          <p:nvPr/>
        </p:nvSpPr>
        <p:spPr bwMode="auto">
          <a:xfrm>
            <a:off x="4495800" y="4222750"/>
            <a:ext cx="0" cy="660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51" name="Line 54">
            <a:extLst>
              <a:ext uri="{FF2B5EF4-FFF2-40B4-BE49-F238E27FC236}">
                <a16:creationId xmlns:a16="http://schemas.microsoft.com/office/drawing/2014/main" id="{6C9FF454-420A-4289-82E1-2F1B7055B1FC}"/>
              </a:ext>
            </a:extLst>
          </p:cNvPr>
          <p:cNvSpPr>
            <a:spLocks noChangeShapeType="1"/>
          </p:cNvSpPr>
          <p:nvPr/>
        </p:nvSpPr>
        <p:spPr bwMode="auto">
          <a:xfrm>
            <a:off x="4508500" y="4895850"/>
            <a:ext cx="1346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52" name="Line 55">
            <a:extLst>
              <a:ext uri="{FF2B5EF4-FFF2-40B4-BE49-F238E27FC236}">
                <a16:creationId xmlns:a16="http://schemas.microsoft.com/office/drawing/2014/main" id="{252A2CFC-ACFE-4EB9-B2E7-B859C135A3AF}"/>
              </a:ext>
            </a:extLst>
          </p:cNvPr>
          <p:cNvSpPr>
            <a:spLocks noChangeShapeType="1"/>
          </p:cNvSpPr>
          <p:nvPr/>
        </p:nvSpPr>
        <p:spPr bwMode="auto">
          <a:xfrm>
            <a:off x="6184900" y="4895850"/>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53" name="Line 56">
            <a:extLst>
              <a:ext uri="{FF2B5EF4-FFF2-40B4-BE49-F238E27FC236}">
                <a16:creationId xmlns:a16="http://schemas.microsoft.com/office/drawing/2014/main" id="{621B9C6C-6A70-4B9B-AEAF-8006275499E6}"/>
              </a:ext>
            </a:extLst>
          </p:cNvPr>
          <p:cNvSpPr>
            <a:spLocks noChangeShapeType="1"/>
          </p:cNvSpPr>
          <p:nvPr/>
        </p:nvSpPr>
        <p:spPr bwMode="auto">
          <a:xfrm>
            <a:off x="6413500" y="459105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54" name="Line 57">
            <a:extLst>
              <a:ext uri="{FF2B5EF4-FFF2-40B4-BE49-F238E27FC236}">
                <a16:creationId xmlns:a16="http://schemas.microsoft.com/office/drawing/2014/main" id="{E9AE1196-1022-4CC0-913F-7A053EF38EC4}"/>
              </a:ext>
            </a:extLst>
          </p:cNvPr>
          <p:cNvSpPr>
            <a:spLocks noChangeShapeType="1"/>
          </p:cNvSpPr>
          <p:nvPr/>
        </p:nvSpPr>
        <p:spPr bwMode="auto">
          <a:xfrm>
            <a:off x="6400800" y="4375150"/>
            <a:ext cx="0" cy="660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55" name="Line 58">
            <a:extLst>
              <a:ext uri="{FF2B5EF4-FFF2-40B4-BE49-F238E27FC236}">
                <a16:creationId xmlns:a16="http://schemas.microsoft.com/office/drawing/2014/main" id="{B4DAA81D-88B8-40BA-A0BD-962C1D69F32A}"/>
              </a:ext>
            </a:extLst>
          </p:cNvPr>
          <p:cNvSpPr>
            <a:spLocks noChangeShapeType="1"/>
          </p:cNvSpPr>
          <p:nvPr/>
        </p:nvSpPr>
        <p:spPr bwMode="auto">
          <a:xfrm>
            <a:off x="7404100" y="443865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56" name="Line 59">
            <a:extLst>
              <a:ext uri="{FF2B5EF4-FFF2-40B4-BE49-F238E27FC236}">
                <a16:creationId xmlns:a16="http://schemas.microsoft.com/office/drawing/2014/main" id="{2E12D792-F8EC-4152-B009-875B4190378B}"/>
              </a:ext>
            </a:extLst>
          </p:cNvPr>
          <p:cNvSpPr>
            <a:spLocks noChangeShapeType="1"/>
          </p:cNvSpPr>
          <p:nvPr/>
        </p:nvSpPr>
        <p:spPr bwMode="auto">
          <a:xfrm>
            <a:off x="6413500" y="5048250"/>
            <a:ext cx="1346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5357" name="Group 67">
            <a:extLst>
              <a:ext uri="{FF2B5EF4-FFF2-40B4-BE49-F238E27FC236}">
                <a16:creationId xmlns:a16="http://schemas.microsoft.com/office/drawing/2014/main" id="{00FBC1C6-0FB3-40BB-A02D-6D661938F6F4}"/>
              </a:ext>
            </a:extLst>
          </p:cNvPr>
          <p:cNvGrpSpPr>
            <a:grpSpLocks/>
          </p:cNvGrpSpPr>
          <p:nvPr/>
        </p:nvGrpSpPr>
        <p:grpSpPr bwMode="auto">
          <a:xfrm>
            <a:off x="8397875" y="4298950"/>
            <a:ext cx="333375" cy="946150"/>
            <a:chOff x="5290" y="2888"/>
            <a:chExt cx="210" cy="596"/>
          </a:xfrm>
        </p:grpSpPr>
        <p:sp>
          <p:nvSpPr>
            <p:cNvPr id="55489" name="Line 60">
              <a:extLst>
                <a:ext uri="{FF2B5EF4-FFF2-40B4-BE49-F238E27FC236}">
                  <a16:creationId xmlns:a16="http://schemas.microsoft.com/office/drawing/2014/main" id="{B7369928-E44F-4851-AC00-E52AF7BE4388}"/>
                </a:ext>
              </a:extLst>
            </p:cNvPr>
            <p:cNvSpPr>
              <a:spLocks noChangeShapeType="1"/>
            </p:cNvSpPr>
            <p:nvPr/>
          </p:nvSpPr>
          <p:spPr bwMode="auto">
            <a:xfrm>
              <a:off x="5328" y="2888"/>
              <a:ext cx="0" cy="5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90" name="Line 61">
              <a:extLst>
                <a:ext uri="{FF2B5EF4-FFF2-40B4-BE49-F238E27FC236}">
                  <a16:creationId xmlns:a16="http://schemas.microsoft.com/office/drawing/2014/main" id="{EDCD3FCB-0D14-47D2-9CD8-55A7BB68E152}"/>
                </a:ext>
              </a:extLst>
            </p:cNvPr>
            <p:cNvSpPr>
              <a:spLocks noChangeShapeType="1"/>
            </p:cNvSpPr>
            <p:nvPr/>
          </p:nvSpPr>
          <p:spPr bwMode="auto">
            <a:xfrm>
              <a:off x="5336" y="2888"/>
              <a:ext cx="128" cy="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91" name="Line 62">
              <a:extLst>
                <a:ext uri="{FF2B5EF4-FFF2-40B4-BE49-F238E27FC236}">
                  <a16:creationId xmlns:a16="http://schemas.microsoft.com/office/drawing/2014/main" id="{1F028E35-619C-4E7B-A7C0-12B1E261995B}"/>
                </a:ext>
              </a:extLst>
            </p:cNvPr>
            <p:cNvSpPr>
              <a:spLocks noChangeShapeType="1"/>
            </p:cNvSpPr>
            <p:nvPr/>
          </p:nvSpPr>
          <p:spPr bwMode="auto">
            <a:xfrm flipV="1">
              <a:off x="5336" y="3379"/>
              <a:ext cx="128" cy="8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92" name="Line 63">
              <a:extLst>
                <a:ext uri="{FF2B5EF4-FFF2-40B4-BE49-F238E27FC236}">
                  <a16:creationId xmlns:a16="http://schemas.microsoft.com/office/drawing/2014/main" id="{ED279A27-5022-40C5-92BD-059683F7319F}"/>
                </a:ext>
              </a:extLst>
            </p:cNvPr>
            <p:cNvSpPr>
              <a:spLocks noChangeShapeType="1"/>
            </p:cNvSpPr>
            <p:nvPr/>
          </p:nvSpPr>
          <p:spPr bwMode="auto">
            <a:xfrm>
              <a:off x="5472" y="2940"/>
              <a:ext cx="0" cy="43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93" name="Rectangle 64">
              <a:extLst>
                <a:ext uri="{FF2B5EF4-FFF2-40B4-BE49-F238E27FC236}">
                  <a16:creationId xmlns:a16="http://schemas.microsoft.com/office/drawing/2014/main" id="{272DB928-E983-4972-8EB4-0FD253B70DF2}"/>
                </a:ext>
              </a:extLst>
            </p:cNvPr>
            <p:cNvSpPr>
              <a:spLocks noChangeArrowheads="1"/>
            </p:cNvSpPr>
            <p:nvPr/>
          </p:nvSpPr>
          <p:spPr bwMode="auto">
            <a:xfrm rot="5400000">
              <a:off x="5210" y="3072"/>
              <a:ext cx="3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Mux</a:t>
              </a:r>
            </a:p>
          </p:txBody>
        </p:sp>
        <p:sp>
          <p:nvSpPr>
            <p:cNvPr id="55494" name="Rectangle 65">
              <a:extLst>
                <a:ext uri="{FF2B5EF4-FFF2-40B4-BE49-F238E27FC236}">
                  <a16:creationId xmlns:a16="http://schemas.microsoft.com/office/drawing/2014/main" id="{1AC9E303-6E3A-4350-8644-079E53B3485F}"/>
                </a:ext>
              </a:extLst>
            </p:cNvPr>
            <p:cNvSpPr>
              <a:spLocks noChangeArrowheads="1"/>
            </p:cNvSpPr>
            <p:nvPr/>
          </p:nvSpPr>
          <p:spPr bwMode="auto">
            <a:xfrm>
              <a:off x="5303" y="2900"/>
              <a:ext cx="17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1</a:t>
              </a:r>
            </a:p>
          </p:txBody>
        </p:sp>
        <p:sp>
          <p:nvSpPr>
            <p:cNvPr id="55495" name="Rectangle 66">
              <a:extLst>
                <a:ext uri="{FF2B5EF4-FFF2-40B4-BE49-F238E27FC236}">
                  <a16:creationId xmlns:a16="http://schemas.microsoft.com/office/drawing/2014/main" id="{46BD19A0-E27E-4376-8287-F3259E55BF30}"/>
                </a:ext>
              </a:extLst>
            </p:cNvPr>
            <p:cNvSpPr>
              <a:spLocks noChangeArrowheads="1"/>
            </p:cNvSpPr>
            <p:nvPr/>
          </p:nvSpPr>
          <p:spPr bwMode="auto">
            <a:xfrm>
              <a:off x="5303" y="3294"/>
              <a:ext cx="17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0</a:t>
              </a:r>
            </a:p>
          </p:txBody>
        </p:sp>
      </p:grpSp>
      <p:sp>
        <p:nvSpPr>
          <p:cNvPr id="55358" name="Line 68">
            <a:extLst>
              <a:ext uri="{FF2B5EF4-FFF2-40B4-BE49-F238E27FC236}">
                <a16:creationId xmlns:a16="http://schemas.microsoft.com/office/drawing/2014/main" id="{F803F3D5-F187-4F06-9FC0-E1E8ADFDC421}"/>
              </a:ext>
            </a:extLst>
          </p:cNvPr>
          <p:cNvSpPr>
            <a:spLocks noChangeShapeType="1"/>
          </p:cNvSpPr>
          <p:nvPr/>
        </p:nvSpPr>
        <p:spPr bwMode="auto">
          <a:xfrm>
            <a:off x="8089900" y="504825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59" name="Line 70">
            <a:extLst>
              <a:ext uri="{FF2B5EF4-FFF2-40B4-BE49-F238E27FC236}">
                <a16:creationId xmlns:a16="http://schemas.microsoft.com/office/drawing/2014/main" id="{C8EAB9C8-5B36-4329-BEB6-7E58E8927E85}"/>
              </a:ext>
            </a:extLst>
          </p:cNvPr>
          <p:cNvSpPr>
            <a:spLocks noChangeShapeType="1"/>
          </p:cNvSpPr>
          <p:nvPr/>
        </p:nvSpPr>
        <p:spPr bwMode="auto">
          <a:xfrm>
            <a:off x="3352800" y="2393950"/>
            <a:ext cx="0" cy="13462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60" name="Line 71">
            <a:extLst>
              <a:ext uri="{FF2B5EF4-FFF2-40B4-BE49-F238E27FC236}">
                <a16:creationId xmlns:a16="http://schemas.microsoft.com/office/drawing/2014/main" id="{1CFE6719-DFE7-4F3F-8CBC-C0E2E0A56131}"/>
              </a:ext>
            </a:extLst>
          </p:cNvPr>
          <p:cNvSpPr>
            <a:spLocks noChangeShapeType="1"/>
          </p:cNvSpPr>
          <p:nvPr/>
        </p:nvSpPr>
        <p:spPr bwMode="auto">
          <a:xfrm>
            <a:off x="2679700" y="3676650"/>
            <a:ext cx="1346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61" name="Line 72">
            <a:extLst>
              <a:ext uri="{FF2B5EF4-FFF2-40B4-BE49-F238E27FC236}">
                <a16:creationId xmlns:a16="http://schemas.microsoft.com/office/drawing/2014/main" id="{5C53FB5B-C1FE-43C0-82E0-95BFB72B3339}"/>
              </a:ext>
            </a:extLst>
          </p:cNvPr>
          <p:cNvSpPr>
            <a:spLocks noChangeShapeType="1"/>
          </p:cNvSpPr>
          <p:nvPr/>
        </p:nvSpPr>
        <p:spPr bwMode="auto">
          <a:xfrm>
            <a:off x="2679700" y="5429250"/>
            <a:ext cx="1346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62" name="Line 73">
            <a:extLst>
              <a:ext uri="{FF2B5EF4-FFF2-40B4-BE49-F238E27FC236}">
                <a16:creationId xmlns:a16="http://schemas.microsoft.com/office/drawing/2014/main" id="{410BDF0D-EFE0-4B25-A1D6-4E0AD84CD16B}"/>
              </a:ext>
            </a:extLst>
          </p:cNvPr>
          <p:cNvSpPr>
            <a:spLocks noChangeShapeType="1"/>
          </p:cNvSpPr>
          <p:nvPr/>
        </p:nvSpPr>
        <p:spPr bwMode="auto">
          <a:xfrm>
            <a:off x="2679700" y="5124450"/>
            <a:ext cx="1346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63" name="Line 74">
            <a:extLst>
              <a:ext uri="{FF2B5EF4-FFF2-40B4-BE49-F238E27FC236}">
                <a16:creationId xmlns:a16="http://schemas.microsoft.com/office/drawing/2014/main" id="{0EC85086-FBEE-4A1D-AAD5-ADA2A40FADCB}"/>
              </a:ext>
            </a:extLst>
          </p:cNvPr>
          <p:cNvSpPr>
            <a:spLocks noChangeShapeType="1"/>
          </p:cNvSpPr>
          <p:nvPr/>
        </p:nvSpPr>
        <p:spPr bwMode="auto">
          <a:xfrm>
            <a:off x="5499100" y="337185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64" name="Line 75">
            <a:extLst>
              <a:ext uri="{FF2B5EF4-FFF2-40B4-BE49-F238E27FC236}">
                <a16:creationId xmlns:a16="http://schemas.microsoft.com/office/drawing/2014/main" id="{0D8D29A1-B3C0-4BCA-B904-BAAF04E7AC4D}"/>
              </a:ext>
            </a:extLst>
          </p:cNvPr>
          <p:cNvSpPr>
            <a:spLocks noChangeShapeType="1"/>
          </p:cNvSpPr>
          <p:nvPr/>
        </p:nvSpPr>
        <p:spPr bwMode="auto">
          <a:xfrm>
            <a:off x="4813300" y="5276850"/>
            <a:ext cx="1041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65" name="Line 76">
            <a:extLst>
              <a:ext uri="{FF2B5EF4-FFF2-40B4-BE49-F238E27FC236}">
                <a16:creationId xmlns:a16="http://schemas.microsoft.com/office/drawing/2014/main" id="{770CD504-AD27-4FD7-91EE-07D03A4DF499}"/>
              </a:ext>
            </a:extLst>
          </p:cNvPr>
          <p:cNvSpPr>
            <a:spLocks noChangeShapeType="1"/>
          </p:cNvSpPr>
          <p:nvPr/>
        </p:nvSpPr>
        <p:spPr bwMode="auto">
          <a:xfrm>
            <a:off x="8534400" y="5213350"/>
            <a:ext cx="0" cy="7366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73" name="Rectangle 77">
            <a:extLst>
              <a:ext uri="{FF2B5EF4-FFF2-40B4-BE49-F238E27FC236}">
                <a16:creationId xmlns:a16="http://schemas.microsoft.com/office/drawing/2014/main" id="{F785B48E-A194-4EB9-AE3A-C9006EF897C9}"/>
              </a:ext>
            </a:extLst>
          </p:cNvPr>
          <p:cNvSpPr>
            <a:spLocks noChangeArrowheads="1"/>
          </p:cNvSpPr>
          <p:nvPr/>
        </p:nvSpPr>
        <p:spPr bwMode="auto">
          <a:xfrm>
            <a:off x="7437438" y="5827713"/>
            <a:ext cx="14509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dirty="0" err="1">
                <a:solidFill>
                  <a:schemeClr val="accent2"/>
                </a:solidFill>
                <a:latin typeface="Arial" panose="020B0604020202020204" pitchFamily="34" charset="0"/>
                <a:ea typeface="宋体" panose="02010600030101010101" pitchFamily="2" charset="-122"/>
              </a:rPr>
              <a:t>MemtoReg</a:t>
            </a:r>
            <a:r>
              <a:rPr lang="en-US" altLang="zh-CN" u="sng" dirty="0">
                <a:solidFill>
                  <a:schemeClr val="accent2"/>
                </a:solidFill>
                <a:latin typeface="Arial" panose="020B0604020202020204" pitchFamily="34" charset="0"/>
                <a:ea typeface="宋体" panose="02010600030101010101" pitchFamily="2" charset="-122"/>
              </a:rPr>
              <a:t>=1</a:t>
            </a:r>
          </a:p>
        </p:txBody>
      </p:sp>
      <p:grpSp>
        <p:nvGrpSpPr>
          <p:cNvPr id="55367" name="Group 82">
            <a:extLst>
              <a:ext uri="{FF2B5EF4-FFF2-40B4-BE49-F238E27FC236}">
                <a16:creationId xmlns:a16="http://schemas.microsoft.com/office/drawing/2014/main" id="{125F8193-07B0-4175-A8A0-96C7669EA71F}"/>
              </a:ext>
            </a:extLst>
          </p:cNvPr>
          <p:cNvGrpSpPr>
            <a:grpSpLocks/>
          </p:cNvGrpSpPr>
          <p:nvPr/>
        </p:nvGrpSpPr>
        <p:grpSpPr bwMode="auto">
          <a:xfrm>
            <a:off x="4572000" y="4984750"/>
            <a:ext cx="228600" cy="533400"/>
            <a:chOff x="2880" y="3320"/>
            <a:chExt cx="144" cy="336"/>
          </a:xfrm>
        </p:grpSpPr>
        <p:sp>
          <p:nvSpPr>
            <p:cNvPr id="55485" name="Line 78">
              <a:extLst>
                <a:ext uri="{FF2B5EF4-FFF2-40B4-BE49-F238E27FC236}">
                  <a16:creationId xmlns:a16="http://schemas.microsoft.com/office/drawing/2014/main" id="{3D920E40-1DA3-4F3B-B847-7ADCAFC5D686}"/>
                </a:ext>
              </a:extLst>
            </p:cNvPr>
            <p:cNvSpPr>
              <a:spLocks noChangeShapeType="1"/>
            </p:cNvSpPr>
            <p:nvPr/>
          </p:nvSpPr>
          <p:spPr bwMode="auto">
            <a:xfrm>
              <a:off x="2880" y="3320"/>
              <a:ext cx="0" cy="3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86" name="Line 79">
              <a:extLst>
                <a:ext uri="{FF2B5EF4-FFF2-40B4-BE49-F238E27FC236}">
                  <a16:creationId xmlns:a16="http://schemas.microsoft.com/office/drawing/2014/main" id="{28968907-FDA6-4E32-BF5E-960804A175AC}"/>
                </a:ext>
              </a:extLst>
            </p:cNvPr>
            <p:cNvSpPr>
              <a:spLocks noChangeShapeType="1"/>
            </p:cNvSpPr>
            <p:nvPr/>
          </p:nvSpPr>
          <p:spPr bwMode="auto">
            <a:xfrm>
              <a:off x="2888" y="3320"/>
              <a:ext cx="128" cy="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87" name="Line 80">
              <a:extLst>
                <a:ext uri="{FF2B5EF4-FFF2-40B4-BE49-F238E27FC236}">
                  <a16:creationId xmlns:a16="http://schemas.microsoft.com/office/drawing/2014/main" id="{55F4ACF6-E060-4169-86FB-171C7A01D6FF}"/>
                </a:ext>
              </a:extLst>
            </p:cNvPr>
            <p:cNvSpPr>
              <a:spLocks noChangeShapeType="1"/>
            </p:cNvSpPr>
            <p:nvPr/>
          </p:nvSpPr>
          <p:spPr bwMode="auto">
            <a:xfrm flipV="1">
              <a:off x="2888" y="3599"/>
              <a:ext cx="128" cy="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88" name="Line 81">
              <a:extLst>
                <a:ext uri="{FF2B5EF4-FFF2-40B4-BE49-F238E27FC236}">
                  <a16:creationId xmlns:a16="http://schemas.microsoft.com/office/drawing/2014/main" id="{47B67E5C-F799-4704-8ECB-1273BED68161}"/>
                </a:ext>
              </a:extLst>
            </p:cNvPr>
            <p:cNvSpPr>
              <a:spLocks noChangeShapeType="1"/>
            </p:cNvSpPr>
            <p:nvPr/>
          </p:nvSpPr>
          <p:spPr bwMode="auto">
            <a:xfrm>
              <a:off x="3024" y="3351"/>
              <a:ext cx="0" cy="2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5368" name="Rectangle 83">
            <a:extLst>
              <a:ext uri="{FF2B5EF4-FFF2-40B4-BE49-F238E27FC236}">
                <a16:creationId xmlns:a16="http://schemas.microsoft.com/office/drawing/2014/main" id="{4705330D-171A-449E-94F4-C59217A675F1}"/>
              </a:ext>
            </a:extLst>
          </p:cNvPr>
          <p:cNvSpPr>
            <a:spLocks noChangeArrowheads="1"/>
          </p:cNvSpPr>
          <p:nvPr/>
        </p:nvSpPr>
        <p:spPr bwMode="auto">
          <a:xfrm>
            <a:off x="4532313" y="5232400"/>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1</a:t>
            </a:r>
          </a:p>
        </p:txBody>
      </p:sp>
      <p:sp>
        <p:nvSpPr>
          <p:cNvPr id="55369" name="Rectangle 84">
            <a:extLst>
              <a:ext uri="{FF2B5EF4-FFF2-40B4-BE49-F238E27FC236}">
                <a16:creationId xmlns:a16="http://schemas.microsoft.com/office/drawing/2014/main" id="{8770DA7D-C335-4400-A3A6-9AEFCA200CDF}"/>
              </a:ext>
            </a:extLst>
          </p:cNvPr>
          <p:cNvSpPr>
            <a:spLocks noChangeArrowheads="1"/>
          </p:cNvSpPr>
          <p:nvPr/>
        </p:nvSpPr>
        <p:spPr bwMode="auto">
          <a:xfrm>
            <a:off x="4532313" y="4943475"/>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0</a:t>
            </a:r>
          </a:p>
        </p:txBody>
      </p:sp>
      <p:sp>
        <p:nvSpPr>
          <p:cNvPr id="55370" name="Line 85">
            <a:extLst>
              <a:ext uri="{FF2B5EF4-FFF2-40B4-BE49-F238E27FC236}">
                <a16:creationId xmlns:a16="http://schemas.microsoft.com/office/drawing/2014/main" id="{25CB4CCE-1783-4D58-A87C-2544A44D2FE7}"/>
              </a:ext>
            </a:extLst>
          </p:cNvPr>
          <p:cNvSpPr>
            <a:spLocks noChangeShapeType="1"/>
          </p:cNvSpPr>
          <p:nvPr/>
        </p:nvSpPr>
        <p:spPr bwMode="auto">
          <a:xfrm>
            <a:off x="4648200" y="5518150"/>
            <a:ext cx="0" cy="4318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71" name="Rectangle 86">
            <a:extLst>
              <a:ext uri="{FF2B5EF4-FFF2-40B4-BE49-F238E27FC236}">
                <a16:creationId xmlns:a16="http://schemas.microsoft.com/office/drawing/2014/main" id="{40272D18-AFE6-429E-92A4-7443A3968549}"/>
              </a:ext>
            </a:extLst>
          </p:cNvPr>
          <p:cNvSpPr>
            <a:spLocks noChangeArrowheads="1"/>
          </p:cNvSpPr>
          <p:nvPr/>
        </p:nvSpPr>
        <p:spPr bwMode="auto">
          <a:xfrm>
            <a:off x="3856038" y="5827713"/>
            <a:ext cx="8905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RegDst</a:t>
            </a:r>
          </a:p>
        </p:txBody>
      </p:sp>
      <p:sp>
        <p:nvSpPr>
          <p:cNvPr id="55372" name="Rectangle 87">
            <a:extLst>
              <a:ext uri="{FF2B5EF4-FFF2-40B4-BE49-F238E27FC236}">
                <a16:creationId xmlns:a16="http://schemas.microsoft.com/office/drawing/2014/main" id="{A53B5D66-B16D-4BDB-B834-FD6CDFBE9A03}"/>
              </a:ext>
            </a:extLst>
          </p:cNvPr>
          <p:cNvSpPr>
            <a:spLocks noChangeArrowheads="1"/>
          </p:cNvSpPr>
          <p:nvPr/>
        </p:nvSpPr>
        <p:spPr bwMode="auto">
          <a:xfrm>
            <a:off x="2652713" y="4843463"/>
            <a:ext cx="3952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Rt</a:t>
            </a:r>
          </a:p>
        </p:txBody>
      </p:sp>
      <p:sp>
        <p:nvSpPr>
          <p:cNvPr id="7" name="Rectangle 88">
            <a:extLst>
              <a:ext uri="{FF2B5EF4-FFF2-40B4-BE49-F238E27FC236}">
                <a16:creationId xmlns:a16="http://schemas.microsoft.com/office/drawing/2014/main" id="{F4709EF5-A7AA-4CC2-9D68-C63DDE7CA8A8}"/>
              </a:ext>
            </a:extLst>
          </p:cNvPr>
          <p:cNvSpPr>
            <a:spLocks noChangeArrowheads="1"/>
          </p:cNvSpPr>
          <p:nvPr/>
        </p:nvSpPr>
        <p:spPr bwMode="auto">
          <a:xfrm>
            <a:off x="2652713" y="5148263"/>
            <a:ext cx="450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Rd</a:t>
            </a:r>
          </a:p>
        </p:txBody>
      </p:sp>
      <p:sp>
        <p:nvSpPr>
          <p:cNvPr id="55374" name="Rectangle 89">
            <a:extLst>
              <a:ext uri="{FF2B5EF4-FFF2-40B4-BE49-F238E27FC236}">
                <a16:creationId xmlns:a16="http://schemas.microsoft.com/office/drawing/2014/main" id="{A80979CD-7741-48C3-9AA3-50E8D4E442B9}"/>
              </a:ext>
            </a:extLst>
          </p:cNvPr>
          <p:cNvSpPr>
            <a:spLocks noChangeArrowheads="1"/>
          </p:cNvSpPr>
          <p:nvPr/>
        </p:nvSpPr>
        <p:spPr bwMode="auto">
          <a:xfrm>
            <a:off x="2576513" y="3395663"/>
            <a:ext cx="6000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Imm</a:t>
            </a:r>
          </a:p>
        </p:txBody>
      </p:sp>
      <p:sp>
        <p:nvSpPr>
          <p:cNvPr id="55375" name="Line 90">
            <a:extLst>
              <a:ext uri="{FF2B5EF4-FFF2-40B4-BE49-F238E27FC236}">
                <a16:creationId xmlns:a16="http://schemas.microsoft.com/office/drawing/2014/main" id="{EF651453-0FC0-4B84-8E5E-6EF48B28F175}"/>
              </a:ext>
            </a:extLst>
          </p:cNvPr>
          <p:cNvSpPr>
            <a:spLocks noChangeShapeType="1"/>
          </p:cNvSpPr>
          <p:nvPr/>
        </p:nvSpPr>
        <p:spPr bwMode="auto">
          <a:xfrm>
            <a:off x="1778000" y="5124450"/>
            <a:ext cx="406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76" name="Line 91">
            <a:extLst>
              <a:ext uri="{FF2B5EF4-FFF2-40B4-BE49-F238E27FC236}">
                <a16:creationId xmlns:a16="http://schemas.microsoft.com/office/drawing/2014/main" id="{68C9B7E0-C8E5-40AC-8EFF-31936B3DCD98}"/>
              </a:ext>
            </a:extLst>
          </p:cNvPr>
          <p:cNvSpPr>
            <a:spLocks noChangeShapeType="1"/>
          </p:cNvSpPr>
          <p:nvPr/>
        </p:nvSpPr>
        <p:spPr bwMode="auto">
          <a:xfrm>
            <a:off x="2527300" y="3371850"/>
            <a:ext cx="1498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77" name="Rectangle 92">
            <a:extLst>
              <a:ext uri="{FF2B5EF4-FFF2-40B4-BE49-F238E27FC236}">
                <a16:creationId xmlns:a16="http://schemas.microsoft.com/office/drawing/2014/main" id="{A2501EEE-AFEB-4CBB-AABD-312996F62C55}"/>
              </a:ext>
            </a:extLst>
          </p:cNvPr>
          <p:cNvSpPr>
            <a:spLocks noChangeArrowheads="1"/>
          </p:cNvSpPr>
          <p:nvPr/>
        </p:nvSpPr>
        <p:spPr bwMode="auto">
          <a:xfrm>
            <a:off x="2576513" y="3090863"/>
            <a:ext cx="6937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PC+4</a:t>
            </a:r>
          </a:p>
        </p:txBody>
      </p:sp>
      <p:sp>
        <p:nvSpPr>
          <p:cNvPr id="55378" name="Line 93">
            <a:extLst>
              <a:ext uri="{FF2B5EF4-FFF2-40B4-BE49-F238E27FC236}">
                <a16:creationId xmlns:a16="http://schemas.microsoft.com/office/drawing/2014/main" id="{4986474C-8F72-4E29-89B9-6E244299B745}"/>
              </a:ext>
            </a:extLst>
          </p:cNvPr>
          <p:cNvSpPr>
            <a:spLocks noChangeShapeType="1"/>
          </p:cNvSpPr>
          <p:nvPr/>
        </p:nvSpPr>
        <p:spPr bwMode="auto">
          <a:xfrm>
            <a:off x="4356100" y="3371850"/>
            <a:ext cx="508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79" name="Rectangle 94">
            <a:extLst>
              <a:ext uri="{FF2B5EF4-FFF2-40B4-BE49-F238E27FC236}">
                <a16:creationId xmlns:a16="http://schemas.microsoft.com/office/drawing/2014/main" id="{EAFF3581-9AD1-491E-A10E-871E4B3429FB}"/>
              </a:ext>
            </a:extLst>
          </p:cNvPr>
          <p:cNvSpPr>
            <a:spLocks noChangeArrowheads="1"/>
          </p:cNvSpPr>
          <p:nvPr/>
        </p:nvSpPr>
        <p:spPr bwMode="auto">
          <a:xfrm>
            <a:off x="4862513" y="3198813"/>
            <a:ext cx="6937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PC+4</a:t>
            </a:r>
          </a:p>
        </p:txBody>
      </p:sp>
      <p:sp>
        <p:nvSpPr>
          <p:cNvPr id="55380" name="Rectangle 95">
            <a:extLst>
              <a:ext uri="{FF2B5EF4-FFF2-40B4-BE49-F238E27FC236}">
                <a16:creationId xmlns:a16="http://schemas.microsoft.com/office/drawing/2014/main" id="{C018B666-9746-485B-902B-976158B75B55}"/>
              </a:ext>
            </a:extLst>
          </p:cNvPr>
          <p:cNvSpPr>
            <a:spLocks noChangeArrowheads="1"/>
          </p:cNvSpPr>
          <p:nvPr/>
        </p:nvSpPr>
        <p:spPr bwMode="auto">
          <a:xfrm>
            <a:off x="2652713" y="3700463"/>
            <a:ext cx="4397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Rs</a:t>
            </a:r>
          </a:p>
        </p:txBody>
      </p:sp>
      <p:sp>
        <p:nvSpPr>
          <p:cNvPr id="55381" name="Rectangle 96">
            <a:extLst>
              <a:ext uri="{FF2B5EF4-FFF2-40B4-BE49-F238E27FC236}">
                <a16:creationId xmlns:a16="http://schemas.microsoft.com/office/drawing/2014/main" id="{D61A24EE-DB52-4647-A881-7B84ED4E6B0D}"/>
              </a:ext>
            </a:extLst>
          </p:cNvPr>
          <p:cNvSpPr>
            <a:spLocks noChangeArrowheads="1"/>
          </p:cNvSpPr>
          <p:nvPr/>
        </p:nvSpPr>
        <p:spPr bwMode="auto">
          <a:xfrm>
            <a:off x="2652713" y="4386263"/>
            <a:ext cx="3952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Rt</a:t>
            </a:r>
          </a:p>
        </p:txBody>
      </p:sp>
      <p:sp>
        <p:nvSpPr>
          <p:cNvPr id="55382" name="Line 97">
            <a:extLst>
              <a:ext uri="{FF2B5EF4-FFF2-40B4-BE49-F238E27FC236}">
                <a16:creationId xmlns:a16="http://schemas.microsoft.com/office/drawing/2014/main" id="{E9661F42-FFED-4EBB-8C36-A72A364FDC0B}"/>
              </a:ext>
            </a:extLst>
          </p:cNvPr>
          <p:cNvSpPr>
            <a:spLocks noChangeShapeType="1"/>
          </p:cNvSpPr>
          <p:nvPr/>
        </p:nvSpPr>
        <p:spPr bwMode="auto">
          <a:xfrm flipV="1">
            <a:off x="2667000" y="3663950"/>
            <a:ext cx="0" cy="1778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83" name="Line 98">
            <a:extLst>
              <a:ext uri="{FF2B5EF4-FFF2-40B4-BE49-F238E27FC236}">
                <a16:creationId xmlns:a16="http://schemas.microsoft.com/office/drawing/2014/main" id="{C9DC7032-1AA8-40D3-A3AD-9928CE45EC8A}"/>
              </a:ext>
            </a:extLst>
          </p:cNvPr>
          <p:cNvSpPr>
            <a:spLocks noChangeShapeType="1"/>
          </p:cNvSpPr>
          <p:nvPr/>
        </p:nvSpPr>
        <p:spPr bwMode="auto">
          <a:xfrm>
            <a:off x="4356100" y="5429250"/>
            <a:ext cx="20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84" name="Line 99">
            <a:extLst>
              <a:ext uri="{FF2B5EF4-FFF2-40B4-BE49-F238E27FC236}">
                <a16:creationId xmlns:a16="http://schemas.microsoft.com/office/drawing/2014/main" id="{28202FF3-F874-4C23-9E16-893FCA81EB54}"/>
              </a:ext>
            </a:extLst>
          </p:cNvPr>
          <p:cNvSpPr>
            <a:spLocks noChangeShapeType="1"/>
          </p:cNvSpPr>
          <p:nvPr/>
        </p:nvSpPr>
        <p:spPr bwMode="auto">
          <a:xfrm>
            <a:off x="4356100" y="5124450"/>
            <a:ext cx="20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85" name="Line 100">
            <a:extLst>
              <a:ext uri="{FF2B5EF4-FFF2-40B4-BE49-F238E27FC236}">
                <a16:creationId xmlns:a16="http://schemas.microsoft.com/office/drawing/2014/main" id="{77559547-662F-4A2A-AF95-1B3AAC94F850}"/>
              </a:ext>
            </a:extLst>
          </p:cNvPr>
          <p:cNvSpPr>
            <a:spLocks noChangeShapeType="1"/>
          </p:cNvSpPr>
          <p:nvPr/>
        </p:nvSpPr>
        <p:spPr bwMode="auto">
          <a:xfrm>
            <a:off x="6184900" y="5276850"/>
            <a:ext cx="1574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86" name="Line 109">
            <a:extLst>
              <a:ext uri="{FF2B5EF4-FFF2-40B4-BE49-F238E27FC236}">
                <a16:creationId xmlns:a16="http://schemas.microsoft.com/office/drawing/2014/main" id="{438B1499-829F-4A55-A918-E41B3269FFB6}"/>
              </a:ext>
            </a:extLst>
          </p:cNvPr>
          <p:cNvSpPr>
            <a:spLocks noChangeShapeType="1"/>
          </p:cNvSpPr>
          <p:nvPr/>
        </p:nvSpPr>
        <p:spPr bwMode="auto">
          <a:xfrm>
            <a:off x="2527300" y="5124450"/>
            <a:ext cx="127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87" name="Line 110">
            <a:extLst>
              <a:ext uri="{FF2B5EF4-FFF2-40B4-BE49-F238E27FC236}">
                <a16:creationId xmlns:a16="http://schemas.microsoft.com/office/drawing/2014/main" id="{A1ECD9E1-C5E6-4EBD-924E-6DFAED5C3B89}"/>
              </a:ext>
            </a:extLst>
          </p:cNvPr>
          <p:cNvSpPr>
            <a:spLocks noChangeShapeType="1"/>
          </p:cNvSpPr>
          <p:nvPr/>
        </p:nvSpPr>
        <p:spPr bwMode="auto">
          <a:xfrm>
            <a:off x="1765300" y="3371850"/>
            <a:ext cx="431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88" name="Rectangle 111">
            <a:extLst>
              <a:ext uri="{FF2B5EF4-FFF2-40B4-BE49-F238E27FC236}">
                <a16:creationId xmlns:a16="http://schemas.microsoft.com/office/drawing/2014/main" id="{8C3AD641-9CA5-43DF-B3D9-9D4BCE9B6F74}"/>
              </a:ext>
            </a:extLst>
          </p:cNvPr>
          <p:cNvSpPr>
            <a:spLocks noChangeArrowheads="1"/>
          </p:cNvSpPr>
          <p:nvPr/>
        </p:nvSpPr>
        <p:spPr bwMode="auto">
          <a:xfrm rot="5400000">
            <a:off x="1210469" y="3431381"/>
            <a:ext cx="6937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PC+4</a:t>
            </a:r>
          </a:p>
        </p:txBody>
      </p:sp>
      <p:sp>
        <p:nvSpPr>
          <p:cNvPr id="55389" name="Line 112">
            <a:extLst>
              <a:ext uri="{FF2B5EF4-FFF2-40B4-BE49-F238E27FC236}">
                <a16:creationId xmlns:a16="http://schemas.microsoft.com/office/drawing/2014/main" id="{69BD8270-5393-472A-80B3-D3E128208D5D}"/>
              </a:ext>
            </a:extLst>
          </p:cNvPr>
          <p:cNvSpPr>
            <a:spLocks noChangeShapeType="1"/>
          </p:cNvSpPr>
          <p:nvPr/>
        </p:nvSpPr>
        <p:spPr bwMode="auto">
          <a:xfrm>
            <a:off x="1003300" y="398145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90" name="Line 113">
            <a:extLst>
              <a:ext uri="{FF2B5EF4-FFF2-40B4-BE49-F238E27FC236}">
                <a16:creationId xmlns:a16="http://schemas.microsoft.com/office/drawing/2014/main" id="{F3E9A7FC-B4D9-4087-A151-CC9C727592A2}"/>
              </a:ext>
            </a:extLst>
          </p:cNvPr>
          <p:cNvSpPr>
            <a:spLocks noChangeShapeType="1"/>
          </p:cNvSpPr>
          <p:nvPr/>
        </p:nvSpPr>
        <p:spPr bwMode="auto">
          <a:xfrm>
            <a:off x="5499100" y="398145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91" name="Line 114">
            <a:extLst>
              <a:ext uri="{FF2B5EF4-FFF2-40B4-BE49-F238E27FC236}">
                <a16:creationId xmlns:a16="http://schemas.microsoft.com/office/drawing/2014/main" id="{6CABDF93-C058-4D3A-9327-ABD8C74FA0E6}"/>
              </a:ext>
            </a:extLst>
          </p:cNvPr>
          <p:cNvSpPr>
            <a:spLocks noChangeShapeType="1"/>
          </p:cNvSpPr>
          <p:nvPr/>
        </p:nvSpPr>
        <p:spPr bwMode="auto">
          <a:xfrm flipH="1">
            <a:off x="6616700" y="3371850"/>
            <a:ext cx="257175"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92" name="Line 115">
            <a:extLst>
              <a:ext uri="{FF2B5EF4-FFF2-40B4-BE49-F238E27FC236}">
                <a16:creationId xmlns:a16="http://schemas.microsoft.com/office/drawing/2014/main" id="{2C2B5936-5914-44D6-99F2-CE9A49A883D9}"/>
              </a:ext>
            </a:extLst>
          </p:cNvPr>
          <p:cNvSpPr>
            <a:spLocks noChangeShapeType="1"/>
          </p:cNvSpPr>
          <p:nvPr/>
        </p:nvSpPr>
        <p:spPr bwMode="auto">
          <a:xfrm flipH="1">
            <a:off x="6616700" y="3524250"/>
            <a:ext cx="25717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5393" name="Group 121">
            <a:extLst>
              <a:ext uri="{FF2B5EF4-FFF2-40B4-BE49-F238E27FC236}">
                <a16:creationId xmlns:a16="http://schemas.microsoft.com/office/drawing/2014/main" id="{48EBE273-3B44-4F34-8620-A72B08450FAC}"/>
              </a:ext>
            </a:extLst>
          </p:cNvPr>
          <p:cNvGrpSpPr>
            <a:grpSpLocks/>
          </p:cNvGrpSpPr>
          <p:nvPr/>
        </p:nvGrpSpPr>
        <p:grpSpPr bwMode="auto">
          <a:xfrm>
            <a:off x="6848475" y="3295650"/>
            <a:ext cx="395288" cy="306388"/>
            <a:chOff x="4314" y="2256"/>
            <a:chExt cx="249" cy="193"/>
          </a:xfrm>
        </p:grpSpPr>
        <p:sp>
          <p:nvSpPr>
            <p:cNvPr id="55480" name="Arc 116">
              <a:extLst>
                <a:ext uri="{FF2B5EF4-FFF2-40B4-BE49-F238E27FC236}">
                  <a16:creationId xmlns:a16="http://schemas.microsoft.com/office/drawing/2014/main" id="{A5BED213-A98B-459B-AAFD-4BDECBAFDF9A}"/>
                </a:ext>
              </a:extLst>
            </p:cNvPr>
            <p:cNvSpPr>
              <a:spLocks/>
            </p:cNvSpPr>
            <p:nvPr/>
          </p:nvSpPr>
          <p:spPr bwMode="auto">
            <a:xfrm>
              <a:off x="4466" y="2265"/>
              <a:ext cx="89" cy="88"/>
            </a:xfrm>
            <a:custGeom>
              <a:avLst/>
              <a:gdLst>
                <a:gd name="T0" fmla="*/ 0 w 21845"/>
                <a:gd name="T1" fmla="*/ 0 h 21600"/>
                <a:gd name="T2" fmla="*/ 0 w 21845"/>
                <a:gd name="T3" fmla="*/ 0 h 21600"/>
                <a:gd name="T4" fmla="*/ 0 w 21845"/>
                <a:gd name="T5" fmla="*/ 0 h 21600"/>
                <a:gd name="T6" fmla="*/ 0 60000 65536"/>
                <a:gd name="T7" fmla="*/ 0 60000 65536"/>
                <a:gd name="T8" fmla="*/ 0 60000 65536"/>
              </a:gdLst>
              <a:ahLst/>
              <a:cxnLst>
                <a:cxn ang="T6">
                  <a:pos x="T0" y="T1"/>
                </a:cxn>
                <a:cxn ang="T7">
                  <a:pos x="T2" y="T3"/>
                </a:cxn>
                <a:cxn ang="T8">
                  <a:pos x="T4" y="T5"/>
                </a:cxn>
              </a:cxnLst>
              <a:rect l="0" t="0" r="r" b="b"/>
              <a:pathLst>
                <a:path w="21845" h="21600" fill="none" extrusionOk="0">
                  <a:moveTo>
                    <a:pt x="0" y="1"/>
                  </a:moveTo>
                  <a:cubicBezTo>
                    <a:pt x="81" y="0"/>
                    <a:pt x="163" y="-1"/>
                    <a:pt x="245" y="0"/>
                  </a:cubicBezTo>
                  <a:cubicBezTo>
                    <a:pt x="12174" y="0"/>
                    <a:pt x="21845" y="9670"/>
                    <a:pt x="21845" y="21600"/>
                  </a:cubicBezTo>
                </a:path>
                <a:path w="21845" h="21600" stroke="0" extrusionOk="0">
                  <a:moveTo>
                    <a:pt x="0" y="1"/>
                  </a:moveTo>
                  <a:cubicBezTo>
                    <a:pt x="81" y="0"/>
                    <a:pt x="163" y="-1"/>
                    <a:pt x="245" y="0"/>
                  </a:cubicBezTo>
                  <a:cubicBezTo>
                    <a:pt x="12174" y="0"/>
                    <a:pt x="21845" y="9670"/>
                    <a:pt x="21845" y="21600"/>
                  </a:cubicBezTo>
                  <a:lnTo>
                    <a:pt x="245" y="21600"/>
                  </a:lnTo>
                  <a:lnTo>
                    <a:pt x="0" y="1"/>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81" name="Arc 117">
              <a:extLst>
                <a:ext uri="{FF2B5EF4-FFF2-40B4-BE49-F238E27FC236}">
                  <a16:creationId xmlns:a16="http://schemas.microsoft.com/office/drawing/2014/main" id="{E7D9D226-EB3F-4BD7-8CA1-07AA13973247}"/>
                </a:ext>
              </a:extLst>
            </p:cNvPr>
            <p:cNvSpPr>
              <a:spLocks/>
            </p:cNvSpPr>
            <p:nvPr/>
          </p:nvSpPr>
          <p:spPr bwMode="auto">
            <a:xfrm rot="10800000">
              <a:off x="4475" y="2361"/>
              <a:ext cx="88" cy="88"/>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Lst>
              <a:ahLst/>
              <a:cxnLst>
                <a:cxn ang="T6">
                  <a:pos x="T0" y="T1"/>
                </a:cxn>
                <a:cxn ang="T7">
                  <a:pos x="T2" y="T3"/>
                </a:cxn>
                <a:cxn ang="T8">
                  <a:pos x="T4" y="T5"/>
                </a:cxn>
              </a:cxnLst>
              <a:rect l="0" t="0" r="r" b="b"/>
              <a:pathLst>
                <a:path w="21600" h="21599" fill="none" extrusionOk="0">
                  <a:moveTo>
                    <a:pt x="0" y="21598"/>
                  </a:moveTo>
                  <a:cubicBezTo>
                    <a:pt x="0" y="9765"/>
                    <a:pt x="9521" y="134"/>
                    <a:pt x="21355" y="0"/>
                  </a:cubicBezTo>
                </a:path>
                <a:path w="21600" h="21599" stroke="0" extrusionOk="0">
                  <a:moveTo>
                    <a:pt x="0" y="21598"/>
                  </a:moveTo>
                  <a:cubicBezTo>
                    <a:pt x="0" y="9765"/>
                    <a:pt x="9521" y="134"/>
                    <a:pt x="21355" y="0"/>
                  </a:cubicBezTo>
                  <a:lnTo>
                    <a:pt x="21600" y="21599"/>
                  </a:lnTo>
                  <a:lnTo>
                    <a:pt x="0" y="21598"/>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82" name="Line 118">
              <a:extLst>
                <a:ext uri="{FF2B5EF4-FFF2-40B4-BE49-F238E27FC236}">
                  <a16:creationId xmlns:a16="http://schemas.microsoft.com/office/drawing/2014/main" id="{46FB6E90-681B-4251-932C-8F3E02B6A4F6}"/>
                </a:ext>
              </a:extLst>
            </p:cNvPr>
            <p:cNvSpPr>
              <a:spLocks noChangeShapeType="1"/>
            </p:cNvSpPr>
            <p:nvPr/>
          </p:nvSpPr>
          <p:spPr bwMode="auto">
            <a:xfrm flipH="1">
              <a:off x="4314" y="2256"/>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83" name="Line 119">
              <a:extLst>
                <a:ext uri="{FF2B5EF4-FFF2-40B4-BE49-F238E27FC236}">
                  <a16:creationId xmlns:a16="http://schemas.microsoft.com/office/drawing/2014/main" id="{1A2FAB0A-8B55-4C7A-924C-5FAF53A927D8}"/>
                </a:ext>
              </a:extLst>
            </p:cNvPr>
            <p:cNvSpPr>
              <a:spLocks noChangeShapeType="1"/>
            </p:cNvSpPr>
            <p:nvPr/>
          </p:nvSpPr>
          <p:spPr bwMode="auto">
            <a:xfrm flipH="1">
              <a:off x="4314" y="2448"/>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84" name="Line 120">
              <a:extLst>
                <a:ext uri="{FF2B5EF4-FFF2-40B4-BE49-F238E27FC236}">
                  <a16:creationId xmlns:a16="http://schemas.microsoft.com/office/drawing/2014/main" id="{E8322B5C-F9FE-4590-89C9-ED94DB55BAF2}"/>
                </a:ext>
              </a:extLst>
            </p:cNvPr>
            <p:cNvSpPr>
              <a:spLocks noChangeShapeType="1"/>
            </p:cNvSpPr>
            <p:nvPr/>
          </p:nvSpPr>
          <p:spPr bwMode="auto">
            <a:xfrm>
              <a:off x="4322" y="2264"/>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5394" name="Rectangle 122">
            <a:extLst>
              <a:ext uri="{FF2B5EF4-FFF2-40B4-BE49-F238E27FC236}">
                <a16:creationId xmlns:a16="http://schemas.microsoft.com/office/drawing/2014/main" id="{59362133-5271-4FA9-AAC5-AD909737394A}"/>
              </a:ext>
            </a:extLst>
          </p:cNvPr>
          <p:cNvSpPr>
            <a:spLocks noChangeArrowheads="1"/>
          </p:cNvSpPr>
          <p:nvPr/>
        </p:nvSpPr>
        <p:spPr bwMode="auto">
          <a:xfrm flipH="1">
            <a:off x="6097588" y="3681413"/>
            <a:ext cx="6207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Zero</a:t>
            </a:r>
          </a:p>
        </p:txBody>
      </p:sp>
      <p:sp>
        <p:nvSpPr>
          <p:cNvPr id="55395" name="Rectangle 123">
            <a:extLst>
              <a:ext uri="{FF2B5EF4-FFF2-40B4-BE49-F238E27FC236}">
                <a16:creationId xmlns:a16="http://schemas.microsoft.com/office/drawing/2014/main" id="{964C2A98-4F34-46EF-8A89-F9222968CBB9}"/>
              </a:ext>
            </a:extLst>
          </p:cNvPr>
          <p:cNvSpPr>
            <a:spLocks noChangeArrowheads="1"/>
          </p:cNvSpPr>
          <p:nvPr/>
        </p:nvSpPr>
        <p:spPr bwMode="auto">
          <a:xfrm flipH="1">
            <a:off x="6508750" y="2076450"/>
            <a:ext cx="8794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Branch</a:t>
            </a:r>
          </a:p>
        </p:txBody>
      </p:sp>
      <p:sp>
        <p:nvSpPr>
          <p:cNvPr id="55396" name="Line 124">
            <a:extLst>
              <a:ext uri="{FF2B5EF4-FFF2-40B4-BE49-F238E27FC236}">
                <a16:creationId xmlns:a16="http://schemas.microsoft.com/office/drawing/2014/main" id="{FE81DB2A-0CC8-4EE4-AAC4-269510C8E150}"/>
              </a:ext>
            </a:extLst>
          </p:cNvPr>
          <p:cNvSpPr>
            <a:spLocks noChangeShapeType="1"/>
          </p:cNvSpPr>
          <p:nvPr/>
        </p:nvSpPr>
        <p:spPr bwMode="auto">
          <a:xfrm flipV="1">
            <a:off x="6629400" y="3511550"/>
            <a:ext cx="0" cy="482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97" name="Line 125">
            <a:extLst>
              <a:ext uri="{FF2B5EF4-FFF2-40B4-BE49-F238E27FC236}">
                <a16:creationId xmlns:a16="http://schemas.microsoft.com/office/drawing/2014/main" id="{DF4D6DEF-6778-4F59-BDC2-411191A16248}"/>
              </a:ext>
            </a:extLst>
          </p:cNvPr>
          <p:cNvSpPr>
            <a:spLocks noChangeShapeType="1"/>
          </p:cNvSpPr>
          <p:nvPr/>
        </p:nvSpPr>
        <p:spPr bwMode="auto">
          <a:xfrm flipH="1" flipV="1">
            <a:off x="6616700" y="2368550"/>
            <a:ext cx="1588" cy="10033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98" name="Line 126">
            <a:extLst>
              <a:ext uri="{FF2B5EF4-FFF2-40B4-BE49-F238E27FC236}">
                <a16:creationId xmlns:a16="http://schemas.microsoft.com/office/drawing/2014/main" id="{E125F23E-0641-4AD8-9591-C04362409759}"/>
              </a:ext>
            </a:extLst>
          </p:cNvPr>
          <p:cNvSpPr>
            <a:spLocks noChangeShapeType="1"/>
          </p:cNvSpPr>
          <p:nvPr/>
        </p:nvSpPr>
        <p:spPr bwMode="auto">
          <a:xfrm>
            <a:off x="6184900" y="3981450"/>
            <a:ext cx="431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99" name="Line 127">
            <a:extLst>
              <a:ext uri="{FF2B5EF4-FFF2-40B4-BE49-F238E27FC236}">
                <a16:creationId xmlns:a16="http://schemas.microsoft.com/office/drawing/2014/main" id="{41584FA7-D6F9-4D48-9973-06740ACC739F}"/>
              </a:ext>
            </a:extLst>
          </p:cNvPr>
          <p:cNvSpPr>
            <a:spLocks noChangeShapeType="1"/>
          </p:cNvSpPr>
          <p:nvPr/>
        </p:nvSpPr>
        <p:spPr bwMode="auto">
          <a:xfrm>
            <a:off x="6184900" y="3371850"/>
            <a:ext cx="20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5400" name="Group 132">
            <a:extLst>
              <a:ext uri="{FF2B5EF4-FFF2-40B4-BE49-F238E27FC236}">
                <a16:creationId xmlns:a16="http://schemas.microsoft.com/office/drawing/2014/main" id="{951E5F2A-461C-40AC-95FE-EC36FE1C5CBD}"/>
              </a:ext>
            </a:extLst>
          </p:cNvPr>
          <p:cNvGrpSpPr>
            <a:grpSpLocks/>
          </p:cNvGrpSpPr>
          <p:nvPr/>
        </p:nvGrpSpPr>
        <p:grpSpPr bwMode="auto">
          <a:xfrm>
            <a:off x="1092200" y="2698750"/>
            <a:ext cx="254000" cy="533400"/>
            <a:chOff x="688" y="1880"/>
            <a:chExt cx="160" cy="336"/>
          </a:xfrm>
        </p:grpSpPr>
        <p:sp>
          <p:nvSpPr>
            <p:cNvPr id="55476" name="Line 128">
              <a:extLst>
                <a:ext uri="{FF2B5EF4-FFF2-40B4-BE49-F238E27FC236}">
                  <a16:creationId xmlns:a16="http://schemas.microsoft.com/office/drawing/2014/main" id="{31B5E6A1-39E9-44F0-A3D6-87D803BBA0D4}"/>
                </a:ext>
              </a:extLst>
            </p:cNvPr>
            <p:cNvSpPr>
              <a:spLocks noChangeShapeType="1"/>
            </p:cNvSpPr>
            <p:nvPr/>
          </p:nvSpPr>
          <p:spPr bwMode="auto">
            <a:xfrm>
              <a:off x="840" y="1880"/>
              <a:ext cx="0" cy="3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77" name="Line 129">
              <a:extLst>
                <a:ext uri="{FF2B5EF4-FFF2-40B4-BE49-F238E27FC236}">
                  <a16:creationId xmlns:a16="http://schemas.microsoft.com/office/drawing/2014/main" id="{D0B27143-F75B-4B36-8615-B3757A4341DB}"/>
                </a:ext>
              </a:extLst>
            </p:cNvPr>
            <p:cNvSpPr>
              <a:spLocks noChangeShapeType="1"/>
            </p:cNvSpPr>
            <p:nvPr/>
          </p:nvSpPr>
          <p:spPr bwMode="auto">
            <a:xfrm flipH="1">
              <a:off x="688" y="1880"/>
              <a:ext cx="160" cy="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78" name="Line 130">
              <a:extLst>
                <a:ext uri="{FF2B5EF4-FFF2-40B4-BE49-F238E27FC236}">
                  <a16:creationId xmlns:a16="http://schemas.microsoft.com/office/drawing/2014/main" id="{0D841D26-AD4D-4657-9FAF-AF12EF9A678D}"/>
                </a:ext>
              </a:extLst>
            </p:cNvPr>
            <p:cNvSpPr>
              <a:spLocks noChangeShapeType="1"/>
            </p:cNvSpPr>
            <p:nvPr/>
          </p:nvSpPr>
          <p:spPr bwMode="auto">
            <a:xfrm flipH="1" flipV="1">
              <a:off x="688" y="2159"/>
              <a:ext cx="160" cy="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79" name="Line 131">
              <a:extLst>
                <a:ext uri="{FF2B5EF4-FFF2-40B4-BE49-F238E27FC236}">
                  <a16:creationId xmlns:a16="http://schemas.microsoft.com/office/drawing/2014/main" id="{9FED5808-53E0-4254-A6F0-68DDAF40399E}"/>
                </a:ext>
              </a:extLst>
            </p:cNvPr>
            <p:cNvSpPr>
              <a:spLocks noChangeShapeType="1"/>
            </p:cNvSpPr>
            <p:nvPr/>
          </p:nvSpPr>
          <p:spPr bwMode="auto">
            <a:xfrm>
              <a:off x="696" y="1911"/>
              <a:ext cx="0" cy="2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5401" name="Rectangle 133">
            <a:extLst>
              <a:ext uri="{FF2B5EF4-FFF2-40B4-BE49-F238E27FC236}">
                <a16:creationId xmlns:a16="http://schemas.microsoft.com/office/drawing/2014/main" id="{6650ACD5-7B37-46E2-9B0E-E9DF71AE06A8}"/>
              </a:ext>
            </a:extLst>
          </p:cNvPr>
          <p:cNvSpPr>
            <a:spLocks noChangeArrowheads="1"/>
          </p:cNvSpPr>
          <p:nvPr/>
        </p:nvSpPr>
        <p:spPr bwMode="auto">
          <a:xfrm flipH="1">
            <a:off x="1103313" y="2717800"/>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1</a:t>
            </a:r>
          </a:p>
        </p:txBody>
      </p:sp>
      <p:sp>
        <p:nvSpPr>
          <p:cNvPr id="55402" name="Rectangle 134">
            <a:extLst>
              <a:ext uri="{FF2B5EF4-FFF2-40B4-BE49-F238E27FC236}">
                <a16:creationId xmlns:a16="http://schemas.microsoft.com/office/drawing/2014/main" id="{3DA3410A-745E-4E35-B8EC-801CF901D516}"/>
              </a:ext>
            </a:extLst>
          </p:cNvPr>
          <p:cNvSpPr>
            <a:spLocks noChangeArrowheads="1"/>
          </p:cNvSpPr>
          <p:nvPr/>
        </p:nvSpPr>
        <p:spPr bwMode="auto">
          <a:xfrm flipH="1">
            <a:off x="1103313" y="2886075"/>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0</a:t>
            </a:r>
          </a:p>
        </p:txBody>
      </p:sp>
      <p:sp>
        <p:nvSpPr>
          <p:cNvPr id="55403" name="Line 135">
            <a:extLst>
              <a:ext uri="{FF2B5EF4-FFF2-40B4-BE49-F238E27FC236}">
                <a16:creationId xmlns:a16="http://schemas.microsoft.com/office/drawing/2014/main" id="{7EACD873-6FA5-467E-AA0C-80F04B85FA07}"/>
              </a:ext>
            </a:extLst>
          </p:cNvPr>
          <p:cNvSpPr>
            <a:spLocks noChangeShapeType="1"/>
          </p:cNvSpPr>
          <p:nvPr/>
        </p:nvSpPr>
        <p:spPr bwMode="auto">
          <a:xfrm>
            <a:off x="1308100" y="3067050"/>
            <a:ext cx="5842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04" name="Line 136">
            <a:extLst>
              <a:ext uri="{FF2B5EF4-FFF2-40B4-BE49-F238E27FC236}">
                <a16:creationId xmlns:a16="http://schemas.microsoft.com/office/drawing/2014/main" id="{2CCB923B-09F0-44CE-9C55-3ADA434A7872}"/>
              </a:ext>
            </a:extLst>
          </p:cNvPr>
          <p:cNvSpPr>
            <a:spLocks noChangeShapeType="1"/>
          </p:cNvSpPr>
          <p:nvPr/>
        </p:nvSpPr>
        <p:spPr bwMode="auto">
          <a:xfrm>
            <a:off x="1905000" y="3079750"/>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05" name="Oval 137">
            <a:extLst>
              <a:ext uri="{FF2B5EF4-FFF2-40B4-BE49-F238E27FC236}">
                <a16:creationId xmlns:a16="http://schemas.microsoft.com/office/drawing/2014/main" id="{4EE07395-A61C-4B91-9A4F-DC0EB62A12BB}"/>
              </a:ext>
            </a:extLst>
          </p:cNvPr>
          <p:cNvSpPr>
            <a:spLocks noChangeArrowheads="1"/>
          </p:cNvSpPr>
          <p:nvPr/>
        </p:nvSpPr>
        <p:spPr bwMode="auto">
          <a:xfrm>
            <a:off x="2298700" y="307975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5406" name="Line 138">
            <a:extLst>
              <a:ext uri="{FF2B5EF4-FFF2-40B4-BE49-F238E27FC236}">
                <a16:creationId xmlns:a16="http://schemas.microsoft.com/office/drawing/2014/main" id="{E23CC825-2C5E-4429-90E7-EAB951A866B8}"/>
              </a:ext>
            </a:extLst>
          </p:cNvPr>
          <p:cNvSpPr>
            <a:spLocks noChangeShapeType="1"/>
          </p:cNvSpPr>
          <p:nvPr/>
        </p:nvSpPr>
        <p:spPr bwMode="auto">
          <a:xfrm>
            <a:off x="838200" y="2927350"/>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07" name="Oval 139">
            <a:extLst>
              <a:ext uri="{FF2B5EF4-FFF2-40B4-BE49-F238E27FC236}">
                <a16:creationId xmlns:a16="http://schemas.microsoft.com/office/drawing/2014/main" id="{E2509057-2A63-43A7-B840-E53852AE923A}"/>
              </a:ext>
            </a:extLst>
          </p:cNvPr>
          <p:cNvSpPr>
            <a:spLocks noChangeArrowheads="1"/>
          </p:cNvSpPr>
          <p:nvPr/>
        </p:nvSpPr>
        <p:spPr bwMode="auto">
          <a:xfrm>
            <a:off x="774700" y="307975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5408" name="Line 140">
            <a:extLst>
              <a:ext uri="{FF2B5EF4-FFF2-40B4-BE49-F238E27FC236}">
                <a16:creationId xmlns:a16="http://schemas.microsoft.com/office/drawing/2014/main" id="{C2659169-EAAB-488A-A359-B4FA8359C0C8}"/>
              </a:ext>
            </a:extLst>
          </p:cNvPr>
          <p:cNvSpPr>
            <a:spLocks noChangeShapeType="1"/>
          </p:cNvSpPr>
          <p:nvPr/>
        </p:nvSpPr>
        <p:spPr bwMode="auto">
          <a:xfrm flipH="1">
            <a:off x="292100" y="2838450"/>
            <a:ext cx="787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09" name="Line 141">
            <a:extLst>
              <a:ext uri="{FF2B5EF4-FFF2-40B4-BE49-F238E27FC236}">
                <a16:creationId xmlns:a16="http://schemas.microsoft.com/office/drawing/2014/main" id="{94F60211-AE53-4861-BD67-FDBF13527716}"/>
              </a:ext>
            </a:extLst>
          </p:cNvPr>
          <p:cNvSpPr>
            <a:spLocks noChangeShapeType="1"/>
          </p:cNvSpPr>
          <p:nvPr/>
        </p:nvSpPr>
        <p:spPr bwMode="auto">
          <a:xfrm>
            <a:off x="317500" y="398145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10" name="Line 142">
            <a:extLst>
              <a:ext uri="{FF2B5EF4-FFF2-40B4-BE49-F238E27FC236}">
                <a16:creationId xmlns:a16="http://schemas.microsoft.com/office/drawing/2014/main" id="{6249DA66-C380-44EB-8CC5-F93C60AB0EE2}"/>
              </a:ext>
            </a:extLst>
          </p:cNvPr>
          <p:cNvSpPr>
            <a:spLocks noChangeShapeType="1"/>
          </p:cNvSpPr>
          <p:nvPr/>
        </p:nvSpPr>
        <p:spPr bwMode="auto">
          <a:xfrm>
            <a:off x="304800" y="2851150"/>
            <a:ext cx="0" cy="1117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11" name="Line 143">
            <a:extLst>
              <a:ext uri="{FF2B5EF4-FFF2-40B4-BE49-F238E27FC236}">
                <a16:creationId xmlns:a16="http://schemas.microsoft.com/office/drawing/2014/main" id="{90B9B458-6990-424E-AEA2-A65078C55DD5}"/>
              </a:ext>
            </a:extLst>
          </p:cNvPr>
          <p:cNvSpPr>
            <a:spLocks noChangeShapeType="1"/>
          </p:cNvSpPr>
          <p:nvPr/>
        </p:nvSpPr>
        <p:spPr bwMode="auto">
          <a:xfrm flipH="1">
            <a:off x="1282700" y="2838450"/>
            <a:ext cx="5130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12" name="Line 144">
            <a:extLst>
              <a:ext uri="{FF2B5EF4-FFF2-40B4-BE49-F238E27FC236}">
                <a16:creationId xmlns:a16="http://schemas.microsoft.com/office/drawing/2014/main" id="{25E9B524-CFB4-4AFE-AF7C-0E9C05DF46A5}"/>
              </a:ext>
            </a:extLst>
          </p:cNvPr>
          <p:cNvSpPr>
            <a:spLocks noChangeShapeType="1"/>
          </p:cNvSpPr>
          <p:nvPr/>
        </p:nvSpPr>
        <p:spPr bwMode="auto">
          <a:xfrm flipV="1">
            <a:off x="6400800" y="2825750"/>
            <a:ext cx="0" cy="558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13" name="Line 145">
            <a:extLst>
              <a:ext uri="{FF2B5EF4-FFF2-40B4-BE49-F238E27FC236}">
                <a16:creationId xmlns:a16="http://schemas.microsoft.com/office/drawing/2014/main" id="{ACA26FA4-7FFC-43A9-9BF0-33065BDF5009}"/>
              </a:ext>
            </a:extLst>
          </p:cNvPr>
          <p:cNvSpPr>
            <a:spLocks noChangeShapeType="1"/>
          </p:cNvSpPr>
          <p:nvPr/>
        </p:nvSpPr>
        <p:spPr bwMode="auto">
          <a:xfrm>
            <a:off x="7251700" y="3448050"/>
            <a:ext cx="279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14" name="Line 146">
            <a:extLst>
              <a:ext uri="{FF2B5EF4-FFF2-40B4-BE49-F238E27FC236}">
                <a16:creationId xmlns:a16="http://schemas.microsoft.com/office/drawing/2014/main" id="{40EDE8FA-637A-4D47-A0EF-85CAB87450DC}"/>
              </a:ext>
            </a:extLst>
          </p:cNvPr>
          <p:cNvSpPr>
            <a:spLocks noChangeShapeType="1"/>
          </p:cNvSpPr>
          <p:nvPr/>
        </p:nvSpPr>
        <p:spPr bwMode="auto">
          <a:xfrm>
            <a:off x="1231900" y="2533650"/>
            <a:ext cx="6299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15" name="Line 147">
            <a:extLst>
              <a:ext uri="{FF2B5EF4-FFF2-40B4-BE49-F238E27FC236}">
                <a16:creationId xmlns:a16="http://schemas.microsoft.com/office/drawing/2014/main" id="{48EEDF01-DEFA-424B-BA2D-3CE57705758B}"/>
              </a:ext>
            </a:extLst>
          </p:cNvPr>
          <p:cNvSpPr>
            <a:spLocks noChangeShapeType="1"/>
          </p:cNvSpPr>
          <p:nvPr/>
        </p:nvSpPr>
        <p:spPr bwMode="auto">
          <a:xfrm>
            <a:off x="7543800" y="2546350"/>
            <a:ext cx="0" cy="889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16" name="Line 148">
            <a:extLst>
              <a:ext uri="{FF2B5EF4-FFF2-40B4-BE49-F238E27FC236}">
                <a16:creationId xmlns:a16="http://schemas.microsoft.com/office/drawing/2014/main" id="{F47B9F2C-3031-4ECA-BA16-E01ADDD41DA5}"/>
              </a:ext>
            </a:extLst>
          </p:cNvPr>
          <p:cNvSpPr>
            <a:spLocks noChangeShapeType="1"/>
          </p:cNvSpPr>
          <p:nvPr/>
        </p:nvSpPr>
        <p:spPr bwMode="auto">
          <a:xfrm>
            <a:off x="1219200" y="2546350"/>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17" name="Line 149">
            <a:extLst>
              <a:ext uri="{FF2B5EF4-FFF2-40B4-BE49-F238E27FC236}">
                <a16:creationId xmlns:a16="http://schemas.microsoft.com/office/drawing/2014/main" id="{68E6970F-9306-4221-9CB3-55BD408B3D42}"/>
              </a:ext>
            </a:extLst>
          </p:cNvPr>
          <p:cNvSpPr>
            <a:spLocks noChangeShapeType="1"/>
          </p:cNvSpPr>
          <p:nvPr/>
        </p:nvSpPr>
        <p:spPr bwMode="auto">
          <a:xfrm>
            <a:off x="4191000" y="2927350"/>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18" name="Oval 150">
            <a:extLst>
              <a:ext uri="{FF2B5EF4-FFF2-40B4-BE49-F238E27FC236}">
                <a16:creationId xmlns:a16="http://schemas.microsoft.com/office/drawing/2014/main" id="{2645494C-F3E2-4A37-BB9F-5CA68E2CC6C6}"/>
              </a:ext>
            </a:extLst>
          </p:cNvPr>
          <p:cNvSpPr>
            <a:spLocks noChangeArrowheads="1"/>
          </p:cNvSpPr>
          <p:nvPr/>
        </p:nvSpPr>
        <p:spPr bwMode="auto">
          <a:xfrm>
            <a:off x="4127500" y="307975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5419" name="Line 151">
            <a:extLst>
              <a:ext uri="{FF2B5EF4-FFF2-40B4-BE49-F238E27FC236}">
                <a16:creationId xmlns:a16="http://schemas.microsoft.com/office/drawing/2014/main" id="{4E0F8D99-9266-4AB0-9233-4100971A49A9}"/>
              </a:ext>
            </a:extLst>
          </p:cNvPr>
          <p:cNvSpPr>
            <a:spLocks noChangeShapeType="1"/>
          </p:cNvSpPr>
          <p:nvPr/>
        </p:nvSpPr>
        <p:spPr bwMode="auto">
          <a:xfrm>
            <a:off x="6019800" y="2927350"/>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20" name="Oval 152">
            <a:extLst>
              <a:ext uri="{FF2B5EF4-FFF2-40B4-BE49-F238E27FC236}">
                <a16:creationId xmlns:a16="http://schemas.microsoft.com/office/drawing/2014/main" id="{FF8F98EF-4D13-49FA-AEF6-73D9CB0679B1}"/>
              </a:ext>
            </a:extLst>
          </p:cNvPr>
          <p:cNvSpPr>
            <a:spLocks noChangeArrowheads="1"/>
          </p:cNvSpPr>
          <p:nvPr/>
        </p:nvSpPr>
        <p:spPr bwMode="auto">
          <a:xfrm>
            <a:off x="5956300" y="307975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5421" name="Line 153">
            <a:extLst>
              <a:ext uri="{FF2B5EF4-FFF2-40B4-BE49-F238E27FC236}">
                <a16:creationId xmlns:a16="http://schemas.microsoft.com/office/drawing/2014/main" id="{7B29C082-6E70-41D1-9130-77A6A0EE74B4}"/>
              </a:ext>
            </a:extLst>
          </p:cNvPr>
          <p:cNvSpPr>
            <a:spLocks noChangeShapeType="1"/>
          </p:cNvSpPr>
          <p:nvPr/>
        </p:nvSpPr>
        <p:spPr bwMode="auto">
          <a:xfrm>
            <a:off x="7924800" y="2927350"/>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22" name="Oval 154">
            <a:extLst>
              <a:ext uri="{FF2B5EF4-FFF2-40B4-BE49-F238E27FC236}">
                <a16:creationId xmlns:a16="http://schemas.microsoft.com/office/drawing/2014/main" id="{2156BF4F-345F-4C18-8F0A-FDFBDEAB0F37}"/>
              </a:ext>
            </a:extLst>
          </p:cNvPr>
          <p:cNvSpPr>
            <a:spLocks noChangeArrowheads="1"/>
          </p:cNvSpPr>
          <p:nvPr/>
        </p:nvSpPr>
        <p:spPr bwMode="auto">
          <a:xfrm>
            <a:off x="7861300" y="307975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5423" name="Line 155">
            <a:extLst>
              <a:ext uri="{FF2B5EF4-FFF2-40B4-BE49-F238E27FC236}">
                <a16:creationId xmlns:a16="http://schemas.microsoft.com/office/drawing/2014/main" id="{C7823943-0D96-4412-86D1-75A061D1FF5C}"/>
              </a:ext>
            </a:extLst>
          </p:cNvPr>
          <p:cNvSpPr>
            <a:spLocks noChangeShapeType="1"/>
          </p:cNvSpPr>
          <p:nvPr/>
        </p:nvSpPr>
        <p:spPr bwMode="auto">
          <a:xfrm flipV="1">
            <a:off x="838200" y="1758950"/>
            <a:ext cx="0" cy="10160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24" name="Line 156">
            <a:extLst>
              <a:ext uri="{FF2B5EF4-FFF2-40B4-BE49-F238E27FC236}">
                <a16:creationId xmlns:a16="http://schemas.microsoft.com/office/drawing/2014/main" id="{76A68186-86F7-4C90-AB1B-FC6BC1E2F851}"/>
              </a:ext>
            </a:extLst>
          </p:cNvPr>
          <p:cNvSpPr>
            <a:spLocks noChangeShapeType="1"/>
          </p:cNvSpPr>
          <p:nvPr/>
        </p:nvSpPr>
        <p:spPr bwMode="auto">
          <a:xfrm flipV="1">
            <a:off x="2362200" y="1758950"/>
            <a:ext cx="0" cy="10160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25" name="Line 157">
            <a:extLst>
              <a:ext uri="{FF2B5EF4-FFF2-40B4-BE49-F238E27FC236}">
                <a16:creationId xmlns:a16="http://schemas.microsoft.com/office/drawing/2014/main" id="{C01D0B49-9B88-4A5B-806C-CA54DDF1AADB}"/>
              </a:ext>
            </a:extLst>
          </p:cNvPr>
          <p:cNvSpPr>
            <a:spLocks noChangeShapeType="1"/>
          </p:cNvSpPr>
          <p:nvPr/>
        </p:nvSpPr>
        <p:spPr bwMode="auto">
          <a:xfrm flipV="1">
            <a:off x="4191000" y="1758950"/>
            <a:ext cx="0" cy="10160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26" name="Line 158">
            <a:extLst>
              <a:ext uri="{FF2B5EF4-FFF2-40B4-BE49-F238E27FC236}">
                <a16:creationId xmlns:a16="http://schemas.microsoft.com/office/drawing/2014/main" id="{6A52D472-E92D-4A61-BFFA-D7603D2BD41B}"/>
              </a:ext>
            </a:extLst>
          </p:cNvPr>
          <p:cNvSpPr>
            <a:spLocks noChangeShapeType="1"/>
          </p:cNvSpPr>
          <p:nvPr/>
        </p:nvSpPr>
        <p:spPr bwMode="auto">
          <a:xfrm flipV="1">
            <a:off x="6019800" y="1758950"/>
            <a:ext cx="0" cy="10160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27" name="Line 159">
            <a:extLst>
              <a:ext uri="{FF2B5EF4-FFF2-40B4-BE49-F238E27FC236}">
                <a16:creationId xmlns:a16="http://schemas.microsoft.com/office/drawing/2014/main" id="{A0E28BF0-1C8A-4623-9FE5-A0290531F701}"/>
              </a:ext>
            </a:extLst>
          </p:cNvPr>
          <p:cNvSpPr>
            <a:spLocks noChangeShapeType="1"/>
          </p:cNvSpPr>
          <p:nvPr/>
        </p:nvSpPr>
        <p:spPr bwMode="auto">
          <a:xfrm flipV="1">
            <a:off x="7924800" y="1758950"/>
            <a:ext cx="0" cy="10160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28" name="Line 160">
            <a:extLst>
              <a:ext uri="{FF2B5EF4-FFF2-40B4-BE49-F238E27FC236}">
                <a16:creationId xmlns:a16="http://schemas.microsoft.com/office/drawing/2014/main" id="{FC101BA5-A69C-4E28-B8C8-173634039BC6}"/>
              </a:ext>
            </a:extLst>
          </p:cNvPr>
          <p:cNvSpPr>
            <a:spLocks noChangeShapeType="1"/>
          </p:cNvSpPr>
          <p:nvPr/>
        </p:nvSpPr>
        <p:spPr bwMode="auto">
          <a:xfrm>
            <a:off x="838200" y="1250950"/>
            <a:ext cx="0" cy="355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29" name="Line 161">
            <a:extLst>
              <a:ext uri="{FF2B5EF4-FFF2-40B4-BE49-F238E27FC236}">
                <a16:creationId xmlns:a16="http://schemas.microsoft.com/office/drawing/2014/main" id="{8453A95E-D81C-452F-B03D-C62C16C7E4B9}"/>
              </a:ext>
            </a:extLst>
          </p:cNvPr>
          <p:cNvSpPr>
            <a:spLocks noChangeShapeType="1"/>
          </p:cNvSpPr>
          <p:nvPr/>
        </p:nvSpPr>
        <p:spPr bwMode="auto">
          <a:xfrm>
            <a:off x="2362200" y="1250950"/>
            <a:ext cx="0" cy="355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30" name="Line 162">
            <a:extLst>
              <a:ext uri="{FF2B5EF4-FFF2-40B4-BE49-F238E27FC236}">
                <a16:creationId xmlns:a16="http://schemas.microsoft.com/office/drawing/2014/main" id="{76232F45-B3C3-4DE2-94DC-9C37CD754D4A}"/>
              </a:ext>
            </a:extLst>
          </p:cNvPr>
          <p:cNvSpPr>
            <a:spLocks noChangeShapeType="1"/>
          </p:cNvSpPr>
          <p:nvPr/>
        </p:nvSpPr>
        <p:spPr bwMode="auto">
          <a:xfrm>
            <a:off x="4191000" y="1250950"/>
            <a:ext cx="0" cy="355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31" name="Line 163">
            <a:extLst>
              <a:ext uri="{FF2B5EF4-FFF2-40B4-BE49-F238E27FC236}">
                <a16:creationId xmlns:a16="http://schemas.microsoft.com/office/drawing/2014/main" id="{945676A5-02B0-4A44-8BA7-B92E08DABC83}"/>
              </a:ext>
            </a:extLst>
          </p:cNvPr>
          <p:cNvSpPr>
            <a:spLocks noChangeShapeType="1"/>
          </p:cNvSpPr>
          <p:nvPr/>
        </p:nvSpPr>
        <p:spPr bwMode="auto">
          <a:xfrm>
            <a:off x="6019800" y="1250950"/>
            <a:ext cx="0" cy="355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32" name="Line 164">
            <a:extLst>
              <a:ext uri="{FF2B5EF4-FFF2-40B4-BE49-F238E27FC236}">
                <a16:creationId xmlns:a16="http://schemas.microsoft.com/office/drawing/2014/main" id="{104147B6-DADC-4770-B739-45739E2DB6C4}"/>
              </a:ext>
            </a:extLst>
          </p:cNvPr>
          <p:cNvSpPr>
            <a:spLocks noChangeShapeType="1"/>
          </p:cNvSpPr>
          <p:nvPr/>
        </p:nvSpPr>
        <p:spPr bwMode="auto">
          <a:xfrm>
            <a:off x="7924800" y="1250950"/>
            <a:ext cx="0" cy="355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33" name="Line 165">
            <a:extLst>
              <a:ext uri="{FF2B5EF4-FFF2-40B4-BE49-F238E27FC236}">
                <a16:creationId xmlns:a16="http://schemas.microsoft.com/office/drawing/2014/main" id="{236B6C24-B135-4E6E-A284-2F7F994787CD}"/>
              </a:ext>
            </a:extLst>
          </p:cNvPr>
          <p:cNvSpPr>
            <a:spLocks noChangeShapeType="1"/>
          </p:cNvSpPr>
          <p:nvPr/>
        </p:nvSpPr>
        <p:spPr bwMode="auto">
          <a:xfrm flipH="1">
            <a:off x="368300" y="1238250"/>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34" name="Line 166">
            <a:extLst>
              <a:ext uri="{FF2B5EF4-FFF2-40B4-BE49-F238E27FC236}">
                <a16:creationId xmlns:a16="http://schemas.microsoft.com/office/drawing/2014/main" id="{034D3E24-6C1C-47A3-B989-D3C873B85833}"/>
              </a:ext>
            </a:extLst>
          </p:cNvPr>
          <p:cNvSpPr>
            <a:spLocks noChangeShapeType="1"/>
          </p:cNvSpPr>
          <p:nvPr/>
        </p:nvSpPr>
        <p:spPr bwMode="auto">
          <a:xfrm flipH="1">
            <a:off x="1587500" y="1238250"/>
            <a:ext cx="787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35" name="Line 167">
            <a:extLst>
              <a:ext uri="{FF2B5EF4-FFF2-40B4-BE49-F238E27FC236}">
                <a16:creationId xmlns:a16="http://schemas.microsoft.com/office/drawing/2014/main" id="{9A1D397D-66A6-4B24-A6AA-9D236ADD5F89}"/>
              </a:ext>
            </a:extLst>
          </p:cNvPr>
          <p:cNvSpPr>
            <a:spLocks noChangeShapeType="1"/>
          </p:cNvSpPr>
          <p:nvPr/>
        </p:nvSpPr>
        <p:spPr bwMode="auto">
          <a:xfrm>
            <a:off x="1600200" y="1250950"/>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36" name="Line 168">
            <a:extLst>
              <a:ext uri="{FF2B5EF4-FFF2-40B4-BE49-F238E27FC236}">
                <a16:creationId xmlns:a16="http://schemas.microsoft.com/office/drawing/2014/main" id="{8E8A52F1-23D6-4FB2-A0A8-72D77B992B75}"/>
              </a:ext>
            </a:extLst>
          </p:cNvPr>
          <p:cNvSpPr>
            <a:spLocks noChangeShapeType="1"/>
          </p:cNvSpPr>
          <p:nvPr/>
        </p:nvSpPr>
        <p:spPr bwMode="auto">
          <a:xfrm flipH="1">
            <a:off x="3263900" y="1238250"/>
            <a:ext cx="939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37" name="Line 169">
            <a:extLst>
              <a:ext uri="{FF2B5EF4-FFF2-40B4-BE49-F238E27FC236}">
                <a16:creationId xmlns:a16="http://schemas.microsoft.com/office/drawing/2014/main" id="{06D81836-A2B1-43F5-BB83-3FE48DB3CF88}"/>
              </a:ext>
            </a:extLst>
          </p:cNvPr>
          <p:cNvSpPr>
            <a:spLocks noChangeShapeType="1"/>
          </p:cNvSpPr>
          <p:nvPr/>
        </p:nvSpPr>
        <p:spPr bwMode="auto">
          <a:xfrm>
            <a:off x="3276600" y="1250950"/>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38" name="Line 170">
            <a:extLst>
              <a:ext uri="{FF2B5EF4-FFF2-40B4-BE49-F238E27FC236}">
                <a16:creationId xmlns:a16="http://schemas.microsoft.com/office/drawing/2014/main" id="{58679922-23C7-442F-A7EC-08A2B49D35A8}"/>
              </a:ext>
            </a:extLst>
          </p:cNvPr>
          <p:cNvSpPr>
            <a:spLocks noChangeShapeType="1"/>
          </p:cNvSpPr>
          <p:nvPr/>
        </p:nvSpPr>
        <p:spPr bwMode="auto">
          <a:xfrm flipH="1">
            <a:off x="5092700" y="1238250"/>
            <a:ext cx="939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39" name="Line 171">
            <a:extLst>
              <a:ext uri="{FF2B5EF4-FFF2-40B4-BE49-F238E27FC236}">
                <a16:creationId xmlns:a16="http://schemas.microsoft.com/office/drawing/2014/main" id="{37737CC9-49F9-4811-BB48-A5C254FD84D7}"/>
              </a:ext>
            </a:extLst>
          </p:cNvPr>
          <p:cNvSpPr>
            <a:spLocks noChangeShapeType="1"/>
          </p:cNvSpPr>
          <p:nvPr/>
        </p:nvSpPr>
        <p:spPr bwMode="auto">
          <a:xfrm>
            <a:off x="5105400" y="1250950"/>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40" name="Line 172">
            <a:extLst>
              <a:ext uri="{FF2B5EF4-FFF2-40B4-BE49-F238E27FC236}">
                <a16:creationId xmlns:a16="http://schemas.microsoft.com/office/drawing/2014/main" id="{A85517AD-1FFD-48BE-99C9-5C8832E861C8}"/>
              </a:ext>
            </a:extLst>
          </p:cNvPr>
          <p:cNvSpPr>
            <a:spLocks noChangeShapeType="1"/>
          </p:cNvSpPr>
          <p:nvPr/>
        </p:nvSpPr>
        <p:spPr bwMode="auto">
          <a:xfrm flipH="1">
            <a:off x="6997700" y="1238250"/>
            <a:ext cx="939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41" name="Line 173">
            <a:extLst>
              <a:ext uri="{FF2B5EF4-FFF2-40B4-BE49-F238E27FC236}">
                <a16:creationId xmlns:a16="http://schemas.microsoft.com/office/drawing/2014/main" id="{C026A2E2-3181-4EE5-A40C-87BAE3636754}"/>
              </a:ext>
            </a:extLst>
          </p:cNvPr>
          <p:cNvSpPr>
            <a:spLocks noChangeShapeType="1"/>
          </p:cNvSpPr>
          <p:nvPr/>
        </p:nvSpPr>
        <p:spPr bwMode="auto">
          <a:xfrm>
            <a:off x="7010400" y="1250950"/>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42" name="Line 174">
            <a:extLst>
              <a:ext uri="{FF2B5EF4-FFF2-40B4-BE49-F238E27FC236}">
                <a16:creationId xmlns:a16="http://schemas.microsoft.com/office/drawing/2014/main" id="{D38F9E72-601A-4BD5-855E-0C2B10878DB2}"/>
              </a:ext>
            </a:extLst>
          </p:cNvPr>
          <p:cNvSpPr>
            <a:spLocks noChangeShapeType="1"/>
          </p:cNvSpPr>
          <p:nvPr/>
        </p:nvSpPr>
        <p:spPr bwMode="auto">
          <a:xfrm flipH="1">
            <a:off x="825500" y="1619250"/>
            <a:ext cx="787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43" name="Line 175">
            <a:extLst>
              <a:ext uri="{FF2B5EF4-FFF2-40B4-BE49-F238E27FC236}">
                <a16:creationId xmlns:a16="http://schemas.microsoft.com/office/drawing/2014/main" id="{0CEF2401-0C79-40D5-A44C-48A3A5172F7E}"/>
              </a:ext>
            </a:extLst>
          </p:cNvPr>
          <p:cNvSpPr>
            <a:spLocks noChangeShapeType="1"/>
          </p:cNvSpPr>
          <p:nvPr/>
        </p:nvSpPr>
        <p:spPr bwMode="auto">
          <a:xfrm flipH="1">
            <a:off x="2349500" y="1619250"/>
            <a:ext cx="939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44" name="Line 176">
            <a:extLst>
              <a:ext uri="{FF2B5EF4-FFF2-40B4-BE49-F238E27FC236}">
                <a16:creationId xmlns:a16="http://schemas.microsoft.com/office/drawing/2014/main" id="{954E4763-E15B-4CF2-81AB-39E50B00D308}"/>
              </a:ext>
            </a:extLst>
          </p:cNvPr>
          <p:cNvSpPr>
            <a:spLocks noChangeShapeType="1"/>
          </p:cNvSpPr>
          <p:nvPr/>
        </p:nvSpPr>
        <p:spPr bwMode="auto">
          <a:xfrm flipH="1">
            <a:off x="4178300" y="1619250"/>
            <a:ext cx="939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45" name="Line 177">
            <a:extLst>
              <a:ext uri="{FF2B5EF4-FFF2-40B4-BE49-F238E27FC236}">
                <a16:creationId xmlns:a16="http://schemas.microsoft.com/office/drawing/2014/main" id="{E2355C80-E26A-41C2-B74D-614CE250C234}"/>
              </a:ext>
            </a:extLst>
          </p:cNvPr>
          <p:cNvSpPr>
            <a:spLocks noChangeShapeType="1"/>
          </p:cNvSpPr>
          <p:nvPr/>
        </p:nvSpPr>
        <p:spPr bwMode="auto">
          <a:xfrm flipH="1">
            <a:off x="6007100" y="1619250"/>
            <a:ext cx="101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46" name="Line 178">
            <a:extLst>
              <a:ext uri="{FF2B5EF4-FFF2-40B4-BE49-F238E27FC236}">
                <a16:creationId xmlns:a16="http://schemas.microsoft.com/office/drawing/2014/main" id="{0BB15715-54AA-468F-84F4-4B9F2DCD533E}"/>
              </a:ext>
            </a:extLst>
          </p:cNvPr>
          <p:cNvSpPr>
            <a:spLocks noChangeShapeType="1"/>
          </p:cNvSpPr>
          <p:nvPr/>
        </p:nvSpPr>
        <p:spPr bwMode="auto">
          <a:xfrm flipH="1">
            <a:off x="7912100" y="1619250"/>
            <a:ext cx="558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47" name="Rectangle 179">
            <a:extLst>
              <a:ext uri="{FF2B5EF4-FFF2-40B4-BE49-F238E27FC236}">
                <a16:creationId xmlns:a16="http://schemas.microsoft.com/office/drawing/2014/main" id="{3D7F4A41-12AE-42D5-AC44-2463625E69AC}"/>
              </a:ext>
            </a:extLst>
          </p:cNvPr>
          <p:cNvSpPr>
            <a:spLocks noChangeArrowheads="1"/>
          </p:cNvSpPr>
          <p:nvPr/>
        </p:nvSpPr>
        <p:spPr bwMode="auto">
          <a:xfrm>
            <a:off x="290513" y="1314450"/>
            <a:ext cx="496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Clk</a:t>
            </a:r>
          </a:p>
        </p:txBody>
      </p:sp>
      <p:sp>
        <p:nvSpPr>
          <p:cNvPr id="55448" name="Line 181">
            <a:extLst>
              <a:ext uri="{FF2B5EF4-FFF2-40B4-BE49-F238E27FC236}">
                <a16:creationId xmlns:a16="http://schemas.microsoft.com/office/drawing/2014/main" id="{8C745121-C99C-43B0-A937-8BA5D40AAD66}"/>
              </a:ext>
            </a:extLst>
          </p:cNvPr>
          <p:cNvSpPr>
            <a:spLocks noChangeShapeType="1"/>
          </p:cNvSpPr>
          <p:nvPr/>
        </p:nvSpPr>
        <p:spPr bwMode="auto">
          <a:xfrm>
            <a:off x="850900" y="1924050"/>
            <a:ext cx="14986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49" name="Line 183">
            <a:extLst>
              <a:ext uri="{FF2B5EF4-FFF2-40B4-BE49-F238E27FC236}">
                <a16:creationId xmlns:a16="http://schemas.microsoft.com/office/drawing/2014/main" id="{318933E8-3805-405C-90C7-A886B49A1B61}"/>
              </a:ext>
            </a:extLst>
          </p:cNvPr>
          <p:cNvSpPr>
            <a:spLocks noChangeShapeType="1"/>
          </p:cNvSpPr>
          <p:nvPr/>
        </p:nvSpPr>
        <p:spPr bwMode="auto">
          <a:xfrm>
            <a:off x="2374900" y="1924050"/>
            <a:ext cx="17272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50" name="Line 185">
            <a:extLst>
              <a:ext uri="{FF2B5EF4-FFF2-40B4-BE49-F238E27FC236}">
                <a16:creationId xmlns:a16="http://schemas.microsoft.com/office/drawing/2014/main" id="{FBC4FAAF-DF82-485A-8EC7-B8EA4EC92628}"/>
              </a:ext>
            </a:extLst>
          </p:cNvPr>
          <p:cNvSpPr>
            <a:spLocks noChangeShapeType="1"/>
          </p:cNvSpPr>
          <p:nvPr/>
        </p:nvSpPr>
        <p:spPr bwMode="auto">
          <a:xfrm>
            <a:off x="4191000" y="1924050"/>
            <a:ext cx="18161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51" name="Line 187">
            <a:extLst>
              <a:ext uri="{FF2B5EF4-FFF2-40B4-BE49-F238E27FC236}">
                <a16:creationId xmlns:a16="http://schemas.microsoft.com/office/drawing/2014/main" id="{7B166F5B-EECC-46CE-8245-BC899D8CB9D2}"/>
              </a:ext>
            </a:extLst>
          </p:cNvPr>
          <p:cNvSpPr>
            <a:spLocks noChangeShapeType="1"/>
          </p:cNvSpPr>
          <p:nvPr/>
        </p:nvSpPr>
        <p:spPr bwMode="auto">
          <a:xfrm>
            <a:off x="6032500" y="1924050"/>
            <a:ext cx="18796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52" name="Rectangle 189">
            <a:extLst>
              <a:ext uri="{FF2B5EF4-FFF2-40B4-BE49-F238E27FC236}">
                <a16:creationId xmlns:a16="http://schemas.microsoft.com/office/drawing/2014/main" id="{F984943A-CBDC-4951-9683-DF556FEFF3CA}"/>
              </a:ext>
            </a:extLst>
          </p:cNvPr>
          <p:cNvSpPr>
            <a:spLocks noChangeArrowheads="1"/>
          </p:cNvSpPr>
          <p:nvPr/>
        </p:nvSpPr>
        <p:spPr bwMode="auto">
          <a:xfrm>
            <a:off x="1281113" y="1619250"/>
            <a:ext cx="6905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Ifetch</a:t>
            </a:r>
          </a:p>
        </p:txBody>
      </p:sp>
      <p:sp>
        <p:nvSpPr>
          <p:cNvPr id="55453" name="Rectangle 190">
            <a:extLst>
              <a:ext uri="{FF2B5EF4-FFF2-40B4-BE49-F238E27FC236}">
                <a16:creationId xmlns:a16="http://schemas.microsoft.com/office/drawing/2014/main" id="{304D3A08-53AF-494C-B385-1D8AAE27CF16}"/>
              </a:ext>
            </a:extLst>
          </p:cNvPr>
          <p:cNvSpPr>
            <a:spLocks noChangeArrowheads="1"/>
          </p:cNvSpPr>
          <p:nvPr/>
        </p:nvSpPr>
        <p:spPr bwMode="auto">
          <a:xfrm>
            <a:off x="2805113" y="1619250"/>
            <a:ext cx="9032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Reg/Dec</a:t>
            </a:r>
          </a:p>
        </p:txBody>
      </p:sp>
      <p:sp>
        <p:nvSpPr>
          <p:cNvPr id="55454" name="Rectangle 191">
            <a:extLst>
              <a:ext uri="{FF2B5EF4-FFF2-40B4-BE49-F238E27FC236}">
                <a16:creationId xmlns:a16="http://schemas.microsoft.com/office/drawing/2014/main" id="{172ED24E-FC86-4574-8FB8-66F408AC0E21}"/>
              </a:ext>
            </a:extLst>
          </p:cNvPr>
          <p:cNvSpPr>
            <a:spLocks noChangeArrowheads="1"/>
          </p:cNvSpPr>
          <p:nvPr/>
        </p:nvSpPr>
        <p:spPr bwMode="auto">
          <a:xfrm>
            <a:off x="4786313" y="1619250"/>
            <a:ext cx="5984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Exec</a:t>
            </a:r>
          </a:p>
        </p:txBody>
      </p:sp>
      <p:sp>
        <p:nvSpPr>
          <p:cNvPr id="55455" name="Rectangle 192">
            <a:extLst>
              <a:ext uri="{FF2B5EF4-FFF2-40B4-BE49-F238E27FC236}">
                <a16:creationId xmlns:a16="http://schemas.microsoft.com/office/drawing/2014/main" id="{CCE7F0C5-2068-47DF-9F40-F38F3758ECFC}"/>
              </a:ext>
            </a:extLst>
          </p:cNvPr>
          <p:cNvSpPr>
            <a:spLocks noChangeArrowheads="1"/>
          </p:cNvSpPr>
          <p:nvPr/>
        </p:nvSpPr>
        <p:spPr bwMode="auto">
          <a:xfrm>
            <a:off x="6691313" y="1619250"/>
            <a:ext cx="6334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Mem</a:t>
            </a:r>
          </a:p>
        </p:txBody>
      </p:sp>
      <p:sp>
        <p:nvSpPr>
          <p:cNvPr id="55456" name="Rectangle 196">
            <a:extLst>
              <a:ext uri="{FF2B5EF4-FFF2-40B4-BE49-F238E27FC236}">
                <a16:creationId xmlns:a16="http://schemas.microsoft.com/office/drawing/2014/main" id="{B038ECB6-EAAB-4521-B789-476EA1B7508A}"/>
              </a:ext>
            </a:extLst>
          </p:cNvPr>
          <p:cNvSpPr>
            <a:spLocks noGrp="1" noChangeArrowheads="1"/>
          </p:cNvSpPr>
          <p:nvPr>
            <p:ph type="body" idx="1"/>
          </p:nvPr>
        </p:nvSpPr>
        <p:spPr>
          <a:xfrm>
            <a:off x="419100" y="685800"/>
            <a:ext cx="8191500" cy="325438"/>
          </a:xfrm>
          <a:noFill/>
        </p:spPr>
        <p:txBody>
          <a:bodyPr/>
          <a:lstStyle/>
          <a:p>
            <a:r>
              <a:rPr lang="en-US" altLang="zh-CN" dirty="0">
                <a:solidFill>
                  <a:srgbClr val="CC0000"/>
                </a:solidFill>
                <a:ea typeface="黑体" panose="02010609060101010101" pitchFamily="49" charset="-122"/>
              </a:rPr>
              <a:t>Location </a:t>
            </a:r>
            <a:r>
              <a:rPr lang="en-US" altLang="zh-CN" dirty="0" smtClean="0">
                <a:solidFill>
                  <a:srgbClr val="CC0000"/>
                </a:solidFill>
                <a:ea typeface="黑体" panose="02010609060101010101" pitchFamily="49" charset="-122"/>
              </a:rPr>
              <a:t>12:</a:t>
            </a:r>
            <a:r>
              <a:rPr lang="en-US" altLang="zh-CN" dirty="0" smtClean="0">
                <a:ea typeface="黑体" panose="02010609060101010101" pitchFamily="49" charset="-122"/>
              </a:rPr>
              <a:t> </a:t>
            </a:r>
            <a:r>
              <a:rPr lang="en-US" altLang="zh-CN" dirty="0" err="1">
                <a:ea typeface="黑体" panose="02010609060101010101" pitchFamily="49" charset="-122"/>
              </a:rPr>
              <a:t>lw</a:t>
            </a:r>
            <a:r>
              <a:rPr lang="en-US" altLang="zh-CN" dirty="0">
                <a:ea typeface="黑体" panose="02010609060101010101" pitchFamily="49" charset="-122"/>
              </a:rPr>
              <a:t>  $1, 0x100($2)       </a:t>
            </a:r>
            <a:r>
              <a:rPr lang="zh-CN" altLang="en-US" dirty="0">
                <a:solidFill>
                  <a:srgbClr val="CC0000"/>
                </a:solidFill>
                <a:ea typeface="黑体" panose="02010609060101010101" pitchFamily="49" charset="-122"/>
              </a:rPr>
              <a:t>功能：</a:t>
            </a:r>
            <a:r>
              <a:rPr lang="en-US" altLang="zh-CN" dirty="0">
                <a:ea typeface="宋体" panose="02010600030101010101" pitchFamily="2" charset="-122"/>
              </a:rPr>
              <a:t>$1 &lt;-  Mem[($2) +  0x100]</a:t>
            </a:r>
          </a:p>
        </p:txBody>
      </p:sp>
      <p:grpSp>
        <p:nvGrpSpPr>
          <p:cNvPr id="55502" name="Group 206">
            <a:extLst>
              <a:ext uri="{FF2B5EF4-FFF2-40B4-BE49-F238E27FC236}">
                <a16:creationId xmlns:a16="http://schemas.microsoft.com/office/drawing/2014/main" id="{D70950F0-B1A5-425D-9A0B-0713AA2C1EE6}"/>
              </a:ext>
            </a:extLst>
          </p:cNvPr>
          <p:cNvGrpSpPr>
            <a:grpSpLocks/>
          </p:cNvGrpSpPr>
          <p:nvPr/>
        </p:nvGrpSpPr>
        <p:grpSpPr bwMode="auto">
          <a:xfrm>
            <a:off x="3175000" y="4584700"/>
            <a:ext cx="5689600" cy="1322388"/>
            <a:chOff x="2000" y="2843"/>
            <a:chExt cx="3584" cy="833"/>
          </a:xfrm>
        </p:grpSpPr>
        <p:sp>
          <p:nvSpPr>
            <p:cNvPr id="55466" name="Line 69">
              <a:extLst>
                <a:ext uri="{FF2B5EF4-FFF2-40B4-BE49-F238E27FC236}">
                  <a16:creationId xmlns:a16="http://schemas.microsoft.com/office/drawing/2014/main" id="{730A4958-1AFD-4890-8090-88644DA14E80}"/>
                </a:ext>
              </a:extLst>
            </p:cNvPr>
            <p:cNvSpPr>
              <a:spLocks noChangeShapeType="1"/>
            </p:cNvSpPr>
            <p:nvPr/>
          </p:nvSpPr>
          <p:spPr bwMode="auto">
            <a:xfrm>
              <a:off x="5104" y="2844"/>
              <a:ext cx="208" cy="0"/>
            </a:xfrm>
            <a:prstGeom prst="line">
              <a:avLst/>
            </a:prstGeom>
            <a:noFill/>
            <a:ln w="50800">
              <a:solidFill>
                <a:srgbClr val="FF99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67" name="Line 101">
              <a:extLst>
                <a:ext uri="{FF2B5EF4-FFF2-40B4-BE49-F238E27FC236}">
                  <a16:creationId xmlns:a16="http://schemas.microsoft.com/office/drawing/2014/main" id="{E9DE19EA-4D4E-4536-A6FF-53BB8B440506}"/>
                </a:ext>
              </a:extLst>
            </p:cNvPr>
            <p:cNvSpPr>
              <a:spLocks noChangeShapeType="1"/>
            </p:cNvSpPr>
            <p:nvPr/>
          </p:nvSpPr>
          <p:spPr bwMode="auto">
            <a:xfrm>
              <a:off x="5104" y="3324"/>
              <a:ext cx="138" cy="9"/>
            </a:xfrm>
            <a:prstGeom prst="line">
              <a:avLst/>
            </a:prstGeom>
            <a:noFill/>
            <a:ln w="508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68" name="Line 102">
              <a:extLst>
                <a:ext uri="{FF2B5EF4-FFF2-40B4-BE49-F238E27FC236}">
                  <a16:creationId xmlns:a16="http://schemas.microsoft.com/office/drawing/2014/main" id="{E4A9E425-02CD-440A-AC8A-B71EE41A6D94}"/>
                </a:ext>
              </a:extLst>
            </p:cNvPr>
            <p:cNvSpPr>
              <a:spLocks noChangeShapeType="1"/>
            </p:cNvSpPr>
            <p:nvPr/>
          </p:nvSpPr>
          <p:spPr bwMode="auto">
            <a:xfrm>
              <a:off x="5232" y="3340"/>
              <a:ext cx="0" cy="208"/>
            </a:xfrm>
            <a:prstGeom prst="line">
              <a:avLst/>
            </a:prstGeom>
            <a:noFill/>
            <a:ln w="508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69" name="Line 103">
              <a:extLst>
                <a:ext uri="{FF2B5EF4-FFF2-40B4-BE49-F238E27FC236}">
                  <a16:creationId xmlns:a16="http://schemas.microsoft.com/office/drawing/2014/main" id="{AEFDE68A-6139-407D-9AA5-FFF0DFF28A8B}"/>
                </a:ext>
              </a:extLst>
            </p:cNvPr>
            <p:cNvSpPr>
              <a:spLocks noChangeShapeType="1"/>
            </p:cNvSpPr>
            <p:nvPr/>
          </p:nvSpPr>
          <p:spPr bwMode="auto">
            <a:xfrm flipH="1">
              <a:off x="2000" y="3564"/>
              <a:ext cx="3248" cy="0"/>
            </a:xfrm>
            <a:prstGeom prst="line">
              <a:avLst/>
            </a:prstGeom>
            <a:noFill/>
            <a:ln w="508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70" name="Line 104">
              <a:extLst>
                <a:ext uri="{FF2B5EF4-FFF2-40B4-BE49-F238E27FC236}">
                  <a16:creationId xmlns:a16="http://schemas.microsoft.com/office/drawing/2014/main" id="{3F720F29-6A89-426C-AF04-8392702BA837}"/>
                </a:ext>
              </a:extLst>
            </p:cNvPr>
            <p:cNvSpPr>
              <a:spLocks noChangeShapeType="1"/>
            </p:cNvSpPr>
            <p:nvPr/>
          </p:nvSpPr>
          <p:spPr bwMode="auto">
            <a:xfrm flipV="1">
              <a:off x="2016" y="3164"/>
              <a:ext cx="0" cy="416"/>
            </a:xfrm>
            <a:prstGeom prst="line">
              <a:avLst/>
            </a:prstGeom>
            <a:noFill/>
            <a:ln w="50800">
              <a:solidFill>
                <a:srgbClr val="FF99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71" name="Line 105">
              <a:extLst>
                <a:ext uri="{FF2B5EF4-FFF2-40B4-BE49-F238E27FC236}">
                  <a16:creationId xmlns:a16="http://schemas.microsoft.com/office/drawing/2014/main" id="{7373F8DD-A97B-4DEC-8136-9AE27B9497D0}"/>
                </a:ext>
              </a:extLst>
            </p:cNvPr>
            <p:cNvSpPr>
              <a:spLocks noChangeShapeType="1"/>
            </p:cNvSpPr>
            <p:nvPr/>
          </p:nvSpPr>
          <p:spPr bwMode="auto">
            <a:xfrm>
              <a:off x="5471" y="3044"/>
              <a:ext cx="98" cy="9"/>
            </a:xfrm>
            <a:prstGeom prst="line">
              <a:avLst/>
            </a:prstGeom>
            <a:noFill/>
            <a:ln w="508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72" name="Line 106">
              <a:extLst>
                <a:ext uri="{FF2B5EF4-FFF2-40B4-BE49-F238E27FC236}">
                  <a16:creationId xmlns:a16="http://schemas.microsoft.com/office/drawing/2014/main" id="{031D4224-F064-4304-86CA-C21A2265E881}"/>
                </a:ext>
              </a:extLst>
            </p:cNvPr>
            <p:cNvSpPr>
              <a:spLocks noChangeShapeType="1"/>
            </p:cNvSpPr>
            <p:nvPr/>
          </p:nvSpPr>
          <p:spPr bwMode="auto">
            <a:xfrm>
              <a:off x="5568" y="3052"/>
              <a:ext cx="0" cy="592"/>
            </a:xfrm>
            <a:prstGeom prst="line">
              <a:avLst/>
            </a:prstGeom>
            <a:noFill/>
            <a:ln w="508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73" name="Line 107">
              <a:extLst>
                <a:ext uri="{FF2B5EF4-FFF2-40B4-BE49-F238E27FC236}">
                  <a16:creationId xmlns:a16="http://schemas.microsoft.com/office/drawing/2014/main" id="{C742AE93-D0C8-4194-AD7A-3826CFD53650}"/>
                </a:ext>
              </a:extLst>
            </p:cNvPr>
            <p:cNvSpPr>
              <a:spLocks noChangeShapeType="1"/>
            </p:cNvSpPr>
            <p:nvPr/>
          </p:nvSpPr>
          <p:spPr bwMode="auto">
            <a:xfrm flipH="1">
              <a:off x="2192" y="3660"/>
              <a:ext cx="3392" cy="0"/>
            </a:xfrm>
            <a:prstGeom prst="line">
              <a:avLst/>
            </a:prstGeom>
            <a:noFill/>
            <a:ln w="508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74" name="Line 108">
              <a:extLst>
                <a:ext uri="{FF2B5EF4-FFF2-40B4-BE49-F238E27FC236}">
                  <a16:creationId xmlns:a16="http://schemas.microsoft.com/office/drawing/2014/main" id="{28E33C84-3687-41EF-B849-8DF542BA5D48}"/>
                </a:ext>
              </a:extLst>
            </p:cNvPr>
            <p:cNvSpPr>
              <a:spLocks noChangeShapeType="1"/>
            </p:cNvSpPr>
            <p:nvPr/>
          </p:nvSpPr>
          <p:spPr bwMode="auto">
            <a:xfrm flipV="1">
              <a:off x="2208" y="3164"/>
              <a:ext cx="0" cy="512"/>
            </a:xfrm>
            <a:prstGeom prst="line">
              <a:avLst/>
            </a:prstGeom>
            <a:noFill/>
            <a:ln w="50800">
              <a:solidFill>
                <a:srgbClr val="FF99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75" name="Line 197">
              <a:extLst>
                <a:ext uri="{FF2B5EF4-FFF2-40B4-BE49-F238E27FC236}">
                  <a16:creationId xmlns:a16="http://schemas.microsoft.com/office/drawing/2014/main" id="{81FEF887-C31B-41C6-9B4A-473345E07406}"/>
                </a:ext>
              </a:extLst>
            </p:cNvPr>
            <p:cNvSpPr>
              <a:spLocks noChangeShapeType="1"/>
            </p:cNvSpPr>
            <p:nvPr/>
          </p:nvSpPr>
          <p:spPr bwMode="auto">
            <a:xfrm>
              <a:off x="5311" y="2843"/>
              <a:ext cx="162" cy="211"/>
            </a:xfrm>
            <a:prstGeom prst="line">
              <a:avLst/>
            </a:prstGeom>
            <a:noFill/>
            <a:ln w="508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5458" name="Line 198">
            <a:extLst>
              <a:ext uri="{FF2B5EF4-FFF2-40B4-BE49-F238E27FC236}">
                <a16:creationId xmlns:a16="http://schemas.microsoft.com/office/drawing/2014/main" id="{0EA86988-2EA9-4792-A503-6732F1F7603F}"/>
              </a:ext>
            </a:extLst>
          </p:cNvPr>
          <p:cNvSpPr>
            <a:spLocks noChangeShapeType="1"/>
          </p:cNvSpPr>
          <p:nvPr/>
        </p:nvSpPr>
        <p:spPr bwMode="auto">
          <a:xfrm>
            <a:off x="7988300" y="1924050"/>
            <a:ext cx="5334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59" name="Rectangle 199">
            <a:extLst>
              <a:ext uri="{FF2B5EF4-FFF2-40B4-BE49-F238E27FC236}">
                <a16:creationId xmlns:a16="http://schemas.microsoft.com/office/drawing/2014/main" id="{B6AC4B74-78E6-42D4-9157-F2FB855A929E}"/>
              </a:ext>
            </a:extLst>
          </p:cNvPr>
          <p:cNvSpPr>
            <a:spLocks noChangeArrowheads="1"/>
          </p:cNvSpPr>
          <p:nvPr/>
        </p:nvSpPr>
        <p:spPr bwMode="auto">
          <a:xfrm>
            <a:off x="8215313" y="1619250"/>
            <a:ext cx="4746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Wr</a:t>
            </a:r>
          </a:p>
        </p:txBody>
      </p:sp>
      <p:sp>
        <p:nvSpPr>
          <p:cNvPr id="55498" name="Rectangle 202">
            <a:extLst>
              <a:ext uri="{FF2B5EF4-FFF2-40B4-BE49-F238E27FC236}">
                <a16:creationId xmlns:a16="http://schemas.microsoft.com/office/drawing/2014/main" id="{7DCE5663-EF42-487C-B001-E23AB75811CB}"/>
              </a:ext>
            </a:extLst>
          </p:cNvPr>
          <p:cNvSpPr>
            <a:spLocks noChangeArrowheads="1"/>
          </p:cNvSpPr>
          <p:nvPr/>
        </p:nvSpPr>
        <p:spPr bwMode="auto">
          <a:xfrm>
            <a:off x="3098800" y="6240463"/>
            <a:ext cx="50879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800">
                <a:solidFill>
                  <a:srgbClr val="CC0000"/>
                </a:solidFill>
                <a:latin typeface="Arial" panose="020B0604020202020204" pitchFamily="34" charset="0"/>
                <a:ea typeface="黑体" panose="02010609060101010101" pitchFamily="49" charset="-122"/>
              </a:rPr>
              <a:t>各阶段所经</a:t>
            </a:r>
            <a:r>
              <a:rPr lang="en-US" altLang="zh-CN" sz="1800">
                <a:solidFill>
                  <a:srgbClr val="CC0000"/>
                </a:solidFill>
                <a:latin typeface="Arial" panose="020B0604020202020204" pitchFamily="34" charset="0"/>
                <a:ea typeface="黑体" panose="02010609060101010101" pitchFamily="49" charset="-122"/>
              </a:rPr>
              <a:t>DataPath</a:t>
            </a:r>
            <a:r>
              <a:rPr lang="zh-CN" altLang="en-US" sz="1800">
                <a:solidFill>
                  <a:srgbClr val="CC0000"/>
                </a:solidFill>
                <a:latin typeface="Arial" panose="020B0604020202020204" pitchFamily="34" charset="0"/>
                <a:ea typeface="黑体" panose="02010609060101010101" pitchFamily="49" charset="-122"/>
              </a:rPr>
              <a:t>已有，控制信号如何得到？</a:t>
            </a:r>
          </a:p>
        </p:txBody>
      </p:sp>
      <p:sp>
        <p:nvSpPr>
          <p:cNvPr id="55501" name="Text Box 205">
            <a:extLst>
              <a:ext uri="{FF2B5EF4-FFF2-40B4-BE49-F238E27FC236}">
                <a16:creationId xmlns:a16="http://schemas.microsoft.com/office/drawing/2014/main" id="{F1B9A1AC-5CD1-4A97-880A-DB8F3F686EC5}"/>
              </a:ext>
            </a:extLst>
          </p:cNvPr>
          <p:cNvSpPr txBox="1">
            <a:spLocks noChangeArrowheads="1"/>
          </p:cNvSpPr>
          <p:nvPr/>
        </p:nvSpPr>
        <p:spPr bwMode="auto">
          <a:xfrm>
            <a:off x="47625" y="6176963"/>
            <a:ext cx="30178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a:solidFill>
                  <a:srgbClr val="008000"/>
                </a:solidFill>
                <a:latin typeface="Arial" panose="020B0604020202020204" pitchFamily="34" charset="0"/>
                <a:ea typeface="黑体" panose="02010609060101010101" pitchFamily="49" charset="-122"/>
              </a:rPr>
              <a:t>该阶段有反向数据流，可能会引起冒险！</a:t>
            </a:r>
          </a:p>
        </p:txBody>
      </p:sp>
      <p:sp>
        <p:nvSpPr>
          <p:cNvPr id="2" name="文本框 1">
            <a:extLst>
              <a:ext uri="{FF2B5EF4-FFF2-40B4-BE49-F238E27FC236}">
                <a16:creationId xmlns:a16="http://schemas.microsoft.com/office/drawing/2014/main" id="{3C08B1AF-ED94-4876-82EC-56CA18D30C1B}"/>
              </a:ext>
            </a:extLst>
          </p:cNvPr>
          <p:cNvSpPr txBox="1">
            <a:spLocks noChangeArrowheads="1"/>
          </p:cNvSpPr>
          <p:nvPr/>
        </p:nvSpPr>
        <p:spPr bwMode="auto">
          <a:xfrm>
            <a:off x="22225" y="5472113"/>
            <a:ext cx="24765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solidFill>
                  <a:schemeClr val="accent2"/>
                </a:solidFill>
                <a:ea typeface="宋体" panose="02010600030101010101" pitchFamily="2" charset="-122"/>
              </a:rPr>
              <a:t>该阶段所需控制信号：</a:t>
            </a:r>
          </a:p>
        </p:txBody>
      </p:sp>
      <p:sp>
        <p:nvSpPr>
          <p:cNvPr id="208" name="Rectangle 77">
            <a:extLst>
              <a:ext uri="{FF2B5EF4-FFF2-40B4-BE49-F238E27FC236}">
                <a16:creationId xmlns:a16="http://schemas.microsoft.com/office/drawing/2014/main" id="{C2431887-9FE3-4773-B292-97F8D11992A4}"/>
              </a:ext>
            </a:extLst>
          </p:cNvPr>
          <p:cNvSpPr>
            <a:spLocks noChangeArrowheads="1"/>
          </p:cNvSpPr>
          <p:nvPr/>
        </p:nvSpPr>
        <p:spPr bwMode="auto">
          <a:xfrm>
            <a:off x="74613" y="5795963"/>
            <a:ext cx="14652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MemtoReg=1</a:t>
            </a:r>
          </a:p>
        </p:txBody>
      </p:sp>
      <p:sp>
        <p:nvSpPr>
          <p:cNvPr id="209" name="Rectangle 32">
            <a:extLst>
              <a:ext uri="{FF2B5EF4-FFF2-40B4-BE49-F238E27FC236}">
                <a16:creationId xmlns:a16="http://schemas.microsoft.com/office/drawing/2014/main" id="{60F54B04-9478-4412-AFE0-70D90A8BD5D0}"/>
              </a:ext>
            </a:extLst>
          </p:cNvPr>
          <p:cNvSpPr>
            <a:spLocks noChangeArrowheads="1"/>
          </p:cNvSpPr>
          <p:nvPr/>
        </p:nvSpPr>
        <p:spPr bwMode="auto">
          <a:xfrm>
            <a:off x="1568450" y="5786438"/>
            <a:ext cx="10668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RegWr=1</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8"/>
                                        </p:tgtEl>
                                        <p:attrNameLst>
                                          <p:attrName>style.visibility</p:attrName>
                                        </p:attrNameLst>
                                      </p:cBhvr>
                                      <p:to>
                                        <p:strVal val="visible"/>
                                      </p:to>
                                    </p:set>
                                    <p:animEffect transition="in" filter="blinds(horizontal)">
                                      <p:cBhvr>
                                        <p:cTn id="12" dur="500"/>
                                        <p:tgtEl>
                                          <p:spTgt spid="208"/>
                                        </p:tgtEl>
                                      </p:cBhvr>
                                    </p:animEffect>
                                  </p:childTnLst>
                                </p:cTn>
                              </p:par>
                            </p:childTnLst>
                          </p:cTn>
                        </p:par>
                        <p:par>
                          <p:cTn id="13" fill="hold" nodeType="afterGroup">
                            <p:stCondLst>
                              <p:cond delay="500"/>
                            </p:stCondLst>
                            <p:childTnLst>
                              <p:par>
                                <p:cTn id="14" presetID="2" presetClass="entr" presetSubtype="4" fill="hold" grpId="0" nodeType="afterEffect">
                                  <p:stCondLst>
                                    <p:cond delay="250"/>
                                  </p:stCondLst>
                                  <p:childTnLst>
                                    <p:set>
                                      <p:cBhvr>
                                        <p:cTn id="15" dur="1" fill="hold">
                                          <p:stCondLst>
                                            <p:cond delay="0"/>
                                          </p:stCondLst>
                                        </p:cTn>
                                        <p:tgtEl>
                                          <p:spTgt spid="55373"/>
                                        </p:tgtEl>
                                        <p:attrNameLst>
                                          <p:attrName>style.visibility</p:attrName>
                                        </p:attrNameLst>
                                      </p:cBhvr>
                                      <p:to>
                                        <p:strVal val="visible"/>
                                      </p:to>
                                    </p:set>
                                    <p:anim calcmode="lin" valueType="num">
                                      <p:cBhvr additive="base">
                                        <p:cTn id="16" dur="500" fill="hold"/>
                                        <p:tgtEl>
                                          <p:spTgt spid="55373"/>
                                        </p:tgtEl>
                                        <p:attrNameLst>
                                          <p:attrName>ppt_x</p:attrName>
                                        </p:attrNameLst>
                                      </p:cBhvr>
                                      <p:tavLst>
                                        <p:tav tm="0">
                                          <p:val>
                                            <p:strVal val="#ppt_x"/>
                                          </p:val>
                                        </p:tav>
                                        <p:tav tm="100000">
                                          <p:val>
                                            <p:strVal val="#ppt_x"/>
                                          </p:val>
                                        </p:tav>
                                      </p:tavLst>
                                    </p:anim>
                                    <p:anim calcmode="lin" valueType="num">
                                      <p:cBhvr additive="base">
                                        <p:cTn id="17" dur="500" fill="hold"/>
                                        <p:tgtEl>
                                          <p:spTgt spid="55373"/>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9"/>
                                        </p:tgtEl>
                                        <p:attrNameLst>
                                          <p:attrName>style.visibility</p:attrName>
                                        </p:attrNameLst>
                                      </p:cBhvr>
                                      <p:to>
                                        <p:strVal val="visible"/>
                                      </p:to>
                                    </p:set>
                                    <p:animEffect transition="in" filter="blinds(horizontal)">
                                      <p:cBhvr>
                                        <p:cTn id="22" dur="500"/>
                                        <p:tgtEl>
                                          <p:spTgt spid="2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55501"/>
                                        </p:tgtEl>
                                        <p:attrNameLst>
                                          <p:attrName>style.visibility</p:attrName>
                                        </p:attrNameLst>
                                      </p:cBhvr>
                                      <p:to>
                                        <p:strVal val="visible"/>
                                      </p:to>
                                    </p:set>
                                    <p:animEffect transition="in" filter="blinds(horizontal)">
                                      <p:cBhvr>
                                        <p:cTn id="34" dur="500"/>
                                        <p:tgtEl>
                                          <p:spTgt spid="5550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2" fill="hold" nodeType="clickEffect">
                                  <p:stCondLst>
                                    <p:cond delay="0"/>
                                  </p:stCondLst>
                                  <p:childTnLst>
                                    <p:set>
                                      <p:cBhvr>
                                        <p:cTn id="38" dur="1" fill="hold">
                                          <p:stCondLst>
                                            <p:cond delay="0"/>
                                          </p:stCondLst>
                                        </p:cTn>
                                        <p:tgtEl>
                                          <p:spTgt spid="55502"/>
                                        </p:tgtEl>
                                        <p:attrNameLst>
                                          <p:attrName>style.visibility</p:attrName>
                                        </p:attrNameLst>
                                      </p:cBhvr>
                                      <p:to>
                                        <p:strVal val="visible"/>
                                      </p:to>
                                    </p:set>
                                    <p:animEffect transition="in" filter="slide(fromRight)">
                                      <p:cBhvr>
                                        <p:cTn id="39" dur="500"/>
                                        <p:tgtEl>
                                          <p:spTgt spid="5550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55498"/>
                                        </p:tgtEl>
                                        <p:attrNameLst>
                                          <p:attrName>style.visibility</p:attrName>
                                        </p:attrNameLst>
                                      </p:cBhvr>
                                      <p:to>
                                        <p:strVal val="visible"/>
                                      </p:to>
                                    </p:set>
                                    <p:animEffect transition="in" filter="blinds(horizontal)">
                                      <p:cBhvr>
                                        <p:cTn id="44" dur="500"/>
                                        <p:tgtEl>
                                          <p:spTgt spid="55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5373" grpId="0"/>
      <p:bldP spid="55498" grpId="0"/>
      <p:bldP spid="55501" grpId="0"/>
      <p:bldP spid="2" grpId="0"/>
      <p:bldP spid="208" grpId="0"/>
      <p:bldP spid="20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5D7EC78C-8239-40B9-885F-F6E520781841}"/>
              </a:ext>
            </a:extLst>
          </p:cNvPr>
          <p:cNvSpPr>
            <a:spLocks noGrp="1" noChangeArrowheads="1"/>
          </p:cNvSpPr>
          <p:nvPr>
            <p:ph type="title"/>
          </p:nvPr>
        </p:nvSpPr>
        <p:spPr>
          <a:xfrm>
            <a:off x="800100" y="228600"/>
            <a:ext cx="6626225" cy="368300"/>
          </a:xfrm>
          <a:noFill/>
        </p:spPr>
        <p:txBody>
          <a:bodyPr/>
          <a:lstStyle/>
          <a:p>
            <a:r>
              <a:rPr lang="zh-CN" altLang="en-US">
                <a:ea typeface="宋体" panose="02010600030101010101" pitchFamily="2" charset="-122"/>
              </a:rPr>
              <a:t>流水线中的</a:t>
            </a:r>
            <a:r>
              <a:rPr lang="en-US" altLang="zh-CN">
                <a:ea typeface="宋体" panose="02010600030101010101" pitchFamily="2" charset="-122"/>
              </a:rPr>
              <a:t>Control Signals</a:t>
            </a:r>
            <a:r>
              <a:rPr lang="zh-CN" altLang="en-US">
                <a:ea typeface="宋体" panose="02010600030101010101" pitchFamily="2" charset="-122"/>
              </a:rPr>
              <a:t>如何获得</a:t>
            </a:r>
            <a:r>
              <a:rPr lang="en-US" altLang="zh-CN">
                <a:ea typeface="宋体" panose="02010600030101010101" pitchFamily="2" charset="-122"/>
              </a:rPr>
              <a:t>?</a:t>
            </a:r>
          </a:p>
        </p:txBody>
      </p:sp>
      <p:sp>
        <p:nvSpPr>
          <p:cNvPr id="57517" name="Rectangle 173">
            <a:extLst>
              <a:ext uri="{FF2B5EF4-FFF2-40B4-BE49-F238E27FC236}">
                <a16:creationId xmlns:a16="http://schemas.microsoft.com/office/drawing/2014/main" id="{1AEC3778-429A-4EDE-BE1C-765251B33070}"/>
              </a:ext>
            </a:extLst>
          </p:cNvPr>
          <p:cNvSpPr>
            <a:spLocks noGrp="1" noChangeArrowheads="1"/>
          </p:cNvSpPr>
          <p:nvPr>
            <p:ph type="body" idx="1"/>
          </p:nvPr>
        </p:nvSpPr>
        <p:spPr>
          <a:xfrm>
            <a:off x="188913" y="685800"/>
            <a:ext cx="8421687" cy="928688"/>
          </a:xfrm>
          <a:noFill/>
        </p:spPr>
        <p:txBody>
          <a:bodyPr/>
          <a:lstStyle/>
          <a:p>
            <a:pPr>
              <a:spcBef>
                <a:spcPct val="10000"/>
              </a:spcBef>
            </a:pPr>
            <a:r>
              <a:rPr lang="zh-CN" altLang="en-US" dirty="0">
                <a:ea typeface="黑体" panose="02010609060101010101" pitchFamily="49" charset="-122"/>
              </a:rPr>
              <a:t>主要考察</a:t>
            </a:r>
            <a:r>
              <a:rPr lang="en-US" altLang="zh-CN" dirty="0">
                <a:ea typeface="黑体" panose="02010609060101010101" pitchFamily="49" charset="-122"/>
              </a:rPr>
              <a:t>: </a:t>
            </a:r>
            <a:r>
              <a:rPr lang="zh-CN" altLang="en-US" dirty="0">
                <a:ea typeface="黑体" panose="02010609060101010101" pitchFamily="49" charset="-122"/>
              </a:rPr>
              <a:t>第</a:t>
            </a:r>
            <a:r>
              <a:rPr lang="en-US" altLang="zh-CN" dirty="0">
                <a:ea typeface="黑体" panose="02010609060101010101" pitchFamily="49" charset="-122"/>
              </a:rPr>
              <a:t>N</a:t>
            </a:r>
            <a:r>
              <a:rPr lang="zh-CN" altLang="en-US" dirty="0">
                <a:ea typeface="黑体" panose="02010609060101010101" pitchFamily="49" charset="-122"/>
              </a:rPr>
              <a:t>阶段的控制信号，它</a:t>
            </a:r>
            <a:r>
              <a:rPr lang="zh-CN" altLang="en-US" dirty="0" smtClean="0">
                <a:ea typeface="黑体" panose="02010609060101010101" pitchFamily="49" charset="-122"/>
              </a:rPr>
              <a:t>取决于</a:t>
            </a:r>
            <a:r>
              <a:rPr lang="zh-CN" altLang="en-US" dirty="0" smtClean="0">
                <a:solidFill>
                  <a:schemeClr val="accent2"/>
                </a:solidFill>
                <a:ea typeface="黑体" panose="02010609060101010101" pitchFamily="49" charset="-122"/>
              </a:rPr>
              <a:t>某</a:t>
            </a:r>
            <a:r>
              <a:rPr lang="zh-CN" altLang="en-US" dirty="0">
                <a:solidFill>
                  <a:schemeClr val="accent2"/>
                </a:solidFill>
                <a:ea typeface="黑体" panose="02010609060101010101" pitchFamily="49" charset="-122"/>
              </a:rPr>
              <a:t>条指令的某个阶段</a:t>
            </a:r>
            <a:r>
              <a:rPr lang="zh-CN" altLang="en-US" dirty="0">
                <a:ea typeface="黑体" panose="02010609060101010101" pitchFamily="49" charset="-122"/>
              </a:rPr>
              <a:t>。</a:t>
            </a:r>
            <a:endParaRPr lang="en-US" altLang="zh-CN" dirty="0">
              <a:ea typeface="黑体" panose="02010609060101010101" pitchFamily="49" charset="-122"/>
            </a:endParaRPr>
          </a:p>
          <a:p>
            <a:pPr lvl="1">
              <a:lnSpc>
                <a:spcPct val="100000"/>
              </a:lnSpc>
              <a:spcBef>
                <a:spcPct val="10000"/>
              </a:spcBef>
            </a:pPr>
            <a:r>
              <a:rPr lang="en-US" altLang="zh-CN" dirty="0">
                <a:ea typeface="黑体" panose="02010609060101010101" pitchFamily="49" charset="-122"/>
              </a:rPr>
              <a:t>N  =  Exec, Mem,  </a:t>
            </a:r>
            <a:r>
              <a:rPr lang="en-US" altLang="zh-CN" dirty="0" err="1">
                <a:ea typeface="黑体" panose="02010609060101010101" pitchFamily="49" charset="-122"/>
              </a:rPr>
              <a:t>Wr</a:t>
            </a:r>
            <a:r>
              <a:rPr lang="en-US" altLang="zh-CN" dirty="0">
                <a:ea typeface="黑体" panose="02010609060101010101" pitchFamily="49" charset="-122"/>
              </a:rPr>
              <a:t> </a:t>
            </a:r>
            <a:r>
              <a:rPr lang="en-US" altLang="zh-CN" dirty="0">
                <a:solidFill>
                  <a:srgbClr val="CC0000"/>
                </a:solidFill>
                <a:ea typeface="黑体" panose="02010609060101010101" pitchFamily="49" charset="-122"/>
              </a:rPr>
              <a:t>(</a:t>
            </a:r>
            <a:r>
              <a:rPr lang="zh-CN" altLang="en-US" dirty="0">
                <a:solidFill>
                  <a:srgbClr val="CC0000"/>
                </a:solidFill>
                <a:ea typeface="黑体" panose="02010609060101010101" pitchFamily="49" charset="-122"/>
              </a:rPr>
              <a:t>只有这三个阶段有控制信号）</a:t>
            </a:r>
            <a:endParaRPr lang="en-US" altLang="zh-CN" dirty="0">
              <a:ea typeface="黑体" panose="02010609060101010101" pitchFamily="49" charset="-122"/>
            </a:endParaRPr>
          </a:p>
          <a:p>
            <a:pPr lvl="1">
              <a:lnSpc>
                <a:spcPct val="100000"/>
              </a:lnSpc>
              <a:spcBef>
                <a:spcPct val="10000"/>
              </a:spcBef>
            </a:pPr>
            <a:r>
              <a:rPr lang="zh-CN" altLang="en-US" dirty="0">
                <a:ea typeface="黑体" panose="02010609060101010101" pitchFamily="49" charset="-122"/>
              </a:rPr>
              <a:t>例</a:t>
            </a:r>
            <a:r>
              <a:rPr lang="en-US" altLang="zh-CN" dirty="0">
                <a:ea typeface="黑体" panose="02010609060101010101" pitchFamily="49" charset="-122"/>
              </a:rPr>
              <a:t>: Load</a:t>
            </a:r>
            <a:r>
              <a:rPr lang="zh-CN" altLang="en-US" dirty="0">
                <a:ea typeface="黑体" panose="02010609060101010101" pitchFamily="49" charset="-122"/>
              </a:rPr>
              <a:t>的</a:t>
            </a:r>
            <a:r>
              <a:rPr lang="en-US" altLang="zh-CN" dirty="0">
                <a:ea typeface="黑体" panose="02010609060101010101" pitchFamily="49" charset="-122"/>
              </a:rPr>
              <a:t>Exec</a:t>
            </a:r>
            <a:r>
              <a:rPr lang="zh-CN" altLang="en-US" dirty="0">
                <a:ea typeface="黑体" panose="02010609060101010101" pitchFamily="49" charset="-122"/>
              </a:rPr>
              <a:t>段的控制信号 </a:t>
            </a:r>
            <a:r>
              <a:rPr lang="en-US" altLang="zh-CN" dirty="0">
                <a:ea typeface="黑体" panose="02010609060101010101" pitchFamily="49" charset="-122"/>
              </a:rPr>
              <a:t>= </a:t>
            </a:r>
            <a:r>
              <a:rPr lang="en-US" altLang="zh-CN" dirty="0" err="1">
                <a:ea typeface="黑体" panose="02010609060101010101" pitchFamily="49" charset="-122"/>
              </a:rPr>
              <a:t>Func</a:t>
            </a:r>
            <a:r>
              <a:rPr lang="en-US" altLang="zh-CN" dirty="0">
                <a:ea typeface="黑体" panose="02010609060101010101" pitchFamily="49" charset="-122"/>
              </a:rPr>
              <a:t> (Load’s Exec)</a:t>
            </a:r>
          </a:p>
        </p:txBody>
      </p:sp>
      <p:grpSp>
        <p:nvGrpSpPr>
          <p:cNvPr id="57523" name="Group 179">
            <a:extLst>
              <a:ext uri="{FF2B5EF4-FFF2-40B4-BE49-F238E27FC236}">
                <a16:creationId xmlns:a16="http://schemas.microsoft.com/office/drawing/2014/main" id="{A63B3EC1-1764-493F-9B61-51228CFC93CB}"/>
              </a:ext>
            </a:extLst>
          </p:cNvPr>
          <p:cNvGrpSpPr>
            <a:grpSpLocks/>
          </p:cNvGrpSpPr>
          <p:nvPr/>
        </p:nvGrpSpPr>
        <p:grpSpPr bwMode="auto">
          <a:xfrm>
            <a:off x="292100" y="1590675"/>
            <a:ext cx="8648700" cy="4541838"/>
            <a:chOff x="184" y="1002"/>
            <a:chExt cx="5392" cy="2861"/>
          </a:xfrm>
        </p:grpSpPr>
        <p:sp>
          <p:nvSpPr>
            <p:cNvPr id="57352" name="Rectangle 31">
              <a:extLst>
                <a:ext uri="{FF2B5EF4-FFF2-40B4-BE49-F238E27FC236}">
                  <a16:creationId xmlns:a16="http://schemas.microsoft.com/office/drawing/2014/main" id="{B9CC3B57-A5A8-409B-9A68-30B1B729059F}"/>
                </a:ext>
              </a:extLst>
            </p:cNvPr>
            <p:cNvSpPr>
              <a:spLocks noChangeArrowheads="1"/>
            </p:cNvSpPr>
            <p:nvPr/>
          </p:nvSpPr>
          <p:spPr bwMode="auto">
            <a:xfrm>
              <a:off x="3917" y="3653"/>
              <a:ext cx="65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MemWr</a:t>
              </a:r>
            </a:p>
          </p:txBody>
        </p:sp>
        <p:sp>
          <p:nvSpPr>
            <p:cNvPr id="57353" name="Rectangle 77">
              <a:extLst>
                <a:ext uri="{FF2B5EF4-FFF2-40B4-BE49-F238E27FC236}">
                  <a16:creationId xmlns:a16="http://schemas.microsoft.com/office/drawing/2014/main" id="{00DC1EC9-0D1D-4830-B57C-3EAE1DBAB792}"/>
                </a:ext>
              </a:extLst>
            </p:cNvPr>
            <p:cNvSpPr>
              <a:spLocks noChangeArrowheads="1"/>
            </p:cNvSpPr>
            <p:nvPr/>
          </p:nvSpPr>
          <p:spPr bwMode="auto">
            <a:xfrm>
              <a:off x="4685" y="3653"/>
              <a:ext cx="76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MemtoReg</a:t>
              </a:r>
            </a:p>
          </p:txBody>
        </p:sp>
        <p:sp>
          <p:nvSpPr>
            <p:cNvPr id="57354" name="Rectangle 86">
              <a:extLst>
                <a:ext uri="{FF2B5EF4-FFF2-40B4-BE49-F238E27FC236}">
                  <a16:creationId xmlns:a16="http://schemas.microsoft.com/office/drawing/2014/main" id="{F4FE4A4A-F10A-4CE5-92B0-9013D956B9D4}"/>
                </a:ext>
              </a:extLst>
            </p:cNvPr>
            <p:cNvSpPr>
              <a:spLocks noChangeArrowheads="1"/>
            </p:cNvSpPr>
            <p:nvPr/>
          </p:nvSpPr>
          <p:spPr bwMode="auto">
            <a:xfrm>
              <a:off x="2429" y="3653"/>
              <a:ext cx="6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2"/>
                  </a:solidFill>
                  <a:latin typeface="Arial" panose="020B0604020202020204" pitchFamily="34" charset="0"/>
                  <a:ea typeface="宋体" panose="02010600030101010101" pitchFamily="2" charset="-122"/>
                </a:rPr>
                <a:t>RegDst=0</a:t>
              </a:r>
            </a:p>
          </p:txBody>
        </p:sp>
        <p:grpSp>
          <p:nvGrpSpPr>
            <p:cNvPr id="57355" name="Group 178">
              <a:extLst>
                <a:ext uri="{FF2B5EF4-FFF2-40B4-BE49-F238E27FC236}">
                  <a16:creationId xmlns:a16="http://schemas.microsoft.com/office/drawing/2014/main" id="{714E710B-25C8-4E1A-919A-A19A24D0CB4A}"/>
                </a:ext>
              </a:extLst>
            </p:cNvPr>
            <p:cNvGrpSpPr>
              <a:grpSpLocks/>
            </p:cNvGrpSpPr>
            <p:nvPr/>
          </p:nvGrpSpPr>
          <p:grpSpPr bwMode="auto">
            <a:xfrm>
              <a:off x="184" y="1002"/>
              <a:ext cx="5392" cy="2850"/>
              <a:chOff x="184" y="1002"/>
              <a:chExt cx="5392" cy="2850"/>
            </a:xfrm>
          </p:grpSpPr>
          <p:sp>
            <p:nvSpPr>
              <p:cNvPr id="57356" name="Rectangle 3">
                <a:extLst>
                  <a:ext uri="{FF2B5EF4-FFF2-40B4-BE49-F238E27FC236}">
                    <a16:creationId xmlns:a16="http://schemas.microsoft.com/office/drawing/2014/main" id="{600AA8CF-3694-40B2-B5E0-837E8AD66919}"/>
                  </a:ext>
                </a:extLst>
              </p:cNvPr>
              <p:cNvSpPr>
                <a:spLocks noChangeArrowheads="1"/>
              </p:cNvSpPr>
              <p:nvPr/>
            </p:nvSpPr>
            <p:spPr bwMode="auto">
              <a:xfrm>
                <a:off x="1394" y="2018"/>
                <a:ext cx="182" cy="14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7357" name="Rectangle 4">
                <a:extLst>
                  <a:ext uri="{FF2B5EF4-FFF2-40B4-BE49-F238E27FC236}">
                    <a16:creationId xmlns:a16="http://schemas.microsoft.com/office/drawing/2014/main" id="{23F26179-B0E1-49B8-802D-E59422F7134E}"/>
                  </a:ext>
                </a:extLst>
              </p:cNvPr>
              <p:cNvSpPr>
                <a:spLocks noChangeArrowheads="1"/>
              </p:cNvSpPr>
              <p:nvPr/>
            </p:nvSpPr>
            <p:spPr bwMode="auto">
              <a:xfrm rot="5400000">
                <a:off x="1267" y="2128"/>
                <a:ext cx="435"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IF/ID</a:t>
                </a:r>
                <a:r>
                  <a:rPr lang="en-US" altLang="zh-CN">
                    <a:ea typeface="宋体" panose="02010600030101010101" pitchFamily="2" charset="-122"/>
                  </a:rPr>
                  <a:t>:</a:t>
                </a:r>
              </a:p>
            </p:txBody>
          </p:sp>
          <p:sp>
            <p:nvSpPr>
              <p:cNvPr id="57358" name="Line 5">
                <a:extLst>
                  <a:ext uri="{FF2B5EF4-FFF2-40B4-BE49-F238E27FC236}">
                    <a16:creationId xmlns:a16="http://schemas.microsoft.com/office/drawing/2014/main" id="{BA09F387-71EF-4A85-9360-FCA4EC6A54F9}"/>
                  </a:ext>
                </a:extLst>
              </p:cNvPr>
              <p:cNvSpPr>
                <a:spLocks noChangeShapeType="1"/>
              </p:cNvSpPr>
              <p:nvPr/>
            </p:nvSpPr>
            <p:spPr bwMode="auto">
              <a:xfrm>
                <a:off x="1488" y="1826"/>
                <a:ext cx="0" cy="8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9" name="Rectangle 6">
                <a:extLst>
                  <a:ext uri="{FF2B5EF4-FFF2-40B4-BE49-F238E27FC236}">
                    <a16:creationId xmlns:a16="http://schemas.microsoft.com/office/drawing/2014/main" id="{A4B20BDD-4773-409B-85A3-DB568B738D77}"/>
                  </a:ext>
                </a:extLst>
              </p:cNvPr>
              <p:cNvSpPr>
                <a:spLocks noChangeArrowheads="1"/>
              </p:cNvSpPr>
              <p:nvPr/>
            </p:nvSpPr>
            <p:spPr bwMode="auto">
              <a:xfrm>
                <a:off x="2546" y="2018"/>
                <a:ext cx="182" cy="14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7360" name="Rectangle 7">
                <a:extLst>
                  <a:ext uri="{FF2B5EF4-FFF2-40B4-BE49-F238E27FC236}">
                    <a16:creationId xmlns:a16="http://schemas.microsoft.com/office/drawing/2014/main" id="{30C73063-D4E5-4878-99C1-5F4C9E8E5AF2}"/>
                  </a:ext>
                </a:extLst>
              </p:cNvPr>
              <p:cNvSpPr>
                <a:spLocks noChangeArrowheads="1"/>
              </p:cNvSpPr>
              <p:nvPr/>
            </p:nvSpPr>
            <p:spPr bwMode="auto">
              <a:xfrm rot="5400000">
                <a:off x="2148" y="2702"/>
                <a:ext cx="978"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ID/Ex</a:t>
                </a:r>
                <a:r>
                  <a:rPr lang="en-US" altLang="zh-CN">
                    <a:ea typeface="宋体" panose="02010600030101010101" pitchFamily="2" charset="-122"/>
                  </a:rPr>
                  <a:t> </a:t>
                </a:r>
                <a:r>
                  <a:rPr lang="en-US" altLang="zh-CN">
                    <a:solidFill>
                      <a:schemeClr val="accent2"/>
                    </a:solidFill>
                    <a:latin typeface="Arial" panose="020B0604020202020204" pitchFamily="34" charset="0"/>
                    <a:ea typeface="宋体" panose="02010600030101010101" pitchFamily="2" charset="-122"/>
                  </a:rPr>
                  <a:t>Register</a:t>
                </a:r>
              </a:p>
            </p:txBody>
          </p:sp>
          <p:sp>
            <p:nvSpPr>
              <p:cNvPr id="57361" name="Rectangle 8">
                <a:extLst>
                  <a:ext uri="{FF2B5EF4-FFF2-40B4-BE49-F238E27FC236}">
                    <a16:creationId xmlns:a16="http://schemas.microsoft.com/office/drawing/2014/main" id="{EED8D444-FABA-46B3-8D3D-58FD3B38F9F3}"/>
                  </a:ext>
                </a:extLst>
              </p:cNvPr>
              <p:cNvSpPr>
                <a:spLocks noChangeArrowheads="1"/>
              </p:cNvSpPr>
              <p:nvPr/>
            </p:nvSpPr>
            <p:spPr bwMode="auto">
              <a:xfrm>
                <a:off x="3698" y="2018"/>
                <a:ext cx="182" cy="14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7362" name="Rectangle 9">
                <a:extLst>
                  <a:ext uri="{FF2B5EF4-FFF2-40B4-BE49-F238E27FC236}">
                    <a16:creationId xmlns:a16="http://schemas.microsoft.com/office/drawing/2014/main" id="{9A5200E9-C445-4897-AE00-78D51DAF2938}"/>
                  </a:ext>
                </a:extLst>
              </p:cNvPr>
              <p:cNvSpPr>
                <a:spLocks noChangeArrowheads="1"/>
              </p:cNvSpPr>
              <p:nvPr/>
            </p:nvSpPr>
            <p:spPr bwMode="auto">
              <a:xfrm rot="5400000">
                <a:off x="3024" y="2653"/>
                <a:ext cx="1530"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Ex/Mem</a:t>
                </a:r>
                <a:r>
                  <a:rPr lang="en-US" altLang="zh-CN">
                    <a:ea typeface="宋体" panose="02010600030101010101" pitchFamily="2" charset="-122"/>
                  </a:rPr>
                  <a:t>: Load’s Address</a:t>
                </a:r>
              </a:p>
            </p:txBody>
          </p:sp>
          <p:sp>
            <p:nvSpPr>
              <p:cNvPr id="57363" name="Rectangle 10">
                <a:extLst>
                  <a:ext uri="{FF2B5EF4-FFF2-40B4-BE49-F238E27FC236}">
                    <a16:creationId xmlns:a16="http://schemas.microsoft.com/office/drawing/2014/main" id="{4530450D-60B0-4B43-8E80-6DDE7F6527BB}"/>
                  </a:ext>
                </a:extLst>
              </p:cNvPr>
              <p:cNvSpPr>
                <a:spLocks noChangeArrowheads="1"/>
              </p:cNvSpPr>
              <p:nvPr/>
            </p:nvSpPr>
            <p:spPr bwMode="auto">
              <a:xfrm>
                <a:off x="4898" y="2018"/>
                <a:ext cx="182" cy="14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7364" name="Rectangle 11">
                <a:extLst>
                  <a:ext uri="{FF2B5EF4-FFF2-40B4-BE49-F238E27FC236}">
                    <a16:creationId xmlns:a16="http://schemas.microsoft.com/office/drawing/2014/main" id="{32B828F2-19C0-49F2-A9F4-B1D7017B750C}"/>
                  </a:ext>
                </a:extLst>
              </p:cNvPr>
              <p:cNvSpPr>
                <a:spLocks noChangeArrowheads="1"/>
              </p:cNvSpPr>
              <p:nvPr/>
            </p:nvSpPr>
            <p:spPr bwMode="auto">
              <a:xfrm rot="5400000">
                <a:off x="4408" y="2702"/>
                <a:ext cx="1157"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Mem/Wr</a:t>
                </a:r>
                <a:r>
                  <a:rPr lang="en-US" altLang="zh-CN">
                    <a:ea typeface="宋体" panose="02010600030101010101" pitchFamily="2" charset="-122"/>
                  </a:rPr>
                  <a:t> </a:t>
                </a:r>
                <a:r>
                  <a:rPr lang="en-US" altLang="zh-CN">
                    <a:solidFill>
                      <a:schemeClr val="accent2"/>
                    </a:solidFill>
                    <a:latin typeface="Arial" panose="020B0604020202020204" pitchFamily="34" charset="0"/>
                    <a:ea typeface="宋体" panose="02010600030101010101" pitchFamily="2" charset="-122"/>
                  </a:rPr>
                  <a:t>Register</a:t>
                </a:r>
              </a:p>
            </p:txBody>
          </p:sp>
          <p:sp>
            <p:nvSpPr>
              <p:cNvPr id="57365" name="Rectangle 12">
                <a:extLst>
                  <a:ext uri="{FF2B5EF4-FFF2-40B4-BE49-F238E27FC236}">
                    <a16:creationId xmlns:a16="http://schemas.microsoft.com/office/drawing/2014/main" id="{EF1F9ABE-9A77-4379-82B6-07F13202941B}"/>
                  </a:ext>
                </a:extLst>
              </p:cNvPr>
              <p:cNvSpPr>
                <a:spLocks noChangeArrowheads="1"/>
              </p:cNvSpPr>
              <p:nvPr/>
            </p:nvSpPr>
            <p:spPr bwMode="auto">
              <a:xfrm>
                <a:off x="434" y="2018"/>
                <a:ext cx="182" cy="70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7366" name="Rectangle 13">
                <a:extLst>
                  <a:ext uri="{FF2B5EF4-FFF2-40B4-BE49-F238E27FC236}">
                    <a16:creationId xmlns:a16="http://schemas.microsoft.com/office/drawing/2014/main" id="{F172A73F-4B86-4230-812D-81F5D33A7021}"/>
                  </a:ext>
                </a:extLst>
              </p:cNvPr>
              <p:cNvSpPr>
                <a:spLocks noChangeArrowheads="1"/>
              </p:cNvSpPr>
              <p:nvPr/>
            </p:nvSpPr>
            <p:spPr bwMode="auto">
              <a:xfrm rot="5400000">
                <a:off x="377" y="2217"/>
                <a:ext cx="291"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PC</a:t>
                </a:r>
              </a:p>
            </p:txBody>
          </p:sp>
          <p:sp>
            <p:nvSpPr>
              <p:cNvPr id="57367" name="Rectangle 14">
                <a:extLst>
                  <a:ext uri="{FF2B5EF4-FFF2-40B4-BE49-F238E27FC236}">
                    <a16:creationId xmlns:a16="http://schemas.microsoft.com/office/drawing/2014/main" id="{8F4FA748-5944-4E42-B504-E2CBB9CE2301}"/>
                  </a:ext>
                </a:extLst>
              </p:cNvPr>
              <p:cNvSpPr>
                <a:spLocks noChangeArrowheads="1"/>
              </p:cNvSpPr>
              <p:nvPr/>
            </p:nvSpPr>
            <p:spPr bwMode="auto">
              <a:xfrm>
                <a:off x="4274" y="2306"/>
                <a:ext cx="374" cy="8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7368" name="Rectangle 15">
                <a:extLst>
                  <a:ext uri="{FF2B5EF4-FFF2-40B4-BE49-F238E27FC236}">
                    <a16:creationId xmlns:a16="http://schemas.microsoft.com/office/drawing/2014/main" id="{2BA8056E-4B10-4982-A539-08F5FC1C7011}"/>
                  </a:ext>
                </a:extLst>
              </p:cNvPr>
              <p:cNvSpPr>
                <a:spLocks noChangeArrowheads="1"/>
              </p:cNvSpPr>
              <p:nvPr/>
            </p:nvSpPr>
            <p:spPr bwMode="auto">
              <a:xfrm>
                <a:off x="4259" y="2311"/>
                <a:ext cx="423"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Data</a:t>
                </a:r>
              </a:p>
              <a:p>
                <a:pPr algn="ctr"/>
                <a:r>
                  <a:rPr lang="en-US" altLang="zh-CN">
                    <a:solidFill>
                      <a:schemeClr val="accent2"/>
                    </a:solidFill>
                    <a:latin typeface="Arial" panose="020B0604020202020204" pitchFamily="34" charset="0"/>
                    <a:ea typeface="宋体" panose="02010600030101010101" pitchFamily="2" charset="-122"/>
                  </a:rPr>
                  <a:t>Mem</a:t>
                </a:r>
              </a:p>
            </p:txBody>
          </p:sp>
          <p:sp>
            <p:nvSpPr>
              <p:cNvPr id="57369" name="Rectangle 16">
                <a:extLst>
                  <a:ext uri="{FF2B5EF4-FFF2-40B4-BE49-F238E27FC236}">
                    <a16:creationId xmlns:a16="http://schemas.microsoft.com/office/drawing/2014/main" id="{55F5538F-8F3F-4667-9CF1-6C8C93C5A00B}"/>
                  </a:ext>
                </a:extLst>
              </p:cNvPr>
              <p:cNvSpPr>
                <a:spLocks noChangeArrowheads="1"/>
              </p:cNvSpPr>
              <p:nvPr/>
            </p:nvSpPr>
            <p:spPr bwMode="auto">
              <a:xfrm>
                <a:off x="4263" y="2793"/>
                <a:ext cx="32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WA</a:t>
                </a:r>
              </a:p>
            </p:txBody>
          </p:sp>
          <p:sp>
            <p:nvSpPr>
              <p:cNvPr id="57370" name="Rectangle 17">
                <a:extLst>
                  <a:ext uri="{FF2B5EF4-FFF2-40B4-BE49-F238E27FC236}">
                    <a16:creationId xmlns:a16="http://schemas.microsoft.com/office/drawing/2014/main" id="{B51E9AF7-2AB8-4AFA-9E44-188D0C7FEE05}"/>
                  </a:ext>
                </a:extLst>
              </p:cNvPr>
              <p:cNvSpPr>
                <a:spLocks noChangeArrowheads="1"/>
              </p:cNvSpPr>
              <p:nvPr/>
            </p:nvSpPr>
            <p:spPr bwMode="auto">
              <a:xfrm>
                <a:off x="4263" y="2937"/>
                <a:ext cx="23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D</a:t>
                </a:r>
                <a:r>
                  <a:rPr lang="en-US" altLang="zh-CN" sz="1400" b="0">
                    <a:ea typeface="宋体" panose="02010600030101010101" pitchFamily="2" charset="-122"/>
                  </a:rPr>
                  <a:t>i</a:t>
                </a:r>
              </a:p>
            </p:txBody>
          </p:sp>
          <p:sp>
            <p:nvSpPr>
              <p:cNvPr id="57371" name="Rectangle 18">
                <a:extLst>
                  <a:ext uri="{FF2B5EF4-FFF2-40B4-BE49-F238E27FC236}">
                    <a16:creationId xmlns:a16="http://schemas.microsoft.com/office/drawing/2014/main" id="{10DF7494-B9EA-4826-B512-5AC87C90A03E}"/>
                  </a:ext>
                </a:extLst>
              </p:cNvPr>
              <p:cNvSpPr>
                <a:spLocks noChangeArrowheads="1"/>
              </p:cNvSpPr>
              <p:nvPr/>
            </p:nvSpPr>
            <p:spPr bwMode="auto">
              <a:xfrm>
                <a:off x="4263" y="2649"/>
                <a:ext cx="29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RA</a:t>
                </a:r>
              </a:p>
            </p:txBody>
          </p:sp>
          <p:sp>
            <p:nvSpPr>
              <p:cNvPr id="57372" name="Rectangle 19">
                <a:extLst>
                  <a:ext uri="{FF2B5EF4-FFF2-40B4-BE49-F238E27FC236}">
                    <a16:creationId xmlns:a16="http://schemas.microsoft.com/office/drawing/2014/main" id="{1CCE1955-97CB-45D2-BC38-EF5B15B80F57}"/>
                  </a:ext>
                </a:extLst>
              </p:cNvPr>
              <p:cNvSpPr>
                <a:spLocks noChangeArrowheads="1"/>
              </p:cNvSpPr>
              <p:nvPr/>
            </p:nvSpPr>
            <p:spPr bwMode="auto">
              <a:xfrm>
                <a:off x="4455" y="2649"/>
                <a:ext cx="28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Do</a:t>
                </a:r>
              </a:p>
            </p:txBody>
          </p:sp>
          <p:sp>
            <p:nvSpPr>
              <p:cNvPr id="57373" name="Rectangle 20">
                <a:extLst>
                  <a:ext uri="{FF2B5EF4-FFF2-40B4-BE49-F238E27FC236}">
                    <a16:creationId xmlns:a16="http://schemas.microsoft.com/office/drawing/2014/main" id="{4EFAFBD9-E641-4ABB-AA6E-4152F2360EF7}"/>
                  </a:ext>
                </a:extLst>
              </p:cNvPr>
              <p:cNvSpPr>
                <a:spLocks noChangeArrowheads="1"/>
              </p:cNvSpPr>
              <p:nvPr/>
            </p:nvSpPr>
            <p:spPr bwMode="auto">
              <a:xfrm>
                <a:off x="866" y="2018"/>
                <a:ext cx="230" cy="128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7374" name="Rectangle 21">
                <a:extLst>
                  <a:ext uri="{FF2B5EF4-FFF2-40B4-BE49-F238E27FC236}">
                    <a16:creationId xmlns:a16="http://schemas.microsoft.com/office/drawing/2014/main" id="{78641EF4-2848-4E7A-A7F1-E17CEE01C22C}"/>
                  </a:ext>
                </a:extLst>
              </p:cNvPr>
              <p:cNvSpPr>
                <a:spLocks noChangeArrowheads="1"/>
              </p:cNvSpPr>
              <p:nvPr/>
            </p:nvSpPr>
            <p:spPr bwMode="auto">
              <a:xfrm rot="5400000">
                <a:off x="804" y="2696"/>
                <a:ext cx="399"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IUnit</a:t>
                </a:r>
              </a:p>
            </p:txBody>
          </p:sp>
          <p:sp>
            <p:nvSpPr>
              <p:cNvPr id="57375" name="Rectangle 22">
                <a:extLst>
                  <a:ext uri="{FF2B5EF4-FFF2-40B4-BE49-F238E27FC236}">
                    <a16:creationId xmlns:a16="http://schemas.microsoft.com/office/drawing/2014/main" id="{90D16392-C1DD-4259-B382-C4038E18EC06}"/>
                  </a:ext>
                </a:extLst>
              </p:cNvPr>
              <p:cNvSpPr>
                <a:spLocks noChangeArrowheads="1"/>
              </p:cNvSpPr>
              <p:nvPr/>
            </p:nvSpPr>
            <p:spPr bwMode="auto">
              <a:xfrm>
                <a:off x="855" y="2409"/>
                <a:ext cx="20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A</a:t>
                </a:r>
              </a:p>
            </p:txBody>
          </p:sp>
          <p:sp>
            <p:nvSpPr>
              <p:cNvPr id="57376" name="Rectangle 23">
                <a:extLst>
                  <a:ext uri="{FF2B5EF4-FFF2-40B4-BE49-F238E27FC236}">
                    <a16:creationId xmlns:a16="http://schemas.microsoft.com/office/drawing/2014/main" id="{FBE30CCE-F65B-4397-B94D-59AE6E8C9E58}"/>
                  </a:ext>
                </a:extLst>
              </p:cNvPr>
              <p:cNvSpPr>
                <a:spLocks noChangeArrowheads="1"/>
              </p:cNvSpPr>
              <p:nvPr/>
            </p:nvSpPr>
            <p:spPr bwMode="auto">
              <a:xfrm>
                <a:off x="951" y="3129"/>
                <a:ext cx="149"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400" b="0">
                    <a:ea typeface="宋体" panose="02010600030101010101" pitchFamily="2" charset="-122"/>
                  </a:rPr>
                  <a:t>I</a:t>
                </a:r>
              </a:p>
            </p:txBody>
          </p:sp>
          <p:sp>
            <p:nvSpPr>
              <p:cNvPr id="57377" name="Rectangle 24">
                <a:extLst>
                  <a:ext uri="{FF2B5EF4-FFF2-40B4-BE49-F238E27FC236}">
                    <a16:creationId xmlns:a16="http://schemas.microsoft.com/office/drawing/2014/main" id="{128989F5-4E3B-4798-9028-83200EF366C7}"/>
                  </a:ext>
                </a:extLst>
              </p:cNvPr>
              <p:cNvSpPr>
                <a:spLocks noChangeArrowheads="1"/>
              </p:cNvSpPr>
              <p:nvPr/>
            </p:nvSpPr>
            <p:spPr bwMode="auto">
              <a:xfrm>
                <a:off x="1922" y="2354"/>
                <a:ext cx="374" cy="8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7378" name="Rectangle 25">
                <a:extLst>
                  <a:ext uri="{FF2B5EF4-FFF2-40B4-BE49-F238E27FC236}">
                    <a16:creationId xmlns:a16="http://schemas.microsoft.com/office/drawing/2014/main" id="{91386867-0C6A-4EE6-914B-64D3F5787DFA}"/>
                  </a:ext>
                </a:extLst>
              </p:cNvPr>
              <p:cNvSpPr>
                <a:spLocks noChangeArrowheads="1"/>
              </p:cNvSpPr>
              <p:nvPr/>
            </p:nvSpPr>
            <p:spPr bwMode="auto">
              <a:xfrm>
                <a:off x="1895" y="2803"/>
                <a:ext cx="42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RFile</a:t>
                </a:r>
              </a:p>
            </p:txBody>
          </p:sp>
          <p:sp>
            <p:nvSpPr>
              <p:cNvPr id="57379" name="Rectangle 26">
                <a:extLst>
                  <a:ext uri="{FF2B5EF4-FFF2-40B4-BE49-F238E27FC236}">
                    <a16:creationId xmlns:a16="http://schemas.microsoft.com/office/drawing/2014/main" id="{BF292114-B795-45B7-928E-C145E118E689}"/>
                  </a:ext>
                </a:extLst>
              </p:cNvPr>
              <p:cNvSpPr>
                <a:spLocks noChangeArrowheads="1"/>
              </p:cNvSpPr>
              <p:nvPr/>
            </p:nvSpPr>
            <p:spPr bwMode="auto">
              <a:xfrm>
                <a:off x="2103" y="3017"/>
                <a:ext cx="24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Di</a:t>
                </a:r>
              </a:p>
            </p:txBody>
          </p:sp>
          <p:sp>
            <p:nvSpPr>
              <p:cNvPr id="57380" name="Rectangle 27">
                <a:extLst>
                  <a:ext uri="{FF2B5EF4-FFF2-40B4-BE49-F238E27FC236}">
                    <a16:creationId xmlns:a16="http://schemas.microsoft.com/office/drawing/2014/main" id="{AF57FBE4-7918-4876-812D-33AA73C10732}"/>
                  </a:ext>
                </a:extLst>
              </p:cNvPr>
              <p:cNvSpPr>
                <a:spLocks noChangeArrowheads="1"/>
              </p:cNvSpPr>
              <p:nvPr/>
            </p:nvSpPr>
            <p:spPr bwMode="auto">
              <a:xfrm>
                <a:off x="1911" y="2443"/>
                <a:ext cx="27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Ra</a:t>
                </a:r>
              </a:p>
            </p:txBody>
          </p:sp>
          <p:sp>
            <p:nvSpPr>
              <p:cNvPr id="57381" name="Rectangle 28">
                <a:extLst>
                  <a:ext uri="{FF2B5EF4-FFF2-40B4-BE49-F238E27FC236}">
                    <a16:creationId xmlns:a16="http://schemas.microsoft.com/office/drawing/2014/main" id="{49E592FD-4637-42E0-B677-F806FEAFE3FC}"/>
                  </a:ext>
                </a:extLst>
              </p:cNvPr>
              <p:cNvSpPr>
                <a:spLocks noChangeArrowheads="1"/>
              </p:cNvSpPr>
              <p:nvPr/>
            </p:nvSpPr>
            <p:spPr bwMode="auto">
              <a:xfrm>
                <a:off x="1911" y="2651"/>
                <a:ext cx="28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Rb</a:t>
                </a:r>
              </a:p>
            </p:txBody>
          </p:sp>
          <p:sp>
            <p:nvSpPr>
              <p:cNvPr id="57382" name="Rectangle 29">
                <a:extLst>
                  <a:ext uri="{FF2B5EF4-FFF2-40B4-BE49-F238E27FC236}">
                    <a16:creationId xmlns:a16="http://schemas.microsoft.com/office/drawing/2014/main" id="{5439F29B-85F4-4248-9A04-F1A8EE0512B1}"/>
                  </a:ext>
                </a:extLst>
              </p:cNvPr>
              <p:cNvSpPr>
                <a:spLocks noChangeArrowheads="1"/>
              </p:cNvSpPr>
              <p:nvPr/>
            </p:nvSpPr>
            <p:spPr bwMode="auto">
              <a:xfrm>
                <a:off x="1911" y="3005"/>
                <a:ext cx="30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Rw</a:t>
                </a:r>
              </a:p>
            </p:txBody>
          </p:sp>
          <p:sp>
            <p:nvSpPr>
              <p:cNvPr id="57383" name="Line 30">
                <a:extLst>
                  <a:ext uri="{FF2B5EF4-FFF2-40B4-BE49-F238E27FC236}">
                    <a16:creationId xmlns:a16="http://schemas.microsoft.com/office/drawing/2014/main" id="{B7515B2C-6B5F-4DEA-B2A4-A40D0ED2D595}"/>
                  </a:ext>
                </a:extLst>
              </p:cNvPr>
              <p:cNvSpPr>
                <a:spLocks noChangeShapeType="1"/>
              </p:cNvSpPr>
              <p:nvPr/>
            </p:nvSpPr>
            <p:spPr bwMode="auto">
              <a:xfrm>
                <a:off x="4464" y="3122"/>
                <a:ext cx="0" cy="608"/>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84" name="Rectangle 32">
                <a:extLst>
                  <a:ext uri="{FF2B5EF4-FFF2-40B4-BE49-F238E27FC236}">
                    <a16:creationId xmlns:a16="http://schemas.microsoft.com/office/drawing/2014/main" id="{7D8C5C14-0FE9-4244-A3FA-BAC610F91D79}"/>
                  </a:ext>
                </a:extLst>
              </p:cNvPr>
              <p:cNvSpPr>
                <a:spLocks noChangeArrowheads="1"/>
              </p:cNvSpPr>
              <p:nvPr/>
            </p:nvSpPr>
            <p:spPr bwMode="auto">
              <a:xfrm>
                <a:off x="1613" y="1301"/>
                <a:ext cx="52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RegWr</a:t>
                </a:r>
              </a:p>
            </p:txBody>
          </p:sp>
          <p:sp>
            <p:nvSpPr>
              <p:cNvPr id="57385" name="Line 33">
                <a:extLst>
                  <a:ext uri="{FF2B5EF4-FFF2-40B4-BE49-F238E27FC236}">
                    <a16:creationId xmlns:a16="http://schemas.microsoft.com/office/drawing/2014/main" id="{55E861C8-44EE-4696-B53C-3FA3433012CA}"/>
                  </a:ext>
                </a:extLst>
              </p:cNvPr>
              <p:cNvSpPr>
                <a:spLocks noChangeShapeType="1"/>
              </p:cNvSpPr>
              <p:nvPr/>
            </p:nvSpPr>
            <p:spPr bwMode="auto">
              <a:xfrm>
                <a:off x="3264" y="2978"/>
                <a:ext cx="0" cy="752"/>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86" name="Rectangle 34">
                <a:extLst>
                  <a:ext uri="{FF2B5EF4-FFF2-40B4-BE49-F238E27FC236}">
                    <a16:creationId xmlns:a16="http://schemas.microsoft.com/office/drawing/2014/main" id="{BB1EB51A-0B73-49F5-A142-D65EBF6F1D2F}"/>
                  </a:ext>
                </a:extLst>
              </p:cNvPr>
              <p:cNvSpPr>
                <a:spLocks noChangeArrowheads="1"/>
              </p:cNvSpPr>
              <p:nvPr/>
            </p:nvSpPr>
            <p:spPr bwMode="auto">
              <a:xfrm>
                <a:off x="2631" y="1338"/>
                <a:ext cx="63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2"/>
                    </a:solidFill>
                    <a:latin typeface="Arial" panose="020B0604020202020204" pitchFamily="34" charset="0"/>
                    <a:ea typeface="宋体" panose="02010600030101010101" pitchFamily="2" charset="-122"/>
                  </a:rPr>
                  <a:t>ExtOp=1</a:t>
                </a:r>
              </a:p>
            </p:txBody>
          </p:sp>
          <p:sp>
            <p:nvSpPr>
              <p:cNvPr id="57387" name="Line 35">
                <a:extLst>
                  <a:ext uri="{FF2B5EF4-FFF2-40B4-BE49-F238E27FC236}">
                    <a16:creationId xmlns:a16="http://schemas.microsoft.com/office/drawing/2014/main" id="{A5D7461B-CBE0-48AD-A602-E602E315E64B}"/>
                  </a:ext>
                </a:extLst>
              </p:cNvPr>
              <p:cNvSpPr>
                <a:spLocks noChangeShapeType="1"/>
              </p:cNvSpPr>
              <p:nvPr/>
            </p:nvSpPr>
            <p:spPr bwMode="auto">
              <a:xfrm>
                <a:off x="3472" y="2730"/>
                <a:ext cx="208"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88" name="Rectangle 36">
                <a:extLst>
                  <a:ext uri="{FF2B5EF4-FFF2-40B4-BE49-F238E27FC236}">
                    <a16:creationId xmlns:a16="http://schemas.microsoft.com/office/drawing/2014/main" id="{17BCB321-AEE7-4035-8D91-796476450FDB}"/>
                  </a:ext>
                </a:extLst>
              </p:cNvPr>
              <p:cNvSpPr>
                <a:spLocks noChangeArrowheads="1"/>
              </p:cNvSpPr>
              <p:nvPr/>
            </p:nvSpPr>
            <p:spPr bwMode="auto">
              <a:xfrm>
                <a:off x="3055" y="2611"/>
                <a:ext cx="408"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chemeClr val="accent2"/>
                    </a:solidFill>
                    <a:latin typeface="Arial" panose="020B0604020202020204" pitchFamily="34" charset="0"/>
                    <a:ea typeface="宋体" panose="02010600030101010101" pitchFamily="2" charset="-122"/>
                  </a:rPr>
                  <a:t>Exec</a:t>
                </a:r>
              </a:p>
              <a:p>
                <a:pPr algn="ctr"/>
                <a:r>
                  <a:rPr lang="en-US" altLang="zh-CN">
                    <a:solidFill>
                      <a:schemeClr val="accent2"/>
                    </a:solidFill>
                    <a:latin typeface="Arial" panose="020B0604020202020204" pitchFamily="34" charset="0"/>
                    <a:ea typeface="宋体" panose="02010600030101010101" pitchFamily="2" charset="-122"/>
                  </a:rPr>
                  <a:t>Unit</a:t>
                </a:r>
              </a:p>
            </p:txBody>
          </p:sp>
          <p:sp>
            <p:nvSpPr>
              <p:cNvPr id="57389" name="Rectangle 37">
                <a:extLst>
                  <a:ext uri="{FF2B5EF4-FFF2-40B4-BE49-F238E27FC236}">
                    <a16:creationId xmlns:a16="http://schemas.microsoft.com/office/drawing/2014/main" id="{9684B0C0-39C5-46B2-A709-E92CB1098F03}"/>
                  </a:ext>
                </a:extLst>
              </p:cNvPr>
              <p:cNvSpPr>
                <a:spLocks noChangeArrowheads="1"/>
              </p:cNvSpPr>
              <p:nvPr/>
            </p:nvSpPr>
            <p:spPr bwMode="auto">
              <a:xfrm>
                <a:off x="3080" y="2018"/>
                <a:ext cx="368" cy="94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7390" name="Rectangle 38">
                <a:extLst>
                  <a:ext uri="{FF2B5EF4-FFF2-40B4-BE49-F238E27FC236}">
                    <a16:creationId xmlns:a16="http://schemas.microsoft.com/office/drawing/2014/main" id="{792C5DDC-8AD0-42F8-8D9D-EF771FEBA89A}"/>
                  </a:ext>
                </a:extLst>
              </p:cNvPr>
              <p:cNvSpPr>
                <a:spLocks noChangeArrowheads="1"/>
              </p:cNvSpPr>
              <p:nvPr/>
            </p:nvSpPr>
            <p:spPr bwMode="auto">
              <a:xfrm>
                <a:off x="3063" y="2347"/>
                <a:ext cx="42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busA</a:t>
                </a:r>
              </a:p>
            </p:txBody>
          </p:sp>
          <p:sp>
            <p:nvSpPr>
              <p:cNvPr id="57391" name="Rectangle 39">
                <a:extLst>
                  <a:ext uri="{FF2B5EF4-FFF2-40B4-BE49-F238E27FC236}">
                    <a16:creationId xmlns:a16="http://schemas.microsoft.com/office/drawing/2014/main" id="{3F2F915D-5856-4780-AF2D-D28BF3807228}"/>
                  </a:ext>
                </a:extLst>
              </p:cNvPr>
              <p:cNvSpPr>
                <a:spLocks noChangeArrowheads="1"/>
              </p:cNvSpPr>
              <p:nvPr/>
            </p:nvSpPr>
            <p:spPr bwMode="auto">
              <a:xfrm>
                <a:off x="3063" y="2507"/>
                <a:ext cx="42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busB</a:t>
                </a:r>
              </a:p>
            </p:txBody>
          </p:sp>
          <p:sp>
            <p:nvSpPr>
              <p:cNvPr id="57392" name="Line 40">
                <a:extLst>
                  <a:ext uri="{FF2B5EF4-FFF2-40B4-BE49-F238E27FC236}">
                    <a16:creationId xmlns:a16="http://schemas.microsoft.com/office/drawing/2014/main" id="{62E788E9-790C-442D-BB67-E4AABAA67E98}"/>
                  </a:ext>
                </a:extLst>
              </p:cNvPr>
              <p:cNvSpPr>
                <a:spLocks noChangeShapeType="1"/>
              </p:cNvSpPr>
              <p:nvPr/>
            </p:nvSpPr>
            <p:spPr bwMode="auto">
              <a:xfrm>
                <a:off x="3120" y="1538"/>
                <a:ext cx="0" cy="464"/>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93" name="Rectangle 41">
                <a:extLst>
                  <a:ext uri="{FF2B5EF4-FFF2-40B4-BE49-F238E27FC236}">
                    <a16:creationId xmlns:a16="http://schemas.microsoft.com/office/drawing/2014/main" id="{3F94A1D6-C742-4733-9872-0DB4F64D40C5}"/>
                  </a:ext>
                </a:extLst>
              </p:cNvPr>
              <p:cNvSpPr>
                <a:spLocks noChangeArrowheads="1"/>
              </p:cNvSpPr>
              <p:nvPr/>
            </p:nvSpPr>
            <p:spPr bwMode="auto">
              <a:xfrm>
                <a:off x="3063" y="2189"/>
                <a:ext cx="37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Imm</a:t>
                </a:r>
              </a:p>
            </p:txBody>
          </p:sp>
          <p:sp>
            <p:nvSpPr>
              <p:cNvPr id="57394" name="Line 42">
                <a:extLst>
                  <a:ext uri="{FF2B5EF4-FFF2-40B4-BE49-F238E27FC236}">
                    <a16:creationId xmlns:a16="http://schemas.microsoft.com/office/drawing/2014/main" id="{69ACCAA7-D11A-4D21-A713-B224AE9A1C2A}"/>
                  </a:ext>
                </a:extLst>
              </p:cNvPr>
              <p:cNvSpPr>
                <a:spLocks noChangeShapeType="1"/>
              </p:cNvSpPr>
              <p:nvPr/>
            </p:nvSpPr>
            <p:spPr bwMode="auto">
              <a:xfrm>
                <a:off x="3360" y="1394"/>
                <a:ext cx="0" cy="608"/>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95" name="Rectangle 43">
                <a:extLst>
                  <a:ext uri="{FF2B5EF4-FFF2-40B4-BE49-F238E27FC236}">
                    <a16:creationId xmlns:a16="http://schemas.microsoft.com/office/drawing/2014/main" id="{55CB8131-D127-472B-A827-4394388EF932}"/>
                  </a:ext>
                </a:extLst>
              </p:cNvPr>
              <p:cNvSpPr>
                <a:spLocks noChangeArrowheads="1"/>
              </p:cNvSpPr>
              <p:nvPr/>
            </p:nvSpPr>
            <p:spPr bwMode="auto">
              <a:xfrm>
                <a:off x="2919" y="1194"/>
                <a:ext cx="86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2"/>
                    </a:solidFill>
                    <a:latin typeface="Arial" panose="020B0604020202020204" pitchFamily="34" charset="0"/>
                    <a:ea typeface="宋体" panose="02010600030101010101" pitchFamily="2" charset="-122"/>
                  </a:rPr>
                  <a:t>ALUOp=Add</a:t>
                </a:r>
              </a:p>
            </p:txBody>
          </p:sp>
          <p:sp>
            <p:nvSpPr>
              <p:cNvPr id="57396" name="Rectangle 44">
                <a:extLst>
                  <a:ext uri="{FF2B5EF4-FFF2-40B4-BE49-F238E27FC236}">
                    <a16:creationId xmlns:a16="http://schemas.microsoft.com/office/drawing/2014/main" id="{7911FB52-5C21-437F-8C2C-E8EEF21634DD}"/>
                  </a:ext>
                </a:extLst>
              </p:cNvPr>
              <p:cNvSpPr>
                <a:spLocks noChangeArrowheads="1"/>
              </p:cNvSpPr>
              <p:nvPr/>
            </p:nvSpPr>
            <p:spPr bwMode="auto">
              <a:xfrm>
                <a:off x="3255" y="3642"/>
                <a:ext cx="72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2"/>
                    </a:solidFill>
                    <a:latin typeface="Arial" panose="020B0604020202020204" pitchFamily="34" charset="0"/>
                    <a:ea typeface="宋体" panose="02010600030101010101" pitchFamily="2" charset="-122"/>
                  </a:rPr>
                  <a:t>ALUSrc=1</a:t>
                </a:r>
              </a:p>
            </p:txBody>
          </p:sp>
          <p:sp>
            <p:nvSpPr>
              <p:cNvPr id="57397" name="Line 45">
                <a:extLst>
                  <a:ext uri="{FF2B5EF4-FFF2-40B4-BE49-F238E27FC236}">
                    <a16:creationId xmlns:a16="http://schemas.microsoft.com/office/drawing/2014/main" id="{656E7EBC-76AE-4D6B-93E9-30D87AF35BA4}"/>
                  </a:ext>
                </a:extLst>
              </p:cNvPr>
              <p:cNvSpPr>
                <a:spLocks noChangeShapeType="1"/>
              </p:cNvSpPr>
              <p:nvPr/>
            </p:nvSpPr>
            <p:spPr bwMode="auto">
              <a:xfrm>
                <a:off x="2312" y="2442"/>
                <a:ext cx="22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98" name="Line 46">
                <a:extLst>
                  <a:ext uri="{FF2B5EF4-FFF2-40B4-BE49-F238E27FC236}">
                    <a16:creationId xmlns:a16="http://schemas.microsoft.com/office/drawing/2014/main" id="{64B919E3-18FD-4058-8839-198C08931580}"/>
                  </a:ext>
                </a:extLst>
              </p:cNvPr>
              <p:cNvSpPr>
                <a:spLocks noChangeShapeType="1"/>
              </p:cNvSpPr>
              <p:nvPr/>
            </p:nvSpPr>
            <p:spPr bwMode="auto">
              <a:xfrm>
                <a:off x="2752" y="2298"/>
                <a:ext cx="304"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99" name="Line 47">
                <a:extLst>
                  <a:ext uri="{FF2B5EF4-FFF2-40B4-BE49-F238E27FC236}">
                    <a16:creationId xmlns:a16="http://schemas.microsoft.com/office/drawing/2014/main" id="{E35EB910-7371-41F1-922B-C58FD7622C41}"/>
                  </a:ext>
                </a:extLst>
              </p:cNvPr>
              <p:cNvSpPr>
                <a:spLocks noChangeShapeType="1"/>
              </p:cNvSpPr>
              <p:nvPr/>
            </p:nvSpPr>
            <p:spPr bwMode="auto">
              <a:xfrm>
                <a:off x="2744" y="2634"/>
                <a:ext cx="32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00" name="Line 48">
                <a:extLst>
                  <a:ext uri="{FF2B5EF4-FFF2-40B4-BE49-F238E27FC236}">
                    <a16:creationId xmlns:a16="http://schemas.microsoft.com/office/drawing/2014/main" id="{18CC4C8A-05CA-4C1F-AFA2-C9A4DB68025E}"/>
                  </a:ext>
                </a:extLst>
              </p:cNvPr>
              <p:cNvSpPr>
                <a:spLocks noChangeShapeType="1"/>
              </p:cNvSpPr>
              <p:nvPr/>
            </p:nvSpPr>
            <p:spPr bwMode="auto">
              <a:xfrm>
                <a:off x="2752" y="2442"/>
                <a:ext cx="304"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01" name="Line 49">
                <a:extLst>
                  <a:ext uri="{FF2B5EF4-FFF2-40B4-BE49-F238E27FC236}">
                    <a16:creationId xmlns:a16="http://schemas.microsoft.com/office/drawing/2014/main" id="{8810BDF0-D7A6-46CA-8FDF-E93E6112B606}"/>
                  </a:ext>
                </a:extLst>
              </p:cNvPr>
              <p:cNvSpPr>
                <a:spLocks noChangeShapeType="1"/>
              </p:cNvSpPr>
              <p:nvPr/>
            </p:nvSpPr>
            <p:spPr bwMode="auto">
              <a:xfrm>
                <a:off x="2312" y="2634"/>
                <a:ext cx="22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02" name="Line 50">
                <a:extLst>
                  <a:ext uri="{FF2B5EF4-FFF2-40B4-BE49-F238E27FC236}">
                    <a16:creationId xmlns:a16="http://schemas.microsoft.com/office/drawing/2014/main" id="{F98B2FD1-9246-41DC-9E94-9563A4DD88FB}"/>
                  </a:ext>
                </a:extLst>
              </p:cNvPr>
              <p:cNvSpPr>
                <a:spLocks noChangeShapeType="1"/>
              </p:cNvSpPr>
              <p:nvPr/>
            </p:nvSpPr>
            <p:spPr bwMode="auto">
              <a:xfrm>
                <a:off x="1688" y="2538"/>
                <a:ext cx="22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03" name="Line 51">
                <a:extLst>
                  <a:ext uri="{FF2B5EF4-FFF2-40B4-BE49-F238E27FC236}">
                    <a16:creationId xmlns:a16="http://schemas.microsoft.com/office/drawing/2014/main" id="{566251DE-8B0D-4C7B-883B-79C6A04916EC}"/>
                  </a:ext>
                </a:extLst>
              </p:cNvPr>
              <p:cNvSpPr>
                <a:spLocks noChangeShapeType="1"/>
              </p:cNvSpPr>
              <p:nvPr/>
            </p:nvSpPr>
            <p:spPr bwMode="auto">
              <a:xfrm>
                <a:off x="1688" y="2730"/>
                <a:ext cx="22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04" name="Line 52">
                <a:extLst>
                  <a:ext uri="{FF2B5EF4-FFF2-40B4-BE49-F238E27FC236}">
                    <a16:creationId xmlns:a16="http://schemas.microsoft.com/office/drawing/2014/main" id="{37581A02-CD62-43D6-8F72-C9607677DD49}"/>
                  </a:ext>
                </a:extLst>
              </p:cNvPr>
              <p:cNvSpPr>
                <a:spLocks noChangeShapeType="1"/>
              </p:cNvSpPr>
              <p:nvPr/>
            </p:nvSpPr>
            <p:spPr bwMode="auto">
              <a:xfrm>
                <a:off x="3896" y="2730"/>
                <a:ext cx="36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05" name="Line 53">
                <a:extLst>
                  <a:ext uri="{FF2B5EF4-FFF2-40B4-BE49-F238E27FC236}">
                    <a16:creationId xmlns:a16="http://schemas.microsoft.com/office/drawing/2014/main" id="{E2F2B825-9B8C-4447-8188-8934CD529884}"/>
                  </a:ext>
                </a:extLst>
              </p:cNvPr>
              <p:cNvSpPr>
                <a:spLocks noChangeShapeType="1"/>
              </p:cNvSpPr>
              <p:nvPr/>
            </p:nvSpPr>
            <p:spPr bwMode="auto">
              <a:xfrm>
                <a:off x="2832" y="2642"/>
                <a:ext cx="0" cy="4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06" name="Line 54">
                <a:extLst>
                  <a:ext uri="{FF2B5EF4-FFF2-40B4-BE49-F238E27FC236}">
                    <a16:creationId xmlns:a16="http://schemas.microsoft.com/office/drawing/2014/main" id="{6CC9D92E-BD9F-4A2A-B11E-A67A8D08FD2A}"/>
                  </a:ext>
                </a:extLst>
              </p:cNvPr>
              <p:cNvSpPr>
                <a:spLocks noChangeShapeType="1"/>
              </p:cNvSpPr>
              <p:nvPr/>
            </p:nvSpPr>
            <p:spPr bwMode="auto">
              <a:xfrm>
                <a:off x="2840" y="3066"/>
                <a:ext cx="84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07" name="Line 55">
                <a:extLst>
                  <a:ext uri="{FF2B5EF4-FFF2-40B4-BE49-F238E27FC236}">
                    <a16:creationId xmlns:a16="http://schemas.microsoft.com/office/drawing/2014/main" id="{5024837E-FB96-4F67-AF66-602577EB26C0}"/>
                  </a:ext>
                </a:extLst>
              </p:cNvPr>
              <p:cNvSpPr>
                <a:spLocks noChangeShapeType="1"/>
              </p:cNvSpPr>
              <p:nvPr/>
            </p:nvSpPr>
            <p:spPr bwMode="auto">
              <a:xfrm>
                <a:off x="3896" y="3066"/>
                <a:ext cx="36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08" name="Line 56">
                <a:extLst>
                  <a:ext uri="{FF2B5EF4-FFF2-40B4-BE49-F238E27FC236}">
                    <a16:creationId xmlns:a16="http://schemas.microsoft.com/office/drawing/2014/main" id="{C7C810EC-898C-4697-8D31-57C266086CE3}"/>
                  </a:ext>
                </a:extLst>
              </p:cNvPr>
              <p:cNvSpPr>
                <a:spLocks noChangeShapeType="1"/>
              </p:cNvSpPr>
              <p:nvPr/>
            </p:nvSpPr>
            <p:spPr bwMode="auto">
              <a:xfrm>
                <a:off x="4040" y="2874"/>
                <a:ext cx="22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09" name="Line 57">
                <a:extLst>
                  <a:ext uri="{FF2B5EF4-FFF2-40B4-BE49-F238E27FC236}">
                    <a16:creationId xmlns:a16="http://schemas.microsoft.com/office/drawing/2014/main" id="{8726F23C-F5CC-474F-8D36-9C27C54B8E03}"/>
                  </a:ext>
                </a:extLst>
              </p:cNvPr>
              <p:cNvSpPr>
                <a:spLocks noChangeShapeType="1"/>
              </p:cNvSpPr>
              <p:nvPr/>
            </p:nvSpPr>
            <p:spPr bwMode="auto">
              <a:xfrm>
                <a:off x="4032" y="2738"/>
                <a:ext cx="0" cy="4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10" name="Line 58">
                <a:extLst>
                  <a:ext uri="{FF2B5EF4-FFF2-40B4-BE49-F238E27FC236}">
                    <a16:creationId xmlns:a16="http://schemas.microsoft.com/office/drawing/2014/main" id="{449B5593-09AC-4B81-B6EE-5742F918764B}"/>
                  </a:ext>
                </a:extLst>
              </p:cNvPr>
              <p:cNvSpPr>
                <a:spLocks noChangeShapeType="1"/>
              </p:cNvSpPr>
              <p:nvPr/>
            </p:nvSpPr>
            <p:spPr bwMode="auto">
              <a:xfrm>
                <a:off x="4664" y="2778"/>
                <a:ext cx="22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11" name="Line 59">
                <a:extLst>
                  <a:ext uri="{FF2B5EF4-FFF2-40B4-BE49-F238E27FC236}">
                    <a16:creationId xmlns:a16="http://schemas.microsoft.com/office/drawing/2014/main" id="{5F2BC8D8-F48E-4953-BEB4-8400E873EF08}"/>
                  </a:ext>
                </a:extLst>
              </p:cNvPr>
              <p:cNvSpPr>
                <a:spLocks noChangeShapeType="1"/>
              </p:cNvSpPr>
              <p:nvPr/>
            </p:nvSpPr>
            <p:spPr bwMode="auto">
              <a:xfrm>
                <a:off x="4040" y="3162"/>
                <a:ext cx="84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7412" name="Group 67">
                <a:extLst>
                  <a:ext uri="{FF2B5EF4-FFF2-40B4-BE49-F238E27FC236}">
                    <a16:creationId xmlns:a16="http://schemas.microsoft.com/office/drawing/2014/main" id="{E8717210-D777-412F-A64B-1A92CD9A9DCD}"/>
                  </a:ext>
                </a:extLst>
              </p:cNvPr>
              <p:cNvGrpSpPr>
                <a:grpSpLocks/>
              </p:cNvGrpSpPr>
              <p:nvPr/>
            </p:nvGrpSpPr>
            <p:grpSpPr bwMode="auto">
              <a:xfrm>
                <a:off x="5292" y="2690"/>
                <a:ext cx="208" cy="596"/>
                <a:chOff x="5292" y="2888"/>
                <a:chExt cx="208" cy="596"/>
              </a:xfrm>
            </p:grpSpPr>
            <p:sp>
              <p:nvSpPr>
                <p:cNvPr id="57513" name="Line 60">
                  <a:extLst>
                    <a:ext uri="{FF2B5EF4-FFF2-40B4-BE49-F238E27FC236}">
                      <a16:creationId xmlns:a16="http://schemas.microsoft.com/office/drawing/2014/main" id="{11992C45-8092-43E3-AD56-7727F30D3A9D}"/>
                    </a:ext>
                  </a:extLst>
                </p:cNvPr>
                <p:cNvSpPr>
                  <a:spLocks noChangeShapeType="1"/>
                </p:cNvSpPr>
                <p:nvPr/>
              </p:nvSpPr>
              <p:spPr bwMode="auto">
                <a:xfrm>
                  <a:off x="5328" y="2888"/>
                  <a:ext cx="0" cy="5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514" name="Line 61">
                  <a:extLst>
                    <a:ext uri="{FF2B5EF4-FFF2-40B4-BE49-F238E27FC236}">
                      <a16:creationId xmlns:a16="http://schemas.microsoft.com/office/drawing/2014/main" id="{57FBA40F-DC76-4567-8775-57DFD817C50C}"/>
                    </a:ext>
                  </a:extLst>
                </p:cNvPr>
                <p:cNvSpPr>
                  <a:spLocks noChangeShapeType="1"/>
                </p:cNvSpPr>
                <p:nvPr/>
              </p:nvSpPr>
              <p:spPr bwMode="auto">
                <a:xfrm>
                  <a:off x="5336" y="2888"/>
                  <a:ext cx="128" cy="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515" name="Line 62">
                  <a:extLst>
                    <a:ext uri="{FF2B5EF4-FFF2-40B4-BE49-F238E27FC236}">
                      <a16:creationId xmlns:a16="http://schemas.microsoft.com/office/drawing/2014/main" id="{0FA4EF0C-D67D-4C1E-821B-F4666D0EE035}"/>
                    </a:ext>
                  </a:extLst>
                </p:cNvPr>
                <p:cNvSpPr>
                  <a:spLocks noChangeShapeType="1"/>
                </p:cNvSpPr>
                <p:nvPr/>
              </p:nvSpPr>
              <p:spPr bwMode="auto">
                <a:xfrm flipV="1">
                  <a:off x="5336" y="3379"/>
                  <a:ext cx="128" cy="8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516" name="Line 63">
                  <a:extLst>
                    <a:ext uri="{FF2B5EF4-FFF2-40B4-BE49-F238E27FC236}">
                      <a16:creationId xmlns:a16="http://schemas.microsoft.com/office/drawing/2014/main" id="{84AC4926-6257-4B74-AF9C-BAAD13EF7BBD}"/>
                    </a:ext>
                  </a:extLst>
                </p:cNvPr>
                <p:cNvSpPr>
                  <a:spLocks noChangeShapeType="1"/>
                </p:cNvSpPr>
                <p:nvPr/>
              </p:nvSpPr>
              <p:spPr bwMode="auto">
                <a:xfrm>
                  <a:off x="5472" y="2940"/>
                  <a:ext cx="0" cy="43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Rectangle 64">
                  <a:extLst>
                    <a:ext uri="{FF2B5EF4-FFF2-40B4-BE49-F238E27FC236}">
                      <a16:creationId xmlns:a16="http://schemas.microsoft.com/office/drawing/2014/main" id="{1D692429-706D-4EA1-97C0-082216BE3EB1}"/>
                    </a:ext>
                  </a:extLst>
                </p:cNvPr>
                <p:cNvSpPr>
                  <a:spLocks noChangeArrowheads="1"/>
                </p:cNvSpPr>
                <p:nvPr/>
              </p:nvSpPr>
              <p:spPr bwMode="auto">
                <a:xfrm rot="5400000">
                  <a:off x="5211" y="3073"/>
                  <a:ext cx="370"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solidFill>
                        <a:schemeClr val="accent2"/>
                      </a:solidFill>
                      <a:latin typeface="Arial" panose="020B0604020202020204" pitchFamily="34" charset="0"/>
                      <a:ea typeface="宋体" panose="02010600030101010101" pitchFamily="2" charset="-122"/>
                    </a:rPr>
                    <a:t>Mux</a:t>
                  </a:r>
                </a:p>
              </p:txBody>
            </p:sp>
            <p:sp>
              <p:nvSpPr>
                <p:cNvPr id="57518" name="Rectangle 65">
                  <a:extLst>
                    <a:ext uri="{FF2B5EF4-FFF2-40B4-BE49-F238E27FC236}">
                      <a16:creationId xmlns:a16="http://schemas.microsoft.com/office/drawing/2014/main" id="{2D3A33B1-0D95-4B63-ACA4-81D53337CDF5}"/>
                    </a:ext>
                  </a:extLst>
                </p:cNvPr>
                <p:cNvSpPr>
                  <a:spLocks noChangeArrowheads="1"/>
                </p:cNvSpPr>
                <p:nvPr/>
              </p:nvSpPr>
              <p:spPr bwMode="auto">
                <a:xfrm>
                  <a:off x="5303" y="2900"/>
                  <a:ext cx="168"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1</a:t>
                  </a:r>
                </a:p>
              </p:txBody>
            </p:sp>
            <p:sp>
              <p:nvSpPr>
                <p:cNvPr id="57519" name="Rectangle 66">
                  <a:extLst>
                    <a:ext uri="{FF2B5EF4-FFF2-40B4-BE49-F238E27FC236}">
                      <a16:creationId xmlns:a16="http://schemas.microsoft.com/office/drawing/2014/main" id="{B38E4C55-8D35-4BB9-A4E3-E39F294FD266}"/>
                    </a:ext>
                  </a:extLst>
                </p:cNvPr>
                <p:cNvSpPr>
                  <a:spLocks noChangeArrowheads="1"/>
                </p:cNvSpPr>
                <p:nvPr/>
              </p:nvSpPr>
              <p:spPr bwMode="auto">
                <a:xfrm>
                  <a:off x="5303" y="3294"/>
                  <a:ext cx="168"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0</a:t>
                  </a:r>
                </a:p>
              </p:txBody>
            </p:sp>
          </p:grpSp>
          <p:sp>
            <p:nvSpPr>
              <p:cNvPr id="57413" name="Line 68">
                <a:extLst>
                  <a:ext uri="{FF2B5EF4-FFF2-40B4-BE49-F238E27FC236}">
                    <a16:creationId xmlns:a16="http://schemas.microsoft.com/office/drawing/2014/main" id="{260D8FAC-7D82-426D-BAA4-CF7BD8CB6195}"/>
                  </a:ext>
                </a:extLst>
              </p:cNvPr>
              <p:cNvSpPr>
                <a:spLocks noChangeShapeType="1"/>
              </p:cNvSpPr>
              <p:nvPr/>
            </p:nvSpPr>
            <p:spPr bwMode="auto">
              <a:xfrm>
                <a:off x="5096" y="2778"/>
                <a:ext cx="22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14" name="Line 69">
                <a:extLst>
                  <a:ext uri="{FF2B5EF4-FFF2-40B4-BE49-F238E27FC236}">
                    <a16:creationId xmlns:a16="http://schemas.microsoft.com/office/drawing/2014/main" id="{B1313DEB-88B6-49C4-98B1-C50FB1A951FB}"/>
                  </a:ext>
                </a:extLst>
              </p:cNvPr>
              <p:cNvSpPr>
                <a:spLocks noChangeShapeType="1"/>
              </p:cNvSpPr>
              <p:nvPr/>
            </p:nvSpPr>
            <p:spPr bwMode="auto">
              <a:xfrm>
                <a:off x="5096" y="3162"/>
                <a:ext cx="22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15" name="Line 70">
                <a:extLst>
                  <a:ext uri="{FF2B5EF4-FFF2-40B4-BE49-F238E27FC236}">
                    <a16:creationId xmlns:a16="http://schemas.microsoft.com/office/drawing/2014/main" id="{2169E08C-A7F9-462A-8CCE-116AE75DFBDC}"/>
                  </a:ext>
                </a:extLst>
              </p:cNvPr>
              <p:cNvSpPr>
                <a:spLocks noChangeShapeType="1"/>
              </p:cNvSpPr>
              <p:nvPr/>
            </p:nvSpPr>
            <p:spPr bwMode="auto">
              <a:xfrm>
                <a:off x="2112" y="1490"/>
                <a:ext cx="0" cy="848"/>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16" name="Line 71">
                <a:extLst>
                  <a:ext uri="{FF2B5EF4-FFF2-40B4-BE49-F238E27FC236}">
                    <a16:creationId xmlns:a16="http://schemas.microsoft.com/office/drawing/2014/main" id="{82AC7EF2-6F89-4A78-803C-F1D396934866}"/>
                  </a:ext>
                </a:extLst>
              </p:cNvPr>
              <p:cNvSpPr>
                <a:spLocks noChangeShapeType="1"/>
              </p:cNvSpPr>
              <p:nvPr/>
            </p:nvSpPr>
            <p:spPr bwMode="auto">
              <a:xfrm>
                <a:off x="1688" y="2298"/>
                <a:ext cx="84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17" name="Line 72">
                <a:extLst>
                  <a:ext uri="{FF2B5EF4-FFF2-40B4-BE49-F238E27FC236}">
                    <a16:creationId xmlns:a16="http://schemas.microsoft.com/office/drawing/2014/main" id="{391839ED-2AB5-415B-B40D-E797C4428EE0}"/>
                  </a:ext>
                </a:extLst>
              </p:cNvPr>
              <p:cNvSpPr>
                <a:spLocks noChangeShapeType="1"/>
              </p:cNvSpPr>
              <p:nvPr/>
            </p:nvSpPr>
            <p:spPr bwMode="auto">
              <a:xfrm>
                <a:off x="1688" y="3402"/>
                <a:ext cx="84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18" name="Line 73">
                <a:extLst>
                  <a:ext uri="{FF2B5EF4-FFF2-40B4-BE49-F238E27FC236}">
                    <a16:creationId xmlns:a16="http://schemas.microsoft.com/office/drawing/2014/main" id="{78E0A9ED-DEC8-4CBD-BB47-01732263C253}"/>
                  </a:ext>
                </a:extLst>
              </p:cNvPr>
              <p:cNvSpPr>
                <a:spLocks noChangeShapeType="1"/>
              </p:cNvSpPr>
              <p:nvPr/>
            </p:nvSpPr>
            <p:spPr bwMode="auto">
              <a:xfrm>
                <a:off x="1688" y="3210"/>
                <a:ext cx="84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19" name="Line 74">
                <a:extLst>
                  <a:ext uri="{FF2B5EF4-FFF2-40B4-BE49-F238E27FC236}">
                    <a16:creationId xmlns:a16="http://schemas.microsoft.com/office/drawing/2014/main" id="{3E64B50A-5063-4605-8148-30B4167E933B}"/>
                  </a:ext>
                </a:extLst>
              </p:cNvPr>
              <p:cNvSpPr>
                <a:spLocks noChangeShapeType="1"/>
              </p:cNvSpPr>
              <p:nvPr/>
            </p:nvSpPr>
            <p:spPr bwMode="auto">
              <a:xfrm>
                <a:off x="3464" y="2106"/>
                <a:ext cx="22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20" name="Line 75">
                <a:extLst>
                  <a:ext uri="{FF2B5EF4-FFF2-40B4-BE49-F238E27FC236}">
                    <a16:creationId xmlns:a16="http://schemas.microsoft.com/office/drawing/2014/main" id="{117ECE02-6E3B-4C24-9214-CE3EF2BE0616}"/>
                  </a:ext>
                </a:extLst>
              </p:cNvPr>
              <p:cNvSpPr>
                <a:spLocks noChangeShapeType="1"/>
              </p:cNvSpPr>
              <p:nvPr/>
            </p:nvSpPr>
            <p:spPr bwMode="auto">
              <a:xfrm>
                <a:off x="3040" y="3306"/>
                <a:ext cx="640"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21" name="Line 76">
                <a:extLst>
                  <a:ext uri="{FF2B5EF4-FFF2-40B4-BE49-F238E27FC236}">
                    <a16:creationId xmlns:a16="http://schemas.microsoft.com/office/drawing/2014/main" id="{C33F74AA-AE07-4D18-B7CD-CBCA836CE2AE}"/>
                  </a:ext>
                </a:extLst>
              </p:cNvPr>
              <p:cNvSpPr>
                <a:spLocks noChangeShapeType="1"/>
              </p:cNvSpPr>
              <p:nvPr/>
            </p:nvSpPr>
            <p:spPr bwMode="auto">
              <a:xfrm>
                <a:off x="5376" y="3266"/>
                <a:ext cx="0" cy="464"/>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7422" name="Group 82">
                <a:extLst>
                  <a:ext uri="{FF2B5EF4-FFF2-40B4-BE49-F238E27FC236}">
                    <a16:creationId xmlns:a16="http://schemas.microsoft.com/office/drawing/2014/main" id="{202BE575-9FB0-47DD-9FB6-926EFB6EA59D}"/>
                  </a:ext>
                </a:extLst>
              </p:cNvPr>
              <p:cNvGrpSpPr>
                <a:grpSpLocks/>
              </p:cNvGrpSpPr>
              <p:nvPr/>
            </p:nvGrpSpPr>
            <p:grpSpPr bwMode="auto">
              <a:xfrm>
                <a:off x="2880" y="3122"/>
                <a:ext cx="144" cy="336"/>
                <a:chOff x="2880" y="3320"/>
                <a:chExt cx="144" cy="336"/>
              </a:xfrm>
            </p:grpSpPr>
            <p:sp>
              <p:nvSpPr>
                <p:cNvPr id="57509" name="Line 78">
                  <a:extLst>
                    <a:ext uri="{FF2B5EF4-FFF2-40B4-BE49-F238E27FC236}">
                      <a16:creationId xmlns:a16="http://schemas.microsoft.com/office/drawing/2014/main" id="{CA47FB18-E243-4A2F-99FA-A309923E9757}"/>
                    </a:ext>
                  </a:extLst>
                </p:cNvPr>
                <p:cNvSpPr>
                  <a:spLocks noChangeShapeType="1"/>
                </p:cNvSpPr>
                <p:nvPr/>
              </p:nvSpPr>
              <p:spPr bwMode="auto">
                <a:xfrm>
                  <a:off x="2880" y="3320"/>
                  <a:ext cx="0" cy="3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510" name="Line 79">
                  <a:extLst>
                    <a:ext uri="{FF2B5EF4-FFF2-40B4-BE49-F238E27FC236}">
                      <a16:creationId xmlns:a16="http://schemas.microsoft.com/office/drawing/2014/main" id="{C735ED16-3F32-48A5-8E0C-C2511A31A104}"/>
                    </a:ext>
                  </a:extLst>
                </p:cNvPr>
                <p:cNvSpPr>
                  <a:spLocks noChangeShapeType="1"/>
                </p:cNvSpPr>
                <p:nvPr/>
              </p:nvSpPr>
              <p:spPr bwMode="auto">
                <a:xfrm>
                  <a:off x="2888" y="3320"/>
                  <a:ext cx="128" cy="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511" name="Line 80">
                  <a:extLst>
                    <a:ext uri="{FF2B5EF4-FFF2-40B4-BE49-F238E27FC236}">
                      <a16:creationId xmlns:a16="http://schemas.microsoft.com/office/drawing/2014/main" id="{F7513C84-42C7-42D0-91AB-D2DEEF835B17}"/>
                    </a:ext>
                  </a:extLst>
                </p:cNvPr>
                <p:cNvSpPr>
                  <a:spLocks noChangeShapeType="1"/>
                </p:cNvSpPr>
                <p:nvPr/>
              </p:nvSpPr>
              <p:spPr bwMode="auto">
                <a:xfrm flipV="1">
                  <a:off x="2888" y="3599"/>
                  <a:ext cx="128" cy="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512" name="Line 81">
                  <a:extLst>
                    <a:ext uri="{FF2B5EF4-FFF2-40B4-BE49-F238E27FC236}">
                      <a16:creationId xmlns:a16="http://schemas.microsoft.com/office/drawing/2014/main" id="{AF1168C1-A52E-435F-BC37-E7A52849B86E}"/>
                    </a:ext>
                  </a:extLst>
                </p:cNvPr>
                <p:cNvSpPr>
                  <a:spLocks noChangeShapeType="1"/>
                </p:cNvSpPr>
                <p:nvPr/>
              </p:nvSpPr>
              <p:spPr bwMode="auto">
                <a:xfrm>
                  <a:off x="3024" y="3351"/>
                  <a:ext cx="0" cy="2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7423" name="Rectangle 83">
                <a:extLst>
                  <a:ext uri="{FF2B5EF4-FFF2-40B4-BE49-F238E27FC236}">
                    <a16:creationId xmlns:a16="http://schemas.microsoft.com/office/drawing/2014/main" id="{64536696-D48F-4717-BC29-BA55415CC957}"/>
                  </a:ext>
                </a:extLst>
              </p:cNvPr>
              <p:cNvSpPr>
                <a:spLocks noChangeArrowheads="1"/>
              </p:cNvSpPr>
              <p:nvPr/>
            </p:nvSpPr>
            <p:spPr bwMode="auto">
              <a:xfrm>
                <a:off x="2855" y="3278"/>
                <a:ext cx="169"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1</a:t>
                </a:r>
              </a:p>
            </p:txBody>
          </p:sp>
          <p:sp>
            <p:nvSpPr>
              <p:cNvPr id="57424" name="Rectangle 84">
                <a:extLst>
                  <a:ext uri="{FF2B5EF4-FFF2-40B4-BE49-F238E27FC236}">
                    <a16:creationId xmlns:a16="http://schemas.microsoft.com/office/drawing/2014/main" id="{CE858D3A-FB2D-47F7-8176-27FBE422A290}"/>
                  </a:ext>
                </a:extLst>
              </p:cNvPr>
              <p:cNvSpPr>
                <a:spLocks noChangeArrowheads="1"/>
              </p:cNvSpPr>
              <p:nvPr/>
            </p:nvSpPr>
            <p:spPr bwMode="auto">
              <a:xfrm>
                <a:off x="2855" y="3096"/>
                <a:ext cx="169"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0</a:t>
                </a:r>
              </a:p>
            </p:txBody>
          </p:sp>
          <p:sp>
            <p:nvSpPr>
              <p:cNvPr id="57425" name="Line 85">
                <a:extLst>
                  <a:ext uri="{FF2B5EF4-FFF2-40B4-BE49-F238E27FC236}">
                    <a16:creationId xmlns:a16="http://schemas.microsoft.com/office/drawing/2014/main" id="{E18858C4-00A9-431A-B57C-136EC829D9CD}"/>
                  </a:ext>
                </a:extLst>
              </p:cNvPr>
              <p:cNvSpPr>
                <a:spLocks noChangeShapeType="1"/>
              </p:cNvSpPr>
              <p:nvPr/>
            </p:nvSpPr>
            <p:spPr bwMode="auto">
              <a:xfrm>
                <a:off x="2928" y="3458"/>
                <a:ext cx="0" cy="272"/>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26" name="Rectangle 87">
                <a:extLst>
                  <a:ext uri="{FF2B5EF4-FFF2-40B4-BE49-F238E27FC236}">
                    <a16:creationId xmlns:a16="http://schemas.microsoft.com/office/drawing/2014/main" id="{8F372BAF-E7E8-47A0-9A85-08D4AC4626E4}"/>
                  </a:ext>
                </a:extLst>
              </p:cNvPr>
              <p:cNvSpPr>
                <a:spLocks noChangeArrowheads="1"/>
              </p:cNvSpPr>
              <p:nvPr/>
            </p:nvSpPr>
            <p:spPr bwMode="auto">
              <a:xfrm>
                <a:off x="1671" y="3033"/>
                <a:ext cx="24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Rt</a:t>
                </a:r>
              </a:p>
            </p:txBody>
          </p:sp>
          <p:sp>
            <p:nvSpPr>
              <p:cNvPr id="57427" name="Rectangle 88">
                <a:extLst>
                  <a:ext uri="{FF2B5EF4-FFF2-40B4-BE49-F238E27FC236}">
                    <a16:creationId xmlns:a16="http://schemas.microsoft.com/office/drawing/2014/main" id="{E2A0B0CE-6698-4FB8-8F51-0E6369947C94}"/>
                  </a:ext>
                </a:extLst>
              </p:cNvPr>
              <p:cNvSpPr>
                <a:spLocks noChangeArrowheads="1"/>
              </p:cNvSpPr>
              <p:nvPr/>
            </p:nvSpPr>
            <p:spPr bwMode="auto">
              <a:xfrm>
                <a:off x="1671" y="3225"/>
                <a:ext cx="28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Rd</a:t>
                </a:r>
              </a:p>
            </p:txBody>
          </p:sp>
          <p:sp>
            <p:nvSpPr>
              <p:cNvPr id="57428" name="Rectangle 89">
                <a:extLst>
                  <a:ext uri="{FF2B5EF4-FFF2-40B4-BE49-F238E27FC236}">
                    <a16:creationId xmlns:a16="http://schemas.microsoft.com/office/drawing/2014/main" id="{90311D23-2B52-4809-ADBC-2A083F4C2241}"/>
                  </a:ext>
                </a:extLst>
              </p:cNvPr>
              <p:cNvSpPr>
                <a:spLocks noChangeArrowheads="1"/>
              </p:cNvSpPr>
              <p:nvPr/>
            </p:nvSpPr>
            <p:spPr bwMode="auto">
              <a:xfrm>
                <a:off x="1623" y="2121"/>
                <a:ext cx="3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dirty="0" err="1" smtClean="0">
                    <a:latin typeface="Arial" panose="020B0604020202020204" pitchFamily="34" charset="0"/>
                    <a:ea typeface="宋体" panose="02010600030101010101" pitchFamily="2" charset="-122"/>
                  </a:rPr>
                  <a:t>Imm</a:t>
                </a:r>
                <a:endParaRPr lang="en-US" altLang="zh-CN" dirty="0">
                  <a:latin typeface="Arial" panose="020B0604020202020204" pitchFamily="34" charset="0"/>
                  <a:ea typeface="宋体" panose="02010600030101010101" pitchFamily="2" charset="-122"/>
                </a:endParaRPr>
              </a:p>
            </p:txBody>
          </p:sp>
          <p:sp>
            <p:nvSpPr>
              <p:cNvPr id="57429" name="Line 90">
                <a:extLst>
                  <a:ext uri="{FF2B5EF4-FFF2-40B4-BE49-F238E27FC236}">
                    <a16:creationId xmlns:a16="http://schemas.microsoft.com/office/drawing/2014/main" id="{8AF07E45-A122-4B3D-A22C-4754E4651D2A}"/>
                  </a:ext>
                </a:extLst>
              </p:cNvPr>
              <p:cNvSpPr>
                <a:spLocks noChangeShapeType="1"/>
              </p:cNvSpPr>
              <p:nvPr/>
            </p:nvSpPr>
            <p:spPr bwMode="auto">
              <a:xfrm>
                <a:off x="1120" y="3210"/>
                <a:ext cx="25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30" name="Line 91">
                <a:extLst>
                  <a:ext uri="{FF2B5EF4-FFF2-40B4-BE49-F238E27FC236}">
                    <a16:creationId xmlns:a16="http://schemas.microsoft.com/office/drawing/2014/main" id="{E6E08A03-1ED6-46F4-942A-248AE4E79B13}"/>
                  </a:ext>
                </a:extLst>
              </p:cNvPr>
              <p:cNvSpPr>
                <a:spLocks noChangeShapeType="1"/>
              </p:cNvSpPr>
              <p:nvPr/>
            </p:nvSpPr>
            <p:spPr bwMode="auto">
              <a:xfrm>
                <a:off x="1592" y="2106"/>
                <a:ext cx="94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31" name="Rectangle 92">
                <a:extLst>
                  <a:ext uri="{FF2B5EF4-FFF2-40B4-BE49-F238E27FC236}">
                    <a16:creationId xmlns:a16="http://schemas.microsoft.com/office/drawing/2014/main" id="{C709A078-7864-406C-B88A-9ED627DC4596}"/>
                  </a:ext>
                </a:extLst>
              </p:cNvPr>
              <p:cNvSpPr>
                <a:spLocks noChangeArrowheads="1"/>
              </p:cNvSpPr>
              <p:nvPr/>
            </p:nvSpPr>
            <p:spPr bwMode="auto">
              <a:xfrm>
                <a:off x="1623" y="1929"/>
                <a:ext cx="43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PC+4</a:t>
                </a:r>
              </a:p>
            </p:txBody>
          </p:sp>
          <p:sp>
            <p:nvSpPr>
              <p:cNvPr id="57432" name="Line 93">
                <a:extLst>
                  <a:ext uri="{FF2B5EF4-FFF2-40B4-BE49-F238E27FC236}">
                    <a16:creationId xmlns:a16="http://schemas.microsoft.com/office/drawing/2014/main" id="{C5F32405-E6B7-4B3E-9004-CDF4A54EA7F2}"/>
                  </a:ext>
                </a:extLst>
              </p:cNvPr>
              <p:cNvSpPr>
                <a:spLocks noChangeShapeType="1"/>
              </p:cNvSpPr>
              <p:nvPr/>
            </p:nvSpPr>
            <p:spPr bwMode="auto">
              <a:xfrm>
                <a:off x="2744" y="2106"/>
                <a:ext cx="32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33" name="Rectangle 94">
                <a:extLst>
                  <a:ext uri="{FF2B5EF4-FFF2-40B4-BE49-F238E27FC236}">
                    <a16:creationId xmlns:a16="http://schemas.microsoft.com/office/drawing/2014/main" id="{696AF7C8-B69D-4CDF-AA0D-EC3BE0CD7559}"/>
                  </a:ext>
                </a:extLst>
              </p:cNvPr>
              <p:cNvSpPr>
                <a:spLocks noChangeArrowheads="1"/>
              </p:cNvSpPr>
              <p:nvPr/>
            </p:nvSpPr>
            <p:spPr bwMode="auto">
              <a:xfrm>
                <a:off x="3063" y="1997"/>
                <a:ext cx="43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PC+4</a:t>
                </a:r>
              </a:p>
            </p:txBody>
          </p:sp>
          <p:sp>
            <p:nvSpPr>
              <p:cNvPr id="57434" name="Rectangle 95">
                <a:extLst>
                  <a:ext uri="{FF2B5EF4-FFF2-40B4-BE49-F238E27FC236}">
                    <a16:creationId xmlns:a16="http://schemas.microsoft.com/office/drawing/2014/main" id="{3B202242-F06C-4C91-8EEB-FF5D95C5F606}"/>
                  </a:ext>
                </a:extLst>
              </p:cNvPr>
              <p:cNvSpPr>
                <a:spLocks noChangeArrowheads="1"/>
              </p:cNvSpPr>
              <p:nvPr/>
            </p:nvSpPr>
            <p:spPr bwMode="auto">
              <a:xfrm>
                <a:off x="1671" y="2313"/>
                <a:ext cx="27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Rs</a:t>
                </a:r>
              </a:p>
            </p:txBody>
          </p:sp>
          <p:sp>
            <p:nvSpPr>
              <p:cNvPr id="57435" name="Rectangle 96">
                <a:extLst>
                  <a:ext uri="{FF2B5EF4-FFF2-40B4-BE49-F238E27FC236}">
                    <a16:creationId xmlns:a16="http://schemas.microsoft.com/office/drawing/2014/main" id="{7A7593F7-A3BB-427B-92AD-276672D8B5D0}"/>
                  </a:ext>
                </a:extLst>
              </p:cNvPr>
              <p:cNvSpPr>
                <a:spLocks noChangeArrowheads="1"/>
              </p:cNvSpPr>
              <p:nvPr/>
            </p:nvSpPr>
            <p:spPr bwMode="auto">
              <a:xfrm>
                <a:off x="1671" y="2745"/>
                <a:ext cx="24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Rt</a:t>
                </a:r>
              </a:p>
            </p:txBody>
          </p:sp>
          <p:sp>
            <p:nvSpPr>
              <p:cNvPr id="57436" name="Line 97">
                <a:extLst>
                  <a:ext uri="{FF2B5EF4-FFF2-40B4-BE49-F238E27FC236}">
                    <a16:creationId xmlns:a16="http://schemas.microsoft.com/office/drawing/2014/main" id="{A1D93C64-596A-4ABE-BFEC-4D3A89DBB705}"/>
                  </a:ext>
                </a:extLst>
              </p:cNvPr>
              <p:cNvSpPr>
                <a:spLocks noChangeShapeType="1"/>
              </p:cNvSpPr>
              <p:nvPr/>
            </p:nvSpPr>
            <p:spPr bwMode="auto">
              <a:xfrm flipV="1">
                <a:off x="1680" y="2290"/>
                <a:ext cx="0" cy="11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37" name="Line 98">
                <a:extLst>
                  <a:ext uri="{FF2B5EF4-FFF2-40B4-BE49-F238E27FC236}">
                    <a16:creationId xmlns:a16="http://schemas.microsoft.com/office/drawing/2014/main" id="{DF1FAB96-5739-4649-A259-2343BEE03470}"/>
                  </a:ext>
                </a:extLst>
              </p:cNvPr>
              <p:cNvSpPr>
                <a:spLocks noChangeShapeType="1"/>
              </p:cNvSpPr>
              <p:nvPr/>
            </p:nvSpPr>
            <p:spPr bwMode="auto">
              <a:xfrm>
                <a:off x="2752" y="3210"/>
                <a:ext cx="112" cy="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38" name="Line 99">
                <a:extLst>
                  <a:ext uri="{FF2B5EF4-FFF2-40B4-BE49-F238E27FC236}">
                    <a16:creationId xmlns:a16="http://schemas.microsoft.com/office/drawing/2014/main" id="{984A6DED-818F-4FBB-A1A0-B29D3733E69F}"/>
                  </a:ext>
                </a:extLst>
              </p:cNvPr>
              <p:cNvSpPr>
                <a:spLocks noChangeShapeType="1"/>
              </p:cNvSpPr>
              <p:nvPr/>
            </p:nvSpPr>
            <p:spPr bwMode="auto">
              <a:xfrm>
                <a:off x="2744" y="3402"/>
                <a:ext cx="12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39" name="Line 100">
                <a:extLst>
                  <a:ext uri="{FF2B5EF4-FFF2-40B4-BE49-F238E27FC236}">
                    <a16:creationId xmlns:a16="http://schemas.microsoft.com/office/drawing/2014/main" id="{8972A824-E197-43F7-9F73-50F806A35B99}"/>
                  </a:ext>
                </a:extLst>
              </p:cNvPr>
              <p:cNvSpPr>
                <a:spLocks noChangeShapeType="1"/>
              </p:cNvSpPr>
              <p:nvPr/>
            </p:nvSpPr>
            <p:spPr bwMode="auto">
              <a:xfrm>
                <a:off x="3896" y="3306"/>
                <a:ext cx="99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40" name="Line 101">
                <a:extLst>
                  <a:ext uri="{FF2B5EF4-FFF2-40B4-BE49-F238E27FC236}">
                    <a16:creationId xmlns:a16="http://schemas.microsoft.com/office/drawing/2014/main" id="{4F91E29E-4DA4-41FF-A417-95F77EE9BDAD}"/>
                  </a:ext>
                </a:extLst>
              </p:cNvPr>
              <p:cNvSpPr>
                <a:spLocks noChangeShapeType="1"/>
              </p:cNvSpPr>
              <p:nvPr/>
            </p:nvSpPr>
            <p:spPr bwMode="auto">
              <a:xfrm>
                <a:off x="5096" y="3306"/>
                <a:ext cx="12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41" name="Line 102">
                <a:extLst>
                  <a:ext uri="{FF2B5EF4-FFF2-40B4-BE49-F238E27FC236}">
                    <a16:creationId xmlns:a16="http://schemas.microsoft.com/office/drawing/2014/main" id="{2AC06FAB-D13B-4E65-AE16-9551556293F4}"/>
                  </a:ext>
                </a:extLst>
              </p:cNvPr>
              <p:cNvSpPr>
                <a:spLocks noChangeShapeType="1"/>
              </p:cNvSpPr>
              <p:nvPr/>
            </p:nvSpPr>
            <p:spPr bwMode="auto">
              <a:xfrm>
                <a:off x="5232" y="3314"/>
                <a:ext cx="0" cy="2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42" name="Line 103">
                <a:extLst>
                  <a:ext uri="{FF2B5EF4-FFF2-40B4-BE49-F238E27FC236}">
                    <a16:creationId xmlns:a16="http://schemas.microsoft.com/office/drawing/2014/main" id="{CFA1B988-DC5E-42D9-9AE5-0CEE812ED9E8}"/>
                  </a:ext>
                </a:extLst>
              </p:cNvPr>
              <p:cNvSpPr>
                <a:spLocks noChangeShapeType="1"/>
              </p:cNvSpPr>
              <p:nvPr/>
            </p:nvSpPr>
            <p:spPr bwMode="auto">
              <a:xfrm flipH="1">
                <a:off x="2008" y="3546"/>
                <a:ext cx="323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43" name="Line 104">
                <a:extLst>
                  <a:ext uri="{FF2B5EF4-FFF2-40B4-BE49-F238E27FC236}">
                    <a16:creationId xmlns:a16="http://schemas.microsoft.com/office/drawing/2014/main" id="{B488FA38-6A04-4907-8C16-3D38D31B15A0}"/>
                  </a:ext>
                </a:extLst>
              </p:cNvPr>
              <p:cNvSpPr>
                <a:spLocks noChangeShapeType="1"/>
              </p:cNvSpPr>
              <p:nvPr/>
            </p:nvSpPr>
            <p:spPr bwMode="auto">
              <a:xfrm flipV="1">
                <a:off x="2016" y="3154"/>
                <a:ext cx="0" cy="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44" name="Line 105">
                <a:extLst>
                  <a:ext uri="{FF2B5EF4-FFF2-40B4-BE49-F238E27FC236}">
                    <a16:creationId xmlns:a16="http://schemas.microsoft.com/office/drawing/2014/main" id="{FD51E1B0-A28A-47EB-A2C5-E9CD169AB644}"/>
                  </a:ext>
                </a:extLst>
              </p:cNvPr>
              <p:cNvSpPr>
                <a:spLocks noChangeShapeType="1"/>
              </p:cNvSpPr>
              <p:nvPr/>
            </p:nvSpPr>
            <p:spPr bwMode="auto">
              <a:xfrm>
                <a:off x="5480" y="3018"/>
                <a:ext cx="8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45" name="Line 106">
                <a:extLst>
                  <a:ext uri="{FF2B5EF4-FFF2-40B4-BE49-F238E27FC236}">
                    <a16:creationId xmlns:a16="http://schemas.microsoft.com/office/drawing/2014/main" id="{FD34D65C-F094-484D-A592-316E1ED458A3}"/>
                  </a:ext>
                </a:extLst>
              </p:cNvPr>
              <p:cNvSpPr>
                <a:spLocks noChangeShapeType="1"/>
              </p:cNvSpPr>
              <p:nvPr/>
            </p:nvSpPr>
            <p:spPr bwMode="auto">
              <a:xfrm>
                <a:off x="5568" y="3026"/>
                <a:ext cx="0" cy="6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46" name="Line 107">
                <a:extLst>
                  <a:ext uri="{FF2B5EF4-FFF2-40B4-BE49-F238E27FC236}">
                    <a16:creationId xmlns:a16="http://schemas.microsoft.com/office/drawing/2014/main" id="{CC91DCAA-8511-4DC0-B348-CF4CD2CFF543}"/>
                  </a:ext>
                </a:extLst>
              </p:cNvPr>
              <p:cNvSpPr>
                <a:spLocks noChangeShapeType="1"/>
              </p:cNvSpPr>
              <p:nvPr/>
            </p:nvSpPr>
            <p:spPr bwMode="auto">
              <a:xfrm flipH="1">
                <a:off x="2200" y="3642"/>
                <a:ext cx="337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47" name="Line 108">
                <a:extLst>
                  <a:ext uri="{FF2B5EF4-FFF2-40B4-BE49-F238E27FC236}">
                    <a16:creationId xmlns:a16="http://schemas.microsoft.com/office/drawing/2014/main" id="{7253E7FE-6932-4E94-A9AC-5CEDCDD2734D}"/>
                  </a:ext>
                </a:extLst>
              </p:cNvPr>
              <p:cNvSpPr>
                <a:spLocks noChangeShapeType="1"/>
              </p:cNvSpPr>
              <p:nvPr/>
            </p:nvSpPr>
            <p:spPr bwMode="auto">
              <a:xfrm flipV="1">
                <a:off x="2208" y="3154"/>
                <a:ext cx="0" cy="49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48" name="Line 109">
                <a:extLst>
                  <a:ext uri="{FF2B5EF4-FFF2-40B4-BE49-F238E27FC236}">
                    <a16:creationId xmlns:a16="http://schemas.microsoft.com/office/drawing/2014/main" id="{A65E47B9-64FD-45CC-99AA-CA72B3A3C2F8}"/>
                  </a:ext>
                </a:extLst>
              </p:cNvPr>
              <p:cNvSpPr>
                <a:spLocks noChangeShapeType="1"/>
              </p:cNvSpPr>
              <p:nvPr/>
            </p:nvSpPr>
            <p:spPr bwMode="auto">
              <a:xfrm>
                <a:off x="1592" y="3210"/>
                <a:ext cx="8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49" name="Line 110">
                <a:extLst>
                  <a:ext uri="{FF2B5EF4-FFF2-40B4-BE49-F238E27FC236}">
                    <a16:creationId xmlns:a16="http://schemas.microsoft.com/office/drawing/2014/main" id="{9D15A6DA-CCB1-4E94-84EE-8C055305D5B7}"/>
                  </a:ext>
                </a:extLst>
              </p:cNvPr>
              <p:cNvSpPr>
                <a:spLocks noChangeShapeType="1"/>
              </p:cNvSpPr>
              <p:nvPr/>
            </p:nvSpPr>
            <p:spPr bwMode="auto">
              <a:xfrm>
                <a:off x="1112" y="2106"/>
                <a:ext cx="27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50" name="Rectangle 111">
                <a:extLst>
                  <a:ext uri="{FF2B5EF4-FFF2-40B4-BE49-F238E27FC236}">
                    <a16:creationId xmlns:a16="http://schemas.microsoft.com/office/drawing/2014/main" id="{7AE9F0E3-EF80-4A62-AFE3-2023DB58D697}"/>
                  </a:ext>
                </a:extLst>
              </p:cNvPr>
              <p:cNvSpPr>
                <a:spLocks noChangeArrowheads="1"/>
              </p:cNvSpPr>
              <p:nvPr/>
            </p:nvSpPr>
            <p:spPr bwMode="auto">
              <a:xfrm rot="5400000">
                <a:off x="763" y="2146"/>
                <a:ext cx="437"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PC+4</a:t>
                </a:r>
              </a:p>
            </p:txBody>
          </p:sp>
          <p:sp>
            <p:nvSpPr>
              <p:cNvPr id="57451" name="Line 112">
                <a:extLst>
                  <a:ext uri="{FF2B5EF4-FFF2-40B4-BE49-F238E27FC236}">
                    <a16:creationId xmlns:a16="http://schemas.microsoft.com/office/drawing/2014/main" id="{D96560B5-AA11-4A2C-A5D2-34F3D821DC07}"/>
                  </a:ext>
                </a:extLst>
              </p:cNvPr>
              <p:cNvSpPr>
                <a:spLocks noChangeShapeType="1"/>
              </p:cNvSpPr>
              <p:nvPr/>
            </p:nvSpPr>
            <p:spPr bwMode="auto">
              <a:xfrm>
                <a:off x="632" y="2490"/>
                <a:ext cx="22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52" name="Line 113">
                <a:extLst>
                  <a:ext uri="{FF2B5EF4-FFF2-40B4-BE49-F238E27FC236}">
                    <a16:creationId xmlns:a16="http://schemas.microsoft.com/office/drawing/2014/main" id="{4378FD36-A5C6-40CC-B676-EDC404E1E3DD}"/>
                  </a:ext>
                </a:extLst>
              </p:cNvPr>
              <p:cNvSpPr>
                <a:spLocks noChangeShapeType="1"/>
              </p:cNvSpPr>
              <p:nvPr/>
            </p:nvSpPr>
            <p:spPr bwMode="auto">
              <a:xfrm>
                <a:off x="3464" y="2490"/>
                <a:ext cx="22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53" name="Line 114">
                <a:extLst>
                  <a:ext uri="{FF2B5EF4-FFF2-40B4-BE49-F238E27FC236}">
                    <a16:creationId xmlns:a16="http://schemas.microsoft.com/office/drawing/2014/main" id="{2F43BBB7-FED3-4BF2-ACC2-11906237C802}"/>
                  </a:ext>
                </a:extLst>
              </p:cNvPr>
              <p:cNvSpPr>
                <a:spLocks noChangeShapeType="1"/>
              </p:cNvSpPr>
              <p:nvPr/>
            </p:nvSpPr>
            <p:spPr bwMode="auto">
              <a:xfrm flipH="1">
                <a:off x="4168" y="2106"/>
                <a:ext cx="162"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54" name="Line 115">
                <a:extLst>
                  <a:ext uri="{FF2B5EF4-FFF2-40B4-BE49-F238E27FC236}">
                    <a16:creationId xmlns:a16="http://schemas.microsoft.com/office/drawing/2014/main" id="{3F51761C-884A-4123-813B-FE7C434C6D5B}"/>
                  </a:ext>
                </a:extLst>
              </p:cNvPr>
              <p:cNvSpPr>
                <a:spLocks noChangeShapeType="1"/>
              </p:cNvSpPr>
              <p:nvPr/>
            </p:nvSpPr>
            <p:spPr bwMode="auto">
              <a:xfrm flipH="1">
                <a:off x="4168" y="2202"/>
                <a:ext cx="16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7455" name="Group 121">
                <a:extLst>
                  <a:ext uri="{FF2B5EF4-FFF2-40B4-BE49-F238E27FC236}">
                    <a16:creationId xmlns:a16="http://schemas.microsoft.com/office/drawing/2014/main" id="{842721D3-D87A-4363-8523-C47B02108E88}"/>
                  </a:ext>
                </a:extLst>
              </p:cNvPr>
              <p:cNvGrpSpPr>
                <a:grpSpLocks/>
              </p:cNvGrpSpPr>
              <p:nvPr/>
            </p:nvGrpSpPr>
            <p:grpSpPr bwMode="auto">
              <a:xfrm>
                <a:off x="4314" y="2058"/>
                <a:ext cx="249" cy="193"/>
                <a:chOff x="4314" y="2256"/>
                <a:chExt cx="249" cy="193"/>
              </a:xfrm>
            </p:grpSpPr>
            <p:sp>
              <p:nvSpPr>
                <p:cNvPr id="57504" name="Arc 116">
                  <a:extLst>
                    <a:ext uri="{FF2B5EF4-FFF2-40B4-BE49-F238E27FC236}">
                      <a16:creationId xmlns:a16="http://schemas.microsoft.com/office/drawing/2014/main" id="{923DA176-C797-498F-A100-13F5BDBB610D}"/>
                    </a:ext>
                  </a:extLst>
                </p:cNvPr>
                <p:cNvSpPr>
                  <a:spLocks/>
                </p:cNvSpPr>
                <p:nvPr/>
              </p:nvSpPr>
              <p:spPr bwMode="auto">
                <a:xfrm>
                  <a:off x="4466" y="2265"/>
                  <a:ext cx="89" cy="88"/>
                </a:xfrm>
                <a:custGeom>
                  <a:avLst/>
                  <a:gdLst>
                    <a:gd name="T0" fmla="*/ 0 w 21845"/>
                    <a:gd name="T1" fmla="*/ 0 h 21600"/>
                    <a:gd name="T2" fmla="*/ 0 w 21845"/>
                    <a:gd name="T3" fmla="*/ 0 h 21600"/>
                    <a:gd name="T4" fmla="*/ 0 w 21845"/>
                    <a:gd name="T5" fmla="*/ 0 h 21600"/>
                    <a:gd name="T6" fmla="*/ 0 60000 65536"/>
                    <a:gd name="T7" fmla="*/ 0 60000 65536"/>
                    <a:gd name="T8" fmla="*/ 0 60000 65536"/>
                  </a:gdLst>
                  <a:ahLst/>
                  <a:cxnLst>
                    <a:cxn ang="T6">
                      <a:pos x="T0" y="T1"/>
                    </a:cxn>
                    <a:cxn ang="T7">
                      <a:pos x="T2" y="T3"/>
                    </a:cxn>
                    <a:cxn ang="T8">
                      <a:pos x="T4" y="T5"/>
                    </a:cxn>
                  </a:cxnLst>
                  <a:rect l="0" t="0" r="r" b="b"/>
                  <a:pathLst>
                    <a:path w="21845" h="21600" fill="none" extrusionOk="0">
                      <a:moveTo>
                        <a:pt x="0" y="1"/>
                      </a:moveTo>
                      <a:cubicBezTo>
                        <a:pt x="81" y="0"/>
                        <a:pt x="163" y="-1"/>
                        <a:pt x="245" y="0"/>
                      </a:cubicBezTo>
                      <a:cubicBezTo>
                        <a:pt x="12174" y="0"/>
                        <a:pt x="21845" y="9670"/>
                        <a:pt x="21845" y="21600"/>
                      </a:cubicBezTo>
                    </a:path>
                    <a:path w="21845" h="21600" stroke="0" extrusionOk="0">
                      <a:moveTo>
                        <a:pt x="0" y="1"/>
                      </a:moveTo>
                      <a:cubicBezTo>
                        <a:pt x="81" y="0"/>
                        <a:pt x="163" y="-1"/>
                        <a:pt x="245" y="0"/>
                      </a:cubicBezTo>
                      <a:cubicBezTo>
                        <a:pt x="12174" y="0"/>
                        <a:pt x="21845" y="9670"/>
                        <a:pt x="21845" y="21600"/>
                      </a:cubicBezTo>
                      <a:lnTo>
                        <a:pt x="245" y="21600"/>
                      </a:lnTo>
                      <a:lnTo>
                        <a:pt x="0" y="1"/>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505" name="Arc 117">
                  <a:extLst>
                    <a:ext uri="{FF2B5EF4-FFF2-40B4-BE49-F238E27FC236}">
                      <a16:creationId xmlns:a16="http://schemas.microsoft.com/office/drawing/2014/main" id="{ECF4D49F-B2E6-4EE0-B1C3-6D8D77FF55E5}"/>
                    </a:ext>
                  </a:extLst>
                </p:cNvPr>
                <p:cNvSpPr>
                  <a:spLocks/>
                </p:cNvSpPr>
                <p:nvPr/>
              </p:nvSpPr>
              <p:spPr bwMode="auto">
                <a:xfrm rot="10800000">
                  <a:off x="4475" y="2361"/>
                  <a:ext cx="88" cy="88"/>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Lst>
                  <a:ahLst/>
                  <a:cxnLst>
                    <a:cxn ang="T6">
                      <a:pos x="T0" y="T1"/>
                    </a:cxn>
                    <a:cxn ang="T7">
                      <a:pos x="T2" y="T3"/>
                    </a:cxn>
                    <a:cxn ang="T8">
                      <a:pos x="T4" y="T5"/>
                    </a:cxn>
                  </a:cxnLst>
                  <a:rect l="0" t="0" r="r" b="b"/>
                  <a:pathLst>
                    <a:path w="21600" h="21599" fill="none" extrusionOk="0">
                      <a:moveTo>
                        <a:pt x="0" y="21598"/>
                      </a:moveTo>
                      <a:cubicBezTo>
                        <a:pt x="0" y="9765"/>
                        <a:pt x="9521" y="134"/>
                        <a:pt x="21355" y="0"/>
                      </a:cubicBezTo>
                    </a:path>
                    <a:path w="21600" h="21599" stroke="0" extrusionOk="0">
                      <a:moveTo>
                        <a:pt x="0" y="21598"/>
                      </a:moveTo>
                      <a:cubicBezTo>
                        <a:pt x="0" y="9765"/>
                        <a:pt x="9521" y="134"/>
                        <a:pt x="21355" y="0"/>
                      </a:cubicBezTo>
                      <a:lnTo>
                        <a:pt x="21600" y="21599"/>
                      </a:lnTo>
                      <a:lnTo>
                        <a:pt x="0" y="21598"/>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506" name="Line 118">
                  <a:extLst>
                    <a:ext uri="{FF2B5EF4-FFF2-40B4-BE49-F238E27FC236}">
                      <a16:creationId xmlns:a16="http://schemas.microsoft.com/office/drawing/2014/main" id="{4A00E044-CF1F-46BE-866C-5CFF3A1B8148}"/>
                    </a:ext>
                  </a:extLst>
                </p:cNvPr>
                <p:cNvSpPr>
                  <a:spLocks noChangeShapeType="1"/>
                </p:cNvSpPr>
                <p:nvPr/>
              </p:nvSpPr>
              <p:spPr bwMode="auto">
                <a:xfrm flipH="1">
                  <a:off x="4314" y="2256"/>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507" name="Line 119">
                  <a:extLst>
                    <a:ext uri="{FF2B5EF4-FFF2-40B4-BE49-F238E27FC236}">
                      <a16:creationId xmlns:a16="http://schemas.microsoft.com/office/drawing/2014/main" id="{59F0366E-7080-497C-8B74-55E48F25975C}"/>
                    </a:ext>
                  </a:extLst>
                </p:cNvPr>
                <p:cNvSpPr>
                  <a:spLocks noChangeShapeType="1"/>
                </p:cNvSpPr>
                <p:nvPr/>
              </p:nvSpPr>
              <p:spPr bwMode="auto">
                <a:xfrm flipH="1">
                  <a:off x="4314" y="2448"/>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508" name="Line 120">
                  <a:extLst>
                    <a:ext uri="{FF2B5EF4-FFF2-40B4-BE49-F238E27FC236}">
                      <a16:creationId xmlns:a16="http://schemas.microsoft.com/office/drawing/2014/main" id="{8B25C8E8-A142-4138-B21D-DB015FEC33F1}"/>
                    </a:ext>
                  </a:extLst>
                </p:cNvPr>
                <p:cNvSpPr>
                  <a:spLocks noChangeShapeType="1"/>
                </p:cNvSpPr>
                <p:nvPr/>
              </p:nvSpPr>
              <p:spPr bwMode="auto">
                <a:xfrm>
                  <a:off x="4322" y="2264"/>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7456" name="Rectangle 122">
                <a:extLst>
                  <a:ext uri="{FF2B5EF4-FFF2-40B4-BE49-F238E27FC236}">
                    <a16:creationId xmlns:a16="http://schemas.microsoft.com/office/drawing/2014/main" id="{253011E4-6347-4D99-97F8-29BE7A1F3DC4}"/>
                  </a:ext>
                </a:extLst>
              </p:cNvPr>
              <p:cNvSpPr>
                <a:spLocks noChangeArrowheads="1"/>
              </p:cNvSpPr>
              <p:nvPr/>
            </p:nvSpPr>
            <p:spPr bwMode="auto">
              <a:xfrm flipH="1">
                <a:off x="3890" y="2309"/>
                <a:ext cx="39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Zero</a:t>
                </a:r>
              </a:p>
            </p:txBody>
          </p:sp>
          <p:sp>
            <p:nvSpPr>
              <p:cNvPr id="57457" name="Rectangle 123">
                <a:extLst>
                  <a:ext uri="{FF2B5EF4-FFF2-40B4-BE49-F238E27FC236}">
                    <a16:creationId xmlns:a16="http://schemas.microsoft.com/office/drawing/2014/main" id="{A2C30959-0986-4F27-B7F4-E0CD2536F8E1}"/>
                  </a:ext>
                </a:extLst>
              </p:cNvPr>
              <p:cNvSpPr>
                <a:spLocks noChangeArrowheads="1"/>
              </p:cNvSpPr>
              <p:nvPr/>
            </p:nvSpPr>
            <p:spPr bwMode="auto">
              <a:xfrm flipH="1">
                <a:off x="4101" y="1290"/>
                <a:ext cx="5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Branch</a:t>
                </a:r>
              </a:p>
            </p:txBody>
          </p:sp>
          <p:sp>
            <p:nvSpPr>
              <p:cNvPr id="57458" name="Line 124">
                <a:extLst>
                  <a:ext uri="{FF2B5EF4-FFF2-40B4-BE49-F238E27FC236}">
                    <a16:creationId xmlns:a16="http://schemas.microsoft.com/office/drawing/2014/main" id="{92DFF213-2D05-4781-827E-FD252155388F}"/>
                  </a:ext>
                </a:extLst>
              </p:cNvPr>
              <p:cNvSpPr>
                <a:spLocks noChangeShapeType="1"/>
              </p:cNvSpPr>
              <p:nvPr/>
            </p:nvSpPr>
            <p:spPr bwMode="auto">
              <a:xfrm flipV="1">
                <a:off x="4176" y="2194"/>
                <a:ext cx="0" cy="3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59" name="Line 125">
                <a:extLst>
                  <a:ext uri="{FF2B5EF4-FFF2-40B4-BE49-F238E27FC236}">
                    <a16:creationId xmlns:a16="http://schemas.microsoft.com/office/drawing/2014/main" id="{62FCC2E4-0473-43F2-9CBC-563B789466C1}"/>
                  </a:ext>
                </a:extLst>
              </p:cNvPr>
              <p:cNvSpPr>
                <a:spLocks noChangeShapeType="1"/>
              </p:cNvSpPr>
              <p:nvPr/>
            </p:nvSpPr>
            <p:spPr bwMode="auto">
              <a:xfrm flipH="1" flipV="1">
                <a:off x="4168" y="1474"/>
                <a:ext cx="1" cy="64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60" name="Line 126">
                <a:extLst>
                  <a:ext uri="{FF2B5EF4-FFF2-40B4-BE49-F238E27FC236}">
                    <a16:creationId xmlns:a16="http://schemas.microsoft.com/office/drawing/2014/main" id="{D8D4BDB8-88AB-425F-8005-1EE963A9FD0B}"/>
                  </a:ext>
                </a:extLst>
              </p:cNvPr>
              <p:cNvSpPr>
                <a:spLocks noChangeShapeType="1"/>
              </p:cNvSpPr>
              <p:nvPr/>
            </p:nvSpPr>
            <p:spPr bwMode="auto">
              <a:xfrm>
                <a:off x="3896" y="2490"/>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61" name="Line 127">
                <a:extLst>
                  <a:ext uri="{FF2B5EF4-FFF2-40B4-BE49-F238E27FC236}">
                    <a16:creationId xmlns:a16="http://schemas.microsoft.com/office/drawing/2014/main" id="{BBBAFE68-E696-496E-81A6-6C9421382D43}"/>
                  </a:ext>
                </a:extLst>
              </p:cNvPr>
              <p:cNvSpPr>
                <a:spLocks noChangeShapeType="1"/>
              </p:cNvSpPr>
              <p:nvPr/>
            </p:nvSpPr>
            <p:spPr bwMode="auto">
              <a:xfrm>
                <a:off x="3896" y="2106"/>
                <a:ext cx="12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7462" name="Group 132">
                <a:extLst>
                  <a:ext uri="{FF2B5EF4-FFF2-40B4-BE49-F238E27FC236}">
                    <a16:creationId xmlns:a16="http://schemas.microsoft.com/office/drawing/2014/main" id="{CE19C6C1-E7CE-444F-A771-A56C83534F48}"/>
                  </a:ext>
                </a:extLst>
              </p:cNvPr>
              <p:cNvGrpSpPr>
                <a:grpSpLocks/>
              </p:cNvGrpSpPr>
              <p:nvPr/>
            </p:nvGrpSpPr>
            <p:grpSpPr bwMode="auto">
              <a:xfrm>
                <a:off x="688" y="1682"/>
                <a:ext cx="160" cy="336"/>
                <a:chOff x="688" y="1880"/>
                <a:chExt cx="160" cy="336"/>
              </a:xfrm>
            </p:grpSpPr>
            <p:sp>
              <p:nvSpPr>
                <p:cNvPr id="57500" name="Line 128">
                  <a:extLst>
                    <a:ext uri="{FF2B5EF4-FFF2-40B4-BE49-F238E27FC236}">
                      <a16:creationId xmlns:a16="http://schemas.microsoft.com/office/drawing/2014/main" id="{776CD31E-C325-4167-ABB9-4E174D72C97F}"/>
                    </a:ext>
                  </a:extLst>
                </p:cNvPr>
                <p:cNvSpPr>
                  <a:spLocks noChangeShapeType="1"/>
                </p:cNvSpPr>
                <p:nvPr/>
              </p:nvSpPr>
              <p:spPr bwMode="auto">
                <a:xfrm>
                  <a:off x="840" y="1880"/>
                  <a:ext cx="0" cy="3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501" name="Line 129">
                  <a:extLst>
                    <a:ext uri="{FF2B5EF4-FFF2-40B4-BE49-F238E27FC236}">
                      <a16:creationId xmlns:a16="http://schemas.microsoft.com/office/drawing/2014/main" id="{77AB6F87-3B7B-4513-BF4E-026E1034EC4D}"/>
                    </a:ext>
                  </a:extLst>
                </p:cNvPr>
                <p:cNvSpPr>
                  <a:spLocks noChangeShapeType="1"/>
                </p:cNvSpPr>
                <p:nvPr/>
              </p:nvSpPr>
              <p:spPr bwMode="auto">
                <a:xfrm flipH="1">
                  <a:off x="688" y="1880"/>
                  <a:ext cx="160" cy="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502" name="Line 130">
                  <a:extLst>
                    <a:ext uri="{FF2B5EF4-FFF2-40B4-BE49-F238E27FC236}">
                      <a16:creationId xmlns:a16="http://schemas.microsoft.com/office/drawing/2014/main" id="{6F83007A-BA3F-46B6-83B6-5A8B39F972EA}"/>
                    </a:ext>
                  </a:extLst>
                </p:cNvPr>
                <p:cNvSpPr>
                  <a:spLocks noChangeShapeType="1"/>
                </p:cNvSpPr>
                <p:nvPr/>
              </p:nvSpPr>
              <p:spPr bwMode="auto">
                <a:xfrm flipH="1" flipV="1">
                  <a:off x="688" y="2159"/>
                  <a:ext cx="160" cy="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503" name="Line 131">
                  <a:extLst>
                    <a:ext uri="{FF2B5EF4-FFF2-40B4-BE49-F238E27FC236}">
                      <a16:creationId xmlns:a16="http://schemas.microsoft.com/office/drawing/2014/main" id="{E1CD57F6-E265-44F8-8F72-73007F926B13}"/>
                    </a:ext>
                  </a:extLst>
                </p:cNvPr>
                <p:cNvSpPr>
                  <a:spLocks noChangeShapeType="1"/>
                </p:cNvSpPr>
                <p:nvPr/>
              </p:nvSpPr>
              <p:spPr bwMode="auto">
                <a:xfrm>
                  <a:off x="696" y="1911"/>
                  <a:ext cx="0" cy="2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7463" name="Rectangle 133">
                <a:extLst>
                  <a:ext uri="{FF2B5EF4-FFF2-40B4-BE49-F238E27FC236}">
                    <a16:creationId xmlns:a16="http://schemas.microsoft.com/office/drawing/2014/main" id="{89B9BCE0-B392-4828-B446-FF2FD4ADA736}"/>
                  </a:ext>
                </a:extLst>
              </p:cNvPr>
              <p:cNvSpPr>
                <a:spLocks noChangeArrowheads="1"/>
              </p:cNvSpPr>
              <p:nvPr/>
            </p:nvSpPr>
            <p:spPr bwMode="auto">
              <a:xfrm flipH="1">
                <a:off x="695" y="1694"/>
                <a:ext cx="168"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1</a:t>
                </a:r>
              </a:p>
            </p:txBody>
          </p:sp>
          <p:sp>
            <p:nvSpPr>
              <p:cNvPr id="57464" name="Rectangle 134">
                <a:extLst>
                  <a:ext uri="{FF2B5EF4-FFF2-40B4-BE49-F238E27FC236}">
                    <a16:creationId xmlns:a16="http://schemas.microsoft.com/office/drawing/2014/main" id="{62F104F9-905D-48B0-80B7-343E8173C522}"/>
                  </a:ext>
                </a:extLst>
              </p:cNvPr>
              <p:cNvSpPr>
                <a:spLocks noChangeArrowheads="1"/>
              </p:cNvSpPr>
              <p:nvPr/>
            </p:nvSpPr>
            <p:spPr bwMode="auto">
              <a:xfrm flipH="1">
                <a:off x="695" y="1800"/>
                <a:ext cx="168"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0</a:t>
                </a:r>
              </a:p>
            </p:txBody>
          </p:sp>
          <p:sp>
            <p:nvSpPr>
              <p:cNvPr id="57465" name="Line 135">
                <a:extLst>
                  <a:ext uri="{FF2B5EF4-FFF2-40B4-BE49-F238E27FC236}">
                    <a16:creationId xmlns:a16="http://schemas.microsoft.com/office/drawing/2014/main" id="{6FDD8147-E3FD-4711-89A5-E0C2D2F07E68}"/>
                  </a:ext>
                </a:extLst>
              </p:cNvPr>
              <p:cNvSpPr>
                <a:spLocks noChangeShapeType="1"/>
              </p:cNvSpPr>
              <p:nvPr/>
            </p:nvSpPr>
            <p:spPr bwMode="auto">
              <a:xfrm>
                <a:off x="824" y="1914"/>
                <a:ext cx="368"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66" name="Line 136">
                <a:extLst>
                  <a:ext uri="{FF2B5EF4-FFF2-40B4-BE49-F238E27FC236}">
                    <a16:creationId xmlns:a16="http://schemas.microsoft.com/office/drawing/2014/main" id="{F6F56BDE-6CDC-4CE0-A41D-8823777B376C}"/>
                  </a:ext>
                </a:extLst>
              </p:cNvPr>
              <p:cNvSpPr>
                <a:spLocks noChangeShapeType="1"/>
              </p:cNvSpPr>
              <p:nvPr/>
            </p:nvSpPr>
            <p:spPr bwMode="auto">
              <a:xfrm>
                <a:off x="1200" y="1922"/>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67" name="Oval 137">
                <a:extLst>
                  <a:ext uri="{FF2B5EF4-FFF2-40B4-BE49-F238E27FC236}">
                    <a16:creationId xmlns:a16="http://schemas.microsoft.com/office/drawing/2014/main" id="{B7792596-E235-4ECD-BA81-1F761E4305B4}"/>
                  </a:ext>
                </a:extLst>
              </p:cNvPr>
              <p:cNvSpPr>
                <a:spLocks noChangeArrowheads="1"/>
              </p:cNvSpPr>
              <p:nvPr/>
            </p:nvSpPr>
            <p:spPr bwMode="auto">
              <a:xfrm>
                <a:off x="1448" y="1922"/>
                <a:ext cx="80" cy="8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7468" name="Line 138">
                <a:extLst>
                  <a:ext uri="{FF2B5EF4-FFF2-40B4-BE49-F238E27FC236}">
                    <a16:creationId xmlns:a16="http://schemas.microsoft.com/office/drawing/2014/main" id="{10731A9E-72F4-43D8-AD09-52F938F29379}"/>
                  </a:ext>
                </a:extLst>
              </p:cNvPr>
              <p:cNvSpPr>
                <a:spLocks noChangeShapeType="1"/>
              </p:cNvSpPr>
              <p:nvPr/>
            </p:nvSpPr>
            <p:spPr bwMode="auto">
              <a:xfrm>
                <a:off x="528" y="1826"/>
                <a:ext cx="0" cy="8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69" name="Oval 139">
                <a:extLst>
                  <a:ext uri="{FF2B5EF4-FFF2-40B4-BE49-F238E27FC236}">
                    <a16:creationId xmlns:a16="http://schemas.microsoft.com/office/drawing/2014/main" id="{598F0CD1-EDFB-49D2-881E-BD69D2501CDC}"/>
                  </a:ext>
                </a:extLst>
              </p:cNvPr>
              <p:cNvSpPr>
                <a:spLocks noChangeArrowheads="1"/>
              </p:cNvSpPr>
              <p:nvPr/>
            </p:nvSpPr>
            <p:spPr bwMode="auto">
              <a:xfrm>
                <a:off x="488" y="1922"/>
                <a:ext cx="80" cy="8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7470" name="Line 140">
                <a:extLst>
                  <a:ext uri="{FF2B5EF4-FFF2-40B4-BE49-F238E27FC236}">
                    <a16:creationId xmlns:a16="http://schemas.microsoft.com/office/drawing/2014/main" id="{D5ACCEFE-EF47-4FE0-B124-C190CD91B138}"/>
                  </a:ext>
                </a:extLst>
              </p:cNvPr>
              <p:cNvSpPr>
                <a:spLocks noChangeShapeType="1"/>
              </p:cNvSpPr>
              <p:nvPr/>
            </p:nvSpPr>
            <p:spPr bwMode="auto">
              <a:xfrm flipH="1">
                <a:off x="184" y="1770"/>
                <a:ext cx="49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71" name="Line 141">
                <a:extLst>
                  <a:ext uri="{FF2B5EF4-FFF2-40B4-BE49-F238E27FC236}">
                    <a16:creationId xmlns:a16="http://schemas.microsoft.com/office/drawing/2014/main" id="{57155E31-C97C-4408-8D28-6A6E4F8F8F53}"/>
                  </a:ext>
                </a:extLst>
              </p:cNvPr>
              <p:cNvSpPr>
                <a:spLocks noChangeShapeType="1"/>
              </p:cNvSpPr>
              <p:nvPr/>
            </p:nvSpPr>
            <p:spPr bwMode="auto">
              <a:xfrm>
                <a:off x="200" y="2490"/>
                <a:ext cx="22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72" name="Line 142">
                <a:extLst>
                  <a:ext uri="{FF2B5EF4-FFF2-40B4-BE49-F238E27FC236}">
                    <a16:creationId xmlns:a16="http://schemas.microsoft.com/office/drawing/2014/main" id="{CEC5F025-73D2-4E50-977A-2496B36808EE}"/>
                  </a:ext>
                </a:extLst>
              </p:cNvPr>
              <p:cNvSpPr>
                <a:spLocks noChangeShapeType="1"/>
              </p:cNvSpPr>
              <p:nvPr/>
            </p:nvSpPr>
            <p:spPr bwMode="auto">
              <a:xfrm>
                <a:off x="192" y="1778"/>
                <a:ext cx="0" cy="7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73" name="Line 143">
                <a:extLst>
                  <a:ext uri="{FF2B5EF4-FFF2-40B4-BE49-F238E27FC236}">
                    <a16:creationId xmlns:a16="http://schemas.microsoft.com/office/drawing/2014/main" id="{12D80678-B99D-4983-8C2B-5DC6054A9AC1}"/>
                  </a:ext>
                </a:extLst>
              </p:cNvPr>
              <p:cNvSpPr>
                <a:spLocks noChangeShapeType="1"/>
              </p:cNvSpPr>
              <p:nvPr/>
            </p:nvSpPr>
            <p:spPr bwMode="auto">
              <a:xfrm flipH="1">
                <a:off x="808" y="1770"/>
                <a:ext cx="323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74" name="Line 144">
                <a:extLst>
                  <a:ext uri="{FF2B5EF4-FFF2-40B4-BE49-F238E27FC236}">
                    <a16:creationId xmlns:a16="http://schemas.microsoft.com/office/drawing/2014/main" id="{3F02D306-BA23-4475-9358-B90CC8C5E807}"/>
                  </a:ext>
                </a:extLst>
              </p:cNvPr>
              <p:cNvSpPr>
                <a:spLocks noChangeShapeType="1"/>
              </p:cNvSpPr>
              <p:nvPr/>
            </p:nvSpPr>
            <p:spPr bwMode="auto">
              <a:xfrm flipV="1">
                <a:off x="4032" y="1762"/>
                <a:ext cx="0" cy="35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75" name="Line 145">
                <a:extLst>
                  <a:ext uri="{FF2B5EF4-FFF2-40B4-BE49-F238E27FC236}">
                    <a16:creationId xmlns:a16="http://schemas.microsoft.com/office/drawing/2014/main" id="{03B6988F-17B7-4EFF-8594-1F8D84DD7368}"/>
                  </a:ext>
                </a:extLst>
              </p:cNvPr>
              <p:cNvSpPr>
                <a:spLocks noChangeShapeType="1"/>
              </p:cNvSpPr>
              <p:nvPr/>
            </p:nvSpPr>
            <p:spPr bwMode="auto">
              <a:xfrm>
                <a:off x="4568" y="2154"/>
                <a:ext cx="17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76" name="Line 146">
                <a:extLst>
                  <a:ext uri="{FF2B5EF4-FFF2-40B4-BE49-F238E27FC236}">
                    <a16:creationId xmlns:a16="http://schemas.microsoft.com/office/drawing/2014/main" id="{D6E37086-A0BA-4E7F-9173-DBBCB4DD8173}"/>
                  </a:ext>
                </a:extLst>
              </p:cNvPr>
              <p:cNvSpPr>
                <a:spLocks noChangeShapeType="1"/>
              </p:cNvSpPr>
              <p:nvPr/>
            </p:nvSpPr>
            <p:spPr bwMode="auto">
              <a:xfrm>
                <a:off x="776" y="1578"/>
                <a:ext cx="39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77" name="Line 147">
                <a:extLst>
                  <a:ext uri="{FF2B5EF4-FFF2-40B4-BE49-F238E27FC236}">
                    <a16:creationId xmlns:a16="http://schemas.microsoft.com/office/drawing/2014/main" id="{2F914630-79EC-4E64-AF63-9D82775A0C9B}"/>
                  </a:ext>
                </a:extLst>
              </p:cNvPr>
              <p:cNvSpPr>
                <a:spLocks noChangeShapeType="1"/>
              </p:cNvSpPr>
              <p:nvPr/>
            </p:nvSpPr>
            <p:spPr bwMode="auto">
              <a:xfrm>
                <a:off x="4752" y="1586"/>
                <a:ext cx="0" cy="5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78" name="Line 148">
                <a:extLst>
                  <a:ext uri="{FF2B5EF4-FFF2-40B4-BE49-F238E27FC236}">
                    <a16:creationId xmlns:a16="http://schemas.microsoft.com/office/drawing/2014/main" id="{161B49CC-4422-4951-903B-F9408F54DD4A}"/>
                  </a:ext>
                </a:extLst>
              </p:cNvPr>
              <p:cNvSpPr>
                <a:spLocks noChangeShapeType="1"/>
              </p:cNvSpPr>
              <p:nvPr/>
            </p:nvSpPr>
            <p:spPr bwMode="auto">
              <a:xfrm>
                <a:off x="768" y="1586"/>
                <a:ext cx="0" cy="8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79" name="Line 149">
                <a:extLst>
                  <a:ext uri="{FF2B5EF4-FFF2-40B4-BE49-F238E27FC236}">
                    <a16:creationId xmlns:a16="http://schemas.microsoft.com/office/drawing/2014/main" id="{20722076-69DA-47D7-B56C-CED66045B04C}"/>
                  </a:ext>
                </a:extLst>
              </p:cNvPr>
              <p:cNvSpPr>
                <a:spLocks noChangeShapeType="1"/>
              </p:cNvSpPr>
              <p:nvPr/>
            </p:nvSpPr>
            <p:spPr bwMode="auto">
              <a:xfrm>
                <a:off x="2640" y="1826"/>
                <a:ext cx="0" cy="8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80" name="Oval 150">
                <a:extLst>
                  <a:ext uri="{FF2B5EF4-FFF2-40B4-BE49-F238E27FC236}">
                    <a16:creationId xmlns:a16="http://schemas.microsoft.com/office/drawing/2014/main" id="{0B470F2B-8C7B-4E8B-B39E-4C661BDA6DB3}"/>
                  </a:ext>
                </a:extLst>
              </p:cNvPr>
              <p:cNvSpPr>
                <a:spLocks noChangeArrowheads="1"/>
              </p:cNvSpPr>
              <p:nvPr/>
            </p:nvSpPr>
            <p:spPr bwMode="auto">
              <a:xfrm>
                <a:off x="2600" y="1922"/>
                <a:ext cx="80" cy="8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7481" name="Line 151">
                <a:extLst>
                  <a:ext uri="{FF2B5EF4-FFF2-40B4-BE49-F238E27FC236}">
                    <a16:creationId xmlns:a16="http://schemas.microsoft.com/office/drawing/2014/main" id="{840A9CE8-6194-4E35-8B0B-829DF3E5B7BA}"/>
                  </a:ext>
                </a:extLst>
              </p:cNvPr>
              <p:cNvSpPr>
                <a:spLocks noChangeShapeType="1"/>
              </p:cNvSpPr>
              <p:nvPr/>
            </p:nvSpPr>
            <p:spPr bwMode="auto">
              <a:xfrm>
                <a:off x="3792" y="1826"/>
                <a:ext cx="0" cy="8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82" name="Oval 152">
                <a:extLst>
                  <a:ext uri="{FF2B5EF4-FFF2-40B4-BE49-F238E27FC236}">
                    <a16:creationId xmlns:a16="http://schemas.microsoft.com/office/drawing/2014/main" id="{E71E47CD-5EBF-4362-BFA1-DF5567968734}"/>
                  </a:ext>
                </a:extLst>
              </p:cNvPr>
              <p:cNvSpPr>
                <a:spLocks noChangeArrowheads="1"/>
              </p:cNvSpPr>
              <p:nvPr/>
            </p:nvSpPr>
            <p:spPr bwMode="auto">
              <a:xfrm>
                <a:off x="3752" y="1922"/>
                <a:ext cx="80" cy="8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7483" name="Line 153">
                <a:extLst>
                  <a:ext uri="{FF2B5EF4-FFF2-40B4-BE49-F238E27FC236}">
                    <a16:creationId xmlns:a16="http://schemas.microsoft.com/office/drawing/2014/main" id="{F468E383-AF80-47E7-8ACB-37E106A5CBE0}"/>
                  </a:ext>
                </a:extLst>
              </p:cNvPr>
              <p:cNvSpPr>
                <a:spLocks noChangeShapeType="1"/>
              </p:cNvSpPr>
              <p:nvPr/>
            </p:nvSpPr>
            <p:spPr bwMode="auto">
              <a:xfrm>
                <a:off x="4992" y="1826"/>
                <a:ext cx="0" cy="8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84" name="Oval 154">
                <a:extLst>
                  <a:ext uri="{FF2B5EF4-FFF2-40B4-BE49-F238E27FC236}">
                    <a16:creationId xmlns:a16="http://schemas.microsoft.com/office/drawing/2014/main" id="{1806E8F2-7924-4093-BAF2-E86B9D3C4387}"/>
                  </a:ext>
                </a:extLst>
              </p:cNvPr>
              <p:cNvSpPr>
                <a:spLocks noChangeArrowheads="1"/>
              </p:cNvSpPr>
              <p:nvPr/>
            </p:nvSpPr>
            <p:spPr bwMode="auto">
              <a:xfrm>
                <a:off x="4952" y="1922"/>
                <a:ext cx="80" cy="8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7485" name="Line 155">
                <a:extLst>
                  <a:ext uri="{FF2B5EF4-FFF2-40B4-BE49-F238E27FC236}">
                    <a16:creationId xmlns:a16="http://schemas.microsoft.com/office/drawing/2014/main" id="{AC8A8269-C6D4-4142-99FE-C574B66DF793}"/>
                  </a:ext>
                </a:extLst>
              </p:cNvPr>
              <p:cNvSpPr>
                <a:spLocks noChangeShapeType="1"/>
              </p:cNvSpPr>
              <p:nvPr/>
            </p:nvSpPr>
            <p:spPr bwMode="auto">
              <a:xfrm flipV="1">
                <a:off x="528" y="1090"/>
                <a:ext cx="0" cy="64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86" name="Line 156">
                <a:extLst>
                  <a:ext uri="{FF2B5EF4-FFF2-40B4-BE49-F238E27FC236}">
                    <a16:creationId xmlns:a16="http://schemas.microsoft.com/office/drawing/2014/main" id="{EAAFF0BB-1BC2-43E2-AB7C-3B7835DA323F}"/>
                  </a:ext>
                </a:extLst>
              </p:cNvPr>
              <p:cNvSpPr>
                <a:spLocks noChangeShapeType="1"/>
              </p:cNvSpPr>
              <p:nvPr/>
            </p:nvSpPr>
            <p:spPr bwMode="auto">
              <a:xfrm flipV="1">
                <a:off x="1488" y="1090"/>
                <a:ext cx="0" cy="64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87" name="Line 157">
                <a:extLst>
                  <a:ext uri="{FF2B5EF4-FFF2-40B4-BE49-F238E27FC236}">
                    <a16:creationId xmlns:a16="http://schemas.microsoft.com/office/drawing/2014/main" id="{B8360548-5229-4948-AD7E-3202D322FD74}"/>
                  </a:ext>
                </a:extLst>
              </p:cNvPr>
              <p:cNvSpPr>
                <a:spLocks noChangeShapeType="1"/>
              </p:cNvSpPr>
              <p:nvPr/>
            </p:nvSpPr>
            <p:spPr bwMode="auto">
              <a:xfrm flipV="1">
                <a:off x="2640" y="1090"/>
                <a:ext cx="0" cy="64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88" name="Line 158">
                <a:extLst>
                  <a:ext uri="{FF2B5EF4-FFF2-40B4-BE49-F238E27FC236}">
                    <a16:creationId xmlns:a16="http://schemas.microsoft.com/office/drawing/2014/main" id="{C5AEC425-EA0B-44BC-91B1-B457023167BF}"/>
                  </a:ext>
                </a:extLst>
              </p:cNvPr>
              <p:cNvSpPr>
                <a:spLocks noChangeShapeType="1"/>
              </p:cNvSpPr>
              <p:nvPr/>
            </p:nvSpPr>
            <p:spPr bwMode="auto">
              <a:xfrm flipV="1">
                <a:off x="3792" y="1090"/>
                <a:ext cx="0" cy="64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89" name="Line 159">
                <a:extLst>
                  <a:ext uri="{FF2B5EF4-FFF2-40B4-BE49-F238E27FC236}">
                    <a16:creationId xmlns:a16="http://schemas.microsoft.com/office/drawing/2014/main" id="{3E516AB0-5785-43C3-9215-2A04DE66F042}"/>
                  </a:ext>
                </a:extLst>
              </p:cNvPr>
              <p:cNvSpPr>
                <a:spLocks noChangeShapeType="1"/>
              </p:cNvSpPr>
              <p:nvPr/>
            </p:nvSpPr>
            <p:spPr bwMode="auto">
              <a:xfrm flipV="1">
                <a:off x="4992" y="1090"/>
                <a:ext cx="0" cy="64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90" name="Line 161">
                <a:extLst>
                  <a:ext uri="{FF2B5EF4-FFF2-40B4-BE49-F238E27FC236}">
                    <a16:creationId xmlns:a16="http://schemas.microsoft.com/office/drawing/2014/main" id="{5782E68E-2E00-4B22-B70B-0B9DE2F3AF6F}"/>
                  </a:ext>
                </a:extLst>
              </p:cNvPr>
              <p:cNvSpPr>
                <a:spLocks noChangeShapeType="1"/>
              </p:cNvSpPr>
              <p:nvPr/>
            </p:nvSpPr>
            <p:spPr bwMode="auto">
              <a:xfrm>
                <a:off x="568" y="1194"/>
                <a:ext cx="912"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91" name="Line 163">
                <a:extLst>
                  <a:ext uri="{FF2B5EF4-FFF2-40B4-BE49-F238E27FC236}">
                    <a16:creationId xmlns:a16="http://schemas.microsoft.com/office/drawing/2014/main" id="{B1C9F82B-0A35-441A-A605-4A2EFF4D0D12}"/>
                  </a:ext>
                </a:extLst>
              </p:cNvPr>
              <p:cNvSpPr>
                <a:spLocks noChangeShapeType="1"/>
              </p:cNvSpPr>
              <p:nvPr/>
            </p:nvSpPr>
            <p:spPr bwMode="auto">
              <a:xfrm>
                <a:off x="1488" y="1194"/>
                <a:ext cx="1096"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92" name="Line 165">
                <a:extLst>
                  <a:ext uri="{FF2B5EF4-FFF2-40B4-BE49-F238E27FC236}">
                    <a16:creationId xmlns:a16="http://schemas.microsoft.com/office/drawing/2014/main" id="{A909CE2E-0236-4E95-A504-D8E1F4CB0C8A}"/>
                  </a:ext>
                </a:extLst>
              </p:cNvPr>
              <p:cNvSpPr>
                <a:spLocks noChangeShapeType="1"/>
              </p:cNvSpPr>
              <p:nvPr/>
            </p:nvSpPr>
            <p:spPr bwMode="auto">
              <a:xfrm>
                <a:off x="2640" y="1194"/>
                <a:ext cx="1144"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93" name="Line 167">
                <a:extLst>
                  <a:ext uri="{FF2B5EF4-FFF2-40B4-BE49-F238E27FC236}">
                    <a16:creationId xmlns:a16="http://schemas.microsoft.com/office/drawing/2014/main" id="{AFE9D19A-3741-43AE-AFD5-824F8670DC86}"/>
                  </a:ext>
                </a:extLst>
              </p:cNvPr>
              <p:cNvSpPr>
                <a:spLocks noChangeShapeType="1"/>
              </p:cNvSpPr>
              <p:nvPr/>
            </p:nvSpPr>
            <p:spPr bwMode="auto">
              <a:xfrm>
                <a:off x="3832" y="1194"/>
                <a:ext cx="1152"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94" name="Rectangle 169">
                <a:extLst>
                  <a:ext uri="{FF2B5EF4-FFF2-40B4-BE49-F238E27FC236}">
                    <a16:creationId xmlns:a16="http://schemas.microsoft.com/office/drawing/2014/main" id="{E1F125BD-07A9-4A03-A472-A6B0ABB38B39}"/>
                  </a:ext>
                </a:extLst>
              </p:cNvPr>
              <p:cNvSpPr>
                <a:spLocks noChangeArrowheads="1"/>
              </p:cNvSpPr>
              <p:nvPr/>
            </p:nvSpPr>
            <p:spPr bwMode="auto">
              <a:xfrm>
                <a:off x="807" y="1002"/>
                <a:ext cx="43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Ifetch</a:t>
                </a:r>
              </a:p>
            </p:txBody>
          </p:sp>
          <p:sp>
            <p:nvSpPr>
              <p:cNvPr id="57495" name="Rectangle 170">
                <a:extLst>
                  <a:ext uri="{FF2B5EF4-FFF2-40B4-BE49-F238E27FC236}">
                    <a16:creationId xmlns:a16="http://schemas.microsoft.com/office/drawing/2014/main" id="{489D253C-34DD-4789-91B1-ABA37C6CC89F}"/>
                  </a:ext>
                </a:extLst>
              </p:cNvPr>
              <p:cNvSpPr>
                <a:spLocks noChangeArrowheads="1"/>
              </p:cNvSpPr>
              <p:nvPr/>
            </p:nvSpPr>
            <p:spPr bwMode="auto">
              <a:xfrm>
                <a:off x="1767" y="1002"/>
                <a:ext cx="56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Reg/Dec</a:t>
                </a:r>
              </a:p>
            </p:txBody>
          </p:sp>
          <p:sp>
            <p:nvSpPr>
              <p:cNvPr id="57496" name="Rectangle 171">
                <a:extLst>
                  <a:ext uri="{FF2B5EF4-FFF2-40B4-BE49-F238E27FC236}">
                    <a16:creationId xmlns:a16="http://schemas.microsoft.com/office/drawing/2014/main" id="{639D37FC-6776-4467-8E0A-16743E6067B2}"/>
                  </a:ext>
                </a:extLst>
              </p:cNvPr>
              <p:cNvSpPr>
                <a:spLocks noChangeArrowheads="1"/>
              </p:cNvSpPr>
              <p:nvPr/>
            </p:nvSpPr>
            <p:spPr bwMode="auto">
              <a:xfrm>
                <a:off x="3015" y="1002"/>
                <a:ext cx="37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Exec</a:t>
                </a:r>
              </a:p>
            </p:txBody>
          </p:sp>
          <p:sp>
            <p:nvSpPr>
              <p:cNvPr id="57497" name="Rectangle 172">
                <a:extLst>
                  <a:ext uri="{FF2B5EF4-FFF2-40B4-BE49-F238E27FC236}">
                    <a16:creationId xmlns:a16="http://schemas.microsoft.com/office/drawing/2014/main" id="{83A1967E-8076-4D4E-9FEF-C31D8EC07EDC}"/>
                  </a:ext>
                </a:extLst>
              </p:cNvPr>
              <p:cNvSpPr>
                <a:spLocks noChangeArrowheads="1"/>
              </p:cNvSpPr>
              <p:nvPr/>
            </p:nvSpPr>
            <p:spPr bwMode="auto">
              <a:xfrm>
                <a:off x="4215" y="1002"/>
                <a:ext cx="39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Mem</a:t>
                </a:r>
              </a:p>
            </p:txBody>
          </p:sp>
          <p:sp>
            <p:nvSpPr>
              <p:cNvPr id="57498" name="Line 174">
                <a:extLst>
                  <a:ext uri="{FF2B5EF4-FFF2-40B4-BE49-F238E27FC236}">
                    <a16:creationId xmlns:a16="http://schemas.microsoft.com/office/drawing/2014/main" id="{B8ED1243-639A-454C-BE36-554408095BB0}"/>
                  </a:ext>
                </a:extLst>
              </p:cNvPr>
              <p:cNvSpPr>
                <a:spLocks noChangeShapeType="1"/>
              </p:cNvSpPr>
              <p:nvPr/>
            </p:nvSpPr>
            <p:spPr bwMode="auto">
              <a:xfrm>
                <a:off x="2854" y="3209"/>
                <a:ext cx="196" cy="98"/>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99" name="Rectangle 175">
                <a:extLst>
                  <a:ext uri="{FF2B5EF4-FFF2-40B4-BE49-F238E27FC236}">
                    <a16:creationId xmlns:a16="http://schemas.microsoft.com/office/drawing/2014/main" id="{ABD27487-850A-4B9D-9BFA-D50556DDDD23}"/>
                  </a:ext>
                </a:extLst>
              </p:cNvPr>
              <p:cNvSpPr>
                <a:spLocks noChangeArrowheads="1"/>
              </p:cNvSpPr>
              <p:nvPr/>
            </p:nvSpPr>
            <p:spPr bwMode="auto">
              <a:xfrm>
                <a:off x="2055" y="1194"/>
                <a:ext cx="29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Wr</a:t>
                </a:r>
              </a:p>
            </p:txBody>
          </p:sp>
        </p:grpSp>
      </p:grpSp>
      <p:sp>
        <p:nvSpPr>
          <p:cNvPr id="57520" name="AutoShape 176">
            <a:extLst>
              <a:ext uri="{FF2B5EF4-FFF2-40B4-BE49-F238E27FC236}">
                <a16:creationId xmlns:a16="http://schemas.microsoft.com/office/drawing/2014/main" id="{5FE4DC23-01FD-4A5C-8B28-3D0A127523F1}"/>
              </a:ext>
            </a:extLst>
          </p:cNvPr>
          <p:cNvSpPr>
            <a:spLocks noChangeArrowheads="1"/>
          </p:cNvSpPr>
          <p:nvPr/>
        </p:nvSpPr>
        <p:spPr bwMode="auto">
          <a:xfrm>
            <a:off x="160338" y="5649913"/>
            <a:ext cx="2813050" cy="1208087"/>
          </a:xfrm>
          <a:prstGeom prst="cloudCallout">
            <a:avLst>
              <a:gd name="adj1" fmla="val 5134"/>
              <a:gd name="adj2" fmla="val -70764"/>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800">
                <a:solidFill>
                  <a:srgbClr val="CC0000"/>
                </a:solidFill>
                <a:latin typeface="Arial" panose="020B0604020202020204" pitchFamily="34" charset="0"/>
                <a:ea typeface="黑体" panose="02010609060101010101" pitchFamily="49" charset="-122"/>
              </a:rPr>
              <a:t>为什么 </a:t>
            </a:r>
            <a:r>
              <a:rPr lang="en-US" altLang="zh-CN" sz="1800">
                <a:solidFill>
                  <a:srgbClr val="CC0000"/>
                </a:solidFill>
                <a:latin typeface="Arial" panose="020B0604020202020204" pitchFamily="34" charset="0"/>
                <a:ea typeface="黑体" panose="02010609060101010101" pitchFamily="49" charset="-122"/>
              </a:rPr>
              <a:t>1</a:t>
            </a:r>
            <a:r>
              <a:rPr lang="en-US" altLang="zh-CN" sz="1800" baseline="30000">
                <a:solidFill>
                  <a:srgbClr val="CC0000"/>
                </a:solidFill>
                <a:latin typeface="Arial" panose="020B0604020202020204" pitchFamily="34" charset="0"/>
                <a:ea typeface="黑体" panose="02010609060101010101" pitchFamily="49" charset="-122"/>
              </a:rPr>
              <a:t>st</a:t>
            </a:r>
            <a:r>
              <a:rPr lang="en-US" altLang="zh-CN" sz="1800">
                <a:solidFill>
                  <a:srgbClr val="CC0000"/>
                </a:solidFill>
                <a:latin typeface="Arial" panose="020B0604020202020204" pitchFamily="34" charset="0"/>
                <a:ea typeface="黑体" panose="02010609060101010101" pitchFamily="49" charset="-122"/>
              </a:rPr>
              <a:t> </a:t>
            </a:r>
            <a:r>
              <a:rPr lang="zh-CN" altLang="en-US" sz="1800">
                <a:solidFill>
                  <a:srgbClr val="CC0000"/>
                </a:solidFill>
                <a:latin typeface="Arial" panose="020B0604020202020204" pitchFamily="34" charset="0"/>
                <a:ea typeface="黑体" panose="02010609060101010101" pitchFamily="49" charset="-122"/>
              </a:rPr>
              <a:t>和 </a:t>
            </a:r>
            <a:r>
              <a:rPr lang="en-US" altLang="zh-CN" sz="1800">
                <a:solidFill>
                  <a:srgbClr val="CC0000"/>
                </a:solidFill>
                <a:latin typeface="Arial" panose="020B0604020202020204" pitchFamily="34" charset="0"/>
                <a:ea typeface="黑体" panose="02010609060101010101" pitchFamily="49" charset="-122"/>
              </a:rPr>
              <a:t>2</a:t>
            </a:r>
            <a:r>
              <a:rPr lang="en-US" altLang="zh-CN" sz="1800" baseline="30000">
                <a:solidFill>
                  <a:srgbClr val="CC0000"/>
                </a:solidFill>
                <a:latin typeface="Arial" panose="020B0604020202020204" pitchFamily="34" charset="0"/>
                <a:ea typeface="黑体" panose="02010609060101010101" pitchFamily="49" charset="-122"/>
              </a:rPr>
              <a:t>nd</a:t>
            </a:r>
            <a:r>
              <a:rPr lang="en-US" altLang="zh-CN" sz="1800">
                <a:solidFill>
                  <a:srgbClr val="CC0000"/>
                </a:solidFill>
                <a:latin typeface="Arial" panose="020B0604020202020204" pitchFamily="34" charset="0"/>
                <a:ea typeface="黑体" panose="02010609060101010101" pitchFamily="49" charset="-122"/>
              </a:rPr>
              <a:t> </a:t>
            </a:r>
            <a:r>
              <a:rPr lang="zh-CN" altLang="en-US" sz="1800">
                <a:solidFill>
                  <a:srgbClr val="CC0000"/>
                </a:solidFill>
                <a:latin typeface="Arial" panose="020B0604020202020204" pitchFamily="34" charset="0"/>
                <a:ea typeface="黑体" panose="02010609060101010101" pitchFamily="49" charset="-122"/>
              </a:rPr>
              <a:t>阶段没有控制信号</a:t>
            </a:r>
            <a:r>
              <a:rPr lang="en-US" altLang="zh-CN" sz="1800">
                <a:solidFill>
                  <a:srgbClr val="CC0000"/>
                </a:solidFill>
                <a:latin typeface="Arial" panose="020B0604020202020204" pitchFamily="34" charset="0"/>
                <a:ea typeface="黑体" panose="02010609060101010101" pitchFamily="49" charset="-122"/>
              </a:rPr>
              <a:t>?</a:t>
            </a:r>
          </a:p>
        </p:txBody>
      </p:sp>
      <p:sp>
        <p:nvSpPr>
          <p:cNvPr id="57521" name="Rectangle 177">
            <a:extLst>
              <a:ext uri="{FF2B5EF4-FFF2-40B4-BE49-F238E27FC236}">
                <a16:creationId xmlns:a16="http://schemas.microsoft.com/office/drawing/2014/main" id="{FFD3BAC3-3C85-421F-93AC-912FD86B107C}"/>
              </a:ext>
            </a:extLst>
          </p:cNvPr>
          <p:cNvSpPr>
            <a:spLocks noChangeArrowheads="1"/>
          </p:cNvSpPr>
          <p:nvPr/>
        </p:nvSpPr>
        <p:spPr bwMode="auto">
          <a:xfrm>
            <a:off x="3103563" y="6257925"/>
            <a:ext cx="5005387"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900">
                <a:solidFill>
                  <a:schemeClr val="accent2"/>
                </a:solidFill>
                <a:latin typeface="Arial" panose="020B0604020202020204" pitchFamily="34" charset="0"/>
                <a:ea typeface="黑体" panose="02010609060101010101" pitchFamily="49" charset="-122"/>
              </a:rPr>
              <a:t>IF</a:t>
            </a:r>
            <a:r>
              <a:rPr lang="zh-CN" altLang="en-US" sz="1900">
                <a:solidFill>
                  <a:schemeClr val="accent2"/>
                </a:solidFill>
                <a:latin typeface="Arial" panose="020B0604020202020204" pitchFamily="34" charset="0"/>
                <a:ea typeface="黑体" panose="02010609060101010101" pitchFamily="49" charset="-122"/>
              </a:rPr>
              <a:t>和</a:t>
            </a:r>
            <a:r>
              <a:rPr lang="en-US" altLang="zh-CN" sz="1900">
                <a:solidFill>
                  <a:schemeClr val="accent2"/>
                </a:solidFill>
                <a:latin typeface="Arial" panose="020B0604020202020204" pitchFamily="34" charset="0"/>
                <a:ea typeface="黑体" panose="02010609060101010101" pitchFamily="49" charset="-122"/>
              </a:rPr>
              <a:t>ID</a:t>
            </a:r>
            <a:r>
              <a:rPr lang="zh-CN" altLang="en-US" sz="1900">
                <a:solidFill>
                  <a:schemeClr val="accent2"/>
                </a:solidFill>
                <a:latin typeface="Arial" panose="020B0604020202020204" pitchFamily="34" charset="0"/>
                <a:ea typeface="黑体" panose="02010609060101010101" pitchFamily="49" charset="-122"/>
              </a:rPr>
              <a:t>阶段的功能对每条指令来说都一样</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517">
                                            <p:txEl>
                                              <p:pRg st="0" end="0"/>
                                            </p:txEl>
                                          </p:spTgt>
                                        </p:tgtEl>
                                        <p:attrNameLst>
                                          <p:attrName>style.visibility</p:attrName>
                                        </p:attrNameLst>
                                      </p:cBhvr>
                                      <p:to>
                                        <p:strVal val="visible"/>
                                      </p:to>
                                    </p:set>
                                    <p:animEffect transition="in" filter="blinds(horizontal)">
                                      <p:cBhvr>
                                        <p:cTn id="7" dur="500"/>
                                        <p:tgtEl>
                                          <p:spTgt spid="5751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517">
                                            <p:txEl>
                                              <p:pRg st="1" end="1"/>
                                            </p:txEl>
                                          </p:spTgt>
                                        </p:tgtEl>
                                        <p:attrNameLst>
                                          <p:attrName>style.visibility</p:attrName>
                                        </p:attrNameLst>
                                      </p:cBhvr>
                                      <p:to>
                                        <p:strVal val="visible"/>
                                      </p:to>
                                    </p:set>
                                    <p:animEffect transition="in" filter="blinds(horizontal)">
                                      <p:cBhvr>
                                        <p:cTn id="12" dur="500"/>
                                        <p:tgtEl>
                                          <p:spTgt spid="5751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517">
                                            <p:txEl>
                                              <p:pRg st="2" end="2"/>
                                            </p:txEl>
                                          </p:spTgt>
                                        </p:tgtEl>
                                        <p:attrNameLst>
                                          <p:attrName>style.visibility</p:attrName>
                                        </p:attrNameLst>
                                      </p:cBhvr>
                                      <p:to>
                                        <p:strVal val="visible"/>
                                      </p:to>
                                    </p:set>
                                    <p:animEffect transition="in" filter="blinds(horizontal)">
                                      <p:cBhvr>
                                        <p:cTn id="17" dur="500"/>
                                        <p:tgtEl>
                                          <p:spTgt spid="5751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57523"/>
                                        </p:tgtEl>
                                        <p:attrNameLst>
                                          <p:attrName>style.visibility</p:attrName>
                                        </p:attrNameLst>
                                      </p:cBhvr>
                                      <p:to>
                                        <p:strVal val="visible"/>
                                      </p:to>
                                    </p:set>
                                    <p:animEffect transition="in" filter="checkerboard(across)">
                                      <p:cBhvr>
                                        <p:cTn id="22" dur="500"/>
                                        <p:tgtEl>
                                          <p:spTgt spid="575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7520"/>
                                        </p:tgtEl>
                                        <p:attrNameLst>
                                          <p:attrName>style.visibility</p:attrName>
                                        </p:attrNameLst>
                                      </p:cBhvr>
                                      <p:to>
                                        <p:strVal val="visible"/>
                                      </p:to>
                                    </p:set>
                                    <p:animEffect transition="in" filter="checkerboard(across)">
                                      <p:cBhvr>
                                        <p:cTn id="27" dur="500"/>
                                        <p:tgtEl>
                                          <p:spTgt spid="575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57521"/>
                                        </p:tgtEl>
                                        <p:attrNameLst>
                                          <p:attrName>style.visibility</p:attrName>
                                        </p:attrNameLst>
                                      </p:cBhvr>
                                      <p:to>
                                        <p:strVal val="visible"/>
                                      </p:to>
                                    </p:set>
                                    <p:animEffect transition="in" filter="checkerboard(across)">
                                      <p:cBhvr>
                                        <p:cTn id="32" dur="500"/>
                                        <p:tgtEl>
                                          <p:spTgt spid="57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20" grpId="0" animBg="1"/>
      <p:bldP spid="575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BFE42459-B669-47AE-8405-505C8EAF8174}"/>
              </a:ext>
            </a:extLst>
          </p:cNvPr>
          <p:cNvSpPr>
            <a:spLocks noGrp="1" noChangeArrowheads="1"/>
          </p:cNvSpPr>
          <p:nvPr>
            <p:ph type="title"/>
          </p:nvPr>
        </p:nvSpPr>
        <p:spPr>
          <a:xfrm>
            <a:off x="800100" y="228600"/>
            <a:ext cx="5330825" cy="368300"/>
          </a:xfrm>
          <a:noFill/>
        </p:spPr>
        <p:txBody>
          <a:bodyPr/>
          <a:lstStyle/>
          <a:p>
            <a:r>
              <a:rPr lang="en-US" altLang="zh-CN">
                <a:ea typeface="宋体" panose="02010600030101010101" pitchFamily="2" charset="-122"/>
              </a:rPr>
              <a:t>Load</a:t>
            </a:r>
            <a:r>
              <a:rPr lang="zh-CN" altLang="en-US">
                <a:ea typeface="宋体" panose="02010600030101010101" pitchFamily="2" charset="-122"/>
              </a:rPr>
              <a:t>指令</a:t>
            </a:r>
            <a:r>
              <a:rPr lang="en-US" altLang="zh-CN">
                <a:ea typeface="宋体" panose="02010600030101010101" pitchFamily="2" charset="-122"/>
              </a:rPr>
              <a:t>:</a:t>
            </a:r>
            <a:r>
              <a:rPr lang="zh-CN" altLang="en-US">
                <a:ea typeface="宋体" panose="02010600030101010101" pitchFamily="2" charset="-122"/>
              </a:rPr>
              <a:t>流水线中的控制信号</a:t>
            </a:r>
          </a:p>
        </p:txBody>
      </p:sp>
      <p:sp>
        <p:nvSpPr>
          <p:cNvPr id="59395" name="Rectangle 3">
            <a:extLst>
              <a:ext uri="{FF2B5EF4-FFF2-40B4-BE49-F238E27FC236}">
                <a16:creationId xmlns:a16="http://schemas.microsoft.com/office/drawing/2014/main" id="{2B4C363B-94FD-4CB9-B166-A0EA29795977}"/>
              </a:ext>
            </a:extLst>
          </p:cNvPr>
          <p:cNvSpPr>
            <a:spLocks noGrp="1" noChangeArrowheads="1"/>
          </p:cNvSpPr>
          <p:nvPr>
            <p:ph type="body" idx="1"/>
          </p:nvPr>
        </p:nvSpPr>
        <p:spPr>
          <a:xfrm>
            <a:off x="393700" y="679450"/>
            <a:ext cx="8262938" cy="1397000"/>
          </a:xfrm>
          <a:noFill/>
        </p:spPr>
        <p:txBody>
          <a:bodyPr/>
          <a:lstStyle/>
          <a:p>
            <a:pPr>
              <a:spcBef>
                <a:spcPct val="20000"/>
              </a:spcBef>
            </a:pPr>
            <a:r>
              <a:rPr lang="zh-CN" altLang="en-US" sz="1900" dirty="0">
                <a:ea typeface="黑体" panose="02010609060101010101" pitchFamily="49" charset="-122"/>
              </a:rPr>
              <a:t>在</a:t>
            </a:r>
            <a:r>
              <a:rPr lang="zh-CN" altLang="en-US" sz="1900" dirty="0">
                <a:solidFill>
                  <a:srgbClr val="CC0000"/>
                </a:solidFill>
                <a:ea typeface="黑体" panose="02010609060101010101" pitchFamily="49" charset="-122"/>
              </a:rPr>
              <a:t>取数</a:t>
            </a:r>
            <a:r>
              <a:rPr lang="en-US" altLang="zh-CN" sz="1900" dirty="0">
                <a:solidFill>
                  <a:srgbClr val="CC0000"/>
                </a:solidFill>
                <a:ea typeface="黑体" panose="02010609060101010101" pitchFamily="49" charset="-122"/>
              </a:rPr>
              <a:t>/</a:t>
            </a:r>
            <a:r>
              <a:rPr lang="zh-CN" altLang="en-US" sz="1900" dirty="0">
                <a:solidFill>
                  <a:srgbClr val="CC0000"/>
                </a:solidFill>
                <a:ea typeface="黑体" panose="02010609060101010101" pitchFamily="49" charset="-122"/>
              </a:rPr>
              <a:t>译码（</a:t>
            </a:r>
            <a:r>
              <a:rPr lang="en-US" altLang="zh-CN" sz="1900" dirty="0" err="1">
                <a:solidFill>
                  <a:srgbClr val="CC0000"/>
                </a:solidFill>
                <a:ea typeface="黑体" panose="02010609060101010101" pitchFamily="49" charset="-122"/>
              </a:rPr>
              <a:t>Reg</a:t>
            </a:r>
            <a:r>
              <a:rPr lang="en-US" altLang="zh-CN" sz="1900" dirty="0">
                <a:solidFill>
                  <a:srgbClr val="CC0000"/>
                </a:solidFill>
                <a:ea typeface="黑体" panose="02010609060101010101" pitchFamily="49" charset="-122"/>
              </a:rPr>
              <a:t>/Dec</a:t>
            </a:r>
            <a:r>
              <a:rPr lang="zh-CN" altLang="en-US" sz="1900" dirty="0">
                <a:solidFill>
                  <a:srgbClr val="CC0000"/>
                </a:solidFill>
                <a:ea typeface="黑体" panose="02010609060101010101" pitchFamily="49" charset="-122"/>
              </a:rPr>
              <a:t>）阶段</a:t>
            </a:r>
            <a:r>
              <a:rPr lang="zh-CN" altLang="en-US" sz="1900" dirty="0">
                <a:ea typeface="黑体" panose="02010609060101010101" pitchFamily="49" charset="-122"/>
              </a:rPr>
              <a:t>产生本指令每个阶段的所有控制信号</a:t>
            </a:r>
          </a:p>
          <a:p>
            <a:pPr lvl="1">
              <a:lnSpc>
                <a:spcPct val="100000"/>
              </a:lnSpc>
              <a:spcBef>
                <a:spcPct val="20000"/>
              </a:spcBef>
            </a:pPr>
            <a:r>
              <a:rPr lang="en-US" altLang="zh-CN" sz="1900" dirty="0" smtClean="0">
                <a:ea typeface="黑体" panose="02010609060101010101" pitchFamily="49" charset="-122"/>
              </a:rPr>
              <a:t>Exec</a:t>
            </a:r>
            <a:r>
              <a:rPr lang="zh-CN" altLang="en-US" sz="1900" dirty="0" smtClean="0">
                <a:ea typeface="黑体" panose="02010609060101010101" pitchFamily="49" charset="-122"/>
              </a:rPr>
              <a:t>的控制信号 </a:t>
            </a:r>
            <a:r>
              <a:rPr lang="en-US" altLang="zh-CN" sz="1900" dirty="0">
                <a:ea typeface="黑体" panose="02010609060101010101" pitchFamily="49" charset="-122"/>
              </a:rPr>
              <a:t>(</a:t>
            </a:r>
            <a:r>
              <a:rPr lang="en-US" altLang="zh-CN" sz="1900" dirty="0" err="1">
                <a:ea typeface="黑体" panose="02010609060101010101" pitchFamily="49" charset="-122"/>
              </a:rPr>
              <a:t>ExtOp</a:t>
            </a:r>
            <a:r>
              <a:rPr lang="en-US" altLang="zh-CN" sz="1900" dirty="0">
                <a:ea typeface="黑体" panose="02010609060101010101" pitchFamily="49" charset="-122"/>
              </a:rPr>
              <a:t>, </a:t>
            </a:r>
            <a:r>
              <a:rPr lang="en-US" altLang="zh-CN" sz="1900" dirty="0" err="1">
                <a:ea typeface="黑体" panose="02010609060101010101" pitchFamily="49" charset="-122"/>
              </a:rPr>
              <a:t>ALUSrc</a:t>
            </a:r>
            <a:r>
              <a:rPr lang="en-US" altLang="zh-CN" sz="1900" dirty="0">
                <a:ea typeface="黑体" panose="02010609060101010101" pitchFamily="49" charset="-122"/>
              </a:rPr>
              <a:t>, </a:t>
            </a:r>
            <a:r>
              <a:rPr lang="en-US" altLang="zh-CN" sz="1900" dirty="0" smtClean="0">
                <a:ea typeface="黑体" panose="02010609060101010101" pitchFamily="49" charset="-122"/>
              </a:rPr>
              <a:t>…) </a:t>
            </a:r>
            <a:r>
              <a:rPr lang="zh-CN" altLang="en-US" sz="1900" dirty="0">
                <a:ea typeface="黑体" panose="02010609060101010101" pitchFamily="49" charset="-122"/>
              </a:rPr>
              <a:t>在</a:t>
            </a:r>
            <a:r>
              <a:rPr lang="en-US" altLang="zh-CN" sz="1900" dirty="0">
                <a:ea typeface="黑体" panose="02010609060101010101" pitchFamily="49" charset="-122"/>
              </a:rPr>
              <a:t>1</a:t>
            </a:r>
            <a:r>
              <a:rPr lang="zh-CN" altLang="en-US" sz="1900" dirty="0">
                <a:ea typeface="黑体" panose="02010609060101010101" pitchFamily="49" charset="-122"/>
              </a:rPr>
              <a:t>个周期后使用</a:t>
            </a:r>
            <a:endParaRPr lang="en-US" altLang="zh-CN" sz="1900" dirty="0">
              <a:ea typeface="黑体" panose="02010609060101010101" pitchFamily="49" charset="-122"/>
            </a:endParaRPr>
          </a:p>
          <a:p>
            <a:pPr lvl="1">
              <a:lnSpc>
                <a:spcPct val="100000"/>
              </a:lnSpc>
              <a:spcBef>
                <a:spcPct val="20000"/>
              </a:spcBef>
            </a:pPr>
            <a:r>
              <a:rPr lang="en-US" altLang="zh-CN" sz="1900" dirty="0" smtClean="0">
                <a:ea typeface="黑体" panose="02010609060101010101" pitchFamily="49" charset="-122"/>
              </a:rPr>
              <a:t>Mem</a:t>
            </a:r>
            <a:r>
              <a:rPr lang="zh-CN" altLang="en-US" sz="1900" dirty="0" smtClean="0">
                <a:ea typeface="黑体" panose="02010609060101010101" pitchFamily="49" charset="-122"/>
              </a:rPr>
              <a:t>的控制信号 </a:t>
            </a:r>
            <a:r>
              <a:rPr lang="en-US" altLang="zh-CN" sz="1900" dirty="0">
                <a:ea typeface="黑体" panose="02010609060101010101" pitchFamily="49" charset="-122"/>
              </a:rPr>
              <a:t>(</a:t>
            </a:r>
            <a:r>
              <a:rPr lang="en-US" altLang="zh-CN" sz="1900" dirty="0" err="1">
                <a:ea typeface="黑体" panose="02010609060101010101" pitchFamily="49" charset="-122"/>
              </a:rPr>
              <a:t>MemWr</a:t>
            </a:r>
            <a:r>
              <a:rPr lang="en-US" altLang="zh-CN" sz="1900" dirty="0">
                <a:ea typeface="黑体" panose="02010609060101010101" pitchFamily="49" charset="-122"/>
              </a:rPr>
              <a:t>,</a:t>
            </a:r>
            <a:r>
              <a:rPr lang="zh-CN" altLang="en-US" sz="1900" dirty="0">
                <a:ea typeface="黑体" panose="02010609060101010101" pitchFamily="49" charset="-122"/>
              </a:rPr>
              <a:t> </a:t>
            </a:r>
            <a:r>
              <a:rPr lang="en-US" altLang="zh-CN" sz="1900" dirty="0">
                <a:ea typeface="黑体" panose="02010609060101010101" pitchFamily="49" charset="-122"/>
              </a:rPr>
              <a:t>Branch) </a:t>
            </a:r>
            <a:r>
              <a:rPr lang="zh-CN" altLang="en-US" sz="1900" dirty="0">
                <a:ea typeface="黑体" panose="02010609060101010101" pitchFamily="49" charset="-122"/>
              </a:rPr>
              <a:t>在</a:t>
            </a:r>
            <a:r>
              <a:rPr lang="en-US" altLang="zh-CN" sz="1900" dirty="0">
                <a:ea typeface="黑体" panose="02010609060101010101" pitchFamily="49" charset="-122"/>
              </a:rPr>
              <a:t>2</a:t>
            </a:r>
            <a:r>
              <a:rPr lang="zh-CN" altLang="en-US" sz="1900" dirty="0">
                <a:ea typeface="黑体" panose="02010609060101010101" pitchFamily="49" charset="-122"/>
              </a:rPr>
              <a:t>个周期后使用</a:t>
            </a:r>
            <a:endParaRPr lang="en-US" altLang="zh-CN" sz="1900" dirty="0">
              <a:ea typeface="黑体" panose="02010609060101010101" pitchFamily="49" charset="-122"/>
            </a:endParaRPr>
          </a:p>
          <a:p>
            <a:pPr lvl="1">
              <a:lnSpc>
                <a:spcPct val="100000"/>
              </a:lnSpc>
              <a:spcBef>
                <a:spcPct val="20000"/>
              </a:spcBef>
            </a:pPr>
            <a:r>
              <a:rPr lang="en-US" altLang="zh-CN" sz="1900" dirty="0" err="1" smtClean="0">
                <a:ea typeface="黑体" panose="02010609060101010101" pitchFamily="49" charset="-122"/>
              </a:rPr>
              <a:t>Wr</a:t>
            </a:r>
            <a:r>
              <a:rPr lang="zh-CN" altLang="en-US" sz="1900" dirty="0" smtClean="0">
                <a:ea typeface="黑体" panose="02010609060101010101" pitchFamily="49" charset="-122"/>
              </a:rPr>
              <a:t>的控制信号 </a:t>
            </a:r>
            <a:r>
              <a:rPr lang="en-US" altLang="zh-CN" sz="1900" dirty="0">
                <a:ea typeface="黑体" panose="02010609060101010101" pitchFamily="49" charset="-122"/>
              </a:rPr>
              <a:t>(</a:t>
            </a:r>
            <a:r>
              <a:rPr lang="en-US" altLang="zh-CN" sz="1900" dirty="0" err="1">
                <a:ea typeface="黑体" panose="02010609060101010101" pitchFamily="49" charset="-122"/>
              </a:rPr>
              <a:t>MemtoReg</a:t>
            </a:r>
            <a:r>
              <a:rPr lang="en-US" altLang="zh-CN" sz="1900" dirty="0">
                <a:ea typeface="黑体" panose="02010609060101010101" pitchFamily="49" charset="-122"/>
              </a:rPr>
              <a:t>, </a:t>
            </a:r>
            <a:r>
              <a:rPr lang="en-US" altLang="zh-CN" sz="1900" dirty="0" err="1">
                <a:ea typeface="黑体" panose="02010609060101010101" pitchFamily="49" charset="-122"/>
              </a:rPr>
              <a:t>RegWr</a:t>
            </a:r>
            <a:r>
              <a:rPr lang="en-US" altLang="zh-CN" sz="1900" dirty="0">
                <a:ea typeface="黑体" panose="02010609060101010101" pitchFamily="49" charset="-122"/>
              </a:rPr>
              <a:t>) </a:t>
            </a:r>
            <a:r>
              <a:rPr lang="zh-CN" altLang="en-US" sz="1900" dirty="0">
                <a:ea typeface="黑体" panose="02010609060101010101" pitchFamily="49" charset="-122"/>
              </a:rPr>
              <a:t>在</a:t>
            </a:r>
            <a:r>
              <a:rPr lang="en-US" altLang="zh-CN" sz="1900" dirty="0">
                <a:ea typeface="黑体" panose="02010609060101010101" pitchFamily="49" charset="-122"/>
              </a:rPr>
              <a:t>3</a:t>
            </a:r>
            <a:r>
              <a:rPr lang="zh-CN" altLang="en-US" sz="1900" dirty="0">
                <a:ea typeface="黑体" panose="02010609060101010101" pitchFamily="49" charset="-122"/>
              </a:rPr>
              <a:t>个周期后使用</a:t>
            </a:r>
            <a:endParaRPr lang="en-US" altLang="zh-CN" sz="1900" dirty="0">
              <a:ea typeface="黑体" panose="02010609060101010101" pitchFamily="49" charset="-122"/>
            </a:endParaRPr>
          </a:p>
        </p:txBody>
      </p:sp>
      <p:grpSp>
        <p:nvGrpSpPr>
          <p:cNvPr id="59476" name="Group 84">
            <a:extLst>
              <a:ext uri="{FF2B5EF4-FFF2-40B4-BE49-F238E27FC236}">
                <a16:creationId xmlns:a16="http://schemas.microsoft.com/office/drawing/2014/main" id="{63505E5D-5F98-4B3A-BD3D-DF975D28F15A}"/>
              </a:ext>
            </a:extLst>
          </p:cNvPr>
          <p:cNvGrpSpPr>
            <a:grpSpLocks/>
          </p:cNvGrpSpPr>
          <p:nvPr/>
        </p:nvGrpSpPr>
        <p:grpSpPr bwMode="auto">
          <a:xfrm>
            <a:off x="509588" y="2111375"/>
            <a:ext cx="8418512" cy="3429000"/>
            <a:chOff x="321" y="1672"/>
            <a:chExt cx="5303" cy="2160"/>
          </a:xfrm>
        </p:grpSpPr>
        <p:sp>
          <p:nvSpPr>
            <p:cNvPr id="59405" name="Rectangle 4">
              <a:extLst>
                <a:ext uri="{FF2B5EF4-FFF2-40B4-BE49-F238E27FC236}">
                  <a16:creationId xmlns:a16="http://schemas.microsoft.com/office/drawing/2014/main" id="{CEFB4554-A7E2-4339-8FFF-0009105A96F2}"/>
                </a:ext>
              </a:extLst>
            </p:cNvPr>
            <p:cNvSpPr>
              <a:spLocks noChangeArrowheads="1"/>
            </p:cNvSpPr>
            <p:nvPr/>
          </p:nvSpPr>
          <p:spPr bwMode="auto">
            <a:xfrm>
              <a:off x="338" y="2216"/>
              <a:ext cx="182" cy="161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9406" name="Rectangle 5">
              <a:extLst>
                <a:ext uri="{FF2B5EF4-FFF2-40B4-BE49-F238E27FC236}">
                  <a16:creationId xmlns:a16="http://schemas.microsoft.com/office/drawing/2014/main" id="{BE1ACC98-8C9C-49F8-94D2-E340DCDF6CB9}"/>
                </a:ext>
              </a:extLst>
            </p:cNvPr>
            <p:cNvSpPr>
              <a:spLocks noChangeArrowheads="1"/>
            </p:cNvSpPr>
            <p:nvPr/>
          </p:nvSpPr>
          <p:spPr bwMode="auto">
            <a:xfrm rot="5400000">
              <a:off x="-28" y="2898"/>
              <a:ext cx="90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IF/ID Register</a:t>
              </a:r>
            </a:p>
          </p:txBody>
        </p:sp>
        <p:sp>
          <p:nvSpPr>
            <p:cNvPr id="59407" name="Line 6">
              <a:extLst>
                <a:ext uri="{FF2B5EF4-FFF2-40B4-BE49-F238E27FC236}">
                  <a16:creationId xmlns:a16="http://schemas.microsoft.com/office/drawing/2014/main" id="{1C163645-63BD-42B1-A012-BDE039275797}"/>
                </a:ext>
              </a:extLst>
            </p:cNvPr>
            <p:cNvSpPr>
              <a:spLocks noChangeShapeType="1"/>
            </p:cNvSpPr>
            <p:nvPr/>
          </p:nvSpPr>
          <p:spPr bwMode="auto">
            <a:xfrm>
              <a:off x="432" y="2024"/>
              <a:ext cx="0" cy="8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08" name="Rectangle 7">
              <a:extLst>
                <a:ext uri="{FF2B5EF4-FFF2-40B4-BE49-F238E27FC236}">
                  <a16:creationId xmlns:a16="http://schemas.microsoft.com/office/drawing/2014/main" id="{0953643B-5973-4621-A585-856122B182B8}"/>
                </a:ext>
              </a:extLst>
            </p:cNvPr>
            <p:cNvSpPr>
              <a:spLocks noChangeArrowheads="1"/>
            </p:cNvSpPr>
            <p:nvPr/>
          </p:nvSpPr>
          <p:spPr bwMode="auto">
            <a:xfrm>
              <a:off x="2114" y="2216"/>
              <a:ext cx="182" cy="161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9409" name="Rectangle 8">
              <a:extLst>
                <a:ext uri="{FF2B5EF4-FFF2-40B4-BE49-F238E27FC236}">
                  <a16:creationId xmlns:a16="http://schemas.microsoft.com/office/drawing/2014/main" id="{CF2D1AE0-43A0-41FC-9E51-ED2C5967478D}"/>
                </a:ext>
              </a:extLst>
            </p:cNvPr>
            <p:cNvSpPr>
              <a:spLocks noChangeArrowheads="1"/>
            </p:cNvSpPr>
            <p:nvPr/>
          </p:nvSpPr>
          <p:spPr bwMode="auto">
            <a:xfrm rot="5400000">
              <a:off x="1738" y="2899"/>
              <a:ext cx="92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ID/Ex Register</a:t>
              </a:r>
            </a:p>
          </p:txBody>
        </p:sp>
        <p:sp>
          <p:nvSpPr>
            <p:cNvPr id="59410" name="Rectangle 9">
              <a:extLst>
                <a:ext uri="{FF2B5EF4-FFF2-40B4-BE49-F238E27FC236}">
                  <a16:creationId xmlns:a16="http://schemas.microsoft.com/office/drawing/2014/main" id="{34B3151C-3A4C-4DD1-83D5-96F2ABBEE429}"/>
                </a:ext>
              </a:extLst>
            </p:cNvPr>
            <p:cNvSpPr>
              <a:spLocks noChangeArrowheads="1"/>
            </p:cNvSpPr>
            <p:nvPr/>
          </p:nvSpPr>
          <p:spPr bwMode="auto">
            <a:xfrm>
              <a:off x="3362" y="2216"/>
              <a:ext cx="182" cy="161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9411" name="Rectangle 10">
              <a:extLst>
                <a:ext uri="{FF2B5EF4-FFF2-40B4-BE49-F238E27FC236}">
                  <a16:creationId xmlns:a16="http://schemas.microsoft.com/office/drawing/2014/main" id="{32C5CC7A-4B9E-482B-8A55-1848982D0645}"/>
                </a:ext>
              </a:extLst>
            </p:cNvPr>
            <p:cNvSpPr>
              <a:spLocks noChangeArrowheads="1"/>
            </p:cNvSpPr>
            <p:nvPr/>
          </p:nvSpPr>
          <p:spPr bwMode="auto">
            <a:xfrm rot="5400000">
              <a:off x="2914" y="2850"/>
              <a:ext cx="107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Ex/Mem Register</a:t>
              </a:r>
            </a:p>
          </p:txBody>
        </p:sp>
        <p:sp>
          <p:nvSpPr>
            <p:cNvPr id="59412" name="Rectangle 11">
              <a:extLst>
                <a:ext uri="{FF2B5EF4-FFF2-40B4-BE49-F238E27FC236}">
                  <a16:creationId xmlns:a16="http://schemas.microsoft.com/office/drawing/2014/main" id="{6F7D8242-6B58-4F20-A601-F9608614DC89}"/>
                </a:ext>
              </a:extLst>
            </p:cNvPr>
            <p:cNvSpPr>
              <a:spLocks noChangeArrowheads="1"/>
            </p:cNvSpPr>
            <p:nvPr/>
          </p:nvSpPr>
          <p:spPr bwMode="auto">
            <a:xfrm>
              <a:off x="4658" y="2216"/>
              <a:ext cx="182" cy="161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9413" name="Rectangle 12">
              <a:extLst>
                <a:ext uri="{FF2B5EF4-FFF2-40B4-BE49-F238E27FC236}">
                  <a16:creationId xmlns:a16="http://schemas.microsoft.com/office/drawing/2014/main" id="{46451EB8-985B-4EDB-BC19-D7D764372336}"/>
                </a:ext>
              </a:extLst>
            </p:cNvPr>
            <p:cNvSpPr>
              <a:spLocks noChangeArrowheads="1"/>
            </p:cNvSpPr>
            <p:nvPr/>
          </p:nvSpPr>
          <p:spPr bwMode="auto">
            <a:xfrm rot="5400000">
              <a:off x="4192" y="2898"/>
              <a:ext cx="110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Mem/Wr Register</a:t>
              </a:r>
            </a:p>
          </p:txBody>
        </p:sp>
        <p:sp>
          <p:nvSpPr>
            <p:cNvPr id="59414" name="Oval 13">
              <a:extLst>
                <a:ext uri="{FF2B5EF4-FFF2-40B4-BE49-F238E27FC236}">
                  <a16:creationId xmlns:a16="http://schemas.microsoft.com/office/drawing/2014/main" id="{F52FF178-6379-4D60-B06D-B7C890E5B484}"/>
                </a:ext>
              </a:extLst>
            </p:cNvPr>
            <p:cNvSpPr>
              <a:spLocks noChangeArrowheads="1"/>
            </p:cNvSpPr>
            <p:nvPr/>
          </p:nvSpPr>
          <p:spPr bwMode="auto">
            <a:xfrm>
              <a:off x="392" y="2120"/>
              <a:ext cx="80" cy="8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9415" name="Line 14">
              <a:extLst>
                <a:ext uri="{FF2B5EF4-FFF2-40B4-BE49-F238E27FC236}">
                  <a16:creationId xmlns:a16="http://schemas.microsoft.com/office/drawing/2014/main" id="{4A3CB5A3-3FA6-4978-81C2-BC692B74EF44}"/>
                </a:ext>
              </a:extLst>
            </p:cNvPr>
            <p:cNvSpPr>
              <a:spLocks noChangeShapeType="1"/>
            </p:cNvSpPr>
            <p:nvPr/>
          </p:nvSpPr>
          <p:spPr bwMode="auto">
            <a:xfrm>
              <a:off x="2208" y="2024"/>
              <a:ext cx="0" cy="8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16" name="Oval 15">
              <a:extLst>
                <a:ext uri="{FF2B5EF4-FFF2-40B4-BE49-F238E27FC236}">
                  <a16:creationId xmlns:a16="http://schemas.microsoft.com/office/drawing/2014/main" id="{25E26F5C-FDFB-4EEB-BE9F-63ED4B14D821}"/>
                </a:ext>
              </a:extLst>
            </p:cNvPr>
            <p:cNvSpPr>
              <a:spLocks noChangeArrowheads="1"/>
            </p:cNvSpPr>
            <p:nvPr/>
          </p:nvSpPr>
          <p:spPr bwMode="auto">
            <a:xfrm>
              <a:off x="2168" y="2120"/>
              <a:ext cx="80" cy="8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9417" name="Line 16">
              <a:extLst>
                <a:ext uri="{FF2B5EF4-FFF2-40B4-BE49-F238E27FC236}">
                  <a16:creationId xmlns:a16="http://schemas.microsoft.com/office/drawing/2014/main" id="{48A1E337-6788-4EE2-805D-A63A9A89F03E}"/>
                </a:ext>
              </a:extLst>
            </p:cNvPr>
            <p:cNvSpPr>
              <a:spLocks noChangeShapeType="1"/>
            </p:cNvSpPr>
            <p:nvPr/>
          </p:nvSpPr>
          <p:spPr bwMode="auto">
            <a:xfrm>
              <a:off x="3456" y="2024"/>
              <a:ext cx="0" cy="8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18" name="Oval 17">
              <a:extLst>
                <a:ext uri="{FF2B5EF4-FFF2-40B4-BE49-F238E27FC236}">
                  <a16:creationId xmlns:a16="http://schemas.microsoft.com/office/drawing/2014/main" id="{5542F5A7-21B1-43E0-80C9-A44F0E6A02E8}"/>
                </a:ext>
              </a:extLst>
            </p:cNvPr>
            <p:cNvSpPr>
              <a:spLocks noChangeArrowheads="1"/>
            </p:cNvSpPr>
            <p:nvPr/>
          </p:nvSpPr>
          <p:spPr bwMode="auto">
            <a:xfrm>
              <a:off x="3416" y="2120"/>
              <a:ext cx="80" cy="8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9419" name="Line 18">
              <a:extLst>
                <a:ext uri="{FF2B5EF4-FFF2-40B4-BE49-F238E27FC236}">
                  <a16:creationId xmlns:a16="http://schemas.microsoft.com/office/drawing/2014/main" id="{67F47F4F-E5E3-4C36-A1D9-4625603158C3}"/>
                </a:ext>
              </a:extLst>
            </p:cNvPr>
            <p:cNvSpPr>
              <a:spLocks noChangeShapeType="1"/>
            </p:cNvSpPr>
            <p:nvPr/>
          </p:nvSpPr>
          <p:spPr bwMode="auto">
            <a:xfrm>
              <a:off x="4752" y="2024"/>
              <a:ext cx="0" cy="8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20" name="Oval 19">
              <a:extLst>
                <a:ext uri="{FF2B5EF4-FFF2-40B4-BE49-F238E27FC236}">
                  <a16:creationId xmlns:a16="http://schemas.microsoft.com/office/drawing/2014/main" id="{76022DBA-78D0-4B85-B9D9-B3425F59838F}"/>
                </a:ext>
              </a:extLst>
            </p:cNvPr>
            <p:cNvSpPr>
              <a:spLocks noChangeArrowheads="1"/>
            </p:cNvSpPr>
            <p:nvPr/>
          </p:nvSpPr>
          <p:spPr bwMode="auto">
            <a:xfrm>
              <a:off x="4712" y="2120"/>
              <a:ext cx="80" cy="8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9421" name="Line 20">
              <a:extLst>
                <a:ext uri="{FF2B5EF4-FFF2-40B4-BE49-F238E27FC236}">
                  <a16:creationId xmlns:a16="http://schemas.microsoft.com/office/drawing/2014/main" id="{5EFA735B-053B-422D-988A-0FBAB5A38939}"/>
                </a:ext>
              </a:extLst>
            </p:cNvPr>
            <p:cNvSpPr>
              <a:spLocks noChangeShapeType="1"/>
            </p:cNvSpPr>
            <p:nvPr/>
          </p:nvSpPr>
          <p:spPr bwMode="auto">
            <a:xfrm flipV="1">
              <a:off x="432" y="1672"/>
              <a:ext cx="0" cy="304"/>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22" name="Line 22">
              <a:extLst>
                <a:ext uri="{FF2B5EF4-FFF2-40B4-BE49-F238E27FC236}">
                  <a16:creationId xmlns:a16="http://schemas.microsoft.com/office/drawing/2014/main" id="{F9A4A292-E25F-4818-A9D5-391FC7054E10}"/>
                </a:ext>
              </a:extLst>
            </p:cNvPr>
            <p:cNvSpPr>
              <a:spLocks noChangeShapeType="1"/>
            </p:cNvSpPr>
            <p:nvPr/>
          </p:nvSpPr>
          <p:spPr bwMode="auto">
            <a:xfrm>
              <a:off x="440" y="1872"/>
              <a:ext cx="176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23" name="Line 24">
              <a:extLst>
                <a:ext uri="{FF2B5EF4-FFF2-40B4-BE49-F238E27FC236}">
                  <a16:creationId xmlns:a16="http://schemas.microsoft.com/office/drawing/2014/main" id="{1E2BEA9B-BF71-4F6E-9DB0-6F7280E1E634}"/>
                </a:ext>
              </a:extLst>
            </p:cNvPr>
            <p:cNvSpPr>
              <a:spLocks noChangeShapeType="1"/>
            </p:cNvSpPr>
            <p:nvPr/>
          </p:nvSpPr>
          <p:spPr bwMode="auto">
            <a:xfrm>
              <a:off x="2184" y="1872"/>
              <a:ext cx="1264"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24" name="Line 26">
              <a:extLst>
                <a:ext uri="{FF2B5EF4-FFF2-40B4-BE49-F238E27FC236}">
                  <a16:creationId xmlns:a16="http://schemas.microsoft.com/office/drawing/2014/main" id="{F83A13BF-A2CF-46A0-8BC3-9B23CDD70A55}"/>
                </a:ext>
              </a:extLst>
            </p:cNvPr>
            <p:cNvSpPr>
              <a:spLocks noChangeShapeType="1"/>
            </p:cNvSpPr>
            <p:nvPr/>
          </p:nvSpPr>
          <p:spPr bwMode="auto">
            <a:xfrm>
              <a:off x="3456" y="1872"/>
              <a:ext cx="1288"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25" name="Rectangle 28">
              <a:extLst>
                <a:ext uri="{FF2B5EF4-FFF2-40B4-BE49-F238E27FC236}">
                  <a16:creationId xmlns:a16="http://schemas.microsoft.com/office/drawing/2014/main" id="{7429DBBA-FF56-4CEF-BE89-07409A0B99CE}"/>
                </a:ext>
              </a:extLst>
            </p:cNvPr>
            <p:cNvSpPr>
              <a:spLocks noChangeArrowheads="1"/>
            </p:cNvSpPr>
            <p:nvPr/>
          </p:nvSpPr>
          <p:spPr bwMode="auto">
            <a:xfrm>
              <a:off x="951" y="1680"/>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Reg/Dec</a:t>
              </a:r>
            </a:p>
          </p:txBody>
        </p:sp>
        <p:sp>
          <p:nvSpPr>
            <p:cNvPr id="59426" name="Rectangle 29">
              <a:extLst>
                <a:ext uri="{FF2B5EF4-FFF2-40B4-BE49-F238E27FC236}">
                  <a16:creationId xmlns:a16="http://schemas.microsoft.com/office/drawing/2014/main" id="{1E29E5E9-FB7D-4777-8B11-9B1D64A2FFA5}"/>
                </a:ext>
              </a:extLst>
            </p:cNvPr>
            <p:cNvSpPr>
              <a:spLocks noChangeArrowheads="1"/>
            </p:cNvSpPr>
            <p:nvPr/>
          </p:nvSpPr>
          <p:spPr bwMode="auto">
            <a:xfrm>
              <a:off x="2679" y="1680"/>
              <a:ext cx="37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Exec</a:t>
              </a:r>
            </a:p>
          </p:txBody>
        </p:sp>
        <p:sp>
          <p:nvSpPr>
            <p:cNvPr id="59427" name="Rectangle 30">
              <a:extLst>
                <a:ext uri="{FF2B5EF4-FFF2-40B4-BE49-F238E27FC236}">
                  <a16:creationId xmlns:a16="http://schemas.microsoft.com/office/drawing/2014/main" id="{BC013A4A-2EF8-4A8A-8826-ABD86578D0F3}"/>
                </a:ext>
              </a:extLst>
            </p:cNvPr>
            <p:cNvSpPr>
              <a:spLocks noChangeArrowheads="1"/>
            </p:cNvSpPr>
            <p:nvPr/>
          </p:nvSpPr>
          <p:spPr bwMode="auto">
            <a:xfrm>
              <a:off x="3975" y="1680"/>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Mem</a:t>
              </a:r>
            </a:p>
          </p:txBody>
        </p:sp>
        <p:sp>
          <p:nvSpPr>
            <p:cNvPr id="59428" name="Rectangle 31">
              <a:extLst>
                <a:ext uri="{FF2B5EF4-FFF2-40B4-BE49-F238E27FC236}">
                  <a16:creationId xmlns:a16="http://schemas.microsoft.com/office/drawing/2014/main" id="{76800F2A-8518-4D45-8DF0-C300C21EA7D7}"/>
                </a:ext>
              </a:extLst>
            </p:cNvPr>
            <p:cNvSpPr>
              <a:spLocks noChangeArrowheads="1"/>
            </p:cNvSpPr>
            <p:nvPr/>
          </p:nvSpPr>
          <p:spPr bwMode="auto">
            <a:xfrm>
              <a:off x="1383" y="2112"/>
              <a:ext cx="49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ExtOp</a:t>
              </a:r>
            </a:p>
          </p:txBody>
        </p:sp>
        <p:sp>
          <p:nvSpPr>
            <p:cNvPr id="59429" name="Rectangle 32">
              <a:extLst>
                <a:ext uri="{FF2B5EF4-FFF2-40B4-BE49-F238E27FC236}">
                  <a16:creationId xmlns:a16="http://schemas.microsoft.com/office/drawing/2014/main" id="{06929BC0-3EDC-404F-9800-1C8DD998574C}"/>
                </a:ext>
              </a:extLst>
            </p:cNvPr>
            <p:cNvSpPr>
              <a:spLocks noChangeArrowheads="1"/>
            </p:cNvSpPr>
            <p:nvPr/>
          </p:nvSpPr>
          <p:spPr bwMode="auto">
            <a:xfrm>
              <a:off x="1383" y="2496"/>
              <a:ext cx="55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ALUOp</a:t>
              </a:r>
            </a:p>
          </p:txBody>
        </p:sp>
        <p:sp>
          <p:nvSpPr>
            <p:cNvPr id="59430" name="Rectangle 33">
              <a:extLst>
                <a:ext uri="{FF2B5EF4-FFF2-40B4-BE49-F238E27FC236}">
                  <a16:creationId xmlns:a16="http://schemas.microsoft.com/office/drawing/2014/main" id="{AECFEC17-378C-4149-8E4F-7DC235CA7B3B}"/>
                </a:ext>
              </a:extLst>
            </p:cNvPr>
            <p:cNvSpPr>
              <a:spLocks noChangeArrowheads="1"/>
            </p:cNvSpPr>
            <p:nvPr/>
          </p:nvSpPr>
          <p:spPr bwMode="auto">
            <a:xfrm>
              <a:off x="1373" y="2699"/>
              <a:ext cx="56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RegDst</a:t>
              </a:r>
            </a:p>
          </p:txBody>
        </p:sp>
        <p:sp>
          <p:nvSpPr>
            <p:cNvPr id="59431" name="Rectangle 34">
              <a:extLst>
                <a:ext uri="{FF2B5EF4-FFF2-40B4-BE49-F238E27FC236}">
                  <a16:creationId xmlns:a16="http://schemas.microsoft.com/office/drawing/2014/main" id="{03B455A8-93E6-45E8-9111-E2FA8ED68A19}"/>
                </a:ext>
              </a:extLst>
            </p:cNvPr>
            <p:cNvSpPr>
              <a:spLocks noChangeArrowheads="1"/>
            </p:cNvSpPr>
            <p:nvPr/>
          </p:nvSpPr>
          <p:spPr bwMode="auto">
            <a:xfrm>
              <a:off x="1383" y="2304"/>
              <a:ext cx="58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ALUSrc</a:t>
              </a:r>
            </a:p>
          </p:txBody>
        </p:sp>
        <p:sp>
          <p:nvSpPr>
            <p:cNvPr id="59432" name="Rectangle 35">
              <a:extLst>
                <a:ext uri="{FF2B5EF4-FFF2-40B4-BE49-F238E27FC236}">
                  <a16:creationId xmlns:a16="http://schemas.microsoft.com/office/drawing/2014/main" id="{E23AA40C-1373-468F-AA6D-66830C6A535B}"/>
                </a:ext>
              </a:extLst>
            </p:cNvPr>
            <p:cNvSpPr>
              <a:spLocks noChangeArrowheads="1"/>
            </p:cNvSpPr>
            <p:nvPr/>
          </p:nvSpPr>
          <p:spPr bwMode="auto">
            <a:xfrm flipH="1">
              <a:off x="1364" y="3222"/>
              <a:ext cx="55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Branch</a:t>
              </a:r>
            </a:p>
          </p:txBody>
        </p:sp>
        <p:sp>
          <p:nvSpPr>
            <p:cNvPr id="59433" name="Rectangle 36">
              <a:extLst>
                <a:ext uri="{FF2B5EF4-FFF2-40B4-BE49-F238E27FC236}">
                  <a16:creationId xmlns:a16="http://schemas.microsoft.com/office/drawing/2014/main" id="{76177AAE-5C36-4516-95E7-EDC341A0596C}"/>
                </a:ext>
              </a:extLst>
            </p:cNvPr>
            <p:cNvSpPr>
              <a:spLocks noChangeArrowheads="1"/>
            </p:cNvSpPr>
            <p:nvPr/>
          </p:nvSpPr>
          <p:spPr bwMode="auto">
            <a:xfrm>
              <a:off x="1373" y="3047"/>
              <a:ext cx="62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MemWr</a:t>
              </a:r>
            </a:p>
          </p:txBody>
        </p:sp>
        <p:sp>
          <p:nvSpPr>
            <p:cNvPr id="59434" name="Rectangle 37">
              <a:extLst>
                <a:ext uri="{FF2B5EF4-FFF2-40B4-BE49-F238E27FC236}">
                  <a16:creationId xmlns:a16="http://schemas.microsoft.com/office/drawing/2014/main" id="{490AC406-856E-481C-AC61-54BC8E75770D}"/>
                </a:ext>
              </a:extLst>
            </p:cNvPr>
            <p:cNvSpPr>
              <a:spLocks noChangeArrowheads="1"/>
            </p:cNvSpPr>
            <p:nvPr/>
          </p:nvSpPr>
          <p:spPr bwMode="auto">
            <a:xfrm>
              <a:off x="1325" y="3419"/>
              <a:ext cx="76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MemtoReg</a:t>
              </a:r>
            </a:p>
          </p:txBody>
        </p:sp>
        <p:sp>
          <p:nvSpPr>
            <p:cNvPr id="59435" name="Rectangle 38">
              <a:extLst>
                <a:ext uri="{FF2B5EF4-FFF2-40B4-BE49-F238E27FC236}">
                  <a16:creationId xmlns:a16="http://schemas.microsoft.com/office/drawing/2014/main" id="{A249814D-C897-4DF6-925C-6853220E68DD}"/>
                </a:ext>
              </a:extLst>
            </p:cNvPr>
            <p:cNvSpPr>
              <a:spLocks noChangeArrowheads="1"/>
            </p:cNvSpPr>
            <p:nvPr/>
          </p:nvSpPr>
          <p:spPr bwMode="auto">
            <a:xfrm>
              <a:off x="1421" y="3593"/>
              <a:ext cx="52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RegWr</a:t>
              </a:r>
            </a:p>
          </p:txBody>
        </p:sp>
        <p:sp>
          <p:nvSpPr>
            <p:cNvPr id="59436" name="Line 39">
              <a:extLst>
                <a:ext uri="{FF2B5EF4-FFF2-40B4-BE49-F238E27FC236}">
                  <a16:creationId xmlns:a16="http://schemas.microsoft.com/office/drawing/2014/main" id="{0E9713E6-B18D-48FD-BD9B-6B8FF89E1F7B}"/>
                </a:ext>
              </a:extLst>
            </p:cNvPr>
            <p:cNvSpPr>
              <a:spLocks noChangeShapeType="1"/>
            </p:cNvSpPr>
            <p:nvPr/>
          </p:nvSpPr>
          <p:spPr bwMode="auto">
            <a:xfrm flipH="1">
              <a:off x="1336" y="3606"/>
              <a:ext cx="784" cy="0"/>
            </a:xfrm>
            <a:prstGeom prst="line">
              <a:avLst/>
            </a:prstGeom>
            <a:noFill/>
            <a:ln w="25400">
              <a:solidFill>
                <a:schemeClr val="bg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37" name="Line 40">
              <a:extLst>
                <a:ext uri="{FF2B5EF4-FFF2-40B4-BE49-F238E27FC236}">
                  <a16:creationId xmlns:a16="http://schemas.microsoft.com/office/drawing/2014/main" id="{D42F0850-6CBC-4EAD-B164-407BED7C4E2C}"/>
                </a:ext>
              </a:extLst>
            </p:cNvPr>
            <p:cNvSpPr>
              <a:spLocks noChangeShapeType="1"/>
            </p:cNvSpPr>
            <p:nvPr/>
          </p:nvSpPr>
          <p:spPr bwMode="auto">
            <a:xfrm flipH="1">
              <a:off x="1336" y="2304"/>
              <a:ext cx="784" cy="0"/>
            </a:xfrm>
            <a:prstGeom prst="line">
              <a:avLst/>
            </a:prstGeom>
            <a:noFill/>
            <a:ln w="25400">
              <a:solidFill>
                <a:schemeClr val="bg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38" name="Line 41">
              <a:extLst>
                <a:ext uri="{FF2B5EF4-FFF2-40B4-BE49-F238E27FC236}">
                  <a16:creationId xmlns:a16="http://schemas.microsoft.com/office/drawing/2014/main" id="{7EA7EF4A-AB88-456F-A622-53ECF1DFFFFF}"/>
                </a:ext>
              </a:extLst>
            </p:cNvPr>
            <p:cNvSpPr>
              <a:spLocks noChangeShapeType="1"/>
            </p:cNvSpPr>
            <p:nvPr/>
          </p:nvSpPr>
          <p:spPr bwMode="auto">
            <a:xfrm flipH="1">
              <a:off x="1336" y="2496"/>
              <a:ext cx="784" cy="0"/>
            </a:xfrm>
            <a:prstGeom prst="line">
              <a:avLst/>
            </a:prstGeom>
            <a:noFill/>
            <a:ln w="25400">
              <a:solidFill>
                <a:schemeClr val="bg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39" name="Line 42">
              <a:extLst>
                <a:ext uri="{FF2B5EF4-FFF2-40B4-BE49-F238E27FC236}">
                  <a16:creationId xmlns:a16="http://schemas.microsoft.com/office/drawing/2014/main" id="{F3D1AF39-7F51-4BC7-84B7-C5C251D2051E}"/>
                </a:ext>
              </a:extLst>
            </p:cNvPr>
            <p:cNvSpPr>
              <a:spLocks noChangeShapeType="1"/>
            </p:cNvSpPr>
            <p:nvPr/>
          </p:nvSpPr>
          <p:spPr bwMode="auto">
            <a:xfrm flipH="1">
              <a:off x="1336" y="2688"/>
              <a:ext cx="784" cy="0"/>
            </a:xfrm>
            <a:prstGeom prst="line">
              <a:avLst/>
            </a:prstGeom>
            <a:noFill/>
            <a:ln w="25400">
              <a:solidFill>
                <a:schemeClr val="bg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40" name="Line 43">
              <a:extLst>
                <a:ext uri="{FF2B5EF4-FFF2-40B4-BE49-F238E27FC236}">
                  <a16:creationId xmlns:a16="http://schemas.microsoft.com/office/drawing/2014/main" id="{F243B260-4A96-4320-ADBE-E6965499D43E}"/>
                </a:ext>
              </a:extLst>
            </p:cNvPr>
            <p:cNvSpPr>
              <a:spLocks noChangeShapeType="1"/>
            </p:cNvSpPr>
            <p:nvPr/>
          </p:nvSpPr>
          <p:spPr bwMode="auto">
            <a:xfrm flipH="1">
              <a:off x="1336" y="2880"/>
              <a:ext cx="784" cy="0"/>
            </a:xfrm>
            <a:prstGeom prst="line">
              <a:avLst/>
            </a:prstGeom>
            <a:noFill/>
            <a:ln w="25400">
              <a:solidFill>
                <a:schemeClr val="bg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41" name="Line 44">
              <a:extLst>
                <a:ext uri="{FF2B5EF4-FFF2-40B4-BE49-F238E27FC236}">
                  <a16:creationId xmlns:a16="http://schemas.microsoft.com/office/drawing/2014/main" id="{CE3F5BF6-038A-4CBC-A140-85D16629B94B}"/>
                </a:ext>
              </a:extLst>
            </p:cNvPr>
            <p:cNvSpPr>
              <a:spLocks noChangeShapeType="1"/>
            </p:cNvSpPr>
            <p:nvPr/>
          </p:nvSpPr>
          <p:spPr bwMode="auto">
            <a:xfrm flipH="1">
              <a:off x="1336" y="3252"/>
              <a:ext cx="784" cy="0"/>
            </a:xfrm>
            <a:prstGeom prst="line">
              <a:avLst/>
            </a:prstGeom>
            <a:noFill/>
            <a:ln w="25400">
              <a:solidFill>
                <a:schemeClr val="bg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42" name="Line 45">
              <a:extLst>
                <a:ext uri="{FF2B5EF4-FFF2-40B4-BE49-F238E27FC236}">
                  <a16:creationId xmlns:a16="http://schemas.microsoft.com/office/drawing/2014/main" id="{0F9640C6-B542-4BAA-8947-EB57E3360A77}"/>
                </a:ext>
              </a:extLst>
            </p:cNvPr>
            <p:cNvSpPr>
              <a:spLocks noChangeShapeType="1"/>
            </p:cNvSpPr>
            <p:nvPr/>
          </p:nvSpPr>
          <p:spPr bwMode="auto">
            <a:xfrm flipH="1">
              <a:off x="1336" y="3432"/>
              <a:ext cx="784" cy="0"/>
            </a:xfrm>
            <a:prstGeom prst="line">
              <a:avLst/>
            </a:prstGeom>
            <a:noFill/>
            <a:ln w="25400">
              <a:solidFill>
                <a:schemeClr val="bg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43" name="Line 46">
              <a:extLst>
                <a:ext uri="{FF2B5EF4-FFF2-40B4-BE49-F238E27FC236}">
                  <a16:creationId xmlns:a16="http://schemas.microsoft.com/office/drawing/2014/main" id="{C2375B1B-135B-435A-97AD-6047B8E41723}"/>
                </a:ext>
              </a:extLst>
            </p:cNvPr>
            <p:cNvSpPr>
              <a:spLocks noChangeShapeType="1"/>
            </p:cNvSpPr>
            <p:nvPr/>
          </p:nvSpPr>
          <p:spPr bwMode="auto">
            <a:xfrm flipH="1">
              <a:off x="1336" y="3780"/>
              <a:ext cx="784" cy="0"/>
            </a:xfrm>
            <a:prstGeom prst="line">
              <a:avLst/>
            </a:prstGeom>
            <a:noFill/>
            <a:ln w="25400">
              <a:solidFill>
                <a:schemeClr val="bg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44" name="Rectangle 47">
              <a:extLst>
                <a:ext uri="{FF2B5EF4-FFF2-40B4-BE49-F238E27FC236}">
                  <a16:creationId xmlns:a16="http://schemas.microsoft.com/office/drawing/2014/main" id="{2F64EDA4-403D-4871-9492-69393794D3EE}"/>
                </a:ext>
              </a:extLst>
            </p:cNvPr>
            <p:cNvSpPr>
              <a:spLocks noChangeArrowheads="1"/>
            </p:cNvSpPr>
            <p:nvPr/>
          </p:nvSpPr>
          <p:spPr bwMode="auto">
            <a:xfrm>
              <a:off x="776" y="2216"/>
              <a:ext cx="560" cy="161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9445" name="Rectangle 48">
              <a:extLst>
                <a:ext uri="{FF2B5EF4-FFF2-40B4-BE49-F238E27FC236}">
                  <a16:creationId xmlns:a16="http://schemas.microsoft.com/office/drawing/2014/main" id="{98D60FE5-DE5A-44C2-951E-9FCE624E4193}"/>
                </a:ext>
              </a:extLst>
            </p:cNvPr>
            <p:cNvSpPr>
              <a:spLocks noChangeArrowheads="1"/>
            </p:cNvSpPr>
            <p:nvPr/>
          </p:nvSpPr>
          <p:spPr bwMode="auto">
            <a:xfrm>
              <a:off x="807" y="2640"/>
              <a:ext cx="541"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Main</a:t>
              </a:r>
            </a:p>
            <a:p>
              <a:pPr algn="ctr"/>
              <a:r>
                <a:rPr lang="en-US" altLang="zh-CN">
                  <a:ea typeface="宋体" panose="02010600030101010101" pitchFamily="2" charset="-122"/>
                </a:rPr>
                <a:t>Control</a:t>
              </a:r>
            </a:p>
          </p:txBody>
        </p:sp>
        <p:sp>
          <p:nvSpPr>
            <p:cNvPr id="59446" name="Line 49">
              <a:extLst>
                <a:ext uri="{FF2B5EF4-FFF2-40B4-BE49-F238E27FC236}">
                  <a16:creationId xmlns:a16="http://schemas.microsoft.com/office/drawing/2014/main" id="{8DF2A523-BD73-4A1E-AC4B-998C7C5EEC5F}"/>
                </a:ext>
              </a:extLst>
            </p:cNvPr>
            <p:cNvSpPr>
              <a:spLocks noChangeShapeType="1"/>
            </p:cNvSpPr>
            <p:nvPr/>
          </p:nvSpPr>
          <p:spPr bwMode="auto">
            <a:xfrm>
              <a:off x="536" y="2976"/>
              <a:ext cx="22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47" name="Rectangle 50">
              <a:extLst>
                <a:ext uri="{FF2B5EF4-FFF2-40B4-BE49-F238E27FC236}">
                  <a16:creationId xmlns:a16="http://schemas.microsoft.com/office/drawing/2014/main" id="{5AC812D0-27DD-46E3-B9B9-B8F11C78A8F2}"/>
                </a:ext>
              </a:extLst>
            </p:cNvPr>
            <p:cNvSpPr>
              <a:spLocks noChangeArrowheads="1"/>
            </p:cNvSpPr>
            <p:nvPr/>
          </p:nvSpPr>
          <p:spPr bwMode="auto">
            <a:xfrm>
              <a:off x="2343" y="2112"/>
              <a:ext cx="49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ExtOp</a:t>
              </a:r>
            </a:p>
          </p:txBody>
        </p:sp>
        <p:sp>
          <p:nvSpPr>
            <p:cNvPr id="59448" name="Rectangle 51">
              <a:extLst>
                <a:ext uri="{FF2B5EF4-FFF2-40B4-BE49-F238E27FC236}">
                  <a16:creationId xmlns:a16="http://schemas.microsoft.com/office/drawing/2014/main" id="{D290514C-B939-4C66-A1AC-3ED9128E99B1}"/>
                </a:ext>
              </a:extLst>
            </p:cNvPr>
            <p:cNvSpPr>
              <a:spLocks noChangeArrowheads="1"/>
            </p:cNvSpPr>
            <p:nvPr/>
          </p:nvSpPr>
          <p:spPr bwMode="auto">
            <a:xfrm>
              <a:off x="2343" y="2496"/>
              <a:ext cx="55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ALUOp</a:t>
              </a:r>
            </a:p>
          </p:txBody>
        </p:sp>
        <p:sp>
          <p:nvSpPr>
            <p:cNvPr id="59449" name="Rectangle 52">
              <a:extLst>
                <a:ext uri="{FF2B5EF4-FFF2-40B4-BE49-F238E27FC236}">
                  <a16:creationId xmlns:a16="http://schemas.microsoft.com/office/drawing/2014/main" id="{773C745F-3068-4B1B-BE20-FF6EBBDEC814}"/>
                </a:ext>
              </a:extLst>
            </p:cNvPr>
            <p:cNvSpPr>
              <a:spLocks noChangeArrowheads="1"/>
            </p:cNvSpPr>
            <p:nvPr/>
          </p:nvSpPr>
          <p:spPr bwMode="auto">
            <a:xfrm>
              <a:off x="2333" y="2699"/>
              <a:ext cx="56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RegDst</a:t>
              </a:r>
            </a:p>
          </p:txBody>
        </p:sp>
        <p:sp>
          <p:nvSpPr>
            <p:cNvPr id="59450" name="Rectangle 53">
              <a:extLst>
                <a:ext uri="{FF2B5EF4-FFF2-40B4-BE49-F238E27FC236}">
                  <a16:creationId xmlns:a16="http://schemas.microsoft.com/office/drawing/2014/main" id="{32DC1B02-4778-4178-8F8C-235C1A76ADC4}"/>
                </a:ext>
              </a:extLst>
            </p:cNvPr>
            <p:cNvSpPr>
              <a:spLocks noChangeArrowheads="1"/>
            </p:cNvSpPr>
            <p:nvPr/>
          </p:nvSpPr>
          <p:spPr bwMode="auto">
            <a:xfrm>
              <a:off x="2343" y="2304"/>
              <a:ext cx="58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ALUSrc</a:t>
              </a:r>
            </a:p>
          </p:txBody>
        </p:sp>
        <p:sp>
          <p:nvSpPr>
            <p:cNvPr id="59451" name="Line 54">
              <a:extLst>
                <a:ext uri="{FF2B5EF4-FFF2-40B4-BE49-F238E27FC236}">
                  <a16:creationId xmlns:a16="http://schemas.microsoft.com/office/drawing/2014/main" id="{06BF11EF-746C-4274-8155-E9F82F7AED0E}"/>
                </a:ext>
              </a:extLst>
            </p:cNvPr>
            <p:cNvSpPr>
              <a:spLocks noChangeShapeType="1"/>
            </p:cNvSpPr>
            <p:nvPr/>
          </p:nvSpPr>
          <p:spPr bwMode="auto">
            <a:xfrm flipH="1">
              <a:off x="2296" y="2304"/>
              <a:ext cx="784" cy="0"/>
            </a:xfrm>
            <a:prstGeom prst="line">
              <a:avLst/>
            </a:prstGeom>
            <a:noFill/>
            <a:ln w="254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52" name="Line 55">
              <a:extLst>
                <a:ext uri="{FF2B5EF4-FFF2-40B4-BE49-F238E27FC236}">
                  <a16:creationId xmlns:a16="http://schemas.microsoft.com/office/drawing/2014/main" id="{0C627582-AD40-47BB-B6F4-2BBC66969B9D}"/>
                </a:ext>
              </a:extLst>
            </p:cNvPr>
            <p:cNvSpPr>
              <a:spLocks noChangeShapeType="1"/>
            </p:cNvSpPr>
            <p:nvPr/>
          </p:nvSpPr>
          <p:spPr bwMode="auto">
            <a:xfrm flipH="1">
              <a:off x="2296" y="2496"/>
              <a:ext cx="784" cy="0"/>
            </a:xfrm>
            <a:prstGeom prst="line">
              <a:avLst/>
            </a:prstGeom>
            <a:noFill/>
            <a:ln w="254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53" name="Line 56">
              <a:extLst>
                <a:ext uri="{FF2B5EF4-FFF2-40B4-BE49-F238E27FC236}">
                  <a16:creationId xmlns:a16="http://schemas.microsoft.com/office/drawing/2014/main" id="{0AAE2ADB-3732-4216-AA83-7A957C7F5756}"/>
                </a:ext>
              </a:extLst>
            </p:cNvPr>
            <p:cNvSpPr>
              <a:spLocks noChangeShapeType="1"/>
            </p:cNvSpPr>
            <p:nvPr/>
          </p:nvSpPr>
          <p:spPr bwMode="auto">
            <a:xfrm flipH="1">
              <a:off x="2296" y="2688"/>
              <a:ext cx="784" cy="0"/>
            </a:xfrm>
            <a:prstGeom prst="line">
              <a:avLst/>
            </a:prstGeom>
            <a:noFill/>
            <a:ln w="254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54" name="Line 57">
              <a:extLst>
                <a:ext uri="{FF2B5EF4-FFF2-40B4-BE49-F238E27FC236}">
                  <a16:creationId xmlns:a16="http://schemas.microsoft.com/office/drawing/2014/main" id="{EDA49EAF-2090-49E7-A067-B76F72724965}"/>
                </a:ext>
              </a:extLst>
            </p:cNvPr>
            <p:cNvSpPr>
              <a:spLocks noChangeShapeType="1"/>
            </p:cNvSpPr>
            <p:nvPr/>
          </p:nvSpPr>
          <p:spPr bwMode="auto">
            <a:xfrm flipH="1">
              <a:off x="2296" y="2880"/>
              <a:ext cx="784" cy="0"/>
            </a:xfrm>
            <a:prstGeom prst="line">
              <a:avLst/>
            </a:prstGeom>
            <a:noFill/>
            <a:ln w="254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55" name="Rectangle 58">
              <a:extLst>
                <a:ext uri="{FF2B5EF4-FFF2-40B4-BE49-F238E27FC236}">
                  <a16:creationId xmlns:a16="http://schemas.microsoft.com/office/drawing/2014/main" id="{F36D2827-E199-4352-B4B8-7893CF19A33E}"/>
                </a:ext>
              </a:extLst>
            </p:cNvPr>
            <p:cNvSpPr>
              <a:spLocks noChangeArrowheads="1"/>
            </p:cNvSpPr>
            <p:nvPr/>
          </p:nvSpPr>
          <p:spPr bwMode="auto">
            <a:xfrm>
              <a:off x="4829" y="3371"/>
              <a:ext cx="76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MemtoReg</a:t>
              </a:r>
            </a:p>
          </p:txBody>
        </p:sp>
        <p:sp>
          <p:nvSpPr>
            <p:cNvPr id="59456" name="Rectangle 59">
              <a:extLst>
                <a:ext uri="{FF2B5EF4-FFF2-40B4-BE49-F238E27FC236}">
                  <a16:creationId xmlns:a16="http://schemas.microsoft.com/office/drawing/2014/main" id="{EA8C956F-9AF9-444F-8D33-545D763DFF66}"/>
                </a:ext>
              </a:extLst>
            </p:cNvPr>
            <p:cNvSpPr>
              <a:spLocks noChangeArrowheads="1"/>
            </p:cNvSpPr>
            <p:nvPr/>
          </p:nvSpPr>
          <p:spPr bwMode="auto">
            <a:xfrm>
              <a:off x="4925" y="3563"/>
              <a:ext cx="52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RegWr</a:t>
              </a:r>
            </a:p>
          </p:txBody>
        </p:sp>
        <p:sp>
          <p:nvSpPr>
            <p:cNvPr id="59457" name="Line 60">
              <a:extLst>
                <a:ext uri="{FF2B5EF4-FFF2-40B4-BE49-F238E27FC236}">
                  <a16:creationId xmlns:a16="http://schemas.microsoft.com/office/drawing/2014/main" id="{9EF73CB1-0911-4FD1-B12F-B06C334F3E0C}"/>
                </a:ext>
              </a:extLst>
            </p:cNvPr>
            <p:cNvSpPr>
              <a:spLocks noChangeShapeType="1"/>
            </p:cNvSpPr>
            <p:nvPr/>
          </p:nvSpPr>
          <p:spPr bwMode="auto">
            <a:xfrm flipH="1">
              <a:off x="4840" y="3552"/>
              <a:ext cx="784" cy="0"/>
            </a:xfrm>
            <a:prstGeom prst="line">
              <a:avLst/>
            </a:prstGeom>
            <a:noFill/>
            <a:ln w="25400">
              <a:solidFill>
                <a:srgbClr val="0070C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58" name="Line 61">
              <a:extLst>
                <a:ext uri="{FF2B5EF4-FFF2-40B4-BE49-F238E27FC236}">
                  <a16:creationId xmlns:a16="http://schemas.microsoft.com/office/drawing/2014/main" id="{036C3A1D-1303-4804-801C-F2D078A53989}"/>
                </a:ext>
              </a:extLst>
            </p:cNvPr>
            <p:cNvSpPr>
              <a:spLocks noChangeShapeType="1"/>
            </p:cNvSpPr>
            <p:nvPr/>
          </p:nvSpPr>
          <p:spPr bwMode="auto">
            <a:xfrm flipH="1">
              <a:off x="4840" y="3744"/>
              <a:ext cx="784" cy="0"/>
            </a:xfrm>
            <a:prstGeom prst="line">
              <a:avLst/>
            </a:prstGeom>
            <a:noFill/>
            <a:ln w="25400">
              <a:solidFill>
                <a:srgbClr val="0070C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59" name="Rectangle 62">
              <a:extLst>
                <a:ext uri="{FF2B5EF4-FFF2-40B4-BE49-F238E27FC236}">
                  <a16:creationId xmlns:a16="http://schemas.microsoft.com/office/drawing/2014/main" id="{50140809-E8F3-46C5-BF83-E7736C04168C}"/>
                </a:ext>
              </a:extLst>
            </p:cNvPr>
            <p:cNvSpPr>
              <a:spLocks noChangeArrowheads="1"/>
            </p:cNvSpPr>
            <p:nvPr/>
          </p:nvSpPr>
          <p:spPr bwMode="auto">
            <a:xfrm>
              <a:off x="2429" y="3467"/>
              <a:ext cx="76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MemtoReg</a:t>
              </a:r>
            </a:p>
          </p:txBody>
        </p:sp>
        <p:sp>
          <p:nvSpPr>
            <p:cNvPr id="59460" name="Rectangle 63">
              <a:extLst>
                <a:ext uri="{FF2B5EF4-FFF2-40B4-BE49-F238E27FC236}">
                  <a16:creationId xmlns:a16="http://schemas.microsoft.com/office/drawing/2014/main" id="{76A14ED4-E5D9-4DC8-95FD-196D3C3CE924}"/>
                </a:ext>
              </a:extLst>
            </p:cNvPr>
            <p:cNvSpPr>
              <a:spLocks noChangeArrowheads="1"/>
            </p:cNvSpPr>
            <p:nvPr/>
          </p:nvSpPr>
          <p:spPr bwMode="auto">
            <a:xfrm>
              <a:off x="2429" y="3617"/>
              <a:ext cx="52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RegWr</a:t>
              </a:r>
            </a:p>
          </p:txBody>
        </p:sp>
        <p:sp>
          <p:nvSpPr>
            <p:cNvPr id="59461" name="Line 64">
              <a:extLst>
                <a:ext uri="{FF2B5EF4-FFF2-40B4-BE49-F238E27FC236}">
                  <a16:creationId xmlns:a16="http://schemas.microsoft.com/office/drawing/2014/main" id="{4955C75E-A8DA-4A59-927B-42062136B86F}"/>
                </a:ext>
              </a:extLst>
            </p:cNvPr>
            <p:cNvSpPr>
              <a:spLocks noChangeShapeType="1"/>
            </p:cNvSpPr>
            <p:nvPr/>
          </p:nvSpPr>
          <p:spPr bwMode="auto">
            <a:xfrm flipH="1">
              <a:off x="2296" y="3654"/>
              <a:ext cx="1072" cy="0"/>
            </a:xfrm>
            <a:prstGeom prst="line">
              <a:avLst/>
            </a:prstGeom>
            <a:noFill/>
            <a:ln w="254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62" name="Line 65">
              <a:extLst>
                <a:ext uri="{FF2B5EF4-FFF2-40B4-BE49-F238E27FC236}">
                  <a16:creationId xmlns:a16="http://schemas.microsoft.com/office/drawing/2014/main" id="{2140382C-439E-48E5-80CE-3EE2F4FB7370}"/>
                </a:ext>
              </a:extLst>
            </p:cNvPr>
            <p:cNvSpPr>
              <a:spLocks noChangeShapeType="1"/>
            </p:cNvSpPr>
            <p:nvPr/>
          </p:nvSpPr>
          <p:spPr bwMode="auto">
            <a:xfrm flipH="1">
              <a:off x="2296" y="3810"/>
              <a:ext cx="1072" cy="0"/>
            </a:xfrm>
            <a:prstGeom prst="line">
              <a:avLst/>
            </a:prstGeom>
            <a:noFill/>
            <a:ln w="254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63" name="Rectangle 66">
              <a:extLst>
                <a:ext uri="{FF2B5EF4-FFF2-40B4-BE49-F238E27FC236}">
                  <a16:creationId xmlns:a16="http://schemas.microsoft.com/office/drawing/2014/main" id="{F9B1C460-BB81-49F0-A015-70AE1B38467A}"/>
                </a:ext>
              </a:extLst>
            </p:cNvPr>
            <p:cNvSpPr>
              <a:spLocks noChangeArrowheads="1"/>
            </p:cNvSpPr>
            <p:nvPr/>
          </p:nvSpPr>
          <p:spPr bwMode="auto">
            <a:xfrm>
              <a:off x="3725" y="3371"/>
              <a:ext cx="76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MemtoReg</a:t>
              </a:r>
            </a:p>
          </p:txBody>
        </p:sp>
        <p:sp>
          <p:nvSpPr>
            <p:cNvPr id="59464" name="Rectangle 67">
              <a:extLst>
                <a:ext uri="{FF2B5EF4-FFF2-40B4-BE49-F238E27FC236}">
                  <a16:creationId xmlns:a16="http://schemas.microsoft.com/office/drawing/2014/main" id="{7A2DD21E-6A14-4F2F-8C6B-EEE3C9FDA7F1}"/>
                </a:ext>
              </a:extLst>
            </p:cNvPr>
            <p:cNvSpPr>
              <a:spLocks noChangeArrowheads="1"/>
            </p:cNvSpPr>
            <p:nvPr/>
          </p:nvSpPr>
          <p:spPr bwMode="auto">
            <a:xfrm>
              <a:off x="3773" y="3563"/>
              <a:ext cx="52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RegWr</a:t>
              </a:r>
            </a:p>
          </p:txBody>
        </p:sp>
        <p:sp>
          <p:nvSpPr>
            <p:cNvPr id="59465" name="Line 68">
              <a:extLst>
                <a:ext uri="{FF2B5EF4-FFF2-40B4-BE49-F238E27FC236}">
                  <a16:creationId xmlns:a16="http://schemas.microsoft.com/office/drawing/2014/main" id="{E91552F3-8EF2-4DD8-B866-569A5280EBA6}"/>
                </a:ext>
              </a:extLst>
            </p:cNvPr>
            <p:cNvSpPr>
              <a:spLocks noChangeShapeType="1"/>
            </p:cNvSpPr>
            <p:nvPr/>
          </p:nvSpPr>
          <p:spPr bwMode="auto">
            <a:xfrm flipH="1">
              <a:off x="3544" y="3552"/>
              <a:ext cx="1120" cy="0"/>
            </a:xfrm>
            <a:prstGeom prst="line">
              <a:avLst/>
            </a:prstGeom>
            <a:noFill/>
            <a:ln w="254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66" name="Line 69">
              <a:extLst>
                <a:ext uri="{FF2B5EF4-FFF2-40B4-BE49-F238E27FC236}">
                  <a16:creationId xmlns:a16="http://schemas.microsoft.com/office/drawing/2014/main" id="{03176D5A-A980-4C0D-A0C6-9374A75AD89E}"/>
                </a:ext>
              </a:extLst>
            </p:cNvPr>
            <p:cNvSpPr>
              <a:spLocks noChangeShapeType="1"/>
            </p:cNvSpPr>
            <p:nvPr/>
          </p:nvSpPr>
          <p:spPr bwMode="auto">
            <a:xfrm flipH="1">
              <a:off x="3544" y="3744"/>
              <a:ext cx="1120" cy="0"/>
            </a:xfrm>
            <a:prstGeom prst="line">
              <a:avLst/>
            </a:prstGeom>
            <a:noFill/>
            <a:ln w="254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67" name="Rectangle 70">
              <a:extLst>
                <a:ext uri="{FF2B5EF4-FFF2-40B4-BE49-F238E27FC236}">
                  <a16:creationId xmlns:a16="http://schemas.microsoft.com/office/drawing/2014/main" id="{BFC81FFF-664F-4B47-BCC0-1ECA708A6AB7}"/>
                </a:ext>
              </a:extLst>
            </p:cNvPr>
            <p:cNvSpPr>
              <a:spLocks noChangeArrowheads="1"/>
            </p:cNvSpPr>
            <p:nvPr/>
          </p:nvSpPr>
          <p:spPr bwMode="auto">
            <a:xfrm flipH="1">
              <a:off x="2420" y="3270"/>
              <a:ext cx="55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Branch</a:t>
              </a:r>
            </a:p>
          </p:txBody>
        </p:sp>
        <p:sp>
          <p:nvSpPr>
            <p:cNvPr id="59468" name="Rectangle 71">
              <a:extLst>
                <a:ext uri="{FF2B5EF4-FFF2-40B4-BE49-F238E27FC236}">
                  <a16:creationId xmlns:a16="http://schemas.microsoft.com/office/drawing/2014/main" id="{A0157A90-4B5B-4DC7-AC00-9980730D4F23}"/>
                </a:ext>
              </a:extLst>
            </p:cNvPr>
            <p:cNvSpPr>
              <a:spLocks noChangeArrowheads="1"/>
            </p:cNvSpPr>
            <p:nvPr/>
          </p:nvSpPr>
          <p:spPr bwMode="auto">
            <a:xfrm>
              <a:off x="2429" y="3077"/>
              <a:ext cx="64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MemWr</a:t>
              </a:r>
            </a:p>
          </p:txBody>
        </p:sp>
        <p:sp>
          <p:nvSpPr>
            <p:cNvPr id="59469" name="Line 72">
              <a:extLst>
                <a:ext uri="{FF2B5EF4-FFF2-40B4-BE49-F238E27FC236}">
                  <a16:creationId xmlns:a16="http://schemas.microsoft.com/office/drawing/2014/main" id="{39F1F701-692D-4669-A578-2C9241CDDC63}"/>
                </a:ext>
              </a:extLst>
            </p:cNvPr>
            <p:cNvSpPr>
              <a:spLocks noChangeShapeType="1"/>
            </p:cNvSpPr>
            <p:nvPr/>
          </p:nvSpPr>
          <p:spPr bwMode="auto">
            <a:xfrm flipH="1">
              <a:off x="2296" y="3264"/>
              <a:ext cx="1072" cy="0"/>
            </a:xfrm>
            <a:prstGeom prst="line">
              <a:avLst/>
            </a:prstGeom>
            <a:noFill/>
            <a:ln w="254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70" name="Line 73">
              <a:extLst>
                <a:ext uri="{FF2B5EF4-FFF2-40B4-BE49-F238E27FC236}">
                  <a16:creationId xmlns:a16="http://schemas.microsoft.com/office/drawing/2014/main" id="{D9D0BB98-D7F9-4DC1-BFCA-B00FC55E358D}"/>
                </a:ext>
              </a:extLst>
            </p:cNvPr>
            <p:cNvSpPr>
              <a:spLocks noChangeShapeType="1"/>
            </p:cNvSpPr>
            <p:nvPr/>
          </p:nvSpPr>
          <p:spPr bwMode="auto">
            <a:xfrm flipH="1">
              <a:off x="2296" y="3456"/>
              <a:ext cx="1072" cy="0"/>
            </a:xfrm>
            <a:prstGeom prst="line">
              <a:avLst/>
            </a:prstGeom>
            <a:noFill/>
            <a:ln w="254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71" name="Rectangle 74">
              <a:extLst>
                <a:ext uri="{FF2B5EF4-FFF2-40B4-BE49-F238E27FC236}">
                  <a16:creationId xmlns:a16="http://schemas.microsoft.com/office/drawing/2014/main" id="{4AB59D46-178F-466C-BA54-5969D96FA9A2}"/>
                </a:ext>
              </a:extLst>
            </p:cNvPr>
            <p:cNvSpPr>
              <a:spLocks noChangeArrowheads="1"/>
            </p:cNvSpPr>
            <p:nvPr/>
          </p:nvSpPr>
          <p:spPr bwMode="auto">
            <a:xfrm flipH="1">
              <a:off x="3620" y="3120"/>
              <a:ext cx="55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Branch</a:t>
              </a:r>
            </a:p>
          </p:txBody>
        </p:sp>
        <p:sp>
          <p:nvSpPr>
            <p:cNvPr id="59472" name="Rectangle 75">
              <a:extLst>
                <a:ext uri="{FF2B5EF4-FFF2-40B4-BE49-F238E27FC236}">
                  <a16:creationId xmlns:a16="http://schemas.microsoft.com/office/drawing/2014/main" id="{4D369AEC-A8F0-49EC-99AC-27CDA32D32B1}"/>
                </a:ext>
              </a:extLst>
            </p:cNvPr>
            <p:cNvSpPr>
              <a:spLocks noChangeArrowheads="1"/>
            </p:cNvSpPr>
            <p:nvPr/>
          </p:nvSpPr>
          <p:spPr bwMode="auto">
            <a:xfrm>
              <a:off x="3608" y="2893"/>
              <a:ext cx="63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MemWr</a:t>
              </a:r>
            </a:p>
          </p:txBody>
        </p:sp>
        <p:sp>
          <p:nvSpPr>
            <p:cNvPr id="59473" name="Line 76">
              <a:extLst>
                <a:ext uri="{FF2B5EF4-FFF2-40B4-BE49-F238E27FC236}">
                  <a16:creationId xmlns:a16="http://schemas.microsoft.com/office/drawing/2014/main" id="{99A4A873-EE4F-4D69-B6EF-33B84ED34176}"/>
                </a:ext>
              </a:extLst>
            </p:cNvPr>
            <p:cNvSpPr>
              <a:spLocks noChangeShapeType="1"/>
            </p:cNvSpPr>
            <p:nvPr/>
          </p:nvSpPr>
          <p:spPr bwMode="auto">
            <a:xfrm flipH="1">
              <a:off x="3544" y="3120"/>
              <a:ext cx="784" cy="0"/>
            </a:xfrm>
            <a:prstGeom prst="line">
              <a:avLst/>
            </a:prstGeom>
            <a:noFill/>
            <a:ln w="254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74" name="Line 77">
              <a:extLst>
                <a:ext uri="{FF2B5EF4-FFF2-40B4-BE49-F238E27FC236}">
                  <a16:creationId xmlns:a16="http://schemas.microsoft.com/office/drawing/2014/main" id="{1D559F86-26D6-4A94-A25C-46CE79112942}"/>
                </a:ext>
              </a:extLst>
            </p:cNvPr>
            <p:cNvSpPr>
              <a:spLocks noChangeShapeType="1"/>
            </p:cNvSpPr>
            <p:nvPr/>
          </p:nvSpPr>
          <p:spPr bwMode="auto">
            <a:xfrm flipH="1">
              <a:off x="3544" y="3312"/>
              <a:ext cx="784" cy="0"/>
            </a:xfrm>
            <a:prstGeom prst="line">
              <a:avLst/>
            </a:prstGeom>
            <a:noFill/>
            <a:ln w="254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Line 78">
              <a:extLst>
                <a:ext uri="{FF2B5EF4-FFF2-40B4-BE49-F238E27FC236}">
                  <a16:creationId xmlns:a16="http://schemas.microsoft.com/office/drawing/2014/main" id="{CEA28B43-1BDF-4E18-9D4A-0C268E9B4940}"/>
                </a:ext>
              </a:extLst>
            </p:cNvPr>
            <p:cNvSpPr>
              <a:spLocks noChangeShapeType="1"/>
            </p:cNvSpPr>
            <p:nvPr/>
          </p:nvSpPr>
          <p:spPr bwMode="auto">
            <a:xfrm flipV="1">
              <a:off x="2208" y="1672"/>
              <a:ext cx="0" cy="304"/>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Line 79">
              <a:extLst>
                <a:ext uri="{FF2B5EF4-FFF2-40B4-BE49-F238E27FC236}">
                  <a16:creationId xmlns:a16="http://schemas.microsoft.com/office/drawing/2014/main" id="{0597BE5C-1A39-4437-8535-827E1ABFA2BB}"/>
                </a:ext>
              </a:extLst>
            </p:cNvPr>
            <p:cNvSpPr>
              <a:spLocks noChangeShapeType="1"/>
            </p:cNvSpPr>
            <p:nvPr/>
          </p:nvSpPr>
          <p:spPr bwMode="auto">
            <a:xfrm flipV="1">
              <a:off x="3456" y="1672"/>
              <a:ext cx="0" cy="304"/>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Line 80">
              <a:extLst>
                <a:ext uri="{FF2B5EF4-FFF2-40B4-BE49-F238E27FC236}">
                  <a16:creationId xmlns:a16="http://schemas.microsoft.com/office/drawing/2014/main" id="{5F665CBF-75A0-46AA-A687-D390BC788412}"/>
                </a:ext>
              </a:extLst>
            </p:cNvPr>
            <p:cNvSpPr>
              <a:spLocks noChangeShapeType="1"/>
            </p:cNvSpPr>
            <p:nvPr/>
          </p:nvSpPr>
          <p:spPr bwMode="auto">
            <a:xfrm flipV="1">
              <a:off x="4752" y="1672"/>
              <a:ext cx="0" cy="304"/>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78" name="Rectangle 81">
              <a:extLst>
                <a:ext uri="{FF2B5EF4-FFF2-40B4-BE49-F238E27FC236}">
                  <a16:creationId xmlns:a16="http://schemas.microsoft.com/office/drawing/2014/main" id="{A766FE24-1DFC-4B0C-8C61-A47FB06FEDC2}"/>
                </a:ext>
              </a:extLst>
            </p:cNvPr>
            <p:cNvSpPr>
              <a:spLocks noChangeArrowheads="1"/>
            </p:cNvSpPr>
            <p:nvPr/>
          </p:nvSpPr>
          <p:spPr bwMode="auto">
            <a:xfrm>
              <a:off x="4983" y="1680"/>
              <a:ext cx="2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Wr</a:t>
              </a:r>
            </a:p>
          </p:txBody>
        </p:sp>
        <p:sp>
          <p:nvSpPr>
            <p:cNvPr id="59479" name="Line 82">
              <a:extLst>
                <a:ext uri="{FF2B5EF4-FFF2-40B4-BE49-F238E27FC236}">
                  <a16:creationId xmlns:a16="http://schemas.microsoft.com/office/drawing/2014/main" id="{4FA80180-08F6-4BF3-B6CC-BBD563ECA8DF}"/>
                </a:ext>
              </a:extLst>
            </p:cNvPr>
            <p:cNvSpPr>
              <a:spLocks noChangeShapeType="1"/>
            </p:cNvSpPr>
            <p:nvPr/>
          </p:nvSpPr>
          <p:spPr bwMode="auto">
            <a:xfrm>
              <a:off x="4752" y="1872"/>
              <a:ext cx="616"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9475" name="Text Box 83">
            <a:extLst>
              <a:ext uri="{FF2B5EF4-FFF2-40B4-BE49-F238E27FC236}">
                <a16:creationId xmlns:a16="http://schemas.microsoft.com/office/drawing/2014/main" id="{AC2FAF64-8149-4ED1-959E-25AE73F95723}"/>
              </a:ext>
            </a:extLst>
          </p:cNvPr>
          <p:cNvSpPr txBox="1">
            <a:spLocks noChangeArrowheads="1"/>
          </p:cNvSpPr>
          <p:nvPr/>
        </p:nvSpPr>
        <p:spPr bwMode="auto">
          <a:xfrm>
            <a:off x="636588" y="5592763"/>
            <a:ext cx="7953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10000"/>
              </a:spcBef>
            </a:pPr>
            <a:r>
              <a:rPr lang="zh-CN" altLang="en-US" sz="1800">
                <a:solidFill>
                  <a:srgbClr val="CC0000"/>
                </a:solidFill>
                <a:ea typeface="宋体" panose="02010600030101010101" pitchFamily="2" charset="-122"/>
              </a:rPr>
              <a:t> </a:t>
            </a:r>
            <a:r>
              <a:rPr lang="zh-CN" altLang="en-US" sz="2000">
                <a:solidFill>
                  <a:srgbClr val="CC0000"/>
                </a:solidFill>
                <a:latin typeface="Arial" panose="020B0604020202020204" pitchFamily="34" charset="0"/>
                <a:ea typeface="黑体" panose="02010609060101010101" pitchFamily="49" charset="-122"/>
              </a:rPr>
              <a:t>各流水段部件在一个时钟内完成</a:t>
            </a:r>
            <a:r>
              <a:rPr lang="zh-CN" altLang="en-US" sz="2000">
                <a:solidFill>
                  <a:schemeClr val="accent2"/>
                </a:solidFill>
                <a:latin typeface="Arial" panose="020B0604020202020204" pitchFamily="34" charset="0"/>
                <a:ea typeface="黑体" panose="02010609060101010101" pitchFamily="49" charset="-122"/>
              </a:rPr>
              <a:t>某条指令的某个阶段</a:t>
            </a:r>
            <a:r>
              <a:rPr lang="zh-CN" altLang="en-US" sz="2000">
                <a:solidFill>
                  <a:srgbClr val="CC0000"/>
                </a:solidFill>
                <a:latin typeface="Arial" panose="020B0604020202020204" pitchFamily="34" charset="0"/>
                <a:ea typeface="黑体" panose="02010609060101010101" pitchFamily="49" charset="-122"/>
              </a:rPr>
              <a:t>的工作！</a:t>
            </a:r>
          </a:p>
        </p:txBody>
      </p:sp>
      <p:sp>
        <p:nvSpPr>
          <p:cNvPr id="59477" name="Rectangle 85">
            <a:extLst>
              <a:ext uri="{FF2B5EF4-FFF2-40B4-BE49-F238E27FC236}">
                <a16:creationId xmlns:a16="http://schemas.microsoft.com/office/drawing/2014/main" id="{8CDC948A-03EF-4910-BF93-744B28B162F0}"/>
              </a:ext>
            </a:extLst>
          </p:cNvPr>
          <p:cNvSpPr>
            <a:spLocks noChangeArrowheads="1"/>
          </p:cNvSpPr>
          <p:nvPr/>
        </p:nvSpPr>
        <p:spPr bwMode="auto">
          <a:xfrm>
            <a:off x="7115175" y="995363"/>
            <a:ext cx="20224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2000" dirty="0">
                <a:solidFill>
                  <a:srgbClr val="CC0000"/>
                </a:solidFill>
                <a:ea typeface="黑体" panose="02010609060101010101" pitchFamily="49" charset="-122"/>
              </a:rPr>
              <a:t>所以，控制信号也要保存在流水段寄存器中！</a:t>
            </a:r>
          </a:p>
        </p:txBody>
      </p:sp>
      <p:sp>
        <p:nvSpPr>
          <p:cNvPr id="59489" name="Text Box 97">
            <a:extLst>
              <a:ext uri="{FF2B5EF4-FFF2-40B4-BE49-F238E27FC236}">
                <a16:creationId xmlns:a16="http://schemas.microsoft.com/office/drawing/2014/main" id="{3A82DB6B-B235-41C0-B2F5-048315F44461}"/>
              </a:ext>
            </a:extLst>
          </p:cNvPr>
          <p:cNvSpPr txBox="1">
            <a:spLocks noChangeArrowheads="1"/>
          </p:cNvSpPr>
          <p:nvPr/>
        </p:nvSpPr>
        <p:spPr bwMode="auto">
          <a:xfrm>
            <a:off x="498475" y="5948363"/>
            <a:ext cx="8467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a:ea typeface="黑体" panose="02010609060101010101" pitchFamily="49" charset="-122"/>
              </a:rPr>
              <a:t>在下个时钟到达时，把</a:t>
            </a:r>
            <a:r>
              <a:rPr lang="zh-CN" altLang="en-US" sz="1800">
                <a:solidFill>
                  <a:schemeClr val="accent1"/>
                </a:solidFill>
                <a:ea typeface="黑体" panose="02010609060101010101" pitchFamily="49" charset="-122"/>
              </a:rPr>
              <a:t>执行结果</a:t>
            </a:r>
            <a:r>
              <a:rPr lang="zh-CN" altLang="en-US" sz="1800">
                <a:ea typeface="黑体" panose="02010609060101010101" pitchFamily="49" charset="-122"/>
              </a:rPr>
              <a:t>以及</a:t>
            </a:r>
            <a:r>
              <a:rPr lang="zh-CN" altLang="en-US" sz="1800">
                <a:solidFill>
                  <a:schemeClr val="accent1"/>
                </a:solidFill>
                <a:ea typeface="黑体" panose="02010609060101010101" pitchFamily="49" charset="-122"/>
              </a:rPr>
              <a:t>前面传递来的后面各阶段要用到的所有数据</a:t>
            </a:r>
            <a:r>
              <a:rPr lang="zh-CN" altLang="en-US" sz="1800">
                <a:ea typeface="黑体" panose="02010609060101010101" pitchFamily="49" charset="-122"/>
              </a:rPr>
              <a:t>（如：指令中的立即数、目的寄存器等）和</a:t>
            </a:r>
            <a:r>
              <a:rPr lang="zh-CN" altLang="en-US" sz="1800">
                <a:solidFill>
                  <a:schemeClr val="accent1"/>
                </a:solidFill>
                <a:ea typeface="黑体" panose="02010609060101010101" pitchFamily="49" charset="-122"/>
              </a:rPr>
              <a:t>控制信号</a:t>
            </a:r>
            <a:r>
              <a:rPr lang="zh-CN" altLang="en-US" sz="1800">
                <a:ea typeface="黑体" panose="02010609060101010101" pitchFamily="49" charset="-122"/>
              </a:rPr>
              <a:t>保存到流水段寄存器中！</a:t>
            </a:r>
          </a:p>
        </p:txBody>
      </p:sp>
      <p:sp>
        <p:nvSpPr>
          <p:cNvPr id="58377" name="Line 43">
            <a:extLst>
              <a:ext uri="{FF2B5EF4-FFF2-40B4-BE49-F238E27FC236}">
                <a16:creationId xmlns:a16="http://schemas.microsoft.com/office/drawing/2014/main" id="{3D112DD5-E09B-4EDF-91E5-009D562AE82D}"/>
              </a:ext>
            </a:extLst>
          </p:cNvPr>
          <p:cNvSpPr>
            <a:spLocks noChangeShapeType="1"/>
          </p:cNvSpPr>
          <p:nvPr/>
        </p:nvSpPr>
        <p:spPr bwMode="auto">
          <a:xfrm flipH="1">
            <a:off x="2122488" y="4332288"/>
            <a:ext cx="1244600" cy="0"/>
          </a:xfrm>
          <a:prstGeom prst="line">
            <a:avLst/>
          </a:prstGeom>
          <a:noFill/>
          <a:ln w="25400">
            <a:solidFill>
              <a:schemeClr val="bg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8" name="Rectangle 33">
            <a:extLst>
              <a:ext uri="{FF2B5EF4-FFF2-40B4-BE49-F238E27FC236}">
                <a16:creationId xmlns:a16="http://schemas.microsoft.com/office/drawing/2014/main" id="{977C5875-52FE-4F59-8476-A48F01D5DE51}"/>
              </a:ext>
            </a:extLst>
          </p:cNvPr>
          <p:cNvSpPr>
            <a:spLocks noChangeArrowheads="1"/>
          </p:cNvSpPr>
          <p:nvPr/>
        </p:nvSpPr>
        <p:spPr bwMode="auto">
          <a:xfrm>
            <a:off x="2198688" y="4010025"/>
            <a:ext cx="865187"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R_type</a:t>
            </a:r>
          </a:p>
        </p:txBody>
      </p:sp>
      <p:sp>
        <p:nvSpPr>
          <p:cNvPr id="58379" name="Line 57">
            <a:extLst>
              <a:ext uri="{FF2B5EF4-FFF2-40B4-BE49-F238E27FC236}">
                <a16:creationId xmlns:a16="http://schemas.microsoft.com/office/drawing/2014/main" id="{3A294244-CDA1-478A-AE83-75AA0D54629A}"/>
              </a:ext>
            </a:extLst>
          </p:cNvPr>
          <p:cNvSpPr>
            <a:spLocks noChangeShapeType="1"/>
          </p:cNvSpPr>
          <p:nvPr/>
        </p:nvSpPr>
        <p:spPr bwMode="auto">
          <a:xfrm flipH="1">
            <a:off x="3656013" y="4349750"/>
            <a:ext cx="1244600" cy="0"/>
          </a:xfrm>
          <a:prstGeom prst="line">
            <a:avLst/>
          </a:prstGeom>
          <a:noFill/>
          <a:ln w="254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0" name="Rectangle 33">
            <a:extLst>
              <a:ext uri="{FF2B5EF4-FFF2-40B4-BE49-F238E27FC236}">
                <a16:creationId xmlns:a16="http://schemas.microsoft.com/office/drawing/2014/main" id="{9AB13B01-B321-49BC-95DC-75AA09F387C1}"/>
              </a:ext>
            </a:extLst>
          </p:cNvPr>
          <p:cNvSpPr>
            <a:spLocks noChangeArrowheads="1"/>
          </p:cNvSpPr>
          <p:nvPr/>
        </p:nvSpPr>
        <p:spPr bwMode="auto">
          <a:xfrm>
            <a:off x="3754438" y="4029075"/>
            <a:ext cx="865187"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chemeClr val="accent1"/>
                </a:solidFill>
                <a:latin typeface="Arial" panose="020B0604020202020204" pitchFamily="34" charset="0"/>
                <a:ea typeface="宋体" panose="02010600030101010101" pitchFamily="2" charset="-122"/>
              </a:rPr>
              <a:t>R_type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blinds(horizontal)">
                                      <p:cBhvr>
                                        <p:cTn id="7" dur="500"/>
                                        <p:tgtEl>
                                          <p:spTgt spid="59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9395">
                                            <p:txEl>
                                              <p:pRg st="1" end="1"/>
                                            </p:txEl>
                                          </p:spTgt>
                                        </p:tgtEl>
                                        <p:attrNameLst>
                                          <p:attrName>style.visibility</p:attrName>
                                        </p:attrNameLst>
                                      </p:cBhvr>
                                      <p:to>
                                        <p:strVal val="visible"/>
                                      </p:to>
                                    </p:set>
                                    <p:animEffect transition="in" filter="blinds(horizontal)">
                                      <p:cBhvr>
                                        <p:cTn id="12" dur="500"/>
                                        <p:tgtEl>
                                          <p:spTgt spid="593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9395">
                                            <p:txEl>
                                              <p:pRg st="2" end="2"/>
                                            </p:txEl>
                                          </p:spTgt>
                                        </p:tgtEl>
                                        <p:attrNameLst>
                                          <p:attrName>style.visibility</p:attrName>
                                        </p:attrNameLst>
                                      </p:cBhvr>
                                      <p:to>
                                        <p:strVal val="visible"/>
                                      </p:to>
                                    </p:set>
                                    <p:animEffect transition="in" filter="blinds(horizontal)">
                                      <p:cBhvr>
                                        <p:cTn id="17" dur="500"/>
                                        <p:tgtEl>
                                          <p:spTgt spid="593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9395">
                                            <p:txEl>
                                              <p:pRg st="3" end="3"/>
                                            </p:txEl>
                                          </p:spTgt>
                                        </p:tgtEl>
                                        <p:attrNameLst>
                                          <p:attrName>style.visibility</p:attrName>
                                        </p:attrNameLst>
                                      </p:cBhvr>
                                      <p:to>
                                        <p:strVal val="visible"/>
                                      </p:to>
                                    </p:set>
                                    <p:animEffect transition="in" filter="blinds(horizontal)">
                                      <p:cBhvr>
                                        <p:cTn id="22" dur="500"/>
                                        <p:tgtEl>
                                          <p:spTgt spid="593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9477"/>
                                        </p:tgtEl>
                                        <p:attrNameLst>
                                          <p:attrName>style.visibility</p:attrName>
                                        </p:attrNameLst>
                                      </p:cBhvr>
                                      <p:to>
                                        <p:strVal val="visible"/>
                                      </p:to>
                                    </p:set>
                                    <p:animEffect transition="in" filter="checkerboard(across)">
                                      <p:cBhvr>
                                        <p:cTn id="27" dur="500"/>
                                        <p:tgtEl>
                                          <p:spTgt spid="5947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59476"/>
                                        </p:tgtEl>
                                        <p:attrNameLst>
                                          <p:attrName>style.visibility</p:attrName>
                                        </p:attrNameLst>
                                      </p:cBhvr>
                                      <p:to>
                                        <p:strVal val="visible"/>
                                      </p:to>
                                    </p:set>
                                    <p:animEffect transition="in" filter="checkerboard(across)">
                                      <p:cBhvr>
                                        <p:cTn id="32" dur="500"/>
                                        <p:tgtEl>
                                          <p:spTgt spid="59476"/>
                                        </p:tgtEl>
                                      </p:cBhvr>
                                    </p:animEffect>
                                  </p:childTnLst>
                                </p:cTn>
                              </p:par>
                              <p:par>
                                <p:cTn id="33" presetID="1" presetClass="entr" presetSubtype="0" fill="hold" grpId="0" nodeType="withEffect">
                                  <p:stCondLst>
                                    <p:cond delay="0"/>
                                  </p:stCondLst>
                                  <p:childTnLst>
                                    <p:set>
                                      <p:cBhvr>
                                        <p:cTn id="34" dur="1" fill="hold">
                                          <p:stCondLst>
                                            <p:cond delay="0"/>
                                          </p:stCondLst>
                                        </p:cTn>
                                        <p:tgtEl>
                                          <p:spTgt spid="5837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838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37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8379"/>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59475"/>
                                        </p:tgtEl>
                                        <p:attrNameLst>
                                          <p:attrName>style.visibility</p:attrName>
                                        </p:attrNameLst>
                                      </p:cBhvr>
                                      <p:to>
                                        <p:strVal val="visible"/>
                                      </p:to>
                                    </p:set>
                                    <p:animEffect transition="in" filter="checkerboard(across)">
                                      <p:cBhvr>
                                        <p:cTn id="45" dur="500"/>
                                        <p:tgtEl>
                                          <p:spTgt spid="5947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59489"/>
                                        </p:tgtEl>
                                        <p:attrNameLst>
                                          <p:attrName>style.visibility</p:attrName>
                                        </p:attrNameLst>
                                      </p:cBhvr>
                                      <p:to>
                                        <p:strVal val="visible"/>
                                      </p:to>
                                    </p:set>
                                    <p:animEffect transition="in" filter="blinds(horizontal)">
                                      <p:cBhvr>
                                        <p:cTn id="50" dur="500"/>
                                        <p:tgtEl>
                                          <p:spTgt spid="59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75" grpId="0"/>
      <p:bldP spid="59477" grpId="0"/>
      <p:bldP spid="59489" grpId="0"/>
      <p:bldP spid="58378" grpId="0"/>
      <p:bldP spid="5838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15BDA5CC-09B4-434C-8C1D-5FFB94CA6F22}"/>
              </a:ext>
            </a:extLst>
          </p:cNvPr>
          <p:cNvSpPr>
            <a:spLocks noGrp="1" noChangeArrowheads="1"/>
          </p:cNvSpPr>
          <p:nvPr>
            <p:ph type="title"/>
          </p:nvPr>
        </p:nvSpPr>
        <p:spPr>
          <a:xfrm>
            <a:off x="800100" y="228600"/>
            <a:ext cx="6626225" cy="368300"/>
          </a:xfrm>
          <a:noFill/>
        </p:spPr>
        <p:txBody>
          <a:bodyPr/>
          <a:lstStyle/>
          <a:p>
            <a:r>
              <a:rPr lang="zh-CN" altLang="en-US">
                <a:ea typeface="宋体" panose="02010600030101010101" pitchFamily="2" charset="-122"/>
              </a:rPr>
              <a:t>流水线中的</a:t>
            </a:r>
            <a:r>
              <a:rPr lang="en-US" altLang="zh-CN">
                <a:ea typeface="宋体" panose="02010600030101010101" pitchFamily="2" charset="-122"/>
              </a:rPr>
              <a:t>Control Signals</a:t>
            </a:r>
          </a:p>
        </p:txBody>
      </p:sp>
      <p:sp>
        <p:nvSpPr>
          <p:cNvPr id="190467" name="Rectangle 3">
            <a:extLst>
              <a:ext uri="{FF2B5EF4-FFF2-40B4-BE49-F238E27FC236}">
                <a16:creationId xmlns:a16="http://schemas.microsoft.com/office/drawing/2014/main" id="{2958AE67-62B6-4AAD-8C01-5AF1BBD0E989}"/>
              </a:ext>
            </a:extLst>
          </p:cNvPr>
          <p:cNvSpPr>
            <a:spLocks noGrp="1" noChangeArrowheads="1"/>
          </p:cNvSpPr>
          <p:nvPr>
            <p:ph type="body" idx="1"/>
          </p:nvPr>
        </p:nvSpPr>
        <p:spPr>
          <a:xfrm>
            <a:off x="8731" y="532679"/>
            <a:ext cx="9135269" cy="5992923"/>
          </a:xfrm>
          <a:noFill/>
        </p:spPr>
        <p:txBody>
          <a:bodyPr/>
          <a:lstStyle/>
          <a:p>
            <a:pPr>
              <a:lnSpc>
                <a:spcPct val="120000"/>
              </a:lnSpc>
              <a:spcBef>
                <a:spcPct val="15000"/>
              </a:spcBef>
            </a:pPr>
            <a:r>
              <a:rPr lang="zh-CN" altLang="en-US" dirty="0">
                <a:ea typeface="黑体" panose="02010609060101010101" pitchFamily="49" charset="-122"/>
              </a:rPr>
              <a:t>通过对前面流水线数据通路的分析，得知：</a:t>
            </a:r>
          </a:p>
          <a:p>
            <a:pPr lvl="1">
              <a:lnSpc>
                <a:spcPct val="120000"/>
              </a:lnSpc>
              <a:spcBef>
                <a:spcPct val="15000"/>
              </a:spcBef>
            </a:pPr>
            <a:r>
              <a:rPr lang="en-US" altLang="zh-CN" dirty="0">
                <a:ea typeface="黑体" panose="02010609060101010101" pitchFamily="49" charset="-122"/>
              </a:rPr>
              <a:t>PC</a:t>
            </a:r>
            <a:r>
              <a:rPr lang="zh-CN" altLang="en-US" dirty="0">
                <a:ea typeface="黑体" panose="02010609060101010101" pitchFamily="49" charset="-122"/>
              </a:rPr>
              <a:t>需要写使能吗？</a:t>
            </a:r>
          </a:p>
          <a:p>
            <a:pPr lvl="1">
              <a:lnSpc>
                <a:spcPct val="120000"/>
              </a:lnSpc>
              <a:spcBef>
                <a:spcPct val="15000"/>
              </a:spcBef>
            </a:pPr>
            <a:r>
              <a:rPr lang="zh-CN" altLang="en-US" dirty="0">
                <a:ea typeface="黑体" panose="02010609060101010101" pitchFamily="49" charset="-122"/>
              </a:rPr>
              <a:t>流水段寄存器需要写使能吗？</a:t>
            </a:r>
            <a:endParaRPr lang="en-US" altLang="zh-CN" dirty="0">
              <a:ea typeface="黑体" panose="02010609060101010101" pitchFamily="49" charset="-122"/>
            </a:endParaRPr>
          </a:p>
          <a:p>
            <a:pPr lvl="1">
              <a:lnSpc>
                <a:spcPct val="120000"/>
              </a:lnSpc>
              <a:spcBef>
                <a:spcPct val="15000"/>
              </a:spcBef>
            </a:pPr>
            <a:r>
              <a:rPr lang="en-US" altLang="zh-CN" dirty="0" err="1">
                <a:ea typeface="黑体" panose="02010609060101010101" pitchFamily="49" charset="-122"/>
              </a:rPr>
              <a:t>Ifecth</a:t>
            </a:r>
            <a:r>
              <a:rPr lang="zh-CN" altLang="en-US" dirty="0">
                <a:ea typeface="黑体" panose="02010609060101010101" pitchFamily="49" charset="-122"/>
              </a:rPr>
              <a:t>阶段和</a:t>
            </a:r>
            <a:r>
              <a:rPr lang="en-US" altLang="zh-CN" dirty="0" err="1">
                <a:ea typeface="黑体" panose="02010609060101010101" pitchFamily="49" charset="-122"/>
              </a:rPr>
              <a:t>Reg</a:t>
            </a:r>
            <a:r>
              <a:rPr lang="en-US" altLang="zh-CN" dirty="0">
                <a:ea typeface="黑体" panose="02010609060101010101" pitchFamily="49" charset="-122"/>
              </a:rPr>
              <a:t>/Dec</a:t>
            </a:r>
            <a:r>
              <a:rPr lang="zh-CN" altLang="en-US" dirty="0">
                <a:ea typeface="黑体" panose="02010609060101010101" pitchFamily="49" charset="-122"/>
              </a:rPr>
              <a:t>阶段都没有控制信号</a:t>
            </a:r>
          </a:p>
          <a:p>
            <a:pPr lvl="1">
              <a:lnSpc>
                <a:spcPct val="120000"/>
              </a:lnSpc>
              <a:spcBef>
                <a:spcPct val="15000"/>
              </a:spcBef>
            </a:pPr>
            <a:r>
              <a:rPr lang="en-US" altLang="zh-CN" dirty="0">
                <a:ea typeface="黑体" panose="02010609060101010101" pitchFamily="49" charset="-122"/>
              </a:rPr>
              <a:t>Exec</a:t>
            </a:r>
            <a:r>
              <a:rPr lang="zh-CN" altLang="en-US" dirty="0">
                <a:ea typeface="黑体" panose="02010609060101010101" pitchFamily="49" charset="-122"/>
              </a:rPr>
              <a:t>阶段的控制信号有五个</a:t>
            </a:r>
          </a:p>
          <a:p>
            <a:pPr lvl="2">
              <a:lnSpc>
                <a:spcPct val="120000"/>
              </a:lnSpc>
              <a:spcBef>
                <a:spcPct val="15000"/>
              </a:spcBef>
            </a:pPr>
            <a:r>
              <a:rPr lang="en-US" altLang="zh-CN" dirty="0" err="1">
                <a:solidFill>
                  <a:srgbClr val="008000"/>
                </a:solidFill>
                <a:ea typeface="黑体" panose="02010609060101010101" pitchFamily="49" charset="-122"/>
              </a:rPr>
              <a:t>ExtOp</a:t>
            </a:r>
            <a:r>
              <a:rPr lang="en-US" altLang="zh-CN" dirty="0">
                <a:solidFill>
                  <a:srgbClr val="008000"/>
                </a:solidFill>
                <a:ea typeface="黑体" panose="02010609060101010101" pitchFamily="49" charset="-122"/>
              </a:rPr>
              <a:t> (</a:t>
            </a:r>
            <a:r>
              <a:rPr lang="zh-CN" altLang="en-US" dirty="0">
                <a:solidFill>
                  <a:srgbClr val="008000"/>
                </a:solidFill>
                <a:ea typeface="黑体" panose="02010609060101010101" pitchFamily="49" charset="-122"/>
              </a:rPr>
              <a:t>扩展器操作</a:t>
            </a:r>
            <a:r>
              <a:rPr lang="en-US" altLang="zh-CN" dirty="0">
                <a:solidFill>
                  <a:srgbClr val="008000"/>
                </a:solidFill>
                <a:ea typeface="黑体" panose="02010609060101010101" pitchFamily="49" charset="-122"/>
              </a:rPr>
              <a:t>)</a:t>
            </a:r>
            <a:r>
              <a:rPr lang="zh-CN" altLang="en-US" dirty="0">
                <a:solidFill>
                  <a:srgbClr val="008000"/>
                </a:solidFill>
                <a:ea typeface="黑体" panose="02010609060101010101" pitchFamily="49" charset="-122"/>
              </a:rPr>
              <a:t>：</a:t>
            </a:r>
            <a:r>
              <a:rPr lang="en-US" altLang="zh-CN" dirty="0">
                <a:solidFill>
                  <a:srgbClr val="CC0000"/>
                </a:solidFill>
                <a:ea typeface="黑体" panose="02010609060101010101" pitchFamily="49" charset="-122"/>
              </a:rPr>
              <a:t>1- </a:t>
            </a:r>
            <a:r>
              <a:rPr lang="zh-CN" altLang="en-US" dirty="0">
                <a:solidFill>
                  <a:srgbClr val="CC0000"/>
                </a:solidFill>
                <a:ea typeface="黑体" panose="02010609060101010101" pitchFamily="49" charset="-122"/>
              </a:rPr>
              <a:t>符号扩展；</a:t>
            </a:r>
            <a:r>
              <a:rPr lang="en-US" altLang="zh-CN" dirty="0">
                <a:solidFill>
                  <a:srgbClr val="CC0000"/>
                </a:solidFill>
                <a:ea typeface="黑体" panose="02010609060101010101" pitchFamily="49" charset="-122"/>
              </a:rPr>
              <a:t>0- </a:t>
            </a:r>
            <a:r>
              <a:rPr lang="zh-CN" altLang="en-US" dirty="0">
                <a:solidFill>
                  <a:srgbClr val="CC0000"/>
                </a:solidFill>
                <a:ea typeface="黑体" panose="02010609060101010101" pitchFamily="49" charset="-122"/>
              </a:rPr>
              <a:t>零扩展</a:t>
            </a:r>
          </a:p>
          <a:p>
            <a:pPr lvl="2">
              <a:lnSpc>
                <a:spcPct val="120000"/>
              </a:lnSpc>
              <a:spcBef>
                <a:spcPct val="15000"/>
              </a:spcBef>
            </a:pPr>
            <a:r>
              <a:rPr lang="en-US" altLang="zh-CN" dirty="0" err="1">
                <a:solidFill>
                  <a:srgbClr val="008000"/>
                </a:solidFill>
                <a:ea typeface="黑体" panose="02010609060101010101" pitchFamily="49" charset="-122"/>
              </a:rPr>
              <a:t>ALUSrc</a:t>
            </a:r>
            <a:r>
              <a:rPr lang="en-US" altLang="zh-CN" dirty="0">
                <a:solidFill>
                  <a:srgbClr val="008000"/>
                </a:solidFill>
                <a:ea typeface="黑体" panose="02010609060101010101" pitchFamily="49" charset="-122"/>
              </a:rPr>
              <a:t> (ALU</a:t>
            </a:r>
            <a:r>
              <a:rPr lang="zh-CN" altLang="en-US" dirty="0">
                <a:solidFill>
                  <a:srgbClr val="008000"/>
                </a:solidFill>
                <a:ea typeface="黑体" panose="02010609060101010101" pitchFamily="49" charset="-122"/>
              </a:rPr>
              <a:t>的</a:t>
            </a:r>
            <a:r>
              <a:rPr lang="en-US" altLang="zh-CN" dirty="0">
                <a:solidFill>
                  <a:srgbClr val="008000"/>
                </a:solidFill>
                <a:ea typeface="黑体" panose="02010609060101010101" pitchFamily="49" charset="-122"/>
              </a:rPr>
              <a:t>B</a:t>
            </a:r>
            <a:r>
              <a:rPr lang="zh-CN" altLang="en-US" dirty="0">
                <a:solidFill>
                  <a:srgbClr val="008000"/>
                </a:solidFill>
                <a:ea typeface="黑体" panose="02010609060101010101" pitchFamily="49" charset="-122"/>
              </a:rPr>
              <a:t>口来源</a:t>
            </a:r>
            <a:r>
              <a:rPr lang="en-US" altLang="zh-CN" dirty="0">
                <a:solidFill>
                  <a:srgbClr val="008000"/>
                </a:solidFill>
                <a:ea typeface="黑体" panose="02010609060101010101" pitchFamily="49" charset="-122"/>
              </a:rPr>
              <a:t>)</a:t>
            </a:r>
            <a:r>
              <a:rPr lang="zh-CN" altLang="en-US" dirty="0">
                <a:solidFill>
                  <a:srgbClr val="008000"/>
                </a:solidFill>
                <a:ea typeface="黑体" panose="02010609060101010101" pitchFamily="49" charset="-122"/>
              </a:rPr>
              <a:t>：</a:t>
            </a:r>
            <a:r>
              <a:rPr lang="en-US" altLang="zh-CN" dirty="0">
                <a:solidFill>
                  <a:srgbClr val="CC0000"/>
                </a:solidFill>
                <a:ea typeface="黑体" panose="02010609060101010101" pitchFamily="49" charset="-122"/>
              </a:rPr>
              <a:t>1- </a:t>
            </a:r>
            <a:r>
              <a:rPr lang="zh-CN" altLang="en-US" dirty="0">
                <a:solidFill>
                  <a:srgbClr val="CC0000"/>
                </a:solidFill>
                <a:ea typeface="黑体" panose="02010609060101010101" pitchFamily="49" charset="-122"/>
              </a:rPr>
              <a:t>来源于扩展器；</a:t>
            </a:r>
            <a:r>
              <a:rPr lang="en-US" altLang="zh-CN" dirty="0">
                <a:solidFill>
                  <a:srgbClr val="CC0000"/>
                </a:solidFill>
                <a:ea typeface="黑体" panose="02010609060101010101" pitchFamily="49" charset="-122"/>
              </a:rPr>
              <a:t>0- </a:t>
            </a:r>
            <a:r>
              <a:rPr lang="zh-CN" altLang="en-US" dirty="0">
                <a:solidFill>
                  <a:srgbClr val="CC0000"/>
                </a:solidFill>
                <a:ea typeface="黑体" panose="02010609060101010101" pitchFamily="49" charset="-122"/>
              </a:rPr>
              <a:t>来源于</a:t>
            </a:r>
            <a:r>
              <a:rPr lang="en-US" altLang="zh-CN" dirty="0" err="1">
                <a:solidFill>
                  <a:srgbClr val="CC0000"/>
                </a:solidFill>
                <a:ea typeface="黑体" panose="02010609060101010101" pitchFamily="49" charset="-122"/>
              </a:rPr>
              <a:t>BusB</a:t>
            </a:r>
            <a:endParaRPr lang="zh-CN" altLang="en-US" dirty="0">
              <a:solidFill>
                <a:srgbClr val="CC0000"/>
              </a:solidFill>
              <a:ea typeface="黑体" panose="02010609060101010101" pitchFamily="49" charset="-122"/>
            </a:endParaRPr>
          </a:p>
          <a:p>
            <a:pPr lvl="2">
              <a:lnSpc>
                <a:spcPct val="120000"/>
              </a:lnSpc>
              <a:spcBef>
                <a:spcPct val="15000"/>
              </a:spcBef>
            </a:pPr>
            <a:r>
              <a:rPr lang="en-US" altLang="zh-CN" dirty="0" err="1">
                <a:solidFill>
                  <a:srgbClr val="008000"/>
                </a:solidFill>
                <a:ea typeface="黑体" panose="02010609060101010101" pitchFamily="49" charset="-122"/>
              </a:rPr>
              <a:t>ALUOp</a:t>
            </a:r>
            <a:r>
              <a:rPr lang="en-US" altLang="zh-CN" dirty="0">
                <a:solidFill>
                  <a:srgbClr val="008000"/>
                </a:solidFill>
                <a:ea typeface="黑体" panose="02010609060101010101" pitchFamily="49" charset="-122"/>
              </a:rPr>
              <a:t> </a:t>
            </a:r>
            <a:r>
              <a:rPr lang="en-US" altLang="zh-CN" dirty="0">
                <a:solidFill>
                  <a:srgbClr val="CC0000"/>
                </a:solidFill>
                <a:ea typeface="黑体" panose="02010609060101010101" pitchFamily="49" charset="-122"/>
              </a:rPr>
              <a:t>(</a:t>
            </a:r>
            <a:r>
              <a:rPr lang="zh-CN" altLang="en-US" dirty="0">
                <a:solidFill>
                  <a:srgbClr val="CC0000"/>
                </a:solidFill>
                <a:ea typeface="黑体" panose="02010609060101010101" pitchFamily="49" charset="-122"/>
              </a:rPr>
              <a:t>主控制器输出</a:t>
            </a:r>
            <a:r>
              <a:rPr lang="zh-CN" altLang="en-US" dirty="0" smtClean="0">
                <a:solidFill>
                  <a:srgbClr val="CC0000"/>
                </a:solidFill>
                <a:ea typeface="黑体" panose="02010609060101010101" pitchFamily="49" charset="-122"/>
              </a:rPr>
              <a:t>，</a:t>
            </a:r>
            <a:r>
              <a:rPr lang="zh-CN" altLang="en-US" dirty="0">
                <a:solidFill>
                  <a:srgbClr val="CC0000"/>
                </a:solidFill>
                <a:ea typeface="黑体" panose="02010609060101010101" pitchFamily="49" charset="-122"/>
              </a:rPr>
              <a:t>与</a:t>
            </a:r>
            <a:r>
              <a:rPr lang="zh-CN" altLang="en-US" dirty="0" smtClean="0">
                <a:solidFill>
                  <a:srgbClr val="CC0000"/>
                </a:solidFill>
                <a:ea typeface="黑体" panose="02010609060101010101" pitchFamily="49" charset="-122"/>
              </a:rPr>
              <a:t>局部</a:t>
            </a:r>
            <a:r>
              <a:rPr lang="en-US" altLang="zh-CN" dirty="0" err="1" smtClean="0">
                <a:solidFill>
                  <a:srgbClr val="CC0000"/>
                </a:solidFill>
                <a:ea typeface="黑体" panose="02010609060101010101" pitchFamily="49" charset="-122"/>
              </a:rPr>
              <a:t>ALU</a:t>
            </a:r>
            <a:r>
              <a:rPr lang="en-US" altLang="zh-CN" dirty="0" err="1">
                <a:solidFill>
                  <a:srgbClr val="CC0000"/>
                </a:solidFill>
                <a:ea typeface="黑体" panose="02010609060101010101" pitchFamily="49" charset="-122"/>
              </a:rPr>
              <a:t>Control</a:t>
            </a:r>
            <a:r>
              <a:rPr lang="zh-CN" altLang="en-US" dirty="0" smtClean="0">
                <a:solidFill>
                  <a:srgbClr val="CC0000"/>
                </a:solidFill>
                <a:ea typeface="黑体" panose="02010609060101010101" pitchFamily="49" charset="-122"/>
              </a:rPr>
              <a:t>控制逻辑一起决定</a:t>
            </a:r>
            <a:r>
              <a:rPr lang="en-US" altLang="zh-CN" dirty="0" err="1">
                <a:solidFill>
                  <a:srgbClr val="CC0000"/>
                </a:solidFill>
                <a:ea typeface="黑体" panose="02010609060101010101" pitchFamily="49" charset="-122"/>
              </a:rPr>
              <a:t>ALUCtrl</a:t>
            </a:r>
            <a:r>
              <a:rPr lang="en-US" altLang="zh-CN" dirty="0">
                <a:solidFill>
                  <a:srgbClr val="CC0000"/>
                </a:solidFill>
                <a:ea typeface="黑体" panose="02010609060101010101" pitchFamily="49" charset="-122"/>
              </a:rPr>
              <a:t>)</a:t>
            </a:r>
            <a:endParaRPr lang="zh-CN" altLang="en-US" dirty="0">
              <a:solidFill>
                <a:srgbClr val="CC0000"/>
              </a:solidFill>
              <a:ea typeface="黑体" panose="02010609060101010101" pitchFamily="49" charset="-122"/>
            </a:endParaRPr>
          </a:p>
          <a:p>
            <a:pPr lvl="2">
              <a:lnSpc>
                <a:spcPct val="120000"/>
              </a:lnSpc>
              <a:spcBef>
                <a:spcPct val="15000"/>
              </a:spcBef>
            </a:pPr>
            <a:r>
              <a:rPr lang="en-US" altLang="zh-CN" dirty="0" err="1">
                <a:solidFill>
                  <a:srgbClr val="008000"/>
                </a:solidFill>
                <a:ea typeface="黑体" panose="02010609060101010101" pitchFamily="49" charset="-122"/>
              </a:rPr>
              <a:t>RegDst</a:t>
            </a:r>
            <a:r>
              <a:rPr lang="en-US" altLang="zh-CN" dirty="0">
                <a:solidFill>
                  <a:srgbClr val="008000"/>
                </a:solidFill>
                <a:ea typeface="黑体" panose="02010609060101010101" pitchFamily="49" charset="-122"/>
              </a:rPr>
              <a:t> (</a:t>
            </a:r>
            <a:r>
              <a:rPr lang="zh-CN" altLang="en-US" dirty="0">
                <a:solidFill>
                  <a:srgbClr val="008000"/>
                </a:solidFill>
                <a:ea typeface="黑体" panose="02010609060101010101" pitchFamily="49" charset="-122"/>
              </a:rPr>
              <a:t>指定目的寄存器</a:t>
            </a:r>
            <a:r>
              <a:rPr lang="en-US" altLang="zh-CN" dirty="0">
                <a:solidFill>
                  <a:srgbClr val="008000"/>
                </a:solidFill>
                <a:ea typeface="黑体" panose="02010609060101010101" pitchFamily="49" charset="-122"/>
              </a:rPr>
              <a:t>)</a:t>
            </a:r>
            <a:r>
              <a:rPr lang="zh-CN" altLang="en-US" dirty="0">
                <a:solidFill>
                  <a:srgbClr val="008000"/>
                </a:solidFill>
                <a:ea typeface="黑体" panose="02010609060101010101" pitchFamily="49" charset="-122"/>
              </a:rPr>
              <a:t>：</a:t>
            </a:r>
            <a:r>
              <a:rPr lang="en-US" altLang="zh-CN" dirty="0">
                <a:solidFill>
                  <a:srgbClr val="CC0000"/>
                </a:solidFill>
                <a:ea typeface="黑体" panose="02010609060101010101" pitchFamily="49" charset="-122"/>
              </a:rPr>
              <a:t>1- Rd</a:t>
            </a:r>
            <a:r>
              <a:rPr lang="zh-CN" altLang="en-US" dirty="0">
                <a:solidFill>
                  <a:srgbClr val="CC0000"/>
                </a:solidFill>
                <a:ea typeface="黑体" panose="02010609060101010101" pitchFamily="49" charset="-122"/>
              </a:rPr>
              <a:t>；</a:t>
            </a:r>
            <a:r>
              <a:rPr lang="en-US" altLang="zh-CN" dirty="0">
                <a:solidFill>
                  <a:srgbClr val="CC0000"/>
                </a:solidFill>
                <a:ea typeface="黑体" panose="02010609060101010101" pitchFamily="49" charset="-122"/>
              </a:rPr>
              <a:t>0- </a:t>
            </a:r>
            <a:r>
              <a:rPr lang="en-US" altLang="zh-CN" dirty="0" err="1">
                <a:solidFill>
                  <a:srgbClr val="CC0000"/>
                </a:solidFill>
                <a:ea typeface="黑体" panose="02010609060101010101" pitchFamily="49" charset="-122"/>
              </a:rPr>
              <a:t>Rt</a:t>
            </a:r>
            <a:endParaRPr lang="en-US" altLang="zh-CN" dirty="0">
              <a:solidFill>
                <a:srgbClr val="CC0000"/>
              </a:solidFill>
              <a:ea typeface="黑体" panose="02010609060101010101" pitchFamily="49" charset="-122"/>
            </a:endParaRPr>
          </a:p>
          <a:p>
            <a:pPr lvl="2">
              <a:lnSpc>
                <a:spcPct val="120000"/>
              </a:lnSpc>
              <a:spcBef>
                <a:spcPct val="15000"/>
              </a:spcBef>
            </a:pPr>
            <a:r>
              <a:rPr lang="en-US" altLang="zh-CN" dirty="0" err="1">
                <a:solidFill>
                  <a:srgbClr val="008000"/>
                </a:solidFill>
                <a:ea typeface="黑体" panose="02010609060101010101" pitchFamily="49" charset="-122"/>
              </a:rPr>
              <a:t>R_type</a:t>
            </a:r>
            <a:r>
              <a:rPr lang="en-US" altLang="zh-CN" dirty="0">
                <a:solidFill>
                  <a:srgbClr val="008000"/>
                </a:solidFill>
                <a:ea typeface="黑体" panose="02010609060101010101" pitchFamily="49" charset="-122"/>
              </a:rPr>
              <a:t> (</a:t>
            </a:r>
            <a:r>
              <a:rPr lang="zh-CN" altLang="en-US" dirty="0">
                <a:solidFill>
                  <a:srgbClr val="008000"/>
                </a:solidFill>
                <a:ea typeface="黑体" panose="02010609060101010101" pitchFamily="49" charset="-122"/>
              </a:rPr>
              <a:t>是否为</a:t>
            </a:r>
            <a:r>
              <a:rPr lang="en-US" altLang="zh-CN" dirty="0">
                <a:solidFill>
                  <a:srgbClr val="008000"/>
                </a:solidFill>
                <a:ea typeface="黑体" panose="02010609060101010101" pitchFamily="49" charset="-122"/>
              </a:rPr>
              <a:t>R</a:t>
            </a:r>
            <a:r>
              <a:rPr lang="zh-CN" altLang="en-US" dirty="0">
                <a:solidFill>
                  <a:srgbClr val="008000"/>
                </a:solidFill>
                <a:ea typeface="黑体" panose="02010609060101010101" pitchFamily="49" charset="-122"/>
              </a:rPr>
              <a:t>型指令</a:t>
            </a:r>
            <a:r>
              <a:rPr lang="en-US" altLang="zh-CN" dirty="0">
                <a:solidFill>
                  <a:srgbClr val="008000"/>
                </a:solidFill>
                <a:ea typeface="黑体" panose="02010609060101010101" pitchFamily="49" charset="-122"/>
              </a:rPr>
              <a:t>) </a:t>
            </a:r>
            <a:r>
              <a:rPr lang="zh-CN" altLang="en-US" dirty="0" smtClean="0">
                <a:solidFill>
                  <a:srgbClr val="008000"/>
                </a:solidFill>
                <a:ea typeface="黑体" panose="02010609060101010101" pitchFamily="49" charset="-122"/>
              </a:rPr>
              <a:t>：</a:t>
            </a:r>
            <a:r>
              <a:rPr lang="zh-CN" altLang="en-US" dirty="0" smtClean="0">
                <a:solidFill>
                  <a:srgbClr val="CC0000"/>
                </a:solidFill>
                <a:ea typeface="黑体" panose="02010609060101010101" pitchFamily="49" charset="-122"/>
              </a:rPr>
              <a:t>选择控制信号</a:t>
            </a:r>
            <a:r>
              <a:rPr lang="en-US" altLang="zh-CN" dirty="0" err="1" smtClean="0">
                <a:solidFill>
                  <a:srgbClr val="CC0000"/>
                </a:solidFill>
                <a:ea typeface="黑体" panose="02010609060101010101" pitchFamily="49" charset="-122"/>
              </a:rPr>
              <a:t>ALUCtrl</a:t>
            </a:r>
            <a:r>
              <a:rPr lang="en-US" altLang="zh-CN" dirty="0" smtClean="0">
                <a:solidFill>
                  <a:srgbClr val="CC0000"/>
                </a:solidFill>
                <a:ea typeface="黑体" panose="02010609060101010101" pitchFamily="49" charset="-122"/>
              </a:rPr>
              <a:t> ,1-R</a:t>
            </a:r>
            <a:r>
              <a:rPr lang="zh-CN" altLang="en-US" dirty="0">
                <a:solidFill>
                  <a:srgbClr val="CC0000"/>
                </a:solidFill>
                <a:ea typeface="黑体" panose="02010609060101010101" pitchFamily="49" charset="-122"/>
              </a:rPr>
              <a:t>型指令</a:t>
            </a:r>
            <a:r>
              <a:rPr lang="en-US" altLang="zh-CN" dirty="0">
                <a:solidFill>
                  <a:srgbClr val="CC0000"/>
                </a:solidFill>
                <a:ea typeface="黑体" panose="02010609060101010101" pitchFamily="49" charset="-122"/>
              </a:rPr>
              <a:t>; 0-</a:t>
            </a:r>
            <a:r>
              <a:rPr lang="zh-CN" altLang="en-US" dirty="0">
                <a:solidFill>
                  <a:srgbClr val="CC0000"/>
                </a:solidFill>
                <a:ea typeface="黑体" panose="02010609060101010101" pitchFamily="49" charset="-122"/>
              </a:rPr>
              <a:t>非</a:t>
            </a:r>
            <a:r>
              <a:rPr lang="en-US" altLang="zh-CN" dirty="0">
                <a:solidFill>
                  <a:srgbClr val="CC0000"/>
                </a:solidFill>
                <a:ea typeface="黑体" panose="02010609060101010101" pitchFamily="49" charset="-122"/>
              </a:rPr>
              <a:t>R</a:t>
            </a:r>
            <a:r>
              <a:rPr lang="zh-CN" altLang="en-US" dirty="0">
                <a:solidFill>
                  <a:srgbClr val="CC0000"/>
                </a:solidFill>
                <a:ea typeface="黑体" panose="02010609060101010101" pitchFamily="49" charset="-122"/>
              </a:rPr>
              <a:t>型指令</a:t>
            </a:r>
            <a:endParaRPr lang="en-US" altLang="zh-CN" dirty="0">
              <a:solidFill>
                <a:srgbClr val="CC0000"/>
              </a:solidFill>
              <a:ea typeface="黑体" panose="02010609060101010101" pitchFamily="49" charset="-122"/>
            </a:endParaRPr>
          </a:p>
          <a:p>
            <a:pPr lvl="1">
              <a:lnSpc>
                <a:spcPct val="120000"/>
              </a:lnSpc>
              <a:spcBef>
                <a:spcPct val="15000"/>
              </a:spcBef>
            </a:pPr>
            <a:r>
              <a:rPr lang="en-US" altLang="zh-CN" dirty="0">
                <a:ea typeface="黑体" panose="02010609060101010101" pitchFamily="49" charset="-122"/>
              </a:rPr>
              <a:t>Mem</a:t>
            </a:r>
            <a:r>
              <a:rPr lang="zh-CN" altLang="en-US" dirty="0">
                <a:ea typeface="黑体" panose="02010609060101010101" pitchFamily="49" charset="-122"/>
              </a:rPr>
              <a:t>阶段的控制信号有两个</a:t>
            </a:r>
          </a:p>
          <a:p>
            <a:pPr lvl="2">
              <a:lnSpc>
                <a:spcPct val="120000"/>
              </a:lnSpc>
              <a:spcBef>
                <a:spcPct val="15000"/>
              </a:spcBef>
            </a:pPr>
            <a:r>
              <a:rPr lang="en-US" altLang="zh-CN" dirty="0" err="1">
                <a:solidFill>
                  <a:srgbClr val="008000"/>
                </a:solidFill>
                <a:ea typeface="黑体" panose="02010609060101010101" pitchFamily="49" charset="-122"/>
              </a:rPr>
              <a:t>MemWr</a:t>
            </a:r>
            <a:r>
              <a:rPr lang="en-US" altLang="zh-CN" dirty="0">
                <a:solidFill>
                  <a:srgbClr val="008000"/>
                </a:solidFill>
                <a:ea typeface="黑体" panose="02010609060101010101" pitchFamily="49" charset="-122"/>
              </a:rPr>
              <a:t> (DM</a:t>
            </a:r>
            <a:r>
              <a:rPr lang="zh-CN" altLang="en-US" dirty="0">
                <a:solidFill>
                  <a:srgbClr val="008000"/>
                </a:solidFill>
                <a:ea typeface="黑体" panose="02010609060101010101" pitchFamily="49" charset="-122"/>
              </a:rPr>
              <a:t>的写信号</a:t>
            </a:r>
            <a:r>
              <a:rPr lang="en-US" altLang="zh-CN" dirty="0">
                <a:solidFill>
                  <a:srgbClr val="008000"/>
                </a:solidFill>
                <a:ea typeface="黑体" panose="02010609060101010101" pitchFamily="49" charset="-122"/>
              </a:rPr>
              <a:t>)</a:t>
            </a:r>
            <a:r>
              <a:rPr lang="zh-CN" altLang="en-US" dirty="0">
                <a:solidFill>
                  <a:srgbClr val="008000"/>
                </a:solidFill>
                <a:ea typeface="黑体" panose="02010609060101010101" pitchFamily="49" charset="-122"/>
              </a:rPr>
              <a:t>：</a:t>
            </a:r>
            <a:r>
              <a:rPr lang="en-US" altLang="zh-CN" dirty="0">
                <a:solidFill>
                  <a:srgbClr val="CC0000"/>
                </a:solidFill>
                <a:ea typeface="黑体" panose="02010609060101010101" pitchFamily="49" charset="-122"/>
              </a:rPr>
              <a:t>Store</a:t>
            </a:r>
            <a:r>
              <a:rPr lang="zh-CN" altLang="en-US" dirty="0">
                <a:solidFill>
                  <a:srgbClr val="CC0000"/>
                </a:solidFill>
                <a:ea typeface="黑体" panose="02010609060101010101" pitchFamily="49" charset="-122"/>
              </a:rPr>
              <a:t>指令时为</a:t>
            </a:r>
            <a:r>
              <a:rPr lang="en-US" altLang="zh-CN" dirty="0">
                <a:solidFill>
                  <a:srgbClr val="CC0000"/>
                </a:solidFill>
                <a:ea typeface="黑体" panose="02010609060101010101" pitchFamily="49" charset="-122"/>
              </a:rPr>
              <a:t>1</a:t>
            </a:r>
            <a:r>
              <a:rPr lang="zh-CN" altLang="en-US" dirty="0">
                <a:solidFill>
                  <a:srgbClr val="CC0000"/>
                </a:solidFill>
                <a:ea typeface="黑体" panose="02010609060101010101" pitchFamily="49" charset="-122"/>
              </a:rPr>
              <a:t>，其他指令为</a:t>
            </a:r>
            <a:r>
              <a:rPr lang="en-US" altLang="zh-CN" dirty="0">
                <a:solidFill>
                  <a:srgbClr val="CC0000"/>
                </a:solidFill>
                <a:ea typeface="黑体" panose="02010609060101010101" pitchFamily="49" charset="-122"/>
              </a:rPr>
              <a:t>0</a:t>
            </a:r>
          </a:p>
          <a:p>
            <a:pPr lvl="2">
              <a:lnSpc>
                <a:spcPct val="120000"/>
              </a:lnSpc>
              <a:spcBef>
                <a:spcPct val="15000"/>
              </a:spcBef>
            </a:pPr>
            <a:r>
              <a:rPr lang="en-US" altLang="zh-CN" dirty="0">
                <a:solidFill>
                  <a:srgbClr val="008000"/>
                </a:solidFill>
                <a:ea typeface="黑体" panose="02010609060101010101" pitchFamily="49" charset="-122"/>
              </a:rPr>
              <a:t>Branch (</a:t>
            </a:r>
            <a:r>
              <a:rPr lang="zh-CN" altLang="en-US" dirty="0">
                <a:solidFill>
                  <a:srgbClr val="008000"/>
                </a:solidFill>
                <a:ea typeface="黑体" panose="02010609060101010101" pitchFamily="49" charset="-122"/>
              </a:rPr>
              <a:t>是否为分支指令</a:t>
            </a:r>
            <a:r>
              <a:rPr lang="en-US" altLang="zh-CN" dirty="0">
                <a:solidFill>
                  <a:srgbClr val="008000"/>
                </a:solidFill>
                <a:ea typeface="黑体" panose="02010609060101010101" pitchFamily="49" charset="-122"/>
              </a:rPr>
              <a:t>)</a:t>
            </a:r>
            <a:r>
              <a:rPr lang="zh-CN" altLang="en-US" dirty="0">
                <a:solidFill>
                  <a:srgbClr val="008000"/>
                </a:solidFill>
                <a:ea typeface="黑体" panose="02010609060101010101" pitchFamily="49" charset="-122"/>
              </a:rPr>
              <a:t>：</a:t>
            </a:r>
            <a:r>
              <a:rPr lang="zh-CN" altLang="en-US" dirty="0">
                <a:solidFill>
                  <a:srgbClr val="CC0000"/>
                </a:solidFill>
                <a:ea typeface="黑体" panose="02010609060101010101" pitchFamily="49" charset="-122"/>
              </a:rPr>
              <a:t>分支指令时为</a:t>
            </a:r>
            <a:r>
              <a:rPr lang="en-US" altLang="zh-CN" dirty="0">
                <a:solidFill>
                  <a:srgbClr val="CC0000"/>
                </a:solidFill>
                <a:ea typeface="黑体" panose="02010609060101010101" pitchFamily="49" charset="-122"/>
              </a:rPr>
              <a:t>1</a:t>
            </a:r>
            <a:r>
              <a:rPr lang="zh-CN" altLang="en-US" dirty="0">
                <a:solidFill>
                  <a:srgbClr val="CC0000"/>
                </a:solidFill>
                <a:ea typeface="黑体" panose="02010609060101010101" pitchFamily="49" charset="-122"/>
              </a:rPr>
              <a:t>，其他指令为</a:t>
            </a:r>
            <a:r>
              <a:rPr lang="en-US" altLang="zh-CN" dirty="0">
                <a:solidFill>
                  <a:srgbClr val="CC0000"/>
                </a:solidFill>
                <a:ea typeface="黑体" panose="02010609060101010101" pitchFamily="49" charset="-122"/>
              </a:rPr>
              <a:t>0</a:t>
            </a:r>
          </a:p>
          <a:p>
            <a:pPr lvl="1">
              <a:lnSpc>
                <a:spcPct val="120000"/>
              </a:lnSpc>
              <a:spcBef>
                <a:spcPct val="15000"/>
              </a:spcBef>
            </a:pPr>
            <a:r>
              <a:rPr lang="en-US" altLang="zh-CN" dirty="0" err="1">
                <a:ea typeface="黑体" panose="02010609060101010101" pitchFamily="49" charset="-122"/>
              </a:rPr>
              <a:t>Wr</a:t>
            </a:r>
            <a:r>
              <a:rPr lang="zh-CN" altLang="en-US" dirty="0">
                <a:ea typeface="黑体" panose="02010609060101010101" pitchFamily="49" charset="-122"/>
              </a:rPr>
              <a:t>阶段的控制信号有两个</a:t>
            </a:r>
            <a:endParaRPr lang="en-US" altLang="zh-CN" b="0" u="sng" dirty="0">
              <a:solidFill>
                <a:schemeClr val="tx1"/>
              </a:solidFill>
              <a:ea typeface="黑体" panose="02010609060101010101" pitchFamily="49" charset="-122"/>
            </a:endParaRPr>
          </a:p>
          <a:p>
            <a:pPr lvl="2">
              <a:lnSpc>
                <a:spcPct val="120000"/>
              </a:lnSpc>
              <a:spcBef>
                <a:spcPct val="15000"/>
              </a:spcBef>
            </a:pPr>
            <a:r>
              <a:rPr lang="en-US" altLang="zh-CN" dirty="0" err="1">
                <a:solidFill>
                  <a:srgbClr val="008000"/>
                </a:solidFill>
                <a:ea typeface="黑体" panose="02010609060101010101" pitchFamily="49" charset="-122"/>
              </a:rPr>
              <a:t>MemtoReg</a:t>
            </a:r>
            <a:r>
              <a:rPr lang="en-US" altLang="zh-CN" dirty="0">
                <a:solidFill>
                  <a:srgbClr val="008000"/>
                </a:solidFill>
                <a:ea typeface="黑体" panose="02010609060101010101" pitchFamily="49" charset="-122"/>
              </a:rPr>
              <a:t> (</a:t>
            </a:r>
            <a:r>
              <a:rPr lang="zh-CN" altLang="en-US" dirty="0">
                <a:solidFill>
                  <a:srgbClr val="008000"/>
                </a:solidFill>
                <a:ea typeface="黑体" panose="02010609060101010101" pitchFamily="49" charset="-122"/>
              </a:rPr>
              <a:t>寄存器的写入源</a:t>
            </a:r>
            <a:r>
              <a:rPr lang="en-US" altLang="zh-CN" dirty="0">
                <a:solidFill>
                  <a:srgbClr val="008000"/>
                </a:solidFill>
                <a:ea typeface="黑体" panose="02010609060101010101" pitchFamily="49" charset="-122"/>
              </a:rPr>
              <a:t>)</a:t>
            </a:r>
            <a:r>
              <a:rPr lang="zh-CN" altLang="en-US" dirty="0">
                <a:solidFill>
                  <a:srgbClr val="008000"/>
                </a:solidFill>
                <a:ea typeface="黑体" panose="02010609060101010101" pitchFamily="49" charset="-122"/>
              </a:rPr>
              <a:t>：</a:t>
            </a:r>
            <a:r>
              <a:rPr lang="en-US" altLang="zh-CN" dirty="0">
                <a:solidFill>
                  <a:srgbClr val="CC0000"/>
                </a:solidFill>
                <a:ea typeface="黑体" panose="02010609060101010101" pitchFamily="49" charset="-122"/>
              </a:rPr>
              <a:t>1- DM</a:t>
            </a:r>
            <a:r>
              <a:rPr lang="zh-CN" altLang="en-US" dirty="0">
                <a:solidFill>
                  <a:srgbClr val="CC0000"/>
                </a:solidFill>
                <a:ea typeface="黑体" panose="02010609060101010101" pitchFamily="49" charset="-122"/>
              </a:rPr>
              <a:t>输出；</a:t>
            </a:r>
            <a:r>
              <a:rPr lang="en-US" altLang="zh-CN" dirty="0">
                <a:solidFill>
                  <a:srgbClr val="CC0000"/>
                </a:solidFill>
                <a:ea typeface="黑体" panose="02010609060101010101" pitchFamily="49" charset="-122"/>
              </a:rPr>
              <a:t>0- ALU</a:t>
            </a:r>
            <a:r>
              <a:rPr lang="zh-CN" altLang="en-US" dirty="0">
                <a:solidFill>
                  <a:srgbClr val="CC0000"/>
                </a:solidFill>
                <a:ea typeface="黑体" panose="02010609060101010101" pitchFamily="49" charset="-122"/>
              </a:rPr>
              <a:t>输出</a:t>
            </a:r>
            <a:endParaRPr lang="zh-CN" altLang="en-US" dirty="0">
              <a:solidFill>
                <a:srgbClr val="008000"/>
              </a:solidFill>
              <a:ea typeface="黑体" panose="02010609060101010101" pitchFamily="49" charset="-122"/>
            </a:endParaRPr>
          </a:p>
          <a:p>
            <a:pPr lvl="2">
              <a:lnSpc>
                <a:spcPct val="120000"/>
              </a:lnSpc>
              <a:spcBef>
                <a:spcPct val="15000"/>
              </a:spcBef>
            </a:pPr>
            <a:r>
              <a:rPr lang="en-US" altLang="zh-CN" dirty="0" err="1">
                <a:solidFill>
                  <a:srgbClr val="008000"/>
                </a:solidFill>
                <a:ea typeface="黑体" panose="02010609060101010101" pitchFamily="49" charset="-122"/>
              </a:rPr>
              <a:t>RegWr</a:t>
            </a:r>
            <a:r>
              <a:rPr lang="en-US" altLang="zh-CN" dirty="0">
                <a:solidFill>
                  <a:srgbClr val="008000"/>
                </a:solidFill>
                <a:ea typeface="黑体" panose="02010609060101010101" pitchFamily="49" charset="-122"/>
              </a:rPr>
              <a:t> (</a:t>
            </a:r>
            <a:r>
              <a:rPr lang="zh-CN" altLang="en-US" dirty="0">
                <a:solidFill>
                  <a:srgbClr val="008000"/>
                </a:solidFill>
                <a:ea typeface="黑体" panose="02010609060101010101" pitchFamily="49" charset="-122"/>
              </a:rPr>
              <a:t>寄存器组写信号</a:t>
            </a:r>
            <a:r>
              <a:rPr lang="en-US" altLang="zh-CN" dirty="0">
                <a:solidFill>
                  <a:srgbClr val="008000"/>
                </a:solidFill>
                <a:ea typeface="黑体" panose="02010609060101010101" pitchFamily="49" charset="-122"/>
              </a:rPr>
              <a:t>)</a:t>
            </a:r>
            <a:r>
              <a:rPr lang="zh-CN" altLang="en-US" dirty="0">
                <a:solidFill>
                  <a:srgbClr val="008000"/>
                </a:solidFill>
                <a:ea typeface="黑体" panose="02010609060101010101" pitchFamily="49" charset="-122"/>
              </a:rPr>
              <a:t>：</a:t>
            </a:r>
            <a:r>
              <a:rPr lang="zh-CN" altLang="en-US" dirty="0">
                <a:solidFill>
                  <a:srgbClr val="CC0000"/>
                </a:solidFill>
                <a:ea typeface="黑体" panose="02010609060101010101" pitchFamily="49" charset="-122"/>
              </a:rPr>
              <a:t>结果写寄存器的指令都为</a:t>
            </a:r>
            <a:r>
              <a:rPr lang="en-US" altLang="zh-CN" dirty="0">
                <a:solidFill>
                  <a:srgbClr val="CC0000"/>
                </a:solidFill>
                <a:ea typeface="黑体" panose="02010609060101010101" pitchFamily="49" charset="-122"/>
              </a:rPr>
              <a:t>1</a:t>
            </a:r>
            <a:r>
              <a:rPr lang="zh-CN" altLang="en-US" dirty="0">
                <a:solidFill>
                  <a:srgbClr val="CC0000"/>
                </a:solidFill>
                <a:ea typeface="黑体" panose="02010609060101010101" pitchFamily="49" charset="-122"/>
              </a:rPr>
              <a:t>，其他指令为</a:t>
            </a:r>
            <a:r>
              <a:rPr lang="en-US" altLang="zh-CN" dirty="0">
                <a:solidFill>
                  <a:srgbClr val="CC0000"/>
                </a:solidFill>
                <a:ea typeface="黑体" panose="02010609060101010101" pitchFamily="49" charset="-122"/>
              </a:rPr>
              <a:t>0</a:t>
            </a:r>
            <a:endParaRPr lang="zh-CN" altLang="en-US" dirty="0">
              <a:solidFill>
                <a:srgbClr val="CC0000"/>
              </a:solidFill>
              <a:ea typeface="黑体" panose="02010609060101010101" pitchFamily="49" charset="-122"/>
            </a:endParaRPr>
          </a:p>
        </p:txBody>
      </p:sp>
      <p:sp>
        <p:nvSpPr>
          <p:cNvPr id="190645" name="Rectangle 181">
            <a:extLst>
              <a:ext uri="{FF2B5EF4-FFF2-40B4-BE49-F238E27FC236}">
                <a16:creationId xmlns:a16="http://schemas.microsoft.com/office/drawing/2014/main" id="{634717F1-923C-4F5B-86A8-9A20DE153233}"/>
              </a:ext>
            </a:extLst>
          </p:cNvPr>
          <p:cNvSpPr>
            <a:spLocks noChangeArrowheads="1"/>
          </p:cNvSpPr>
          <p:nvPr/>
        </p:nvSpPr>
        <p:spPr bwMode="auto">
          <a:xfrm>
            <a:off x="2611438" y="925513"/>
            <a:ext cx="4027487"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1600" b="1">
                <a:solidFill>
                  <a:schemeClr val="tx1"/>
                </a:solidFill>
                <a:latin typeface="Times New Roman" panose="02020603050405020304" pitchFamily="18" charset="0"/>
              </a:defRPr>
            </a:lvl1pPr>
            <a:lvl2pPr>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lvl="1">
              <a:lnSpc>
                <a:spcPct val="120000"/>
              </a:lnSpc>
              <a:spcBef>
                <a:spcPct val="15000"/>
              </a:spcBef>
              <a:buSzPct val="100000"/>
            </a:pPr>
            <a:r>
              <a:rPr lang="zh-CN" altLang="en-US" sz="1800">
                <a:solidFill>
                  <a:schemeClr val="accent1"/>
                </a:solidFill>
                <a:latin typeface="Arial" panose="020B0604020202020204" pitchFamily="34" charset="0"/>
                <a:ea typeface="黑体" panose="02010609060101010101" pitchFamily="49" charset="-122"/>
              </a:rPr>
              <a:t>每个时钟都会改变</a:t>
            </a:r>
            <a:r>
              <a:rPr lang="en-US" altLang="zh-CN" sz="1800">
                <a:solidFill>
                  <a:schemeClr val="accent1"/>
                </a:solidFill>
                <a:latin typeface="Arial" panose="020B0604020202020204" pitchFamily="34" charset="0"/>
                <a:ea typeface="黑体" panose="02010609060101010101" pitchFamily="49" charset="-122"/>
              </a:rPr>
              <a:t>PC</a:t>
            </a:r>
            <a:r>
              <a:rPr lang="zh-CN" altLang="en-US" sz="1800">
                <a:solidFill>
                  <a:schemeClr val="accent1"/>
                </a:solidFill>
                <a:latin typeface="Arial" panose="020B0604020202020204" pitchFamily="34" charset="0"/>
                <a:ea typeface="黑体" panose="02010609060101010101" pitchFamily="49" charset="-122"/>
              </a:rPr>
              <a:t>，故不需要</a:t>
            </a:r>
            <a:r>
              <a:rPr lang="en-US" altLang="zh-CN" sz="1800">
                <a:solidFill>
                  <a:schemeClr val="accent1"/>
                </a:solidFill>
                <a:latin typeface="Arial" panose="020B0604020202020204" pitchFamily="34" charset="0"/>
                <a:ea typeface="黑体" panose="02010609060101010101" pitchFamily="49" charset="-122"/>
              </a:rPr>
              <a:t>!</a:t>
            </a:r>
          </a:p>
        </p:txBody>
      </p:sp>
      <p:sp>
        <p:nvSpPr>
          <p:cNvPr id="190646" name="Rectangle 182">
            <a:extLst>
              <a:ext uri="{FF2B5EF4-FFF2-40B4-BE49-F238E27FC236}">
                <a16:creationId xmlns:a16="http://schemas.microsoft.com/office/drawing/2014/main" id="{E9EA8CFB-3A41-4638-ADA9-72D2ED2F95F8}"/>
              </a:ext>
            </a:extLst>
          </p:cNvPr>
          <p:cNvSpPr>
            <a:spLocks noChangeArrowheads="1"/>
          </p:cNvSpPr>
          <p:nvPr/>
        </p:nvSpPr>
        <p:spPr bwMode="auto">
          <a:xfrm>
            <a:off x="3749675" y="1312863"/>
            <a:ext cx="5091113"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1600" b="1">
                <a:solidFill>
                  <a:schemeClr val="tx1"/>
                </a:solidFill>
                <a:latin typeface="Times New Roman" panose="02020603050405020304" pitchFamily="18" charset="0"/>
              </a:defRPr>
            </a:lvl1pPr>
            <a:lvl2pPr>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lvl="1">
              <a:lnSpc>
                <a:spcPct val="120000"/>
              </a:lnSpc>
              <a:spcBef>
                <a:spcPct val="15000"/>
              </a:spcBef>
              <a:buSzPct val="100000"/>
            </a:pPr>
            <a:r>
              <a:rPr lang="zh-CN" altLang="en-US" sz="1800">
                <a:solidFill>
                  <a:schemeClr val="accent1"/>
                </a:solidFill>
                <a:latin typeface="Arial" panose="020B0604020202020204" pitchFamily="34" charset="0"/>
                <a:ea typeface="黑体" panose="02010609060101010101" pitchFamily="49" charset="-122"/>
              </a:rPr>
              <a:t>每个时钟都会改变流水段寄存器，故不需要</a:t>
            </a:r>
            <a:r>
              <a:rPr lang="en-US" altLang="zh-CN" sz="1800">
                <a:solidFill>
                  <a:schemeClr val="accent1"/>
                </a:solidFill>
                <a:latin typeface="Arial" panose="020B0604020202020204" pitchFamily="34" charset="0"/>
                <a:ea typeface="黑体" panose="02010609060101010101" pitchFamily="49" charset="-122"/>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0467">
                                            <p:txEl>
                                              <p:pRg st="1" end="1"/>
                                            </p:txEl>
                                          </p:spTgt>
                                        </p:tgtEl>
                                        <p:attrNameLst>
                                          <p:attrName>style.visibility</p:attrName>
                                        </p:attrNameLst>
                                      </p:cBhvr>
                                      <p:to>
                                        <p:strVal val="visible"/>
                                      </p:to>
                                    </p:set>
                                    <p:animEffect transition="in" filter="blinds(horizontal)">
                                      <p:cBhvr>
                                        <p:cTn id="7" dur="500"/>
                                        <p:tgtEl>
                                          <p:spTgt spid="1904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0645">
                                            <p:txEl>
                                              <p:pRg st="0" end="0"/>
                                            </p:txEl>
                                          </p:spTgt>
                                        </p:tgtEl>
                                        <p:attrNameLst>
                                          <p:attrName>style.visibility</p:attrName>
                                        </p:attrNameLst>
                                      </p:cBhvr>
                                      <p:to>
                                        <p:strVal val="visible"/>
                                      </p:to>
                                    </p:set>
                                    <p:animEffect transition="in" filter="blinds(horizontal)">
                                      <p:cBhvr>
                                        <p:cTn id="12" dur="500"/>
                                        <p:tgtEl>
                                          <p:spTgt spid="19064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90467">
                                            <p:txEl>
                                              <p:pRg st="2" end="2"/>
                                            </p:txEl>
                                          </p:spTgt>
                                        </p:tgtEl>
                                        <p:attrNameLst>
                                          <p:attrName>style.visibility</p:attrName>
                                        </p:attrNameLst>
                                      </p:cBhvr>
                                      <p:to>
                                        <p:strVal val="visible"/>
                                      </p:to>
                                    </p:set>
                                    <p:animEffect transition="in" filter="blinds(horizontal)">
                                      <p:cBhvr>
                                        <p:cTn id="17" dur="500"/>
                                        <p:tgtEl>
                                          <p:spTgt spid="1904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90646">
                                            <p:txEl>
                                              <p:pRg st="0" end="0"/>
                                            </p:txEl>
                                          </p:spTgt>
                                        </p:tgtEl>
                                        <p:attrNameLst>
                                          <p:attrName>style.visibility</p:attrName>
                                        </p:attrNameLst>
                                      </p:cBhvr>
                                      <p:to>
                                        <p:strVal val="visible"/>
                                      </p:to>
                                    </p:set>
                                    <p:animEffect transition="in" filter="blinds(horizontal)">
                                      <p:cBhvr>
                                        <p:cTn id="22" dur="500"/>
                                        <p:tgtEl>
                                          <p:spTgt spid="190646">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90467">
                                            <p:txEl>
                                              <p:pRg st="3" end="3"/>
                                            </p:txEl>
                                          </p:spTgt>
                                        </p:tgtEl>
                                        <p:attrNameLst>
                                          <p:attrName>style.visibility</p:attrName>
                                        </p:attrNameLst>
                                      </p:cBhvr>
                                      <p:to>
                                        <p:strVal val="visible"/>
                                      </p:to>
                                    </p:set>
                                    <p:animEffect transition="in" filter="blinds(horizontal)">
                                      <p:cBhvr>
                                        <p:cTn id="27" dur="500"/>
                                        <p:tgtEl>
                                          <p:spTgt spid="19046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90467">
                                            <p:txEl>
                                              <p:pRg st="4" end="4"/>
                                            </p:txEl>
                                          </p:spTgt>
                                        </p:tgtEl>
                                        <p:attrNameLst>
                                          <p:attrName>style.visibility</p:attrName>
                                        </p:attrNameLst>
                                      </p:cBhvr>
                                      <p:to>
                                        <p:strVal val="visible"/>
                                      </p:to>
                                    </p:set>
                                    <p:animEffect transition="in" filter="blinds(horizontal)">
                                      <p:cBhvr>
                                        <p:cTn id="32" dur="500"/>
                                        <p:tgtEl>
                                          <p:spTgt spid="190467">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90467">
                                            <p:txEl>
                                              <p:pRg st="5" end="5"/>
                                            </p:txEl>
                                          </p:spTgt>
                                        </p:tgtEl>
                                        <p:attrNameLst>
                                          <p:attrName>style.visibility</p:attrName>
                                        </p:attrNameLst>
                                      </p:cBhvr>
                                      <p:to>
                                        <p:strVal val="visible"/>
                                      </p:to>
                                    </p:set>
                                    <p:animEffect transition="in" filter="blinds(horizontal)">
                                      <p:cBhvr>
                                        <p:cTn id="37" dur="500"/>
                                        <p:tgtEl>
                                          <p:spTgt spid="190467">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90467">
                                            <p:txEl>
                                              <p:pRg st="6" end="6"/>
                                            </p:txEl>
                                          </p:spTgt>
                                        </p:tgtEl>
                                        <p:attrNameLst>
                                          <p:attrName>style.visibility</p:attrName>
                                        </p:attrNameLst>
                                      </p:cBhvr>
                                      <p:to>
                                        <p:strVal val="visible"/>
                                      </p:to>
                                    </p:set>
                                    <p:animEffect transition="in" filter="blinds(horizontal)">
                                      <p:cBhvr>
                                        <p:cTn id="42" dur="500"/>
                                        <p:tgtEl>
                                          <p:spTgt spid="190467">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90467">
                                            <p:txEl>
                                              <p:pRg st="7" end="7"/>
                                            </p:txEl>
                                          </p:spTgt>
                                        </p:tgtEl>
                                        <p:attrNameLst>
                                          <p:attrName>style.visibility</p:attrName>
                                        </p:attrNameLst>
                                      </p:cBhvr>
                                      <p:to>
                                        <p:strVal val="visible"/>
                                      </p:to>
                                    </p:set>
                                    <p:animEffect transition="in" filter="blinds(horizontal)">
                                      <p:cBhvr>
                                        <p:cTn id="47" dur="500"/>
                                        <p:tgtEl>
                                          <p:spTgt spid="190467">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90467">
                                            <p:txEl>
                                              <p:pRg st="8" end="8"/>
                                            </p:txEl>
                                          </p:spTgt>
                                        </p:tgtEl>
                                        <p:attrNameLst>
                                          <p:attrName>style.visibility</p:attrName>
                                        </p:attrNameLst>
                                      </p:cBhvr>
                                      <p:to>
                                        <p:strVal val="visible"/>
                                      </p:to>
                                    </p:set>
                                    <p:animEffect transition="in" filter="blinds(horizontal)">
                                      <p:cBhvr>
                                        <p:cTn id="52" dur="500"/>
                                        <p:tgtEl>
                                          <p:spTgt spid="190467">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190467">
                                            <p:txEl>
                                              <p:pRg st="9" end="9"/>
                                            </p:txEl>
                                          </p:spTgt>
                                        </p:tgtEl>
                                        <p:attrNameLst>
                                          <p:attrName>style.visibility</p:attrName>
                                        </p:attrNameLst>
                                      </p:cBhvr>
                                      <p:to>
                                        <p:strVal val="visible"/>
                                      </p:to>
                                    </p:set>
                                    <p:animEffect transition="in" filter="blinds(horizontal)">
                                      <p:cBhvr>
                                        <p:cTn id="57" dur="500"/>
                                        <p:tgtEl>
                                          <p:spTgt spid="190467">
                                            <p:txEl>
                                              <p:pRg st="9" end="9"/>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190467">
                                            <p:txEl>
                                              <p:pRg st="10" end="10"/>
                                            </p:txEl>
                                          </p:spTgt>
                                        </p:tgtEl>
                                        <p:attrNameLst>
                                          <p:attrName>style.visibility</p:attrName>
                                        </p:attrNameLst>
                                      </p:cBhvr>
                                      <p:to>
                                        <p:strVal val="visible"/>
                                      </p:to>
                                    </p:set>
                                    <p:animEffect transition="in" filter="blinds(horizontal)">
                                      <p:cBhvr>
                                        <p:cTn id="62" dur="500"/>
                                        <p:tgtEl>
                                          <p:spTgt spid="190467">
                                            <p:txEl>
                                              <p:pRg st="10" end="1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190467">
                                            <p:txEl>
                                              <p:pRg st="11" end="11"/>
                                            </p:txEl>
                                          </p:spTgt>
                                        </p:tgtEl>
                                        <p:attrNameLst>
                                          <p:attrName>style.visibility</p:attrName>
                                        </p:attrNameLst>
                                      </p:cBhvr>
                                      <p:to>
                                        <p:strVal val="visible"/>
                                      </p:to>
                                    </p:set>
                                    <p:animEffect transition="in" filter="blinds(horizontal)">
                                      <p:cBhvr>
                                        <p:cTn id="67" dur="500"/>
                                        <p:tgtEl>
                                          <p:spTgt spid="190467">
                                            <p:txEl>
                                              <p:pRg st="11" end="11"/>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190467">
                                            <p:txEl>
                                              <p:pRg st="12" end="12"/>
                                            </p:txEl>
                                          </p:spTgt>
                                        </p:tgtEl>
                                        <p:attrNameLst>
                                          <p:attrName>style.visibility</p:attrName>
                                        </p:attrNameLst>
                                      </p:cBhvr>
                                      <p:to>
                                        <p:strVal val="visible"/>
                                      </p:to>
                                    </p:set>
                                    <p:animEffect transition="in" filter="blinds(horizontal)">
                                      <p:cBhvr>
                                        <p:cTn id="72" dur="500"/>
                                        <p:tgtEl>
                                          <p:spTgt spid="190467">
                                            <p:txEl>
                                              <p:pRg st="12" end="12"/>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190467">
                                            <p:txEl>
                                              <p:pRg st="13" end="13"/>
                                            </p:txEl>
                                          </p:spTgt>
                                        </p:tgtEl>
                                        <p:attrNameLst>
                                          <p:attrName>style.visibility</p:attrName>
                                        </p:attrNameLst>
                                      </p:cBhvr>
                                      <p:to>
                                        <p:strVal val="visible"/>
                                      </p:to>
                                    </p:set>
                                    <p:animEffect transition="in" filter="blinds(horizontal)">
                                      <p:cBhvr>
                                        <p:cTn id="77" dur="500"/>
                                        <p:tgtEl>
                                          <p:spTgt spid="190467">
                                            <p:txEl>
                                              <p:pRg st="13" end="13"/>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nodeType="clickEffect">
                                  <p:stCondLst>
                                    <p:cond delay="0"/>
                                  </p:stCondLst>
                                  <p:childTnLst>
                                    <p:set>
                                      <p:cBhvr>
                                        <p:cTn id="81" dur="1" fill="hold">
                                          <p:stCondLst>
                                            <p:cond delay="0"/>
                                          </p:stCondLst>
                                        </p:cTn>
                                        <p:tgtEl>
                                          <p:spTgt spid="190467">
                                            <p:txEl>
                                              <p:pRg st="14" end="14"/>
                                            </p:txEl>
                                          </p:spTgt>
                                        </p:tgtEl>
                                        <p:attrNameLst>
                                          <p:attrName>style.visibility</p:attrName>
                                        </p:attrNameLst>
                                      </p:cBhvr>
                                      <p:to>
                                        <p:strVal val="visible"/>
                                      </p:to>
                                    </p:set>
                                    <p:animEffect transition="in" filter="blinds(horizontal)">
                                      <p:cBhvr>
                                        <p:cTn id="82" dur="500"/>
                                        <p:tgtEl>
                                          <p:spTgt spid="190467">
                                            <p:txEl>
                                              <p:pRg st="14" end="14"/>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nodeType="clickEffect">
                                  <p:stCondLst>
                                    <p:cond delay="0"/>
                                  </p:stCondLst>
                                  <p:childTnLst>
                                    <p:set>
                                      <p:cBhvr>
                                        <p:cTn id="86" dur="1" fill="hold">
                                          <p:stCondLst>
                                            <p:cond delay="0"/>
                                          </p:stCondLst>
                                        </p:cTn>
                                        <p:tgtEl>
                                          <p:spTgt spid="190467">
                                            <p:txEl>
                                              <p:pRg st="15" end="15"/>
                                            </p:txEl>
                                          </p:spTgt>
                                        </p:tgtEl>
                                        <p:attrNameLst>
                                          <p:attrName>style.visibility</p:attrName>
                                        </p:attrNameLst>
                                      </p:cBhvr>
                                      <p:to>
                                        <p:strVal val="visible"/>
                                      </p:to>
                                    </p:set>
                                    <p:animEffect transition="in" filter="blinds(horizontal)">
                                      <p:cBhvr>
                                        <p:cTn id="87" dur="500"/>
                                        <p:tgtEl>
                                          <p:spTgt spid="190467">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3DC3A3EE-2A8E-4DEA-81B3-2E5D328BDE78}"/>
              </a:ext>
            </a:extLst>
          </p:cNvPr>
          <p:cNvSpPr>
            <a:spLocks noGrp="1" noChangeArrowheads="1"/>
          </p:cNvSpPr>
          <p:nvPr>
            <p:ph type="title"/>
          </p:nvPr>
        </p:nvSpPr>
        <p:spPr>
          <a:xfrm>
            <a:off x="800100" y="228600"/>
            <a:ext cx="6862763" cy="373063"/>
          </a:xfrm>
        </p:spPr>
        <p:txBody>
          <a:bodyPr/>
          <a:lstStyle/>
          <a:p>
            <a:r>
              <a:rPr lang="zh-CN" altLang="en-US">
                <a:ea typeface="宋体" panose="02010600030101010101" pitchFamily="2" charset="-122"/>
              </a:rPr>
              <a:t>流水线控制逻辑</a:t>
            </a:r>
            <a:r>
              <a:rPr lang="en-US" altLang="zh-CN">
                <a:ea typeface="宋体" panose="02010600030101010101" pitchFamily="2" charset="-122"/>
              </a:rPr>
              <a:t>(Control)</a:t>
            </a:r>
            <a:r>
              <a:rPr lang="zh-CN" altLang="en-US">
                <a:ea typeface="宋体" panose="02010600030101010101" pitchFamily="2" charset="-122"/>
              </a:rPr>
              <a:t>的设计</a:t>
            </a:r>
          </a:p>
        </p:txBody>
      </p:sp>
      <p:sp>
        <p:nvSpPr>
          <p:cNvPr id="186371" name="Rectangle 3">
            <a:extLst>
              <a:ext uri="{FF2B5EF4-FFF2-40B4-BE49-F238E27FC236}">
                <a16:creationId xmlns:a16="http://schemas.microsoft.com/office/drawing/2014/main" id="{32B45957-C325-4485-B866-C745485E5973}"/>
              </a:ext>
            </a:extLst>
          </p:cNvPr>
          <p:cNvSpPr>
            <a:spLocks noGrp="1" noChangeArrowheads="1"/>
          </p:cNvSpPr>
          <p:nvPr>
            <p:ph type="body" idx="1"/>
          </p:nvPr>
        </p:nvSpPr>
        <p:spPr>
          <a:xfrm>
            <a:off x="160338" y="1058863"/>
            <a:ext cx="8775700" cy="5119607"/>
          </a:xfrm>
        </p:spPr>
        <p:txBody>
          <a:bodyPr/>
          <a:lstStyle/>
          <a:p>
            <a:pPr lvl="1">
              <a:lnSpc>
                <a:spcPct val="100000"/>
              </a:lnSpc>
              <a:spcBef>
                <a:spcPct val="35000"/>
              </a:spcBef>
            </a:pPr>
            <a:r>
              <a:rPr lang="zh-CN" altLang="en-US" sz="1900" dirty="0">
                <a:ea typeface="黑体" panose="02010609060101010101" pitchFamily="49" charset="-122"/>
              </a:rPr>
              <a:t>每条指令的控制信号在该</a:t>
            </a:r>
            <a:r>
              <a:rPr lang="zh-CN" altLang="en-US" sz="1900" dirty="0" smtClean="0">
                <a:ea typeface="黑体" panose="02010609060101010101" pitchFamily="49" charset="-122"/>
              </a:rPr>
              <a:t>指令的</a:t>
            </a:r>
            <a:r>
              <a:rPr lang="en-US" altLang="zh-CN" sz="1900" dirty="0" err="1" smtClean="0">
                <a:ea typeface="黑体" panose="02010609060101010101" pitchFamily="49" charset="-122"/>
              </a:rPr>
              <a:t>Reg</a:t>
            </a:r>
            <a:r>
              <a:rPr lang="en-US" altLang="zh-CN" sz="1900" dirty="0" smtClean="0">
                <a:ea typeface="黑体" panose="02010609060101010101" pitchFamily="49" charset="-122"/>
              </a:rPr>
              <a:t>/Dec</a:t>
            </a:r>
            <a:r>
              <a:rPr lang="zh-CN" altLang="en-US" sz="1900" dirty="0" smtClean="0">
                <a:ea typeface="黑体" panose="02010609060101010101" pitchFamily="49" charset="-122"/>
              </a:rPr>
              <a:t>阶段产生后就</a:t>
            </a:r>
            <a:r>
              <a:rPr lang="zh-CN" altLang="en-US" sz="1900" dirty="0" smtClean="0">
                <a:solidFill>
                  <a:srgbClr val="FF0000"/>
                </a:solidFill>
                <a:ea typeface="黑体" panose="02010609060101010101" pitchFamily="49" charset="-122"/>
              </a:rPr>
              <a:t>不改变</a:t>
            </a:r>
            <a:r>
              <a:rPr lang="zh-CN" altLang="en-US" sz="1900" dirty="0" smtClean="0">
                <a:ea typeface="黑体" panose="02010609060101010101" pitchFamily="49" charset="-122"/>
              </a:rPr>
              <a:t>，并向后面的流水段寄存器依次移动。</a:t>
            </a:r>
            <a:endParaRPr lang="en-US" altLang="zh-CN" sz="1900" dirty="0">
              <a:ea typeface="黑体" panose="02010609060101010101" pitchFamily="49" charset="-122"/>
            </a:endParaRPr>
          </a:p>
          <a:p>
            <a:pPr lvl="1">
              <a:lnSpc>
                <a:spcPct val="100000"/>
              </a:lnSpc>
              <a:spcBef>
                <a:spcPct val="35000"/>
              </a:spcBef>
            </a:pPr>
            <a:r>
              <a:rPr lang="zh-CN" altLang="en-US" sz="1900" dirty="0">
                <a:ea typeface="黑体" panose="02010609060101010101" pitchFamily="49" charset="-122"/>
              </a:rPr>
              <a:t>与单周期的控制逻辑设计类似</a:t>
            </a:r>
            <a:endParaRPr lang="zh-CN" altLang="en-US" sz="1900" dirty="0">
              <a:solidFill>
                <a:srgbClr val="008000"/>
              </a:solidFill>
              <a:ea typeface="黑体" panose="02010609060101010101" pitchFamily="49" charset="-122"/>
            </a:endParaRPr>
          </a:p>
          <a:p>
            <a:pPr lvl="1">
              <a:lnSpc>
                <a:spcPct val="100000"/>
              </a:lnSpc>
              <a:spcBef>
                <a:spcPct val="35000"/>
              </a:spcBef>
            </a:pPr>
            <a:r>
              <a:rPr lang="zh-CN" altLang="en-US" sz="1900" dirty="0">
                <a:ea typeface="黑体" panose="02010609060101010101" pitchFamily="49" charset="-122"/>
              </a:rPr>
              <a:t>设计过程</a:t>
            </a:r>
          </a:p>
          <a:p>
            <a:pPr lvl="2">
              <a:lnSpc>
                <a:spcPct val="100000"/>
              </a:lnSpc>
              <a:spcBef>
                <a:spcPct val="35000"/>
              </a:spcBef>
            </a:pPr>
            <a:r>
              <a:rPr lang="zh-CN" altLang="en-US" sz="1900" dirty="0">
                <a:ea typeface="黑体" panose="02010609060101010101" pitchFamily="49" charset="-122"/>
              </a:rPr>
              <a:t>控制逻辑分成两部分</a:t>
            </a:r>
          </a:p>
          <a:p>
            <a:pPr lvl="3">
              <a:spcBef>
                <a:spcPct val="35000"/>
              </a:spcBef>
            </a:pPr>
            <a:r>
              <a:rPr lang="zh-CN" altLang="en-US" sz="1900" b="1" dirty="0">
                <a:solidFill>
                  <a:srgbClr val="3366FF"/>
                </a:solidFill>
                <a:latin typeface="Arial" panose="020B0604020202020204" pitchFamily="34" charset="0"/>
                <a:ea typeface="黑体" panose="02010609060101010101" pitchFamily="49" charset="-122"/>
              </a:rPr>
              <a:t>主控制逻辑：生成</a:t>
            </a:r>
            <a:r>
              <a:rPr lang="en-US" altLang="zh-CN" sz="1900" b="1" dirty="0" err="1" smtClean="0">
                <a:solidFill>
                  <a:srgbClr val="3366FF"/>
                </a:solidFill>
                <a:latin typeface="Arial" panose="020B0604020202020204" pitchFamily="34" charset="0"/>
                <a:ea typeface="黑体" panose="02010609060101010101" pitchFamily="49" charset="-122"/>
              </a:rPr>
              <a:t>ALUOp</a:t>
            </a:r>
            <a:r>
              <a:rPr lang="zh-CN" altLang="en-US" sz="1900" b="1" dirty="0">
                <a:solidFill>
                  <a:srgbClr val="3366FF"/>
                </a:solidFill>
                <a:latin typeface="Arial" panose="020B0604020202020204" pitchFamily="34" charset="0"/>
                <a:ea typeface="黑体" panose="02010609060101010101" pitchFamily="49" charset="-122"/>
              </a:rPr>
              <a:t>和其他控制信号</a:t>
            </a:r>
          </a:p>
          <a:p>
            <a:pPr lvl="3">
              <a:spcBef>
                <a:spcPct val="35000"/>
              </a:spcBef>
            </a:pPr>
            <a:r>
              <a:rPr lang="zh-CN" altLang="en-US" sz="1900" b="1" dirty="0">
                <a:solidFill>
                  <a:srgbClr val="3366FF"/>
                </a:solidFill>
                <a:latin typeface="Arial" panose="020B0604020202020204" pitchFamily="34" charset="0"/>
                <a:ea typeface="黑体" panose="02010609060101010101" pitchFamily="49" charset="-122"/>
              </a:rPr>
              <a:t>局部</a:t>
            </a:r>
            <a:r>
              <a:rPr lang="en-US" altLang="zh-CN" sz="1900" b="1" dirty="0">
                <a:solidFill>
                  <a:srgbClr val="3366FF"/>
                </a:solidFill>
                <a:latin typeface="Arial" panose="020B0604020202020204" pitchFamily="34" charset="0"/>
                <a:ea typeface="黑体" panose="02010609060101010101" pitchFamily="49" charset="-122"/>
              </a:rPr>
              <a:t>ALU</a:t>
            </a:r>
            <a:r>
              <a:rPr lang="zh-CN" altLang="en-US" sz="1900" b="1" dirty="0">
                <a:solidFill>
                  <a:srgbClr val="3366FF"/>
                </a:solidFill>
                <a:latin typeface="Arial" panose="020B0604020202020204" pitchFamily="34" charset="0"/>
                <a:ea typeface="黑体" panose="02010609060101010101" pitchFamily="49" charset="-122"/>
              </a:rPr>
              <a:t>控制逻辑：根据</a:t>
            </a:r>
            <a:r>
              <a:rPr lang="en-US" altLang="zh-CN" sz="1900" b="1" dirty="0" err="1" smtClean="0">
                <a:solidFill>
                  <a:srgbClr val="3366FF"/>
                </a:solidFill>
                <a:latin typeface="Arial" panose="020B0604020202020204" pitchFamily="34" charset="0"/>
                <a:ea typeface="黑体" panose="02010609060101010101" pitchFamily="49" charset="-122"/>
              </a:rPr>
              <a:t>ALUOp</a:t>
            </a:r>
            <a:r>
              <a:rPr lang="zh-CN" altLang="en-US" sz="1900" b="1" dirty="0">
                <a:solidFill>
                  <a:srgbClr val="3366FF"/>
                </a:solidFill>
                <a:latin typeface="Arial" panose="020B0604020202020204" pitchFamily="34" charset="0"/>
                <a:ea typeface="黑体" panose="02010609060101010101" pitchFamily="49" charset="-122"/>
              </a:rPr>
              <a:t>和</a:t>
            </a:r>
            <a:r>
              <a:rPr lang="en-US" altLang="zh-CN" sz="1900" b="1" dirty="0" err="1">
                <a:solidFill>
                  <a:srgbClr val="3366FF"/>
                </a:solidFill>
                <a:latin typeface="Arial" panose="020B0604020202020204" pitchFamily="34" charset="0"/>
                <a:ea typeface="黑体" panose="02010609060101010101" pitchFamily="49" charset="-122"/>
              </a:rPr>
              <a:t>func</a:t>
            </a:r>
            <a:r>
              <a:rPr lang="zh-CN" altLang="en-US" sz="1900" b="1" dirty="0">
                <a:solidFill>
                  <a:srgbClr val="3366FF"/>
                </a:solidFill>
                <a:latin typeface="Arial" panose="020B0604020202020204" pitchFamily="34" charset="0"/>
                <a:ea typeface="黑体" panose="02010609060101010101" pitchFamily="49" charset="-122"/>
              </a:rPr>
              <a:t>字段生成</a:t>
            </a:r>
            <a:r>
              <a:rPr lang="en-US" altLang="zh-CN" sz="1900" b="1" dirty="0" err="1">
                <a:solidFill>
                  <a:srgbClr val="3366FF"/>
                </a:solidFill>
                <a:latin typeface="Arial" panose="020B0604020202020204" pitchFamily="34" charset="0"/>
                <a:ea typeface="黑体" panose="02010609060101010101" pitchFamily="49" charset="-122"/>
              </a:rPr>
              <a:t>ALUCtrl</a:t>
            </a:r>
            <a:endParaRPr lang="zh-CN" altLang="en-US" sz="1900" b="1" dirty="0">
              <a:solidFill>
                <a:srgbClr val="3366FF"/>
              </a:solidFill>
              <a:latin typeface="Arial" panose="020B0604020202020204" pitchFamily="34" charset="0"/>
              <a:ea typeface="黑体" panose="02010609060101010101" pitchFamily="49" charset="-122"/>
            </a:endParaRPr>
          </a:p>
          <a:p>
            <a:pPr lvl="2">
              <a:lnSpc>
                <a:spcPct val="100000"/>
              </a:lnSpc>
              <a:spcBef>
                <a:spcPct val="35000"/>
              </a:spcBef>
            </a:pPr>
            <a:r>
              <a:rPr lang="zh-CN" altLang="en-US" sz="1900" dirty="0">
                <a:ea typeface="黑体" panose="02010609060101010101" pitchFamily="49" charset="-122"/>
              </a:rPr>
              <a:t>用真值表建立指令和控制信号之间的关系</a:t>
            </a:r>
          </a:p>
          <a:p>
            <a:pPr lvl="2">
              <a:lnSpc>
                <a:spcPct val="100000"/>
              </a:lnSpc>
              <a:spcBef>
                <a:spcPct val="35000"/>
              </a:spcBef>
            </a:pPr>
            <a:r>
              <a:rPr lang="zh-CN" altLang="en-US" sz="1900" dirty="0">
                <a:ea typeface="黑体" panose="02010609060101010101" pitchFamily="49" charset="-122"/>
              </a:rPr>
              <a:t>写出每个控制信号的逻辑表达式</a:t>
            </a:r>
          </a:p>
          <a:p>
            <a:pPr lvl="1">
              <a:lnSpc>
                <a:spcPct val="100000"/>
              </a:lnSpc>
              <a:spcBef>
                <a:spcPct val="35000"/>
              </a:spcBef>
            </a:pPr>
            <a:r>
              <a:rPr lang="zh-CN" altLang="en-US" sz="1900" dirty="0">
                <a:ea typeface="黑体" panose="02010609060101010101" pitchFamily="49" charset="-122"/>
              </a:rPr>
              <a:t>控制逻辑的输出（控制信号）在</a:t>
            </a:r>
            <a:r>
              <a:rPr lang="en-US" altLang="zh-CN" sz="1900" dirty="0" err="1">
                <a:ea typeface="黑体" panose="02010609060101010101" pitchFamily="49" charset="-122"/>
              </a:rPr>
              <a:t>Reg</a:t>
            </a:r>
            <a:r>
              <a:rPr lang="en-US" altLang="zh-CN" sz="1900" dirty="0">
                <a:ea typeface="黑体" panose="02010609060101010101" pitchFamily="49" charset="-122"/>
              </a:rPr>
              <a:t>/Dec</a:t>
            </a:r>
            <a:r>
              <a:rPr lang="zh-CN" altLang="en-US" sz="1900" dirty="0">
                <a:ea typeface="黑体" panose="02010609060101010101" pitchFamily="49" charset="-122"/>
              </a:rPr>
              <a:t>阶段生成，并存放在</a:t>
            </a:r>
            <a:r>
              <a:rPr lang="en-US" altLang="zh-CN" sz="1900" dirty="0">
                <a:ea typeface="黑体" panose="02010609060101010101" pitchFamily="49" charset="-122"/>
              </a:rPr>
              <a:t>ID/EX</a:t>
            </a:r>
            <a:r>
              <a:rPr lang="zh-CN" altLang="en-US" sz="1900" dirty="0">
                <a:ea typeface="黑体" panose="02010609060101010101" pitchFamily="49" charset="-122"/>
              </a:rPr>
              <a:t>流水段寄存器中，然后每来一个时钟把后面段需要的控制信号传送到下一级流水段寄存器。</a:t>
            </a:r>
          </a:p>
          <a:p>
            <a:pPr lvl="1">
              <a:lnSpc>
                <a:spcPct val="100000"/>
              </a:lnSpc>
              <a:spcBef>
                <a:spcPct val="35000"/>
              </a:spcBef>
            </a:pPr>
            <a:r>
              <a:rPr lang="zh-CN" altLang="en-US" sz="1900" dirty="0">
                <a:ea typeface="黑体" panose="02010609060101010101" pitchFamily="49" charset="-122"/>
              </a:rPr>
              <a:t>某时刻在不同阶段同时执行不同指令，不同的指令得到不同控制信号</a:t>
            </a:r>
          </a:p>
          <a:p>
            <a:pPr lvl="2"/>
            <a:endParaRPr lang="zh-CN" altLang="en-US" dirty="0">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blinds(horizontal)">
                                      <p:cBhvr>
                                        <p:cTn id="7" dur="500"/>
                                        <p:tgtEl>
                                          <p:spTgt spid="1863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6371">
                                            <p:txEl>
                                              <p:pRg st="1" end="1"/>
                                            </p:txEl>
                                          </p:spTgt>
                                        </p:tgtEl>
                                        <p:attrNameLst>
                                          <p:attrName>style.visibility</p:attrName>
                                        </p:attrNameLst>
                                      </p:cBhvr>
                                      <p:to>
                                        <p:strVal val="visible"/>
                                      </p:to>
                                    </p:set>
                                    <p:animEffect transition="in" filter="blinds(horizontal)">
                                      <p:cBhvr>
                                        <p:cTn id="12" dur="500"/>
                                        <p:tgtEl>
                                          <p:spTgt spid="1863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86371">
                                            <p:txEl>
                                              <p:pRg st="2" end="2"/>
                                            </p:txEl>
                                          </p:spTgt>
                                        </p:tgtEl>
                                        <p:attrNameLst>
                                          <p:attrName>style.visibility</p:attrName>
                                        </p:attrNameLst>
                                      </p:cBhvr>
                                      <p:to>
                                        <p:strVal val="visible"/>
                                      </p:to>
                                    </p:set>
                                    <p:animEffect transition="in" filter="blinds(horizontal)">
                                      <p:cBhvr>
                                        <p:cTn id="17" dur="500"/>
                                        <p:tgtEl>
                                          <p:spTgt spid="1863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86371">
                                            <p:txEl>
                                              <p:pRg st="3" end="3"/>
                                            </p:txEl>
                                          </p:spTgt>
                                        </p:tgtEl>
                                        <p:attrNameLst>
                                          <p:attrName>style.visibility</p:attrName>
                                        </p:attrNameLst>
                                      </p:cBhvr>
                                      <p:to>
                                        <p:strVal val="visible"/>
                                      </p:to>
                                    </p:set>
                                    <p:animEffect transition="in" filter="blinds(horizontal)">
                                      <p:cBhvr>
                                        <p:cTn id="22" dur="500"/>
                                        <p:tgtEl>
                                          <p:spTgt spid="1863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86371">
                                            <p:txEl>
                                              <p:pRg st="4" end="4"/>
                                            </p:txEl>
                                          </p:spTgt>
                                        </p:tgtEl>
                                        <p:attrNameLst>
                                          <p:attrName>style.visibility</p:attrName>
                                        </p:attrNameLst>
                                      </p:cBhvr>
                                      <p:to>
                                        <p:strVal val="visible"/>
                                      </p:to>
                                    </p:set>
                                    <p:animEffect transition="in" filter="blinds(horizontal)">
                                      <p:cBhvr>
                                        <p:cTn id="27" dur="500"/>
                                        <p:tgtEl>
                                          <p:spTgt spid="1863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86371">
                                            <p:txEl>
                                              <p:pRg st="5" end="5"/>
                                            </p:txEl>
                                          </p:spTgt>
                                        </p:tgtEl>
                                        <p:attrNameLst>
                                          <p:attrName>style.visibility</p:attrName>
                                        </p:attrNameLst>
                                      </p:cBhvr>
                                      <p:to>
                                        <p:strVal val="visible"/>
                                      </p:to>
                                    </p:set>
                                    <p:animEffect transition="in" filter="blinds(horizontal)">
                                      <p:cBhvr>
                                        <p:cTn id="32" dur="500"/>
                                        <p:tgtEl>
                                          <p:spTgt spid="18637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86371">
                                            <p:txEl>
                                              <p:pRg st="6" end="6"/>
                                            </p:txEl>
                                          </p:spTgt>
                                        </p:tgtEl>
                                        <p:attrNameLst>
                                          <p:attrName>style.visibility</p:attrName>
                                        </p:attrNameLst>
                                      </p:cBhvr>
                                      <p:to>
                                        <p:strVal val="visible"/>
                                      </p:to>
                                    </p:set>
                                    <p:animEffect transition="in" filter="blinds(horizontal)">
                                      <p:cBhvr>
                                        <p:cTn id="37" dur="500"/>
                                        <p:tgtEl>
                                          <p:spTgt spid="18637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86371">
                                            <p:txEl>
                                              <p:pRg st="7" end="7"/>
                                            </p:txEl>
                                          </p:spTgt>
                                        </p:tgtEl>
                                        <p:attrNameLst>
                                          <p:attrName>style.visibility</p:attrName>
                                        </p:attrNameLst>
                                      </p:cBhvr>
                                      <p:to>
                                        <p:strVal val="visible"/>
                                      </p:to>
                                    </p:set>
                                    <p:animEffect transition="in" filter="blinds(horizontal)">
                                      <p:cBhvr>
                                        <p:cTn id="42" dur="500"/>
                                        <p:tgtEl>
                                          <p:spTgt spid="18637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86371">
                                            <p:txEl>
                                              <p:pRg st="8" end="8"/>
                                            </p:txEl>
                                          </p:spTgt>
                                        </p:tgtEl>
                                        <p:attrNameLst>
                                          <p:attrName>style.visibility</p:attrName>
                                        </p:attrNameLst>
                                      </p:cBhvr>
                                      <p:to>
                                        <p:strVal val="visible"/>
                                      </p:to>
                                    </p:set>
                                    <p:animEffect transition="in" filter="blinds(horizontal)">
                                      <p:cBhvr>
                                        <p:cTn id="47" dur="500"/>
                                        <p:tgtEl>
                                          <p:spTgt spid="18637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86371">
                                            <p:txEl>
                                              <p:pRg st="9" end="9"/>
                                            </p:txEl>
                                          </p:spTgt>
                                        </p:tgtEl>
                                        <p:attrNameLst>
                                          <p:attrName>style.visibility</p:attrName>
                                        </p:attrNameLst>
                                      </p:cBhvr>
                                      <p:to>
                                        <p:strVal val="visible"/>
                                      </p:to>
                                    </p:set>
                                    <p:animEffect transition="in" filter="blinds(horizontal)">
                                      <p:cBhvr>
                                        <p:cTn id="52" dur="500"/>
                                        <p:tgtEl>
                                          <p:spTgt spid="1863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4514" name="图片 2">
            <a:extLst>
              <a:ext uri="{FF2B5EF4-FFF2-40B4-BE49-F238E27FC236}">
                <a16:creationId xmlns:a16="http://schemas.microsoft.com/office/drawing/2014/main" id="{D3F9EE90-6AFF-40E0-B984-B5398B8E49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082088" cy="693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5" name="Text Box 7">
            <a:extLst>
              <a:ext uri="{FF2B5EF4-FFF2-40B4-BE49-F238E27FC236}">
                <a16:creationId xmlns:a16="http://schemas.microsoft.com/office/drawing/2014/main" id="{9EB31A5E-DB9F-4DAE-9F78-B469B76649E7}"/>
              </a:ext>
            </a:extLst>
          </p:cNvPr>
          <p:cNvSpPr txBox="1">
            <a:spLocks noChangeArrowheads="1"/>
          </p:cNvSpPr>
          <p:nvPr/>
        </p:nvSpPr>
        <p:spPr bwMode="auto">
          <a:xfrm>
            <a:off x="133350" y="5372100"/>
            <a:ext cx="2219325"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700">
                <a:solidFill>
                  <a:schemeClr val="accent1"/>
                </a:solidFill>
                <a:ea typeface="黑体" panose="02010609060101010101" pitchFamily="49" charset="-122"/>
              </a:rPr>
              <a:t>蓝色部分是控制信号</a:t>
            </a:r>
          </a:p>
        </p:txBody>
      </p:sp>
      <p:cxnSp>
        <p:nvCxnSpPr>
          <p:cNvPr id="3" name="直接连接符 2"/>
          <p:cNvCxnSpPr/>
          <p:nvPr/>
        </p:nvCxnSpPr>
        <p:spPr bwMode="auto">
          <a:xfrm flipH="1">
            <a:off x="4329545" y="886691"/>
            <a:ext cx="124691" cy="124691"/>
          </a:xfrm>
          <a:prstGeom prst="line">
            <a:avLst/>
          </a:prstGeom>
          <a:noFill/>
          <a:ln w="12700" cap="flat" cmpd="sng" algn="ctr">
            <a:solidFill>
              <a:srgbClr val="00B0F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flipH="1">
            <a:off x="4419602" y="1336961"/>
            <a:ext cx="124691" cy="124691"/>
          </a:xfrm>
          <a:prstGeom prst="line">
            <a:avLst/>
          </a:prstGeom>
          <a:noFill/>
          <a:ln w="12700" cap="flat" cmpd="sng" algn="ctr">
            <a:solidFill>
              <a:srgbClr val="00B0F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p:nvPr/>
        </p:nvCxnSpPr>
        <p:spPr bwMode="auto">
          <a:xfrm flipH="1">
            <a:off x="4350329" y="1794162"/>
            <a:ext cx="124691" cy="124691"/>
          </a:xfrm>
          <a:prstGeom prst="line">
            <a:avLst/>
          </a:prstGeom>
          <a:noFill/>
          <a:ln w="12700" cap="flat" cmpd="sng" algn="ctr">
            <a:solidFill>
              <a:srgbClr val="00B0F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flipH="1">
            <a:off x="5237018" y="893623"/>
            <a:ext cx="124691" cy="124691"/>
          </a:xfrm>
          <a:prstGeom prst="line">
            <a:avLst/>
          </a:prstGeom>
          <a:noFill/>
          <a:ln w="12700" cap="flat" cmpd="sng" algn="ctr">
            <a:solidFill>
              <a:srgbClr val="00B0F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p:cNvCxnSpPr/>
          <p:nvPr/>
        </p:nvCxnSpPr>
        <p:spPr bwMode="auto">
          <a:xfrm flipH="1">
            <a:off x="5160817" y="1350820"/>
            <a:ext cx="124691" cy="124691"/>
          </a:xfrm>
          <a:prstGeom prst="line">
            <a:avLst/>
          </a:prstGeom>
          <a:noFill/>
          <a:ln w="12700" cap="flat" cmpd="sng" algn="ctr">
            <a:solidFill>
              <a:srgbClr val="00B0F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p:cNvCxnSpPr/>
          <p:nvPr/>
        </p:nvCxnSpPr>
        <p:spPr bwMode="auto">
          <a:xfrm flipH="1">
            <a:off x="7045042" y="1316183"/>
            <a:ext cx="124691" cy="124691"/>
          </a:xfrm>
          <a:prstGeom prst="line">
            <a:avLst/>
          </a:prstGeom>
          <a:noFill/>
          <a:ln w="12700" cap="flat" cmpd="sng" algn="ctr">
            <a:solidFill>
              <a:srgbClr val="00B0F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a:extLst>
              <a:ext uri="{FF2B5EF4-FFF2-40B4-BE49-F238E27FC236}">
                <a16:creationId xmlns:a16="http://schemas.microsoft.com/office/drawing/2014/main" id="{DA27875A-C765-4B0D-B4E8-487F2C1B5D1D}"/>
              </a:ext>
            </a:extLst>
          </p:cNvPr>
          <p:cNvSpPr>
            <a:spLocks noGrp="1" noChangeArrowheads="1"/>
          </p:cNvSpPr>
          <p:nvPr>
            <p:ph type="title"/>
          </p:nvPr>
        </p:nvSpPr>
        <p:spPr>
          <a:xfrm>
            <a:off x="800100" y="228600"/>
            <a:ext cx="6862763" cy="693738"/>
          </a:xfrm>
        </p:spPr>
        <p:txBody>
          <a:bodyPr/>
          <a:lstStyle/>
          <a:p>
            <a:r>
              <a:rPr lang="zh-CN" altLang="en-US">
                <a:ea typeface="宋体" panose="02010600030101010101" pitchFamily="2" charset="-122"/>
              </a:rPr>
              <a:t>第二讲 流水线冒险处理</a:t>
            </a:r>
            <a:br>
              <a:rPr lang="zh-CN" altLang="en-US">
                <a:ea typeface="宋体" panose="02010600030101010101" pitchFamily="2" charset="-122"/>
              </a:rPr>
            </a:br>
            <a:endParaRPr lang="zh-CN" altLang="en-US">
              <a:ea typeface="宋体" panose="02010600030101010101" pitchFamily="2" charset="-122"/>
            </a:endParaRPr>
          </a:p>
        </p:txBody>
      </p:sp>
      <p:sp>
        <p:nvSpPr>
          <p:cNvPr id="65539" name="内容占位符 2">
            <a:extLst>
              <a:ext uri="{FF2B5EF4-FFF2-40B4-BE49-F238E27FC236}">
                <a16:creationId xmlns:a16="http://schemas.microsoft.com/office/drawing/2014/main" id="{0B03FF84-7AFB-4DD9-B8F3-B1944B0A1577}"/>
              </a:ext>
            </a:extLst>
          </p:cNvPr>
          <p:cNvSpPr>
            <a:spLocks noGrp="1" noChangeArrowheads="1"/>
          </p:cNvSpPr>
          <p:nvPr>
            <p:ph idx="1"/>
          </p:nvPr>
        </p:nvSpPr>
        <p:spPr>
          <a:xfrm>
            <a:off x="1689100" y="1619250"/>
            <a:ext cx="5300663" cy="1381125"/>
          </a:xfrm>
        </p:spPr>
        <p:txBody>
          <a:bodyPr/>
          <a:lstStyle/>
          <a:p>
            <a:r>
              <a:rPr lang="zh-CN" altLang="en-US" sz="2400">
                <a:ea typeface="宋体" panose="02010600030101010101" pitchFamily="2" charset="-122"/>
              </a:rPr>
              <a:t>结构冒险及其处理方法</a:t>
            </a:r>
            <a:endParaRPr lang="en-US" altLang="zh-CN" sz="2400">
              <a:ea typeface="宋体" panose="02010600030101010101" pitchFamily="2" charset="-122"/>
            </a:endParaRPr>
          </a:p>
          <a:p>
            <a:r>
              <a:rPr lang="zh-CN" altLang="en-US" sz="2400">
                <a:ea typeface="宋体" panose="02010600030101010101" pitchFamily="2" charset="-122"/>
              </a:rPr>
              <a:t>数据冒险及其处理方法</a:t>
            </a:r>
            <a:endParaRPr lang="en-US" altLang="zh-CN" sz="2400">
              <a:ea typeface="宋体" panose="02010600030101010101" pitchFamily="2" charset="-122"/>
            </a:endParaRPr>
          </a:p>
          <a:p>
            <a:r>
              <a:rPr lang="zh-CN" altLang="en-US" sz="2400">
                <a:ea typeface="宋体" panose="02010600030101010101" pitchFamily="2" charset="-122"/>
              </a:rPr>
              <a:t>控制冒险及其处理方法</a:t>
            </a:r>
          </a:p>
        </p:txBody>
      </p:sp>
      <p:sp>
        <p:nvSpPr>
          <p:cNvPr id="65540" name="Text Box 4">
            <a:extLst>
              <a:ext uri="{FF2B5EF4-FFF2-40B4-BE49-F238E27FC236}">
                <a16:creationId xmlns:a16="http://schemas.microsoft.com/office/drawing/2014/main" id="{65700E8D-E889-4101-9DAF-97C72AEA83A2}"/>
              </a:ext>
            </a:extLst>
          </p:cNvPr>
          <p:cNvSpPr txBox="1">
            <a:spLocks noChangeArrowheads="1"/>
          </p:cNvSpPr>
          <p:nvPr/>
        </p:nvSpPr>
        <p:spPr bwMode="auto">
          <a:xfrm>
            <a:off x="2759075" y="895350"/>
            <a:ext cx="22050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400">
                <a:solidFill>
                  <a:schemeClr val="accent1"/>
                </a:solidFill>
                <a:ea typeface="宋体" panose="02010600030101010101" pitchFamily="2" charset="-122"/>
              </a:rPr>
              <a:t>主 要 内 容</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A0EF5D8-2019-4C48-9397-188AF66D5F01}"/>
              </a:ext>
            </a:extLst>
          </p:cNvPr>
          <p:cNvSpPr>
            <a:spLocks noGrp="1" noChangeArrowheads="1"/>
          </p:cNvSpPr>
          <p:nvPr>
            <p:ph type="title"/>
          </p:nvPr>
        </p:nvSpPr>
        <p:spPr>
          <a:xfrm>
            <a:off x="800100" y="228600"/>
            <a:ext cx="4738688" cy="368300"/>
          </a:xfrm>
          <a:noFill/>
        </p:spPr>
        <p:txBody>
          <a:bodyPr wrap="none"/>
          <a:lstStyle/>
          <a:p>
            <a:r>
              <a:rPr lang="zh-CN" altLang="en-US">
                <a:ea typeface="宋体" panose="02010600030101010101" pitchFamily="2" charset="-122"/>
              </a:rPr>
              <a:t>复习：</a:t>
            </a:r>
            <a:r>
              <a:rPr lang="en-US" altLang="zh-CN">
                <a:ea typeface="宋体" panose="02010600030101010101" pitchFamily="2" charset="-122"/>
              </a:rPr>
              <a:t>A Single Cycle Processor</a:t>
            </a:r>
          </a:p>
        </p:txBody>
      </p:sp>
      <p:grpSp>
        <p:nvGrpSpPr>
          <p:cNvPr id="18435" name="Group 11">
            <a:extLst>
              <a:ext uri="{FF2B5EF4-FFF2-40B4-BE49-F238E27FC236}">
                <a16:creationId xmlns:a16="http://schemas.microsoft.com/office/drawing/2014/main" id="{D6C8EAA9-69AB-45B8-AE02-3D4360E1D8B9}"/>
              </a:ext>
            </a:extLst>
          </p:cNvPr>
          <p:cNvGrpSpPr>
            <a:grpSpLocks/>
          </p:cNvGrpSpPr>
          <p:nvPr/>
        </p:nvGrpSpPr>
        <p:grpSpPr bwMode="auto">
          <a:xfrm>
            <a:off x="5029200" y="3654425"/>
            <a:ext cx="457200" cy="1136650"/>
            <a:chOff x="3168" y="2302"/>
            <a:chExt cx="288" cy="716"/>
          </a:xfrm>
        </p:grpSpPr>
        <p:sp>
          <p:nvSpPr>
            <p:cNvPr id="18602" name="Line 3">
              <a:extLst>
                <a:ext uri="{FF2B5EF4-FFF2-40B4-BE49-F238E27FC236}">
                  <a16:creationId xmlns:a16="http://schemas.microsoft.com/office/drawing/2014/main" id="{141C9571-3377-48C3-BFB6-C209AC2E4E7C}"/>
                </a:ext>
              </a:extLst>
            </p:cNvPr>
            <p:cNvSpPr>
              <a:spLocks noChangeShapeType="1"/>
            </p:cNvSpPr>
            <p:nvPr/>
          </p:nvSpPr>
          <p:spPr bwMode="auto">
            <a:xfrm>
              <a:off x="3168" y="2302"/>
              <a:ext cx="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03" name="Line 4">
              <a:extLst>
                <a:ext uri="{FF2B5EF4-FFF2-40B4-BE49-F238E27FC236}">
                  <a16:creationId xmlns:a16="http://schemas.microsoft.com/office/drawing/2014/main" id="{2651555C-B028-4E9A-8342-65F555A978C9}"/>
                </a:ext>
              </a:extLst>
            </p:cNvPr>
            <p:cNvSpPr>
              <a:spLocks noChangeShapeType="1"/>
            </p:cNvSpPr>
            <p:nvPr/>
          </p:nvSpPr>
          <p:spPr bwMode="auto">
            <a:xfrm>
              <a:off x="3176" y="2302"/>
              <a:ext cx="272"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04" name="Line 5">
              <a:extLst>
                <a:ext uri="{FF2B5EF4-FFF2-40B4-BE49-F238E27FC236}">
                  <a16:creationId xmlns:a16="http://schemas.microsoft.com/office/drawing/2014/main" id="{9D2BE385-162A-44BF-9499-2D8DD8CFDD88}"/>
                </a:ext>
              </a:extLst>
            </p:cNvPr>
            <p:cNvSpPr>
              <a:spLocks noChangeShapeType="1"/>
            </p:cNvSpPr>
            <p:nvPr/>
          </p:nvSpPr>
          <p:spPr bwMode="auto">
            <a:xfrm>
              <a:off x="3176" y="2481"/>
              <a:ext cx="128" cy="7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05" name="Line 6">
              <a:extLst>
                <a:ext uri="{FF2B5EF4-FFF2-40B4-BE49-F238E27FC236}">
                  <a16:creationId xmlns:a16="http://schemas.microsoft.com/office/drawing/2014/main" id="{B62B5EFC-36C5-4700-9186-D8D457E99C55}"/>
                </a:ext>
              </a:extLst>
            </p:cNvPr>
            <p:cNvSpPr>
              <a:spLocks noChangeShapeType="1"/>
            </p:cNvSpPr>
            <p:nvPr/>
          </p:nvSpPr>
          <p:spPr bwMode="auto">
            <a:xfrm>
              <a:off x="3312" y="2571"/>
              <a:ext cx="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06" name="Line 7">
              <a:extLst>
                <a:ext uri="{FF2B5EF4-FFF2-40B4-BE49-F238E27FC236}">
                  <a16:creationId xmlns:a16="http://schemas.microsoft.com/office/drawing/2014/main" id="{806ABCC6-2418-4FE2-8794-344FBF715CA4}"/>
                </a:ext>
              </a:extLst>
            </p:cNvPr>
            <p:cNvSpPr>
              <a:spLocks noChangeShapeType="1"/>
            </p:cNvSpPr>
            <p:nvPr/>
          </p:nvSpPr>
          <p:spPr bwMode="auto">
            <a:xfrm>
              <a:off x="3456" y="2481"/>
              <a:ext cx="0" cy="34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07" name="Line 8">
              <a:extLst>
                <a:ext uri="{FF2B5EF4-FFF2-40B4-BE49-F238E27FC236}">
                  <a16:creationId xmlns:a16="http://schemas.microsoft.com/office/drawing/2014/main" id="{017F35F9-488F-4F33-A45F-20295E7FBA33}"/>
                </a:ext>
              </a:extLst>
            </p:cNvPr>
            <p:cNvSpPr>
              <a:spLocks noChangeShapeType="1"/>
            </p:cNvSpPr>
            <p:nvPr/>
          </p:nvSpPr>
          <p:spPr bwMode="auto">
            <a:xfrm flipV="1">
              <a:off x="3176" y="2734"/>
              <a:ext cx="128" cy="10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08" name="Line 9">
              <a:extLst>
                <a:ext uri="{FF2B5EF4-FFF2-40B4-BE49-F238E27FC236}">
                  <a16:creationId xmlns:a16="http://schemas.microsoft.com/office/drawing/2014/main" id="{B287107F-06AA-4B64-A1CA-C5B8683EE02E}"/>
                </a:ext>
              </a:extLst>
            </p:cNvPr>
            <p:cNvSpPr>
              <a:spLocks noChangeShapeType="1"/>
            </p:cNvSpPr>
            <p:nvPr/>
          </p:nvSpPr>
          <p:spPr bwMode="auto">
            <a:xfrm>
              <a:off x="3168" y="2839"/>
              <a:ext cx="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09" name="Line 10">
              <a:extLst>
                <a:ext uri="{FF2B5EF4-FFF2-40B4-BE49-F238E27FC236}">
                  <a16:creationId xmlns:a16="http://schemas.microsoft.com/office/drawing/2014/main" id="{7EF2E52E-849A-430B-9EDB-A063C8255873}"/>
                </a:ext>
              </a:extLst>
            </p:cNvPr>
            <p:cNvSpPr>
              <a:spLocks noChangeShapeType="1"/>
            </p:cNvSpPr>
            <p:nvPr/>
          </p:nvSpPr>
          <p:spPr bwMode="auto">
            <a:xfrm flipV="1">
              <a:off x="3176" y="2823"/>
              <a:ext cx="272" cy="19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436" name="Line 12">
            <a:extLst>
              <a:ext uri="{FF2B5EF4-FFF2-40B4-BE49-F238E27FC236}">
                <a16:creationId xmlns:a16="http://schemas.microsoft.com/office/drawing/2014/main" id="{74495F5C-F0A6-4AC1-9630-58BC5E093801}"/>
              </a:ext>
            </a:extLst>
          </p:cNvPr>
          <p:cNvSpPr>
            <a:spLocks noChangeShapeType="1"/>
          </p:cNvSpPr>
          <p:nvPr/>
        </p:nvSpPr>
        <p:spPr bwMode="auto">
          <a:xfrm flipH="1">
            <a:off x="5473700" y="4210050"/>
            <a:ext cx="23114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7" name="Line 13">
            <a:extLst>
              <a:ext uri="{FF2B5EF4-FFF2-40B4-BE49-F238E27FC236}">
                <a16:creationId xmlns:a16="http://schemas.microsoft.com/office/drawing/2014/main" id="{A5188C7C-4F9A-4069-8C25-65179E7F32AD}"/>
              </a:ext>
            </a:extLst>
          </p:cNvPr>
          <p:cNvSpPr>
            <a:spLocks noChangeShapeType="1"/>
          </p:cNvSpPr>
          <p:nvPr/>
        </p:nvSpPr>
        <p:spPr bwMode="auto">
          <a:xfrm flipH="1">
            <a:off x="5861050" y="4146550"/>
            <a:ext cx="88900" cy="128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8" name="Rectangle 14">
            <a:extLst>
              <a:ext uri="{FF2B5EF4-FFF2-40B4-BE49-F238E27FC236}">
                <a16:creationId xmlns:a16="http://schemas.microsoft.com/office/drawing/2014/main" id="{54E91219-DC88-499D-8CF9-912BDA4FCD2B}"/>
              </a:ext>
            </a:extLst>
          </p:cNvPr>
          <p:cNvSpPr>
            <a:spLocks noChangeArrowheads="1"/>
          </p:cNvSpPr>
          <p:nvPr/>
        </p:nvSpPr>
        <p:spPr bwMode="auto">
          <a:xfrm>
            <a:off x="5548313" y="4208463"/>
            <a:ext cx="406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latin typeface="Arial" panose="020B0604020202020204" pitchFamily="34" charset="0"/>
                <a:ea typeface="宋体" panose="02010600030101010101" pitchFamily="2" charset="-122"/>
              </a:rPr>
              <a:t>32</a:t>
            </a:r>
          </a:p>
        </p:txBody>
      </p:sp>
      <p:sp>
        <p:nvSpPr>
          <p:cNvPr id="18439" name="Line 15">
            <a:extLst>
              <a:ext uri="{FF2B5EF4-FFF2-40B4-BE49-F238E27FC236}">
                <a16:creationId xmlns:a16="http://schemas.microsoft.com/office/drawing/2014/main" id="{FC9442AE-6DDA-4F85-9A74-F33226578A64}"/>
              </a:ext>
            </a:extLst>
          </p:cNvPr>
          <p:cNvSpPr>
            <a:spLocks noChangeShapeType="1"/>
          </p:cNvSpPr>
          <p:nvPr/>
        </p:nvSpPr>
        <p:spPr bwMode="auto">
          <a:xfrm>
            <a:off x="5257800" y="3060700"/>
            <a:ext cx="0" cy="7112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0" name="Rectangle 16">
            <a:extLst>
              <a:ext uri="{FF2B5EF4-FFF2-40B4-BE49-F238E27FC236}">
                <a16:creationId xmlns:a16="http://schemas.microsoft.com/office/drawing/2014/main" id="{AE18439A-B887-4834-947F-5D70D0D72927}"/>
              </a:ext>
            </a:extLst>
          </p:cNvPr>
          <p:cNvSpPr>
            <a:spLocks noChangeArrowheads="1"/>
          </p:cNvSpPr>
          <p:nvPr/>
        </p:nvSpPr>
        <p:spPr bwMode="auto">
          <a:xfrm>
            <a:off x="4421188" y="3224213"/>
            <a:ext cx="987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ALUctr</a:t>
            </a:r>
          </a:p>
        </p:txBody>
      </p:sp>
      <p:sp>
        <p:nvSpPr>
          <p:cNvPr id="18441" name="Rectangle 17">
            <a:extLst>
              <a:ext uri="{FF2B5EF4-FFF2-40B4-BE49-F238E27FC236}">
                <a16:creationId xmlns:a16="http://schemas.microsoft.com/office/drawing/2014/main" id="{AAD59F4B-FDAA-4D3F-8EC0-253B2BC27D98}"/>
              </a:ext>
            </a:extLst>
          </p:cNvPr>
          <p:cNvSpPr>
            <a:spLocks noChangeArrowheads="1"/>
          </p:cNvSpPr>
          <p:nvPr/>
        </p:nvSpPr>
        <p:spPr bwMode="auto">
          <a:xfrm>
            <a:off x="1062038" y="4359275"/>
            <a:ext cx="496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Clk</a:t>
            </a:r>
          </a:p>
        </p:txBody>
      </p:sp>
      <p:sp>
        <p:nvSpPr>
          <p:cNvPr id="18442" name="Rectangle 18">
            <a:extLst>
              <a:ext uri="{FF2B5EF4-FFF2-40B4-BE49-F238E27FC236}">
                <a16:creationId xmlns:a16="http://schemas.microsoft.com/office/drawing/2014/main" id="{3A0DEE0C-D9AD-465D-95F5-B671AEDE9D1C}"/>
              </a:ext>
            </a:extLst>
          </p:cNvPr>
          <p:cNvSpPr>
            <a:spLocks noChangeArrowheads="1"/>
          </p:cNvSpPr>
          <p:nvPr/>
        </p:nvSpPr>
        <p:spPr bwMode="auto">
          <a:xfrm>
            <a:off x="671513" y="3781425"/>
            <a:ext cx="733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busW</a:t>
            </a:r>
          </a:p>
        </p:txBody>
      </p:sp>
      <p:sp>
        <p:nvSpPr>
          <p:cNvPr id="18443" name="Rectangle 19">
            <a:extLst>
              <a:ext uri="{FF2B5EF4-FFF2-40B4-BE49-F238E27FC236}">
                <a16:creationId xmlns:a16="http://schemas.microsoft.com/office/drawing/2014/main" id="{D0C5E006-7382-4360-B9FB-AB4A329E0BDD}"/>
              </a:ext>
            </a:extLst>
          </p:cNvPr>
          <p:cNvSpPr>
            <a:spLocks noChangeArrowheads="1"/>
          </p:cNvSpPr>
          <p:nvPr/>
        </p:nvSpPr>
        <p:spPr bwMode="auto">
          <a:xfrm>
            <a:off x="1755775" y="3654425"/>
            <a:ext cx="1431925" cy="11303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8444" name="Line 20">
            <a:extLst>
              <a:ext uri="{FF2B5EF4-FFF2-40B4-BE49-F238E27FC236}">
                <a16:creationId xmlns:a16="http://schemas.microsoft.com/office/drawing/2014/main" id="{FFEF405D-E081-46D7-A896-2EA925CD9E5A}"/>
              </a:ext>
            </a:extLst>
          </p:cNvPr>
          <p:cNvSpPr>
            <a:spLocks noChangeShapeType="1"/>
          </p:cNvSpPr>
          <p:nvPr/>
        </p:nvSpPr>
        <p:spPr bwMode="auto">
          <a:xfrm>
            <a:off x="1793875" y="4560888"/>
            <a:ext cx="250825" cy="635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5" name="Line 21">
            <a:extLst>
              <a:ext uri="{FF2B5EF4-FFF2-40B4-BE49-F238E27FC236}">
                <a16:creationId xmlns:a16="http://schemas.microsoft.com/office/drawing/2014/main" id="{DDEEE7BE-7E5B-42FB-B0A8-A583D8FA02AC}"/>
              </a:ext>
            </a:extLst>
          </p:cNvPr>
          <p:cNvSpPr>
            <a:spLocks noChangeShapeType="1"/>
          </p:cNvSpPr>
          <p:nvPr/>
        </p:nvSpPr>
        <p:spPr bwMode="auto">
          <a:xfrm flipH="1">
            <a:off x="1768475" y="4649788"/>
            <a:ext cx="301625" cy="98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6" name="Oval 22">
            <a:extLst>
              <a:ext uri="{FF2B5EF4-FFF2-40B4-BE49-F238E27FC236}">
                <a16:creationId xmlns:a16="http://schemas.microsoft.com/office/drawing/2014/main" id="{40C9C548-99C2-4F13-9D06-0837EDE952EC}"/>
              </a:ext>
            </a:extLst>
          </p:cNvPr>
          <p:cNvSpPr>
            <a:spLocks noChangeArrowheads="1"/>
          </p:cNvSpPr>
          <p:nvPr/>
        </p:nvSpPr>
        <p:spPr bwMode="auto">
          <a:xfrm>
            <a:off x="1603375" y="4595813"/>
            <a:ext cx="127000" cy="11747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8447" name="Rectangle 23">
            <a:extLst>
              <a:ext uri="{FF2B5EF4-FFF2-40B4-BE49-F238E27FC236}">
                <a16:creationId xmlns:a16="http://schemas.microsoft.com/office/drawing/2014/main" id="{D8703518-604C-48E1-A323-1C269D1170F3}"/>
              </a:ext>
            </a:extLst>
          </p:cNvPr>
          <p:cNvSpPr>
            <a:spLocks noChangeArrowheads="1"/>
          </p:cNvSpPr>
          <p:nvPr/>
        </p:nvSpPr>
        <p:spPr bwMode="auto">
          <a:xfrm>
            <a:off x="1203325" y="3140075"/>
            <a:ext cx="835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RegWr</a:t>
            </a:r>
          </a:p>
        </p:txBody>
      </p:sp>
      <p:sp>
        <p:nvSpPr>
          <p:cNvPr id="18448" name="Line 24">
            <a:extLst>
              <a:ext uri="{FF2B5EF4-FFF2-40B4-BE49-F238E27FC236}">
                <a16:creationId xmlns:a16="http://schemas.microsoft.com/office/drawing/2014/main" id="{CDCCBCB5-436A-48E7-8475-AFBD54FA5A4F}"/>
              </a:ext>
            </a:extLst>
          </p:cNvPr>
          <p:cNvSpPr>
            <a:spLocks noChangeShapeType="1"/>
          </p:cNvSpPr>
          <p:nvPr/>
        </p:nvSpPr>
        <p:spPr bwMode="auto">
          <a:xfrm flipH="1">
            <a:off x="749300" y="4140200"/>
            <a:ext cx="10160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9" name="Line 25">
            <a:extLst>
              <a:ext uri="{FF2B5EF4-FFF2-40B4-BE49-F238E27FC236}">
                <a16:creationId xmlns:a16="http://schemas.microsoft.com/office/drawing/2014/main" id="{255CE692-8F5E-42B3-A389-3A1C6E944D88}"/>
              </a:ext>
            </a:extLst>
          </p:cNvPr>
          <p:cNvSpPr>
            <a:spLocks noChangeShapeType="1"/>
          </p:cNvSpPr>
          <p:nvPr/>
        </p:nvSpPr>
        <p:spPr bwMode="auto">
          <a:xfrm flipH="1">
            <a:off x="1289050" y="4075113"/>
            <a:ext cx="88900" cy="128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0" name="Rectangle 26">
            <a:extLst>
              <a:ext uri="{FF2B5EF4-FFF2-40B4-BE49-F238E27FC236}">
                <a16:creationId xmlns:a16="http://schemas.microsoft.com/office/drawing/2014/main" id="{91CBDD5A-7C92-4AB8-A517-C5609E5214B5}"/>
              </a:ext>
            </a:extLst>
          </p:cNvPr>
          <p:cNvSpPr>
            <a:spLocks noChangeArrowheads="1"/>
          </p:cNvSpPr>
          <p:nvPr/>
        </p:nvSpPr>
        <p:spPr bwMode="auto">
          <a:xfrm>
            <a:off x="976313" y="4137025"/>
            <a:ext cx="406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latin typeface="Arial" panose="020B0604020202020204" pitchFamily="34" charset="0"/>
                <a:ea typeface="宋体" panose="02010600030101010101" pitchFamily="2" charset="-122"/>
              </a:rPr>
              <a:t>32</a:t>
            </a:r>
          </a:p>
        </p:txBody>
      </p:sp>
      <p:sp>
        <p:nvSpPr>
          <p:cNvPr id="18451" name="Line 27">
            <a:extLst>
              <a:ext uri="{FF2B5EF4-FFF2-40B4-BE49-F238E27FC236}">
                <a16:creationId xmlns:a16="http://schemas.microsoft.com/office/drawing/2014/main" id="{BF66BA78-4B54-4802-9757-87E62F21D841}"/>
              </a:ext>
            </a:extLst>
          </p:cNvPr>
          <p:cNvSpPr>
            <a:spLocks noChangeShapeType="1"/>
          </p:cNvSpPr>
          <p:nvPr/>
        </p:nvSpPr>
        <p:spPr bwMode="auto">
          <a:xfrm>
            <a:off x="3213100" y="3784600"/>
            <a:ext cx="1803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2" name="Line 28">
            <a:extLst>
              <a:ext uri="{FF2B5EF4-FFF2-40B4-BE49-F238E27FC236}">
                <a16:creationId xmlns:a16="http://schemas.microsoft.com/office/drawing/2014/main" id="{EC4A3EF8-0E48-455B-A5E6-224D197536B6}"/>
              </a:ext>
            </a:extLst>
          </p:cNvPr>
          <p:cNvSpPr>
            <a:spLocks noChangeShapeType="1"/>
          </p:cNvSpPr>
          <p:nvPr/>
        </p:nvSpPr>
        <p:spPr bwMode="auto">
          <a:xfrm flipH="1">
            <a:off x="4184650" y="3719513"/>
            <a:ext cx="88900" cy="130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3" name="Rectangle 29">
            <a:extLst>
              <a:ext uri="{FF2B5EF4-FFF2-40B4-BE49-F238E27FC236}">
                <a16:creationId xmlns:a16="http://schemas.microsoft.com/office/drawing/2014/main" id="{1F0AE7DA-4CD8-4F83-B46A-BBDA5067E149}"/>
              </a:ext>
            </a:extLst>
          </p:cNvPr>
          <p:cNvSpPr>
            <a:spLocks noChangeArrowheads="1"/>
          </p:cNvSpPr>
          <p:nvPr/>
        </p:nvSpPr>
        <p:spPr bwMode="auto">
          <a:xfrm>
            <a:off x="3871913" y="3852863"/>
            <a:ext cx="406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latin typeface="Arial" panose="020B0604020202020204" pitchFamily="34" charset="0"/>
                <a:ea typeface="宋体" panose="02010600030101010101" pitchFamily="2" charset="-122"/>
              </a:rPr>
              <a:t>32</a:t>
            </a:r>
          </a:p>
        </p:txBody>
      </p:sp>
      <p:sp>
        <p:nvSpPr>
          <p:cNvPr id="18454" name="Rectangle 30">
            <a:extLst>
              <a:ext uri="{FF2B5EF4-FFF2-40B4-BE49-F238E27FC236}">
                <a16:creationId xmlns:a16="http://schemas.microsoft.com/office/drawing/2014/main" id="{38DE8F71-D76A-4E4E-BB3E-81FFC3DD6266}"/>
              </a:ext>
            </a:extLst>
          </p:cNvPr>
          <p:cNvSpPr>
            <a:spLocks noChangeArrowheads="1"/>
          </p:cNvSpPr>
          <p:nvPr/>
        </p:nvSpPr>
        <p:spPr bwMode="auto">
          <a:xfrm>
            <a:off x="3567113" y="3497263"/>
            <a:ext cx="6873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busA</a:t>
            </a:r>
          </a:p>
        </p:txBody>
      </p:sp>
      <p:sp>
        <p:nvSpPr>
          <p:cNvPr id="18455" name="Line 31">
            <a:extLst>
              <a:ext uri="{FF2B5EF4-FFF2-40B4-BE49-F238E27FC236}">
                <a16:creationId xmlns:a16="http://schemas.microsoft.com/office/drawing/2014/main" id="{185B6A54-C150-4F4F-B29F-6921406DFE4E}"/>
              </a:ext>
            </a:extLst>
          </p:cNvPr>
          <p:cNvSpPr>
            <a:spLocks noChangeShapeType="1"/>
          </p:cNvSpPr>
          <p:nvPr/>
        </p:nvSpPr>
        <p:spPr bwMode="auto">
          <a:xfrm flipV="1">
            <a:off x="1905000" y="3416300"/>
            <a:ext cx="0" cy="2381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6" name="Line 32">
            <a:extLst>
              <a:ext uri="{FF2B5EF4-FFF2-40B4-BE49-F238E27FC236}">
                <a16:creationId xmlns:a16="http://schemas.microsoft.com/office/drawing/2014/main" id="{788AD578-6B0F-4EED-B02F-5F0971CAED17}"/>
              </a:ext>
            </a:extLst>
          </p:cNvPr>
          <p:cNvSpPr>
            <a:spLocks noChangeShapeType="1"/>
          </p:cNvSpPr>
          <p:nvPr/>
        </p:nvSpPr>
        <p:spPr bwMode="auto">
          <a:xfrm>
            <a:off x="3213100" y="4484688"/>
            <a:ext cx="965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7" name="Line 33">
            <a:extLst>
              <a:ext uri="{FF2B5EF4-FFF2-40B4-BE49-F238E27FC236}">
                <a16:creationId xmlns:a16="http://schemas.microsoft.com/office/drawing/2014/main" id="{D2A3EFF7-3A17-40EB-AC9F-98A45EF7332A}"/>
              </a:ext>
            </a:extLst>
          </p:cNvPr>
          <p:cNvSpPr>
            <a:spLocks noChangeShapeType="1"/>
          </p:cNvSpPr>
          <p:nvPr/>
        </p:nvSpPr>
        <p:spPr bwMode="auto">
          <a:xfrm flipV="1">
            <a:off x="3663950" y="4337050"/>
            <a:ext cx="139700" cy="241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8" name="Rectangle 34">
            <a:extLst>
              <a:ext uri="{FF2B5EF4-FFF2-40B4-BE49-F238E27FC236}">
                <a16:creationId xmlns:a16="http://schemas.microsoft.com/office/drawing/2014/main" id="{2904179B-18A4-426E-B212-E19AE0AEBB65}"/>
              </a:ext>
            </a:extLst>
          </p:cNvPr>
          <p:cNvSpPr>
            <a:spLocks noChangeArrowheads="1"/>
          </p:cNvSpPr>
          <p:nvPr/>
        </p:nvSpPr>
        <p:spPr bwMode="auto">
          <a:xfrm>
            <a:off x="3262313" y="4481513"/>
            <a:ext cx="406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latin typeface="Arial" panose="020B0604020202020204" pitchFamily="34" charset="0"/>
                <a:ea typeface="宋体" panose="02010600030101010101" pitchFamily="2" charset="-122"/>
              </a:rPr>
              <a:t>32</a:t>
            </a:r>
          </a:p>
        </p:txBody>
      </p:sp>
      <p:sp>
        <p:nvSpPr>
          <p:cNvPr id="18459" name="Rectangle 35">
            <a:extLst>
              <a:ext uri="{FF2B5EF4-FFF2-40B4-BE49-F238E27FC236}">
                <a16:creationId xmlns:a16="http://schemas.microsoft.com/office/drawing/2014/main" id="{95615ED0-7C2B-4A7D-BEEA-54928CA3387E}"/>
              </a:ext>
            </a:extLst>
          </p:cNvPr>
          <p:cNvSpPr>
            <a:spLocks noChangeArrowheads="1"/>
          </p:cNvSpPr>
          <p:nvPr/>
        </p:nvSpPr>
        <p:spPr bwMode="auto">
          <a:xfrm>
            <a:off x="3186113" y="4197350"/>
            <a:ext cx="6873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busB</a:t>
            </a:r>
          </a:p>
        </p:txBody>
      </p:sp>
      <p:sp>
        <p:nvSpPr>
          <p:cNvPr id="18460" name="Line 36">
            <a:extLst>
              <a:ext uri="{FF2B5EF4-FFF2-40B4-BE49-F238E27FC236}">
                <a16:creationId xmlns:a16="http://schemas.microsoft.com/office/drawing/2014/main" id="{FED5C33C-3962-4845-B172-ED3B91C1D62D}"/>
              </a:ext>
            </a:extLst>
          </p:cNvPr>
          <p:cNvSpPr>
            <a:spLocks noChangeShapeType="1"/>
          </p:cNvSpPr>
          <p:nvPr/>
        </p:nvSpPr>
        <p:spPr bwMode="auto">
          <a:xfrm flipH="1">
            <a:off x="1130300" y="4637088"/>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1" name="Line 37">
            <a:extLst>
              <a:ext uri="{FF2B5EF4-FFF2-40B4-BE49-F238E27FC236}">
                <a16:creationId xmlns:a16="http://schemas.microsoft.com/office/drawing/2014/main" id="{C5409205-F069-45FE-8E50-2F736C7D7843}"/>
              </a:ext>
            </a:extLst>
          </p:cNvPr>
          <p:cNvSpPr>
            <a:spLocks noChangeShapeType="1"/>
          </p:cNvSpPr>
          <p:nvPr/>
        </p:nvSpPr>
        <p:spPr bwMode="auto">
          <a:xfrm>
            <a:off x="3048000" y="3076575"/>
            <a:ext cx="0" cy="5524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2" name="Line 38">
            <a:extLst>
              <a:ext uri="{FF2B5EF4-FFF2-40B4-BE49-F238E27FC236}">
                <a16:creationId xmlns:a16="http://schemas.microsoft.com/office/drawing/2014/main" id="{774FF4D2-C5E0-494F-B2AF-0305C4C97BA9}"/>
              </a:ext>
            </a:extLst>
          </p:cNvPr>
          <p:cNvSpPr>
            <a:spLocks noChangeShapeType="1"/>
          </p:cNvSpPr>
          <p:nvPr/>
        </p:nvSpPr>
        <p:spPr bwMode="auto">
          <a:xfrm flipV="1">
            <a:off x="2978150" y="3351213"/>
            <a:ext cx="139700" cy="1555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3" name="Rectangle 39">
            <a:extLst>
              <a:ext uri="{FF2B5EF4-FFF2-40B4-BE49-F238E27FC236}">
                <a16:creationId xmlns:a16="http://schemas.microsoft.com/office/drawing/2014/main" id="{7E3FF192-C4FA-4FB6-A4B5-CFBC581B95EA}"/>
              </a:ext>
            </a:extLst>
          </p:cNvPr>
          <p:cNvSpPr>
            <a:spLocks noChangeArrowheads="1"/>
          </p:cNvSpPr>
          <p:nvPr/>
        </p:nvSpPr>
        <p:spPr bwMode="auto">
          <a:xfrm>
            <a:off x="2805113" y="3213100"/>
            <a:ext cx="2936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latin typeface="Arial" panose="020B0604020202020204" pitchFamily="34" charset="0"/>
                <a:ea typeface="宋体" panose="02010600030101010101" pitchFamily="2" charset="-122"/>
              </a:rPr>
              <a:t>5</a:t>
            </a:r>
          </a:p>
        </p:txBody>
      </p:sp>
      <p:sp>
        <p:nvSpPr>
          <p:cNvPr id="18464" name="Line 40">
            <a:extLst>
              <a:ext uri="{FF2B5EF4-FFF2-40B4-BE49-F238E27FC236}">
                <a16:creationId xmlns:a16="http://schemas.microsoft.com/office/drawing/2014/main" id="{01CA3E07-E648-42D2-AFCC-28CCF9B00E53}"/>
              </a:ext>
            </a:extLst>
          </p:cNvPr>
          <p:cNvSpPr>
            <a:spLocks noChangeShapeType="1"/>
          </p:cNvSpPr>
          <p:nvPr/>
        </p:nvSpPr>
        <p:spPr bwMode="auto">
          <a:xfrm>
            <a:off x="2209800" y="3016250"/>
            <a:ext cx="0" cy="6127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5" name="Line 41">
            <a:extLst>
              <a:ext uri="{FF2B5EF4-FFF2-40B4-BE49-F238E27FC236}">
                <a16:creationId xmlns:a16="http://schemas.microsoft.com/office/drawing/2014/main" id="{F34B63C9-4A6E-47EF-88B2-0C1EB60240D8}"/>
              </a:ext>
            </a:extLst>
          </p:cNvPr>
          <p:cNvSpPr>
            <a:spLocks noChangeShapeType="1"/>
          </p:cNvSpPr>
          <p:nvPr/>
        </p:nvSpPr>
        <p:spPr bwMode="auto">
          <a:xfrm flipV="1">
            <a:off x="2139950" y="3351213"/>
            <a:ext cx="139700" cy="1555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6" name="Rectangle 42">
            <a:extLst>
              <a:ext uri="{FF2B5EF4-FFF2-40B4-BE49-F238E27FC236}">
                <a16:creationId xmlns:a16="http://schemas.microsoft.com/office/drawing/2014/main" id="{16D6B690-7F0B-4986-B5B1-263B4B27C35A}"/>
              </a:ext>
            </a:extLst>
          </p:cNvPr>
          <p:cNvSpPr>
            <a:spLocks noChangeArrowheads="1"/>
          </p:cNvSpPr>
          <p:nvPr/>
        </p:nvSpPr>
        <p:spPr bwMode="auto">
          <a:xfrm>
            <a:off x="1966913" y="3213100"/>
            <a:ext cx="2936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latin typeface="Arial" panose="020B0604020202020204" pitchFamily="34" charset="0"/>
                <a:ea typeface="宋体" panose="02010600030101010101" pitchFamily="2" charset="-122"/>
              </a:rPr>
              <a:t>5</a:t>
            </a:r>
          </a:p>
        </p:txBody>
      </p:sp>
      <p:sp>
        <p:nvSpPr>
          <p:cNvPr id="18467" name="Line 43">
            <a:extLst>
              <a:ext uri="{FF2B5EF4-FFF2-40B4-BE49-F238E27FC236}">
                <a16:creationId xmlns:a16="http://schemas.microsoft.com/office/drawing/2014/main" id="{F757DC64-2646-4C00-A787-32E0ACE5F28C}"/>
              </a:ext>
            </a:extLst>
          </p:cNvPr>
          <p:cNvSpPr>
            <a:spLocks noChangeShapeType="1"/>
          </p:cNvSpPr>
          <p:nvPr/>
        </p:nvSpPr>
        <p:spPr bwMode="auto">
          <a:xfrm>
            <a:off x="2590800" y="3228975"/>
            <a:ext cx="0" cy="4000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8" name="Line 44">
            <a:extLst>
              <a:ext uri="{FF2B5EF4-FFF2-40B4-BE49-F238E27FC236}">
                <a16:creationId xmlns:a16="http://schemas.microsoft.com/office/drawing/2014/main" id="{C94AB3D9-D767-46B2-B6D8-7FB56958D161}"/>
              </a:ext>
            </a:extLst>
          </p:cNvPr>
          <p:cNvSpPr>
            <a:spLocks noChangeShapeType="1"/>
          </p:cNvSpPr>
          <p:nvPr/>
        </p:nvSpPr>
        <p:spPr bwMode="auto">
          <a:xfrm flipV="1">
            <a:off x="2520950" y="3351213"/>
            <a:ext cx="139700" cy="1555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9" name="Rectangle 45">
            <a:extLst>
              <a:ext uri="{FF2B5EF4-FFF2-40B4-BE49-F238E27FC236}">
                <a16:creationId xmlns:a16="http://schemas.microsoft.com/office/drawing/2014/main" id="{130252FB-BEFA-4C05-BC10-411B50E322E3}"/>
              </a:ext>
            </a:extLst>
          </p:cNvPr>
          <p:cNvSpPr>
            <a:spLocks noChangeArrowheads="1"/>
          </p:cNvSpPr>
          <p:nvPr/>
        </p:nvSpPr>
        <p:spPr bwMode="auto">
          <a:xfrm>
            <a:off x="2347913" y="3213100"/>
            <a:ext cx="2936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latin typeface="Arial" panose="020B0604020202020204" pitchFamily="34" charset="0"/>
                <a:ea typeface="宋体" panose="02010600030101010101" pitchFamily="2" charset="-122"/>
              </a:rPr>
              <a:t>5</a:t>
            </a:r>
          </a:p>
        </p:txBody>
      </p:sp>
      <p:sp>
        <p:nvSpPr>
          <p:cNvPr id="18470" name="Rectangle 46">
            <a:extLst>
              <a:ext uri="{FF2B5EF4-FFF2-40B4-BE49-F238E27FC236}">
                <a16:creationId xmlns:a16="http://schemas.microsoft.com/office/drawing/2014/main" id="{852F3E5C-21C8-4222-BF28-AB0FC766E36B}"/>
              </a:ext>
            </a:extLst>
          </p:cNvPr>
          <p:cNvSpPr>
            <a:spLocks noChangeArrowheads="1"/>
          </p:cNvSpPr>
          <p:nvPr/>
        </p:nvSpPr>
        <p:spPr bwMode="auto">
          <a:xfrm>
            <a:off x="1966913" y="3640138"/>
            <a:ext cx="485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Rw</a:t>
            </a:r>
          </a:p>
        </p:txBody>
      </p:sp>
      <p:sp>
        <p:nvSpPr>
          <p:cNvPr id="18471" name="Rectangle 47">
            <a:extLst>
              <a:ext uri="{FF2B5EF4-FFF2-40B4-BE49-F238E27FC236}">
                <a16:creationId xmlns:a16="http://schemas.microsoft.com/office/drawing/2014/main" id="{D20DCFDB-EA75-422B-A30C-A682CC6B5BFC}"/>
              </a:ext>
            </a:extLst>
          </p:cNvPr>
          <p:cNvSpPr>
            <a:spLocks noChangeArrowheads="1"/>
          </p:cNvSpPr>
          <p:nvPr/>
        </p:nvSpPr>
        <p:spPr bwMode="auto">
          <a:xfrm>
            <a:off x="2424113" y="3640138"/>
            <a:ext cx="4397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Ra</a:t>
            </a:r>
          </a:p>
        </p:txBody>
      </p:sp>
      <p:sp>
        <p:nvSpPr>
          <p:cNvPr id="18472" name="Rectangle 48">
            <a:extLst>
              <a:ext uri="{FF2B5EF4-FFF2-40B4-BE49-F238E27FC236}">
                <a16:creationId xmlns:a16="http://schemas.microsoft.com/office/drawing/2014/main" id="{9C054A80-A1F4-4FCB-A483-2B1B95ED7309}"/>
              </a:ext>
            </a:extLst>
          </p:cNvPr>
          <p:cNvSpPr>
            <a:spLocks noChangeArrowheads="1"/>
          </p:cNvSpPr>
          <p:nvPr/>
        </p:nvSpPr>
        <p:spPr bwMode="auto">
          <a:xfrm>
            <a:off x="2805113" y="3640138"/>
            <a:ext cx="450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Rb</a:t>
            </a:r>
          </a:p>
        </p:txBody>
      </p:sp>
      <p:sp>
        <p:nvSpPr>
          <p:cNvPr id="18473" name="Rectangle 49">
            <a:extLst>
              <a:ext uri="{FF2B5EF4-FFF2-40B4-BE49-F238E27FC236}">
                <a16:creationId xmlns:a16="http://schemas.microsoft.com/office/drawing/2014/main" id="{64F616F3-3A79-4F52-A4CD-0640AD505105}"/>
              </a:ext>
            </a:extLst>
          </p:cNvPr>
          <p:cNvSpPr>
            <a:spLocks noChangeArrowheads="1"/>
          </p:cNvSpPr>
          <p:nvPr/>
        </p:nvSpPr>
        <p:spPr bwMode="auto">
          <a:xfrm>
            <a:off x="1966913" y="3924300"/>
            <a:ext cx="98425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ea typeface="宋体" panose="02010600030101010101" pitchFamily="2" charset="-122"/>
              </a:rPr>
              <a:t>32 32-</a:t>
            </a:r>
            <a:r>
              <a:rPr lang="en-US" altLang="zh-CN">
                <a:ea typeface="宋体" panose="02010600030101010101" pitchFamily="2" charset="-122"/>
              </a:rPr>
              <a:t>bit</a:t>
            </a:r>
          </a:p>
          <a:p>
            <a:r>
              <a:rPr lang="en-US" altLang="zh-CN">
                <a:ea typeface="宋体" panose="02010600030101010101" pitchFamily="2" charset="-122"/>
              </a:rPr>
              <a:t>Registers</a:t>
            </a:r>
          </a:p>
        </p:txBody>
      </p:sp>
      <p:sp>
        <p:nvSpPr>
          <p:cNvPr id="18474" name="Line 50">
            <a:extLst>
              <a:ext uri="{FF2B5EF4-FFF2-40B4-BE49-F238E27FC236}">
                <a16:creationId xmlns:a16="http://schemas.microsoft.com/office/drawing/2014/main" id="{B22C5409-182D-48C4-8892-F7B2EAE091C5}"/>
              </a:ext>
            </a:extLst>
          </p:cNvPr>
          <p:cNvSpPr>
            <a:spLocks noChangeShapeType="1"/>
          </p:cNvSpPr>
          <p:nvPr/>
        </p:nvSpPr>
        <p:spPr bwMode="auto">
          <a:xfrm flipH="1">
            <a:off x="749300" y="6172200"/>
            <a:ext cx="7797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75" name="Line 51">
            <a:extLst>
              <a:ext uri="{FF2B5EF4-FFF2-40B4-BE49-F238E27FC236}">
                <a16:creationId xmlns:a16="http://schemas.microsoft.com/office/drawing/2014/main" id="{5EAC621F-D6B8-4CE5-8009-5317142FD0C4}"/>
              </a:ext>
            </a:extLst>
          </p:cNvPr>
          <p:cNvSpPr>
            <a:spLocks noChangeShapeType="1"/>
          </p:cNvSpPr>
          <p:nvPr/>
        </p:nvSpPr>
        <p:spPr bwMode="auto">
          <a:xfrm flipV="1">
            <a:off x="762000" y="4127500"/>
            <a:ext cx="0" cy="2057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76" name="Rectangle 52">
            <a:extLst>
              <a:ext uri="{FF2B5EF4-FFF2-40B4-BE49-F238E27FC236}">
                <a16:creationId xmlns:a16="http://schemas.microsoft.com/office/drawing/2014/main" id="{32F29B7A-9C96-4965-AFD1-37C525D031BF}"/>
              </a:ext>
            </a:extLst>
          </p:cNvPr>
          <p:cNvSpPr>
            <a:spLocks noChangeArrowheads="1"/>
          </p:cNvSpPr>
          <p:nvPr/>
        </p:nvSpPr>
        <p:spPr bwMode="auto">
          <a:xfrm>
            <a:off x="2576513" y="3000375"/>
            <a:ext cx="4397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Rs</a:t>
            </a:r>
          </a:p>
        </p:txBody>
      </p:sp>
      <p:sp>
        <p:nvSpPr>
          <p:cNvPr id="18477" name="Rectangle 53">
            <a:extLst>
              <a:ext uri="{FF2B5EF4-FFF2-40B4-BE49-F238E27FC236}">
                <a16:creationId xmlns:a16="http://schemas.microsoft.com/office/drawing/2014/main" id="{99E35290-B8D4-4E4D-AC89-B73D44B90EE6}"/>
              </a:ext>
            </a:extLst>
          </p:cNvPr>
          <p:cNvSpPr>
            <a:spLocks noChangeArrowheads="1"/>
          </p:cNvSpPr>
          <p:nvPr/>
        </p:nvSpPr>
        <p:spPr bwMode="auto">
          <a:xfrm>
            <a:off x="1204913" y="2360613"/>
            <a:ext cx="3952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Rt</a:t>
            </a:r>
          </a:p>
        </p:txBody>
      </p:sp>
      <p:grpSp>
        <p:nvGrpSpPr>
          <p:cNvPr id="18478" name="Group 58">
            <a:extLst>
              <a:ext uri="{FF2B5EF4-FFF2-40B4-BE49-F238E27FC236}">
                <a16:creationId xmlns:a16="http://schemas.microsoft.com/office/drawing/2014/main" id="{B7A91E22-9389-4B3D-B285-C985E2715346}"/>
              </a:ext>
            </a:extLst>
          </p:cNvPr>
          <p:cNvGrpSpPr>
            <a:grpSpLocks/>
          </p:cNvGrpSpPr>
          <p:nvPr/>
        </p:nvGrpSpPr>
        <p:grpSpPr bwMode="auto">
          <a:xfrm>
            <a:off x="4191000" y="4203700"/>
            <a:ext cx="304800" cy="1227138"/>
            <a:chOff x="2640" y="2648"/>
            <a:chExt cx="192" cy="773"/>
          </a:xfrm>
        </p:grpSpPr>
        <p:sp>
          <p:nvSpPr>
            <p:cNvPr id="18598" name="Line 54">
              <a:extLst>
                <a:ext uri="{FF2B5EF4-FFF2-40B4-BE49-F238E27FC236}">
                  <a16:creationId xmlns:a16="http://schemas.microsoft.com/office/drawing/2014/main" id="{21293E0F-13A7-422B-AA5E-05D43F8CBA9A}"/>
                </a:ext>
              </a:extLst>
            </p:cNvPr>
            <p:cNvSpPr>
              <a:spLocks noChangeShapeType="1"/>
            </p:cNvSpPr>
            <p:nvPr/>
          </p:nvSpPr>
          <p:spPr bwMode="auto">
            <a:xfrm>
              <a:off x="2640" y="2648"/>
              <a:ext cx="0" cy="7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99" name="Line 55">
              <a:extLst>
                <a:ext uri="{FF2B5EF4-FFF2-40B4-BE49-F238E27FC236}">
                  <a16:creationId xmlns:a16="http://schemas.microsoft.com/office/drawing/2014/main" id="{A0DBC517-70E9-4EC0-B795-705EFBB8BF70}"/>
                </a:ext>
              </a:extLst>
            </p:cNvPr>
            <p:cNvSpPr>
              <a:spLocks noChangeShapeType="1"/>
            </p:cNvSpPr>
            <p:nvPr/>
          </p:nvSpPr>
          <p:spPr bwMode="auto">
            <a:xfrm>
              <a:off x="2648" y="2648"/>
              <a:ext cx="176" cy="8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00" name="Line 56">
              <a:extLst>
                <a:ext uri="{FF2B5EF4-FFF2-40B4-BE49-F238E27FC236}">
                  <a16:creationId xmlns:a16="http://schemas.microsoft.com/office/drawing/2014/main" id="{C6064464-A080-4372-8587-362B453E5A4E}"/>
                </a:ext>
              </a:extLst>
            </p:cNvPr>
            <p:cNvSpPr>
              <a:spLocks noChangeShapeType="1"/>
            </p:cNvSpPr>
            <p:nvPr/>
          </p:nvSpPr>
          <p:spPr bwMode="auto">
            <a:xfrm flipV="1">
              <a:off x="2648" y="3303"/>
              <a:ext cx="176" cy="11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01" name="Line 57">
              <a:extLst>
                <a:ext uri="{FF2B5EF4-FFF2-40B4-BE49-F238E27FC236}">
                  <a16:creationId xmlns:a16="http://schemas.microsoft.com/office/drawing/2014/main" id="{00104FE5-AE28-4C3E-967A-D7A2CD34D2BE}"/>
                </a:ext>
              </a:extLst>
            </p:cNvPr>
            <p:cNvSpPr>
              <a:spLocks noChangeShapeType="1"/>
            </p:cNvSpPr>
            <p:nvPr/>
          </p:nvSpPr>
          <p:spPr bwMode="auto">
            <a:xfrm>
              <a:off x="2832" y="2750"/>
              <a:ext cx="0" cy="55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79" name="Group 63">
            <a:extLst>
              <a:ext uri="{FF2B5EF4-FFF2-40B4-BE49-F238E27FC236}">
                <a16:creationId xmlns:a16="http://schemas.microsoft.com/office/drawing/2014/main" id="{3935F392-0F1B-4026-97DE-E8C10C50CCC4}"/>
              </a:ext>
            </a:extLst>
          </p:cNvPr>
          <p:cNvGrpSpPr>
            <a:grpSpLocks/>
          </p:cNvGrpSpPr>
          <p:nvPr/>
        </p:nvGrpSpPr>
        <p:grpSpPr bwMode="auto">
          <a:xfrm>
            <a:off x="1320800" y="2754313"/>
            <a:ext cx="1168400" cy="284162"/>
            <a:chOff x="832" y="1735"/>
            <a:chExt cx="736" cy="179"/>
          </a:xfrm>
        </p:grpSpPr>
        <p:sp>
          <p:nvSpPr>
            <p:cNvPr id="18594" name="Line 59">
              <a:extLst>
                <a:ext uri="{FF2B5EF4-FFF2-40B4-BE49-F238E27FC236}">
                  <a16:creationId xmlns:a16="http://schemas.microsoft.com/office/drawing/2014/main" id="{C3064125-302E-4931-A401-C67864DB5FAB}"/>
                </a:ext>
              </a:extLst>
            </p:cNvPr>
            <p:cNvSpPr>
              <a:spLocks noChangeShapeType="1"/>
            </p:cNvSpPr>
            <p:nvPr/>
          </p:nvSpPr>
          <p:spPr bwMode="auto">
            <a:xfrm flipH="1">
              <a:off x="832" y="1735"/>
              <a:ext cx="7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95" name="Line 60">
              <a:extLst>
                <a:ext uri="{FF2B5EF4-FFF2-40B4-BE49-F238E27FC236}">
                  <a16:creationId xmlns:a16="http://schemas.microsoft.com/office/drawing/2014/main" id="{FD541EB5-0728-4821-8337-871FB9266E31}"/>
                </a:ext>
              </a:extLst>
            </p:cNvPr>
            <p:cNvSpPr>
              <a:spLocks noChangeShapeType="1"/>
            </p:cNvSpPr>
            <p:nvPr/>
          </p:nvSpPr>
          <p:spPr bwMode="auto">
            <a:xfrm flipH="1">
              <a:off x="1456" y="1743"/>
              <a:ext cx="112"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96" name="Line 61">
              <a:extLst>
                <a:ext uri="{FF2B5EF4-FFF2-40B4-BE49-F238E27FC236}">
                  <a16:creationId xmlns:a16="http://schemas.microsoft.com/office/drawing/2014/main" id="{3BBA812E-D12A-4A1E-81D4-EF42FDB67632}"/>
                </a:ext>
              </a:extLst>
            </p:cNvPr>
            <p:cNvSpPr>
              <a:spLocks noChangeShapeType="1"/>
            </p:cNvSpPr>
            <p:nvPr/>
          </p:nvSpPr>
          <p:spPr bwMode="auto">
            <a:xfrm>
              <a:off x="848" y="1743"/>
              <a:ext cx="8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97" name="Line 62">
              <a:extLst>
                <a:ext uri="{FF2B5EF4-FFF2-40B4-BE49-F238E27FC236}">
                  <a16:creationId xmlns:a16="http://schemas.microsoft.com/office/drawing/2014/main" id="{632946C7-872E-4A70-92AC-E277C8438ED2}"/>
                </a:ext>
              </a:extLst>
            </p:cNvPr>
            <p:cNvSpPr>
              <a:spLocks noChangeShapeType="1"/>
            </p:cNvSpPr>
            <p:nvPr/>
          </p:nvSpPr>
          <p:spPr bwMode="auto">
            <a:xfrm flipH="1">
              <a:off x="928" y="1914"/>
              <a:ext cx="54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480" name="Rectangle 64">
            <a:extLst>
              <a:ext uri="{FF2B5EF4-FFF2-40B4-BE49-F238E27FC236}">
                <a16:creationId xmlns:a16="http://schemas.microsoft.com/office/drawing/2014/main" id="{58C8FE93-9020-4C31-B3C6-491B5CE995A1}"/>
              </a:ext>
            </a:extLst>
          </p:cNvPr>
          <p:cNvSpPr>
            <a:spLocks noChangeArrowheads="1"/>
          </p:cNvSpPr>
          <p:nvPr/>
        </p:nvSpPr>
        <p:spPr bwMode="auto">
          <a:xfrm>
            <a:off x="2998788" y="3000375"/>
            <a:ext cx="3952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panose="020B0604020202020204" pitchFamily="34" charset="0"/>
                <a:ea typeface="宋体" panose="02010600030101010101" pitchFamily="2" charset="-122"/>
              </a:rPr>
              <a:t>Rt</a:t>
            </a:r>
          </a:p>
        </p:txBody>
      </p:sp>
      <p:sp>
        <p:nvSpPr>
          <p:cNvPr id="18481" name="Line 65">
            <a:extLst>
              <a:ext uri="{FF2B5EF4-FFF2-40B4-BE49-F238E27FC236}">
                <a16:creationId xmlns:a16="http://schemas.microsoft.com/office/drawing/2014/main" id="{6516ECEF-6964-4635-BF23-2F5A282BA976}"/>
              </a:ext>
            </a:extLst>
          </p:cNvPr>
          <p:cNvSpPr>
            <a:spLocks noChangeShapeType="1"/>
          </p:cNvSpPr>
          <p:nvPr/>
        </p:nvSpPr>
        <p:spPr bwMode="auto">
          <a:xfrm>
            <a:off x="2209800" y="2517775"/>
            <a:ext cx="0" cy="1889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82" name="Line 66">
            <a:extLst>
              <a:ext uri="{FF2B5EF4-FFF2-40B4-BE49-F238E27FC236}">
                <a16:creationId xmlns:a16="http://schemas.microsoft.com/office/drawing/2014/main" id="{ABBE351F-26F0-4E89-B069-861C45B96C4D}"/>
              </a:ext>
            </a:extLst>
          </p:cNvPr>
          <p:cNvSpPr>
            <a:spLocks noChangeShapeType="1"/>
          </p:cNvSpPr>
          <p:nvPr/>
        </p:nvSpPr>
        <p:spPr bwMode="auto">
          <a:xfrm>
            <a:off x="1600200" y="2517775"/>
            <a:ext cx="0" cy="1889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83" name="Rectangle 67">
            <a:extLst>
              <a:ext uri="{FF2B5EF4-FFF2-40B4-BE49-F238E27FC236}">
                <a16:creationId xmlns:a16="http://schemas.microsoft.com/office/drawing/2014/main" id="{C9F1BEFE-6443-412F-8E21-12C24FB447FD}"/>
              </a:ext>
            </a:extLst>
          </p:cNvPr>
          <p:cNvSpPr>
            <a:spLocks noChangeArrowheads="1"/>
          </p:cNvSpPr>
          <p:nvPr/>
        </p:nvSpPr>
        <p:spPr bwMode="auto">
          <a:xfrm>
            <a:off x="1814513" y="2360613"/>
            <a:ext cx="450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Rd</a:t>
            </a:r>
          </a:p>
        </p:txBody>
      </p:sp>
      <p:sp>
        <p:nvSpPr>
          <p:cNvPr id="18484" name="Line 68">
            <a:extLst>
              <a:ext uri="{FF2B5EF4-FFF2-40B4-BE49-F238E27FC236}">
                <a16:creationId xmlns:a16="http://schemas.microsoft.com/office/drawing/2014/main" id="{61ED817D-A3A2-4028-B350-60DA68AA86E0}"/>
              </a:ext>
            </a:extLst>
          </p:cNvPr>
          <p:cNvSpPr>
            <a:spLocks noChangeShapeType="1"/>
          </p:cNvSpPr>
          <p:nvPr/>
        </p:nvSpPr>
        <p:spPr bwMode="auto">
          <a:xfrm flipH="1">
            <a:off x="901700" y="2895600"/>
            <a:ext cx="5588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85" name="Rectangle 69">
            <a:extLst>
              <a:ext uri="{FF2B5EF4-FFF2-40B4-BE49-F238E27FC236}">
                <a16:creationId xmlns:a16="http://schemas.microsoft.com/office/drawing/2014/main" id="{5B67BB6F-7942-4609-B330-4EED298B1CCA}"/>
              </a:ext>
            </a:extLst>
          </p:cNvPr>
          <p:cNvSpPr>
            <a:spLocks noChangeArrowheads="1"/>
          </p:cNvSpPr>
          <p:nvPr/>
        </p:nvSpPr>
        <p:spPr bwMode="auto">
          <a:xfrm>
            <a:off x="214313" y="2568575"/>
            <a:ext cx="8905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RegDst</a:t>
            </a:r>
          </a:p>
        </p:txBody>
      </p:sp>
      <p:sp>
        <p:nvSpPr>
          <p:cNvPr id="18486" name="Rectangle 70">
            <a:extLst>
              <a:ext uri="{FF2B5EF4-FFF2-40B4-BE49-F238E27FC236}">
                <a16:creationId xmlns:a16="http://schemas.microsoft.com/office/drawing/2014/main" id="{4E2F7700-3164-4D7F-898D-A49BC77D7250}"/>
              </a:ext>
            </a:extLst>
          </p:cNvPr>
          <p:cNvSpPr>
            <a:spLocks noChangeArrowheads="1"/>
          </p:cNvSpPr>
          <p:nvPr/>
        </p:nvSpPr>
        <p:spPr bwMode="auto">
          <a:xfrm>
            <a:off x="3136900" y="4889500"/>
            <a:ext cx="355600" cy="965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8487" name="Rectangle 71">
            <a:extLst>
              <a:ext uri="{FF2B5EF4-FFF2-40B4-BE49-F238E27FC236}">
                <a16:creationId xmlns:a16="http://schemas.microsoft.com/office/drawing/2014/main" id="{2A807616-1359-4B6C-80D3-BC6123D72743}"/>
              </a:ext>
            </a:extLst>
          </p:cNvPr>
          <p:cNvSpPr>
            <a:spLocks noChangeArrowheads="1"/>
          </p:cNvSpPr>
          <p:nvPr/>
        </p:nvSpPr>
        <p:spPr bwMode="auto">
          <a:xfrm rot="5400000">
            <a:off x="2804320" y="5218906"/>
            <a:ext cx="9826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Extender</a:t>
            </a:r>
          </a:p>
        </p:txBody>
      </p:sp>
      <p:sp>
        <p:nvSpPr>
          <p:cNvPr id="18488" name="Rectangle 72">
            <a:extLst>
              <a:ext uri="{FF2B5EF4-FFF2-40B4-BE49-F238E27FC236}">
                <a16:creationId xmlns:a16="http://schemas.microsoft.com/office/drawing/2014/main" id="{7A8CA2E5-39A1-4BB8-AC76-D8666661F292}"/>
              </a:ext>
            </a:extLst>
          </p:cNvPr>
          <p:cNvSpPr>
            <a:spLocks noChangeArrowheads="1"/>
          </p:cNvSpPr>
          <p:nvPr/>
        </p:nvSpPr>
        <p:spPr bwMode="auto">
          <a:xfrm rot="5400000">
            <a:off x="4022725" y="4610100"/>
            <a:ext cx="5873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Mux</a:t>
            </a:r>
          </a:p>
        </p:txBody>
      </p:sp>
      <p:sp>
        <p:nvSpPr>
          <p:cNvPr id="18489" name="Rectangle 73">
            <a:extLst>
              <a:ext uri="{FF2B5EF4-FFF2-40B4-BE49-F238E27FC236}">
                <a16:creationId xmlns:a16="http://schemas.microsoft.com/office/drawing/2014/main" id="{92F90374-EEEF-4216-B28E-B11982986FF6}"/>
              </a:ext>
            </a:extLst>
          </p:cNvPr>
          <p:cNvSpPr>
            <a:spLocks noChangeArrowheads="1"/>
          </p:cNvSpPr>
          <p:nvPr/>
        </p:nvSpPr>
        <p:spPr bwMode="auto">
          <a:xfrm>
            <a:off x="1624013" y="2751138"/>
            <a:ext cx="5873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Mux</a:t>
            </a:r>
          </a:p>
        </p:txBody>
      </p:sp>
      <p:sp>
        <p:nvSpPr>
          <p:cNvPr id="18490" name="Line 74">
            <a:extLst>
              <a:ext uri="{FF2B5EF4-FFF2-40B4-BE49-F238E27FC236}">
                <a16:creationId xmlns:a16="http://schemas.microsoft.com/office/drawing/2014/main" id="{FE00BAC3-6517-4DE3-86C2-FBAF07AFB13C}"/>
              </a:ext>
            </a:extLst>
          </p:cNvPr>
          <p:cNvSpPr>
            <a:spLocks noChangeShapeType="1"/>
          </p:cNvSpPr>
          <p:nvPr/>
        </p:nvSpPr>
        <p:spPr bwMode="auto">
          <a:xfrm>
            <a:off x="3517900" y="5276850"/>
            <a:ext cx="660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91" name="Rectangle 75">
            <a:extLst>
              <a:ext uri="{FF2B5EF4-FFF2-40B4-BE49-F238E27FC236}">
                <a16:creationId xmlns:a16="http://schemas.microsoft.com/office/drawing/2014/main" id="{2A4E9DCC-847B-4B75-9657-89BA395EA1B3}"/>
              </a:ext>
            </a:extLst>
          </p:cNvPr>
          <p:cNvSpPr>
            <a:spLocks noChangeArrowheads="1"/>
          </p:cNvSpPr>
          <p:nvPr/>
        </p:nvSpPr>
        <p:spPr bwMode="auto">
          <a:xfrm>
            <a:off x="3509963" y="5308600"/>
            <a:ext cx="406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latin typeface="Arial" panose="020B0604020202020204" pitchFamily="34" charset="0"/>
                <a:ea typeface="宋体" panose="02010600030101010101" pitchFamily="2" charset="-122"/>
              </a:rPr>
              <a:t>32</a:t>
            </a:r>
          </a:p>
        </p:txBody>
      </p:sp>
      <p:sp>
        <p:nvSpPr>
          <p:cNvPr id="18492" name="Line 76">
            <a:extLst>
              <a:ext uri="{FF2B5EF4-FFF2-40B4-BE49-F238E27FC236}">
                <a16:creationId xmlns:a16="http://schemas.microsoft.com/office/drawing/2014/main" id="{C0B52F49-DEF5-4CE7-976A-F6E0996A8FFE}"/>
              </a:ext>
            </a:extLst>
          </p:cNvPr>
          <p:cNvSpPr>
            <a:spLocks noChangeShapeType="1"/>
          </p:cNvSpPr>
          <p:nvPr/>
        </p:nvSpPr>
        <p:spPr bwMode="auto">
          <a:xfrm flipH="1">
            <a:off x="3803650" y="5211763"/>
            <a:ext cx="88900" cy="130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93" name="Line 77">
            <a:extLst>
              <a:ext uri="{FF2B5EF4-FFF2-40B4-BE49-F238E27FC236}">
                <a16:creationId xmlns:a16="http://schemas.microsoft.com/office/drawing/2014/main" id="{1B86F616-A226-4D48-B23D-93ABDF18195F}"/>
              </a:ext>
            </a:extLst>
          </p:cNvPr>
          <p:cNvSpPr>
            <a:spLocks noChangeShapeType="1"/>
          </p:cNvSpPr>
          <p:nvPr/>
        </p:nvSpPr>
        <p:spPr bwMode="auto">
          <a:xfrm>
            <a:off x="2146300" y="5418138"/>
            <a:ext cx="965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94" name="Line 78">
            <a:extLst>
              <a:ext uri="{FF2B5EF4-FFF2-40B4-BE49-F238E27FC236}">
                <a16:creationId xmlns:a16="http://schemas.microsoft.com/office/drawing/2014/main" id="{B0C0288C-A149-45D0-992F-02313BACB4E5}"/>
              </a:ext>
            </a:extLst>
          </p:cNvPr>
          <p:cNvSpPr>
            <a:spLocks noChangeShapeType="1"/>
          </p:cNvSpPr>
          <p:nvPr/>
        </p:nvSpPr>
        <p:spPr bwMode="auto">
          <a:xfrm flipH="1">
            <a:off x="2584450" y="5354638"/>
            <a:ext cx="88900" cy="128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95" name="Rectangle 79">
            <a:extLst>
              <a:ext uri="{FF2B5EF4-FFF2-40B4-BE49-F238E27FC236}">
                <a16:creationId xmlns:a16="http://schemas.microsoft.com/office/drawing/2014/main" id="{6652815C-1ADD-46D4-B1C8-C9C4486C7DFA}"/>
              </a:ext>
            </a:extLst>
          </p:cNvPr>
          <p:cNvSpPr>
            <a:spLocks noChangeArrowheads="1"/>
          </p:cNvSpPr>
          <p:nvPr/>
        </p:nvSpPr>
        <p:spPr bwMode="auto">
          <a:xfrm>
            <a:off x="2271713" y="5414963"/>
            <a:ext cx="406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latin typeface="Arial" panose="020B0604020202020204" pitchFamily="34" charset="0"/>
                <a:ea typeface="宋体" panose="02010600030101010101" pitchFamily="2" charset="-122"/>
              </a:rPr>
              <a:t>16</a:t>
            </a:r>
          </a:p>
        </p:txBody>
      </p:sp>
      <p:sp>
        <p:nvSpPr>
          <p:cNvPr id="18496" name="Rectangle 80">
            <a:extLst>
              <a:ext uri="{FF2B5EF4-FFF2-40B4-BE49-F238E27FC236}">
                <a16:creationId xmlns:a16="http://schemas.microsoft.com/office/drawing/2014/main" id="{A7023B27-0253-4D51-9A01-D145A7E7B3F3}"/>
              </a:ext>
            </a:extLst>
          </p:cNvPr>
          <p:cNvSpPr>
            <a:spLocks noChangeArrowheads="1"/>
          </p:cNvSpPr>
          <p:nvPr/>
        </p:nvSpPr>
        <p:spPr bwMode="auto">
          <a:xfrm>
            <a:off x="1433513" y="5273675"/>
            <a:ext cx="8255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imm16</a:t>
            </a:r>
          </a:p>
        </p:txBody>
      </p:sp>
      <p:sp>
        <p:nvSpPr>
          <p:cNvPr id="18497" name="Line 81">
            <a:extLst>
              <a:ext uri="{FF2B5EF4-FFF2-40B4-BE49-F238E27FC236}">
                <a16:creationId xmlns:a16="http://schemas.microsoft.com/office/drawing/2014/main" id="{87593209-FB06-4583-963F-7CB29CB55F55}"/>
              </a:ext>
            </a:extLst>
          </p:cNvPr>
          <p:cNvSpPr>
            <a:spLocks noChangeShapeType="1"/>
          </p:cNvSpPr>
          <p:nvPr/>
        </p:nvSpPr>
        <p:spPr bwMode="auto">
          <a:xfrm>
            <a:off x="4343400" y="5360988"/>
            <a:ext cx="0" cy="40005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98" name="Rectangle 82">
            <a:extLst>
              <a:ext uri="{FF2B5EF4-FFF2-40B4-BE49-F238E27FC236}">
                <a16:creationId xmlns:a16="http://schemas.microsoft.com/office/drawing/2014/main" id="{EDD58A77-9B0D-47F8-9429-B33EF2465204}"/>
              </a:ext>
            </a:extLst>
          </p:cNvPr>
          <p:cNvSpPr>
            <a:spLocks noChangeArrowheads="1"/>
          </p:cNvSpPr>
          <p:nvPr/>
        </p:nvSpPr>
        <p:spPr bwMode="auto">
          <a:xfrm>
            <a:off x="3948113" y="5781675"/>
            <a:ext cx="9239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ALUSrc</a:t>
            </a:r>
          </a:p>
        </p:txBody>
      </p:sp>
      <p:sp>
        <p:nvSpPr>
          <p:cNvPr id="18499" name="Line 83">
            <a:extLst>
              <a:ext uri="{FF2B5EF4-FFF2-40B4-BE49-F238E27FC236}">
                <a16:creationId xmlns:a16="http://schemas.microsoft.com/office/drawing/2014/main" id="{58B1556A-5730-4994-BCEF-FEF3040AF9B4}"/>
              </a:ext>
            </a:extLst>
          </p:cNvPr>
          <p:cNvSpPr>
            <a:spLocks noChangeShapeType="1"/>
          </p:cNvSpPr>
          <p:nvPr/>
        </p:nvSpPr>
        <p:spPr bwMode="auto">
          <a:xfrm>
            <a:off x="4508500" y="4637088"/>
            <a:ext cx="508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00" name="Line 84">
            <a:extLst>
              <a:ext uri="{FF2B5EF4-FFF2-40B4-BE49-F238E27FC236}">
                <a16:creationId xmlns:a16="http://schemas.microsoft.com/office/drawing/2014/main" id="{3A277BD5-8F30-4B4B-B05B-69378DB52B7F}"/>
              </a:ext>
            </a:extLst>
          </p:cNvPr>
          <p:cNvSpPr>
            <a:spLocks noChangeShapeType="1"/>
          </p:cNvSpPr>
          <p:nvPr/>
        </p:nvSpPr>
        <p:spPr bwMode="auto">
          <a:xfrm>
            <a:off x="8534400" y="4506913"/>
            <a:ext cx="0" cy="16525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01" name="Line 85">
            <a:extLst>
              <a:ext uri="{FF2B5EF4-FFF2-40B4-BE49-F238E27FC236}">
                <a16:creationId xmlns:a16="http://schemas.microsoft.com/office/drawing/2014/main" id="{F1DFC4EE-2AD2-45C5-8CEC-12699F8DB2BB}"/>
              </a:ext>
            </a:extLst>
          </p:cNvPr>
          <p:cNvSpPr>
            <a:spLocks noChangeShapeType="1"/>
          </p:cNvSpPr>
          <p:nvPr/>
        </p:nvSpPr>
        <p:spPr bwMode="auto">
          <a:xfrm>
            <a:off x="3352800" y="5862638"/>
            <a:ext cx="0" cy="471487"/>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02" name="Rectangle 86">
            <a:extLst>
              <a:ext uri="{FF2B5EF4-FFF2-40B4-BE49-F238E27FC236}">
                <a16:creationId xmlns:a16="http://schemas.microsoft.com/office/drawing/2014/main" id="{AD02AE78-3767-4953-8066-20BB07C41FA1}"/>
              </a:ext>
            </a:extLst>
          </p:cNvPr>
          <p:cNvSpPr>
            <a:spLocks noChangeArrowheads="1"/>
          </p:cNvSpPr>
          <p:nvPr/>
        </p:nvSpPr>
        <p:spPr bwMode="auto">
          <a:xfrm>
            <a:off x="3109913" y="6267450"/>
            <a:ext cx="7794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ExtOp</a:t>
            </a:r>
          </a:p>
        </p:txBody>
      </p:sp>
      <p:grpSp>
        <p:nvGrpSpPr>
          <p:cNvPr id="18503" name="Group 91">
            <a:extLst>
              <a:ext uri="{FF2B5EF4-FFF2-40B4-BE49-F238E27FC236}">
                <a16:creationId xmlns:a16="http://schemas.microsoft.com/office/drawing/2014/main" id="{6A5BF12E-FA0C-4703-85AB-F58283E2AF3A}"/>
              </a:ext>
            </a:extLst>
          </p:cNvPr>
          <p:cNvGrpSpPr>
            <a:grpSpLocks/>
          </p:cNvGrpSpPr>
          <p:nvPr/>
        </p:nvGrpSpPr>
        <p:grpSpPr bwMode="auto">
          <a:xfrm>
            <a:off x="7772400" y="3938588"/>
            <a:ext cx="304800" cy="1255712"/>
            <a:chOff x="4896" y="2481"/>
            <a:chExt cx="192" cy="791"/>
          </a:xfrm>
        </p:grpSpPr>
        <p:sp>
          <p:nvSpPr>
            <p:cNvPr id="18590" name="Line 87">
              <a:extLst>
                <a:ext uri="{FF2B5EF4-FFF2-40B4-BE49-F238E27FC236}">
                  <a16:creationId xmlns:a16="http://schemas.microsoft.com/office/drawing/2014/main" id="{00712E87-32AC-41E2-8448-AFE0CC046200}"/>
                </a:ext>
              </a:extLst>
            </p:cNvPr>
            <p:cNvSpPr>
              <a:spLocks noChangeShapeType="1"/>
            </p:cNvSpPr>
            <p:nvPr/>
          </p:nvSpPr>
          <p:spPr bwMode="auto">
            <a:xfrm>
              <a:off x="4896" y="2481"/>
              <a:ext cx="0" cy="7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91" name="Line 88">
              <a:extLst>
                <a:ext uri="{FF2B5EF4-FFF2-40B4-BE49-F238E27FC236}">
                  <a16:creationId xmlns:a16="http://schemas.microsoft.com/office/drawing/2014/main" id="{CCAB90B4-B551-4D39-904D-FBB36EFDD066}"/>
                </a:ext>
              </a:extLst>
            </p:cNvPr>
            <p:cNvSpPr>
              <a:spLocks noChangeShapeType="1"/>
            </p:cNvSpPr>
            <p:nvPr/>
          </p:nvSpPr>
          <p:spPr bwMode="auto">
            <a:xfrm>
              <a:off x="4904" y="2481"/>
              <a:ext cx="176" cy="9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92" name="Line 89">
              <a:extLst>
                <a:ext uri="{FF2B5EF4-FFF2-40B4-BE49-F238E27FC236}">
                  <a16:creationId xmlns:a16="http://schemas.microsoft.com/office/drawing/2014/main" id="{46F4242E-A41F-46C3-829E-706C547FB677}"/>
                </a:ext>
              </a:extLst>
            </p:cNvPr>
            <p:cNvSpPr>
              <a:spLocks noChangeShapeType="1"/>
            </p:cNvSpPr>
            <p:nvPr/>
          </p:nvSpPr>
          <p:spPr bwMode="auto">
            <a:xfrm flipV="1">
              <a:off x="4904" y="3150"/>
              <a:ext cx="176" cy="12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93" name="Line 90">
              <a:extLst>
                <a:ext uri="{FF2B5EF4-FFF2-40B4-BE49-F238E27FC236}">
                  <a16:creationId xmlns:a16="http://schemas.microsoft.com/office/drawing/2014/main" id="{222EEDD7-2115-4C72-B7C6-3FC958435E0D}"/>
                </a:ext>
              </a:extLst>
            </p:cNvPr>
            <p:cNvSpPr>
              <a:spLocks noChangeShapeType="1"/>
            </p:cNvSpPr>
            <p:nvPr/>
          </p:nvSpPr>
          <p:spPr bwMode="auto">
            <a:xfrm>
              <a:off x="5088" y="2587"/>
              <a:ext cx="0" cy="5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504" name="Rectangle 92">
            <a:extLst>
              <a:ext uri="{FF2B5EF4-FFF2-40B4-BE49-F238E27FC236}">
                <a16:creationId xmlns:a16="http://schemas.microsoft.com/office/drawing/2014/main" id="{63A356C5-295A-4E2C-B3A2-49B58B27F89C}"/>
              </a:ext>
            </a:extLst>
          </p:cNvPr>
          <p:cNvSpPr>
            <a:spLocks noChangeArrowheads="1"/>
          </p:cNvSpPr>
          <p:nvPr/>
        </p:nvSpPr>
        <p:spPr bwMode="auto">
          <a:xfrm rot="5400000">
            <a:off x="7585075" y="4465638"/>
            <a:ext cx="5873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Mux</a:t>
            </a:r>
          </a:p>
        </p:txBody>
      </p:sp>
      <p:sp>
        <p:nvSpPr>
          <p:cNvPr id="18505" name="Line 93">
            <a:extLst>
              <a:ext uri="{FF2B5EF4-FFF2-40B4-BE49-F238E27FC236}">
                <a16:creationId xmlns:a16="http://schemas.microsoft.com/office/drawing/2014/main" id="{1365914F-D1EA-4407-B02F-CAFFDA969D8A}"/>
              </a:ext>
            </a:extLst>
          </p:cNvPr>
          <p:cNvSpPr>
            <a:spLocks noChangeShapeType="1"/>
          </p:cNvSpPr>
          <p:nvPr/>
        </p:nvSpPr>
        <p:spPr bwMode="auto">
          <a:xfrm flipV="1">
            <a:off x="7924800" y="3559175"/>
            <a:ext cx="0" cy="45085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06" name="Rectangle 94">
            <a:extLst>
              <a:ext uri="{FF2B5EF4-FFF2-40B4-BE49-F238E27FC236}">
                <a16:creationId xmlns:a16="http://schemas.microsoft.com/office/drawing/2014/main" id="{704E47DB-8AE4-400B-8973-CC34EBFECCDB}"/>
              </a:ext>
            </a:extLst>
          </p:cNvPr>
          <p:cNvSpPr>
            <a:spLocks noChangeArrowheads="1"/>
          </p:cNvSpPr>
          <p:nvPr/>
        </p:nvSpPr>
        <p:spPr bwMode="auto">
          <a:xfrm>
            <a:off x="7910513" y="3436938"/>
            <a:ext cx="1219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MemtoReg</a:t>
            </a:r>
          </a:p>
        </p:txBody>
      </p:sp>
      <p:sp>
        <p:nvSpPr>
          <p:cNvPr id="18507" name="Line 95">
            <a:extLst>
              <a:ext uri="{FF2B5EF4-FFF2-40B4-BE49-F238E27FC236}">
                <a16:creationId xmlns:a16="http://schemas.microsoft.com/office/drawing/2014/main" id="{950560D6-9F26-4914-9807-1181B83CD7CB}"/>
              </a:ext>
            </a:extLst>
          </p:cNvPr>
          <p:cNvSpPr>
            <a:spLocks noChangeShapeType="1"/>
          </p:cNvSpPr>
          <p:nvPr/>
        </p:nvSpPr>
        <p:spPr bwMode="auto">
          <a:xfrm>
            <a:off x="8089900" y="4494213"/>
            <a:ext cx="431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08" name="Rectangle 96">
            <a:extLst>
              <a:ext uri="{FF2B5EF4-FFF2-40B4-BE49-F238E27FC236}">
                <a16:creationId xmlns:a16="http://schemas.microsoft.com/office/drawing/2014/main" id="{BE4CB54C-BF92-43A7-8A6C-CF31E7C44632}"/>
              </a:ext>
            </a:extLst>
          </p:cNvPr>
          <p:cNvSpPr>
            <a:spLocks noChangeArrowheads="1"/>
          </p:cNvSpPr>
          <p:nvPr/>
        </p:nvSpPr>
        <p:spPr bwMode="auto">
          <a:xfrm>
            <a:off x="6022975" y="4862513"/>
            <a:ext cx="1127125" cy="112871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8509" name="Line 97">
            <a:extLst>
              <a:ext uri="{FF2B5EF4-FFF2-40B4-BE49-F238E27FC236}">
                <a16:creationId xmlns:a16="http://schemas.microsoft.com/office/drawing/2014/main" id="{B8AA5100-83FB-4EB0-823C-215BBD2BD62C}"/>
              </a:ext>
            </a:extLst>
          </p:cNvPr>
          <p:cNvSpPr>
            <a:spLocks noChangeShapeType="1"/>
          </p:cNvSpPr>
          <p:nvPr/>
        </p:nvSpPr>
        <p:spPr bwMode="auto">
          <a:xfrm flipH="1">
            <a:off x="5397500" y="5845175"/>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10" name="Rectangle 98">
            <a:extLst>
              <a:ext uri="{FF2B5EF4-FFF2-40B4-BE49-F238E27FC236}">
                <a16:creationId xmlns:a16="http://schemas.microsoft.com/office/drawing/2014/main" id="{3452E811-5E31-44A6-8E49-94E26256DCCE}"/>
              </a:ext>
            </a:extLst>
          </p:cNvPr>
          <p:cNvSpPr>
            <a:spLocks noChangeArrowheads="1"/>
          </p:cNvSpPr>
          <p:nvPr/>
        </p:nvSpPr>
        <p:spPr bwMode="auto">
          <a:xfrm>
            <a:off x="5329238" y="5565775"/>
            <a:ext cx="496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Clk</a:t>
            </a:r>
          </a:p>
        </p:txBody>
      </p:sp>
      <p:sp>
        <p:nvSpPr>
          <p:cNvPr id="18511" name="Rectangle 99">
            <a:extLst>
              <a:ext uri="{FF2B5EF4-FFF2-40B4-BE49-F238E27FC236}">
                <a16:creationId xmlns:a16="http://schemas.microsoft.com/office/drawing/2014/main" id="{C824C0AD-DC83-43B4-A3DE-0BCA6F2E92D8}"/>
              </a:ext>
            </a:extLst>
          </p:cNvPr>
          <p:cNvSpPr>
            <a:spLocks noChangeArrowheads="1"/>
          </p:cNvSpPr>
          <p:nvPr/>
        </p:nvSpPr>
        <p:spPr bwMode="auto">
          <a:xfrm>
            <a:off x="4633913" y="5060950"/>
            <a:ext cx="8588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Data In</a:t>
            </a:r>
          </a:p>
        </p:txBody>
      </p:sp>
      <p:sp>
        <p:nvSpPr>
          <p:cNvPr id="18512" name="Line 100">
            <a:extLst>
              <a:ext uri="{FF2B5EF4-FFF2-40B4-BE49-F238E27FC236}">
                <a16:creationId xmlns:a16="http://schemas.microsoft.com/office/drawing/2014/main" id="{6B487A4F-7F0D-4785-9872-DA35EEE0D517}"/>
              </a:ext>
            </a:extLst>
          </p:cNvPr>
          <p:cNvSpPr>
            <a:spLocks noChangeShapeType="1"/>
          </p:cNvSpPr>
          <p:nvPr/>
        </p:nvSpPr>
        <p:spPr bwMode="auto">
          <a:xfrm>
            <a:off x="6061075" y="5768975"/>
            <a:ext cx="250825" cy="635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13" name="Line 101">
            <a:extLst>
              <a:ext uri="{FF2B5EF4-FFF2-40B4-BE49-F238E27FC236}">
                <a16:creationId xmlns:a16="http://schemas.microsoft.com/office/drawing/2014/main" id="{A807C640-0917-4243-9916-28EFD59C3AF1}"/>
              </a:ext>
            </a:extLst>
          </p:cNvPr>
          <p:cNvSpPr>
            <a:spLocks noChangeShapeType="1"/>
          </p:cNvSpPr>
          <p:nvPr/>
        </p:nvSpPr>
        <p:spPr bwMode="auto">
          <a:xfrm flipH="1">
            <a:off x="6035675" y="5857875"/>
            <a:ext cx="301625" cy="98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14" name="Oval 102">
            <a:extLst>
              <a:ext uri="{FF2B5EF4-FFF2-40B4-BE49-F238E27FC236}">
                <a16:creationId xmlns:a16="http://schemas.microsoft.com/office/drawing/2014/main" id="{2086D570-74F7-4F58-8079-B72183209AA5}"/>
              </a:ext>
            </a:extLst>
          </p:cNvPr>
          <p:cNvSpPr>
            <a:spLocks noChangeArrowheads="1"/>
          </p:cNvSpPr>
          <p:nvPr/>
        </p:nvSpPr>
        <p:spPr bwMode="auto">
          <a:xfrm>
            <a:off x="5870575" y="5803900"/>
            <a:ext cx="127000" cy="11747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8515" name="Rectangle 103">
            <a:extLst>
              <a:ext uri="{FF2B5EF4-FFF2-40B4-BE49-F238E27FC236}">
                <a16:creationId xmlns:a16="http://schemas.microsoft.com/office/drawing/2014/main" id="{4BD01737-B640-4C6C-897A-FDE25B1252F4}"/>
              </a:ext>
            </a:extLst>
          </p:cNvPr>
          <p:cNvSpPr>
            <a:spLocks noChangeArrowheads="1"/>
          </p:cNvSpPr>
          <p:nvPr/>
        </p:nvSpPr>
        <p:spPr bwMode="auto">
          <a:xfrm>
            <a:off x="6003925" y="4845050"/>
            <a:ext cx="711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WrEn</a:t>
            </a:r>
          </a:p>
        </p:txBody>
      </p:sp>
      <p:sp>
        <p:nvSpPr>
          <p:cNvPr id="18516" name="Line 104">
            <a:extLst>
              <a:ext uri="{FF2B5EF4-FFF2-40B4-BE49-F238E27FC236}">
                <a16:creationId xmlns:a16="http://schemas.microsoft.com/office/drawing/2014/main" id="{17FAFF25-5116-4F04-B501-C3D01ACFAEFA}"/>
              </a:ext>
            </a:extLst>
          </p:cNvPr>
          <p:cNvSpPr>
            <a:spLocks noChangeShapeType="1"/>
          </p:cNvSpPr>
          <p:nvPr/>
        </p:nvSpPr>
        <p:spPr bwMode="auto">
          <a:xfrm flipH="1">
            <a:off x="5016500" y="5062538"/>
            <a:ext cx="10160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17" name="Line 105">
            <a:extLst>
              <a:ext uri="{FF2B5EF4-FFF2-40B4-BE49-F238E27FC236}">
                <a16:creationId xmlns:a16="http://schemas.microsoft.com/office/drawing/2014/main" id="{13D28D4F-96E8-4A1C-818E-30AFF53C6FB7}"/>
              </a:ext>
            </a:extLst>
          </p:cNvPr>
          <p:cNvSpPr>
            <a:spLocks noChangeShapeType="1"/>
          </p:cNvSpPr>
          <p:nvPr/>
        </p:nvSpPr>
        <p:spPr bwMode="auto">
          <a:xfrm flipH="1">
            <a:off x="5556250" y="4999038"/>
            <a:ext cx="88900" cy="128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18" name="Rectangle 106">
            <a:extLst>
              <a:ext uri="{FF2B5EF4-FFF2-40B4-BE49-F238E27FC236}">
                <a16:creationId xmlns:a16="http://schemas.microsoft.com/office/drawing/2014/main" id="{3759394A-C381-4974-94B6-4E385D7C38B0}"/>
              </a:ext>
            </a:extLst>
          </p:cNvPr>
          <p:cNvSpPr>
            <a:spLocks noChangeArrowheads="1"/>
          </p:cNvSpPr>
          <p:nvPr/>
        </p:nvSpPr>
        <p:spPr bwMode="auto">
          <a:xfrm>
            <a:off x="5319713" y="5130800"/>
            <a:ext cx="406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latin typeface="Arial" panose="020B0604020202020204" pitchFamily="34" charset="0"/>
                <a:ea typeface="宋体" panose="02010600030101010101" pitchFamily="2" charset="-122"/>
              </a:rPr>
              <a:t>32</a:t>
            </a:r>
          </a:p>
        </p:txBody>
      </p:sp>
      <p:sp>
        <p:nvSpPr>
          <p:cNvPr id="18519" name="Line 107">
            <a:extLst>
              <a:ext uri="{FF2B5EF4-FFF2-40B4-BE49-F238E27FC236}">
                <a16:creationId xmlns:a16="http://schemas.microsoft.com/office/drawing/2014/main" id="{724D933A-68E0-4E6C-9EEE-1E49632F4D61}"/>
              </a:ext>
            </a:extLst>
          </p:cNvPr>
          <p:cNvSpPr>
            <a:spLocks noChangeShapeType="1"/>
          </p:cNvSpPr>
          <p:nvPr/>
        </p:nvSpPr>
        <p:spPr bwMode="auto">
          <a:xfrm flipV="1">
            <a:off x="6324600" y="3559175"/>
            <a:ext cx="0" cy="1303338"/>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20" name="Line 108">
            <a:extLst>
              <a:ext uri="{FF2B5EF4-FFF2-40B4-BE49-F238E27FC236}">
                <a16:creationId xmlns:a16="http://schemas.microsoft.com/office/drawing/2014/main" id="{1493AEAA-429C-4D36-9560-3D8B27D587F2}"/>
              </a:ext>
            </a:extLst>
          </p:cNvPr>
          <p:cNvSpPr>
            <a:spLocks noChangeShapeType="1"/>
          </p:cNvSpPr>
          <p:nvPr/>
        </p:nvSpPr>
        <p:spPr bwMode="auto">
          <a:xfrm>
            <a:off x="6858000" y="4222750"/>
            <a:ext cx="0" cy="61436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21" name="Rectangle 109">
            <a:extLst>
              <a:ext uri="{FF2B5EF4-FFF2-40B4-BE49-F238E27FC236}">
                <a16:creationId xmlns:a16="http://schemas.microsoft.com/office/drawing/2014/main" id="{BD031A78-6B8A-4D4C-92C4-F1E17A76006D}"/>
              </a:ext>
            </a:extLst>
          </p:cNvPr>
          <p:cNvSpPr>
            <a:spLocks noChangeArrowheads="1"/>
          </p:cNvSpPr>
          <p:nvPr/>
        </p:nvSpPr>
        <p:spPr bwMode="auto">
          <a:xfrm>
            <a:off x="6615113" y="4846638"/>
            <a:ext cx="5302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Adr</a:t>
            </a:r>
          </a:p>
        </p:txBody>
      </p:sp>
      <p:sp>
        <p:nvSpPr>
          <p:cNvPr id="18522" name="Rectangle 110">
            <a:extLst>
              <a:ext uri="{FF2B5EF4-FFF2-40B4-BE49-F238E27FC236}">
                <a16:creationId xmlns:a16="http://schemas.microsoft.com/office/drawing/2014/main" id="{4D4747C3-1A25-403A-A355-4AD2239F19B8}"/>
              </a:ext>
            </a:extLst>
          </p:cNvPr>
          <p:cNvSpPr>
            <a:spLocks noChangeArrowheads="1"/>
          </p:cNvSpPr>
          <p:nvPr/>
        </p:nvSpPr>
        <p:spPr bwMode="auto">
          <a:xfrm>
            <a:off x="6064250" y="5202238"/>
            <a:ext cx="960438"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panose="020B0604020202020204" pitchFamily="34" charset="0"/>
                <a:ea typeface="宋体" panose="02010600030101010101" pitchFamily="2" charset="-122"/>
              </a:rPr>
              <a:t>Data</a:t>
            </a:r>
          </a:p>
          <a:p>
            <a:pPr algn="ctr"/>
            <a:r>
              <a:rPr lang="en-US" altLang="zh-CN">
                <a:latin typeface="Arial" panose="020B0604020202020204" pitchFamily="34" charset="0"/>
                <a:ea typeface="宋体" panose="02010600030101010101" pitchFamily="2" charset="-122"/>
              </a:rPr>
              <a:t>Memory</a:t>
            </a:r>
          </a:p>
        </p:txBody>
      </p:sp>
      <p:sp>
        <p:nvSpPr>
          <p:cNvPr id="18523" name="Line 111">
            <a:extLst>
              <a:ext uri="{FF2B5EF4-FFF2-40B4-BE49-F238E27FC236}">
                <a16:creationId xmlns:a16="http://schemas.microsoft.com/office/drawing/2014/main" id="{E149111D-5174-4624-8278-C7C8355A6897}"/>
              </a:ext>
            </a:extLst>
          </p:cNvPr>
          <p:cNvSpPr>
            <a:spLocks noChangeShapeType="1"/>
          </p:cNvSpPr>
          <p:nvPr/>
        </p:nvSpPr>
        <p:spPr bwMode="auto">
          <a:xfrm>
            <a:off x="7327900" y="5013325"/>
            <a:ext cx="431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24" name="Line 112">
            <a:extLst>
              <a:ext uri="{FF2B5EF4-FFF2-40B4-BE49-F238E27FC236}">
                <a16:creationId xmlns:a16="http://schemas.microsoft.com/office/drawing/2014/main" id="{D0CB585F-019D-4EF7-A652-69655C52A502}"/>
              </a:ext>
            </a:extLst>
          </p:cNvPr>
          <p:cNvSpPr>
            <a:spLocks noChangeShapeType="1"/>
          </p:cNvSpPr>
          <p:nvPr/>
        </p:nvSpPr>
        <p:spPr bwMode="auto">
          <a:xfrm>
            <a:off x="7315200" y="5041900"/>
            <a:ext cx="0" cy="4349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25" name="Line 113">
            <a:extLst>
              <a:ext uri="{FF2B5EF4-FFF2-40B4-BE49-F238E27FC236}">
                <a16:creationId xmlns:a16="http://schemas.microsoft.com/office/drawing/2014/main" id="{2BFA0001-0151-486D-BF0E-0F872CA773D7}"/>
              </a:ext>
            </a:extLst>
          </p:cNvPr>
          <p:cNvSpPr>
            <a:spLocks noChangeShapeType="1"/>
          </p:cNvSpPr>
          <p:nvPr/>
        </p:nvSpPr>
        <p:spPr bwMode="auto">
          <a:xfrm flipH="1">
            <a:off x="7150100" y="5489575"/>
            <a:ext cx="177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26" name="Line 114">
            <a:extLst>
              <a:ext uri="{FF2B5EF4-FFF2-40B4-BE49-F238E27FC236}">
                <a16:creationId xmlns:a16="http://schemas.microsoft.com/office/drawing/2014/main" id="{CD833CAD-1953-4CEA-A38B-AD5D448287D1}"/>
              </a:ext>
            </a:extLst>
          </p:cNvPr>
          <p:cNvSpPr>
            <a:spLocks noChangeShapeType="1"/>
          </p:cNvSpPr>
          <p:nvPr/>
        </p:nvSpPr>
        <p:spPr bwMode="auto">
          <a:xfrm flipH="1">
            <a:off x="7385050" y="4948238"/>
            <a:ext cx="88900" cy="128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27" name="Rectangle 115">
            <a:extLst>
              <a:ext uri="{FF2B5EF4-FFF2-40B4-BE49-F238E27FC236}">
                <a16:creationId xmlns:a16="http://schemas.microsoft.com/office/drawing/2014/main" id="{54055E93-F580-486A-A2B9-F928227D3F29}"/>
              </a:ext>
            </a:extLst>
          </p:cNvPr>
          <p:cNvSpPr>
            <a:spLocks noChangeArrowheads="1"/>
          </p:cNvSpPr>
          <p:nvPr/>
        </p:nvSpPr>
        <p:spPr bwMode="auto">
          <a:xfrm>
            <a:off x="7148513" y="4649788"/>
            <a:ext cx="406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latin typeface="Arial" panose="020B0604020202020204" pitchFamily="34" charset="0"/>
                <a:ea typeface="宋体" panose="02010600030101010101" pitchFamily="2" charset="-122"/>
              </a:rPr>
              <a:t>32</a:t>
            </a:r>
          </a:p>
        </p:txBody>
      </p:sp>
      <p:sp>
        <p:nvSpPr>
          <p:cNvPr id="18528" name="Rectangle 116">
            <a:extLst>
              <a:ext uri="{FF2B5EF4-FFF2-40B4-BE49-F238E27FC236}">
                <a16:creationId xmlns:a16="http://schemas.microsoft.com/office/drawing/2014/main" id="{5864721F-13C7-4607-B1DA-EF16110A3243}"/>
              </a:ext>
            </a:extLst>
          </p:cNvPr>
          <p:cNvSpPr>
            <a:spLocks noChangeArrowheads="1"/>
          </p:cNvSpPr>
          <p:nvPr/>
        </p:nvSpPr>
        <p:spPr bwMode="auto">
          <a:xfrm>
            <a:off x="6310313" y="3513138"/>
            <a:ext cx="9159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MemWr</a:t>
            </a:r>
          </a:p>
        </p:txBody>
      </p:sp>
      <p:sp>
        <p:nvSpPr>
          <p:cNvPr id="18529" name="Line 117">
            <a:extLst>
              <a:ext uri="{FF2B5EF4-FFF2-40B4-BE49-F238E27FC236}">
                <a16:creationId xmlns:a16="http://schemas.microsoft.com/office/drawing/2014/main" id="{E65CEB53-12AD-4AA0-A862-311A5F65BAAF}"/>
              </a:ext>
            </a:extLst>
          </p:cNvPr>
          <p:cNvSpPr>
            <a:spLocks noChangeShapeType="1"/>
          </p:cNvSpPr>
          <p:nvPr/>
        </p:nvSpPr>
        <p:spPr bwMode="auto">
          <a:xfrm>
            <a:off x="3810000" y="4508500"/>
            <a:ext cx="0" cy="5413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0" name="Line 118">
            <a:extLst>
              <a:ext uri="{FF2B5EF4-FFF2-40B4-BE49-F238E27FC236}">
                <a16:creationId xmlns:a16="http://schemas.microsoft.com/office/drawing/2014/main" id="{D476F22B-D798-4769-801B-80978AFCEA18}"/>
              </a:ext>
            </a:extLst>
          </p:cNvPr>
          <p:cNvSpPr>
            <a:spLocks noChangeShapeType="1"/>
          </p:cNvSpPr>
          <p:nvPr/>
        </p:nvSpPr>
        <p:spPr bwMode="auto">
          <a:xfrm>
            <a:off x="3805238" y="5054600"/>
            <a:ext cx="1211262" cy="79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1" name="Rectangle 119">
            <a:extLst>
              <a:ext uri="{FF2B5EF4-FFF2-40B4-BE49-F238E27FC236}">
                <a16:creationId xmlns:a16="http://schemas.microsoft.com/office/drawing/2014/main" id="{CDF553D9-E853-4875-8CD1-B4934A25FC8B}"/>
              </a:ext>
            </a:extLst>
          </p:cNvPr>
          <p:cNvSpPr>
            <a:spLocks noChangeArrowheads="1"/>
          </p:cNvSpPr>
          <p:nvPr/>
        </p:nvSpPr>
        <p:spPr bwMode="auto">
          <a:xfrm rot="5400000">
            <a:off x="5065713" y="4060825"/>
            <a:ext cx="596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ALU</a:t>
            </a:r>
          </a:p>
        </p:txBody>
      </p:sp>
      <p:sp>
        <p:nvSpPr>
          <p:cNvPr id="18532" name="Line 120">
            <a:extLst>
              <a:ext uri="{FF2B5EF4-FFF2-40B4-BE49-F238E27FC236}">
                <a16:creationId xmlns:a16="http://schemas.microsoft.com/office/drawing/2014/main" id="{4A790C02-7259-43F4-A9D7-80ED7B986824}"/>
              </a:ext>
            </a:extLst>
          </p:cNvPr>
          <p:cNvSpPr>
            <a:spLocks noChangeShapeType="1"/>
          </p:cNvSpPr>
          <p:nvPr/>
        </p:nvSpPr>
        <p:spPr bwMode="auto">
          <a:xfrm flipV="1">
            <a:off x="5638800" y="3340100"/>
            <a:ext cx="0" cy="7112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3" name="Line 121">
            <a:extLst>
              <a:ext uri="{FF2B5EF4-FFF2-40B4-BE49-F238E27FC236}">
                <a16:creationId xmlns:a16="http://schemas.microsoft.com/office/drawing/2014/main" id="{A7F12920-79FB-43EE-A300-4FAFD40FD6BD}"/>
              </a:ext>
            </a:extLst>
          </p:cNvPr>
          <p:cNvSpPr>
            <a:spLocks noChangeShapeType="1"/>
          </p:cNvSpPr>
          <p:nvPr/>
        </p:nvSpPr>
        <p:spPr bwMode="auto">
          <a:xfrm flipH="1">
            <a:off x="5473700" y="4038600"/>
            <a:ext cx="177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4" name="Rectangle 122">
            <a:extLst>
              <a:ext uri="{FF2B5EF4-FFF2-40B4-BE49-F238E27FC236}">
                <a16:creationId xmlns:a16="http://schemas.microsoft.com/office/drawing/2014/main" id="{F797A6A3-5B72-4078-BCC6-6C9805E5FBF9}"/>
              </a:ext>
            </a:extLst>
          </p:cNvPr>
          <p:cNvSpPr>
            <a:spLocks noChangeArrowheads="1"/>
          </p:cNvSpPr>
          <p:nvPr/>
        </p:nvSpPr>
        <p:spPr bwMode="auto">
          <a:xfrm>
            <a:off x="5624513" y="3581400"/>
            <a:ext cx="6207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Zero</a:t>
            </a:r>
          </a:p>
        </p:txBody>
      </p:sp>
      <p:sp>
        <p:nvSpPr>
          <p:cNvPr id="18535" name="Rectangle 123">
            <a:extLst>
              <a:ext uri="{FF2B5EF4-FFF2-40B4-BE49-F238E27FC236}">
                <a16:creationId xmlns:a16="http://schemas.microsoft.com/office/drawing/2014/main" id="{1FFB839D-6CF4-4179-9FD3-FFAC535CD554}"/>
              </a:ext>
            </a:extLst>
          </p:cNvPr>
          <p:cNvSpPr>
            <a:spLocks noChangeArrowheads="1"/>
          </p:cNvSpPr>
          <p:nvPr/>
        </p:nvSpPr>
        <p:spPr bwMode="auto">
          <a:xfrm>
            <a:off x="7732713" y="4038600"/>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b="0">
                <a:ea typeface="宋体" panose="02010600030101010101" pitchFamily="2" charset="-122"/>
              </a:rPr>
              <a:t>0</a:t>
            </a:r>
          </a:p>
        </p:txBody>
      </p:sp>
      <p:sp>
        <p:nvSpPr>
          <p:cNvPr id="18536" name="Rectangle 124">
            <a:extLst>
              <a:ext uri="{FF2B5EF4-FFF2-40B4-BE49-F238E27FC236}">
                <a16:creationId xmlns:a16="http://schemas.microsoft.com/office/drawing/2014/main" id="{8FCCD26F-946C-453A-BACC-B735D8E2B974}"/>
              </a:ext>
            </a:extLst>
          </p:cNvPr>
          <p:cNvSpPr>
            <a:spLocks noChangeArrowheads="1"/>
          </p:cNvSpPr>
          <p:nvPr/>
        </p:nvSpPr>
        <p:spPr bwMode="auto">
          <a:xfrm>
            <a:off x="7732713" y="4818063"/>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b="0">
                <a:ea typeface="宋体" panose="02010600030101010101" pitchFamily="2" charset="-122"/>
              </a:rPr>
              <a:t>1</a:t>
            </a:r>
          </a:p>
        </p:txBody>
      </p:sp>
      <p:sp>
        <p:nvSpPr>
          <p:cNvPr id="18537" name="Rectangle 125">
            <a:extLst>
              <a:ext uri="{FF2B5EF4-FFF2-40B4-BE49-F238E27FC236}">
                <a16:creationId xmlns:a16="http://schemas.microsoft.com/office/drawing/2014/main" id="{DE4D03BF-F36B-430E-A100-288FF1EA5149}"/>
              </a:ext>
            </a:extLst>
          </p:cNvPr>
          <p:cNvSpPr>
            <a:spLocks noChangeArrowheads="1"/>
          </p:cNvSpPr>
          <p:nvPr/>
        </p:nvSpPr>
        <p:spPr bwMode="auto">
          <a:xfrm>
            <a:off x="4151313" y="4267200"/>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b="0">
                <a:ea typeface="宋体" panose="02010600030101010101" pitchFamily="2" charset="-122"/>
              </a:rPr>
              <a:t>0</a:t>
            </a:r>
          </a:p>
        </p:txBody>
      </p:sp>
      <p:sp>
        <p:nvSpPr>
          <p:cNvPr id="18538" name="Rectangle 126">
            <a:extLst>
              <a:ext uri="{FF2B5EF4-FFF2-40B4-BE49-F238E27FC236}">
                <a16:creationId xmlns:a16="http://schemas.microsoft.com/office/drawing/2014/main" id="{D10CEE67-A49D-4258-9CCE-1627D433CB35}"/>
              </a:ext>
            </a:extLst>
          </p:cNvPr>
          <p:cNvSpPr>
            <a:spLocks noChangeArrowheads="1"/>
          </p:cNvSpPr>
          <p:nvPr/>
        </p:nvSpPr>
        <p:spPr bwMode="auto">
          <a:xfrm>
            <a:off x="4151313" y="5046663"/>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b="0">
                <a:ea typeface="宋体" panose="02010600030101010101" pitchFamily="2" charset="-122"/>
              </a:rPr>
              <a:t>1</a:t>
            </a:r>
          </a:p>
        </p:txBody>
      </p:sp>
      <p:sp>
        <p:nvSpPr>
          <p:cNvPr id="18539" name="Rectangle 127">
            <a:extLst>
              <a:ext uri="{FF2B5EF4-FFF2-40B4-BE49-F238E27FC236}">
                <a16:creationId xmlns:a16="http://schemas.microsoft.com/office/drawing/2014/main" id="{0F2714D2-0890-4D44-8D53-FF5D52874C64}"/>
              </a:ext>
            </a:extLst>
          </p:cNvPr>
          <p:cNvSpPr>
            <a:spLocks noChangeArrowheads="1"/>
          </p:cNvSpPr>
          <p:nvPr/>
        </p:nvSpPr>
        <p:spPr bwMode="auto">
          <a:xfrm>
            <a:off x="2128838" y="2717800"/>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b="0">
                <a:ea typeface="宋体" panose="02010600030101010101" pitchFamily="2" charset="-122"/>
              </a:rPr>
              <a:t>0</a:t>
            </a:r>
          </a:p>
        </p:txBody>
      </p:sp>
      <p:sp>
        <p:nvSpPr>
          <p:cNvPr id="18540" name="Rectangle 128">
            <a:extLst>
              <a:ext uri="{FF2B5EF4-FFF2-40B4-BE49-F238E27FC236}">
                <a16:creationId xmlns:a16="http://schemas.microsoft.com/office/drawing/2014/main" id="{B1669514-23FD-4AA5-B9FA-06A11065EE0E}"/>
              </a:ext>
            </a:extLst>
          </p:cNvPr>
          <p:cNvSpPr>
            <a:spLocks noChangeArrowheads="1"/>
          </p:cNvSpPr>
          <p:nvPr/>
        </p:nvSpPr>
        <p:spPr bwMode="auto">
          <a:xfrm>
            <a:off x="1443038" y="2717800"/>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b="0">
                <a:ea typeface="宋体" panose="02010600030101010101" pitchFamily="2" charset="-122"/>
              </a:rPr>
              <a:t>1</a:t>
            </a:r>
          </a:p>
        </p:txBody>
      </p:sp>
      <p:sp>
        <p:nvSpPr>
          <p:cNvPr id="18541" name="Rectangle 129">
            <a:extLst>
              <a:ext uri="{FF2B5EF4-FFF2-40B4-BE49-F238E27FC236}">
                <a16:creationId xmlns:a16="http://schemas.microsoft.com/office/drawing/2014/main" id="{5AE7D97D-647D-4F59-AD10-4188847735CD}"/>
              </a:ext>
            </a:extLst>
          </p:cNvPr>
          <p:cNvSpPr>
            <a:spLocks noChangeArrowheads="1"/>
          </p:cNvSpPr>
          <p:nvPr/>
        </p:nvSpPr>
        <p:spPr bwMode="auto">
          <a:xfrm>
            <a:off x="1222375" y="1079500"/>
            <a:ext cx="1203325" cy="110172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8542" name="Line 130">
            <a:extLst>
              <a:ext uri="{FF2B5EF4-FFF2-40B4-BE49-F238E27FC236}">
                <a16:creationId xmlns:a16="http://schemas.microsoft.com/office/drawing/2014/main" id="{3DAE16F3-0D51-4186-9453-4896F91F7F9D}"/>
              </a:ext>
            </a:extLst>
          </p:cNvPr>
          <p:cNvSpPr>
            <a:spLocks noChangeShapeType="1"/>
          </p:cNvSpPr>
          <p:nvPr/>
        </p:nvSpPr>
        <p:spPr bwMode="auto">
          <a:xfrm flipH="1">
            <a:off x="596900" y="2035175"/>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43" name="Line 131">
            <a:extLst>
              <a:ext uri="{FF2B5EF4-FFF2-40B4-BE49-F238E27FC236}">
                <a16:creationId xmlns:a16="http://schemas.microsoft.com/office/drawing/2014/main" id="{CD278AC6-5D78-4689-A52B-01651E85FAAB}"/>
              </a:ext>
            </a:extLst>
          </p:cNvPr>
          <p:cNvSpPr>
            <a:spLocks noChangeShapeType="1"/>
          </p:cNvSpPr>
          <p:nvPr/>
        </p:nvSpPr>
        <p:spPr bwMode="auto">
          <a:xfrm>
            <a:off x="1260475" y="1958975"/>
            <a:ext cx="250825" cy="635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44" name="Line 132">
            <a:extLst>
              <a:ext uri="{FF2B5EF4-FFF2-40B4-BE49-F238E27FC236}">
                <a16:creationId xmlns:a16="http://schemas.microsoft.com/office/drawing/2014/main" id="{681495C1-1F1B-45BD-82BD-2E063F33822E}"/>
              </a:ext>
            </a:extLst>
          </p:cNvPr>
          <p:cNvSpPr>
            <a:spLocks noChangeShapeType="1"/>
          </p:cNvSpPr>
          <p:nvPr/>
        </p:nvSpPr>
        <p:spPr bwMode="auto">
          <a:xfrm flipH="1">
            <a:off x="1235075" y="2047875"/>
            <a:ext cx="301625" cy="98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45" name="Oval 133">
            <a:extLst>
              <a:ext uri="{FF2B5EF4-FFF2-40B4-BE49-F238E27FC236}">
                <a16:creationId xmlns:a16="http://schemas.microsoft.com/office/drawing/2014/main" id="{8DB3078A-4F2D-4B67-998F-864A799700DB}"/>
              </a:ext>
            </a:extLst>
          </p:cNvPr>
          <p:cNvSpPr>
            <a:spLocks noChangeArrowheads="1"/>
          </p:cNvSpPr>
          <p:nvPr/>
        </p:nvSpPr>
        <p:spPr bwMode="auto">
          <a:xfrm>
            <a:off x="1069975" y="1993900"/>
            <a:ext cx="127000" cy="11747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8546" name="Rectangle 134">
            <a:extLst>
              <a:ext uri="{FF2B5EF4-FFF2-40B4-BE49-F238E27FC236}">
                <a16:creationId xmlns:a16="http://schemas.microsoft.com/office/drawing/2014/main" id="{9146B867-FF5B-475C-9312-DE22CCFBFF91}"/>
              </a:ext>
            </a:extLst>
          </p:cNvPr>
          <p:cNvSpPr>
            <a:spLocks noChangeArrowheads="1"/>
          </p:cNvSpPr>
          <p:nvPr/>
        </p:nvSpPr>
        <p:spPr bwMode="auto">
          <a:xfrm>
            <a:off x="1206500" y="1392238"/>
            <a:ext cx="12319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panose="020B0604020202020204" pitchFamily="34" charset="0"/>
                <a:ea typeface="宋体" panose="02010600030101010101" pitchFamily="2" charset="-122"/>
              </a:rPr>
              <a:t>Instruction</a:t>
            </a:r>
          </a:p>
          <a:p>
            <a:pPr algn="ctr"/>
            <a:r>
              <a:rPr lang="en-US" altLang="zh-CN">
                <a:latin typeface="Arial" panose="020B0604020202020204" pitchFamily="34" charset="0"/>
                <a:ea typeface="宋体" panose="02010600030101010101" pitchFamily="2" charset="-122"/>
              </a:rPr>
              <a:t>Fetch</a:t>
            </a:r>
            <a:r>
              <a:rPr lang="en-US" altLang="zh-CN">
                <a:ea typeface="宋体" panose="02010600030101010101" pitchFamily="2" charset="-122"/>
              </a:rPr>
              <a:t> </a:t>
            </a:r>
            <a:r>
              <a:rPr lang="en-US" altLang="zh-CN">
                <a:latin typeface="Arial" panose="020B0604020202020204" pitchFamily="34" charset="0"/>
                <a:ea typeface="宋体" panose="02010600030101010101" pitchFamily="2" charset="-122"/>
              </a:rPr>
              <a:t>Unit</a:t>
            </a:r>
          </a:p>
        </p:txBody>
      </p:sp>
      <p:sp>
        <p:nvSpPr>
          <p:cNvPr id="18547" name="Rectangle 135">
            <a:extLst>
              <a:ext uri="{FF2B5EF4-FFF2-40B4-BE49-F238E27FC236}">
                <a16:creationId xmlns:a16="http://schemas.microsoft.com/office/drawing/2014/main" id="{78DD30E9-0AF9-4D49-8E10-5E0AAD02842E}"/>
              </a:ext>
            </a:extLst>
          </p:cNvPr>
          <p:cNvSpPr>
            <a:spLocks noChangeArrowheads="1"/>
          </p:cNvSpPr>
          <p:nvPr/>
        </p:nvSpPr>
        <p:spPr bwMode="auto">
          <a:xfrm>
            <a:off x="147638" y="1844675"/>
            <a:ext cx="496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Clk</a:t>
            </a:r>
          </a:p>
        </p:txBody>
      </p:sp>
      <p:sp>
        <p:nvSpPr>
          <p:cNvPr id="18548" name="Line 136">
            <a:extLst>
              <a:ext uri="{FF2B5EF4-FFF2-40B4-BE49-F238E27FC236}">
                <a16:creationId xmlns:a16="http://schemas.microsoft.com/office/drawing/2014/main" id="{1B2815D6-18B8-4715-BA4E-FC8A50195749}"/>
              </a:ext>
            </a:extLst>
          </p:cNvPr>
          <p:cNvSpPr>
            <a:spLocks noChangeShapeType="1"/>
          </p:cNvSpPr>
          <p:nvPr/>
        </p:nvSpPr>
        <p:spPr bwMode="auto">
          <a:xfrm>
            <a:off x="2451100" y="1447800"/>
            <a:ext cx="1727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49" name="Rectangle 137">
            <a:extLst>
              <a:ext uri="{FF2B5EF4-FFF2-40B4-BE49-F238E27FC236}">
                <a16:creationId xmlns:a16="http://schemas.microsoft.com/office/drawing/2014/main" id="{87F48F90-2C59-4EF8-B2E8-A4AE61E3524A}"/>
              </a:ext>
            </a:extLst>
          </p:cNvPr>
          <p:cNvSpPr>
            <a:spLocks noChangeArrowheads="1"/>
          </p:cNvSpPr>
          <p:nvPr/>
        </p:nvSpPr>
        <p:spPr bwMode="auto">
          <a:xfrm>
            <a:off x="2500313" y="1135063"/>
            <a:ext cx="18716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Instruction&lt;31:0</a:t>
            </a:r>
            <a:r>
              <a:rPr lang="en-US" altLang="zh-CN" b="0">
                <a:ea typeface="宋体" panose="02010600030101010101" pitchFamily="2" charset="-122"/>
              </a:rPr>
              <a:t>&gt;</a:t>
            </a:r>
          </a:p>
        </p:txBody>
      </p:sp>
      <p:sp>
        <p:nvSpPr>
          <p:cNvPr id="18550" name="Line 138">
            <a:extLst>
              <a:ext uri="{FF2B5EF4-FFF2-40B4-BE49-F238E27FC236}">
                <a16:creationId xmlns:a16="http://schemas.microsoft.com/office/drawing/2014/main" id="{95C8FF31-D003-484C-803D-E70F5A6BBA6E}"/>
              </a:ext>
            </a:extLst>
          </p:cNvPr>
          <p:cNvSpPr>
            <a:spLocks noChangeShapeType="1"/>
          </p:cNvSpPr>
          <p:nvPr/>
        </p:nvSpPr>
        <p:spPr bwMode="auto">
          <a:xfrm>
            <a:off x="622300" y="1524000"/>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51" name="Line 139">
            <a:extLst>
              <a:ext uri="{FF2B5EF4-FFF2-40B4-BE49-F238E27FC236}">
                <a16:creationId xmlns:a16="http://schemas.microsoft.com/office/drawing/2014/main" id="{7B296653-9D5C-4077-8EDD-B46A6CF2488B}"/>
              </a:ext>
            </a:extLst>
          </p:cNvPr>
          <p:cNvSpPr>
            <a:spLocks noChangeShapeType="1"/>
          </p:cNvSpPr>
          <p:nvPr/>
        </p:nvSpPr>
        <p:spPr bwMode="auto">
          <a:xfrm>
            <a:off x="622300" y="1219200"/>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52" name="Rectangle 140">
            <a:extLst>
              <a:ext uri="{FF2B5EF4-FFF2-40B4-BE49-F238E27FC236}">
                <a16:creationId xmlns:a16="http://schemas.microsoft.com/office/drawing/2014/main" id="{9A07A5FB-FD20-4637-96CD-6341132E9692}"/>
              </a:ext>
            </a:extLst>
          </p:cNvPr>
          <p:cNvSpPr>
            <a:spLocks noChangeArrowheads="1"/>
          </p:cNvSpPr>
          <p:nvPr/>
        </p:nvSpPr>
        <p:spPr bwMode="auto">
          <a:xfrm>
            <a:off x="376238" y="1235075"/>
            <a:ext cx="7223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Jump</a:t>
            </a:r>
          </a:p>
        </p:txBody>
      </p:sp>
      <p:sp>
        <p:nvSpPr>
          <p:cNvPr id="18553" name="Rectangle 141">
            <a:extLst>
              <a:ext uri="{FF2B5EF4-FFF2-40B4-BE49-F238E27FC236}">
                <a16:creationId xmlns:a16="http://schemas.microsoft.com/office/drawing/2014/main" id="{11713341-8ED2-40C9-BFEF-746541B5B784}"/>
              </a:ext>
            </a:extLst>
          </p:cNvPr>
          <p:cNvSpPr>
            <a:spLocks noChangeArrowheads="1"/>
          </p:cNvSpPr>
          <p:nvPr/>
        </p:nvSpPr>
        <p:spPr bwMode="auto">
          <a:xfrm>
            <a:off x="223838" y="854075"/>
            <a:ext cx="8794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Branch</a:t>
            </a:r>
          </a:p>
        </p:txBody>
      </p:sp>
      <p:sp>
        <p:nvSpPr>
          <p:cNvPr id="18554" name="Line 142">
            <a:extLst>
              <a:ext uri="{FF2B5EF4-FFF2-40B4-BE49-F238E27FC236}">
                <a16:creationId xmlns:a16="http://schemas.microsoft.com/office/drawing/2014/main" id="{C3A4EA22-0290-47AF-9818-6A4248B45EE9}"/>
              </a:ext>
            </a:extLst>
          </p:cNvPr>
          <p:cNvSpPr>
            <a:spLocks noChangeShapeType="1"/>
          </p:cNvSpPr>
          <p:nvPr/>
        </p:nvSpPr>
        <p:spPr bwMode="auto">
          <a:xfrm>
            <a:off x="2590800" y="1460500"/>
            <a:ext cx="0" cy="1803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55" name="Rectangle 143">
            <a:extLst>
              <a:ext uri="{FF2B5EF4-FFF2-40B4-BE49-F238E27FC236}">
                <a16:creationId xmlns:a16="http://schemas.microsoft.com/office/drawing/2014/main" id="{4BD18580-ACEB-48F8-8B97-F7F115DE907F}"/>
              </a:ext>
            </a:extLst>
          </p:cNvPr>
          <p:cNvSpPr>
            <a:spLocks noChangeArrowheads="1"/>
          </p:cNvSpPr>
          <p:nvPr/>
        </p:nvSpPr>
        <p:spPr bwMode="auto">
          <a:xfrm rot="5400000">
            <a:off x="2694781" y="1708944"/>
            <a:ext cx="9382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latin typeface="Arial" panose="020B0604020202020204" pitchFamily="34" charset="0"/>
                <a:ea typeface="宋体" panose="02010600030101010101" pitchFamily="2" charset="-122"/>
              </a:rPr>
              <a:t>&lt;</a:t>
            </a:r>
            <a:r>
              <a:rPr lang="en-US" altLang="zh-CN">
                <a:latin typeface="Arial" panose="020B0604020202020204" pitchFamily="34" charset="0"/>
                <a:ea typeface="宋体" panose="02010600030101010101" pitchFamily="2" charset="-122"/>
              </a:rPr>
              <a:t>16:20&gt;</a:t>
            </a:r>
          </a:p>
        </p:txBody>
      </p:sp>
      <p:sp>
        <p:nvSpPr>
          <p:cNvPr id="18556" name="Rectangle 144">
            <a:extLst>
              <a:ext uri="{FF2B5EF4-FFF2-40B4-BE49-F238E27FC236}">
                <a16:creationId xmlns:a16="http://schemas.microsoft.com/office/drawing/2014/main" id="{1AC07900-AA05-4AF3-80E4-554DAD1A8DAC}"/>
              </a:ext>
            </a:extLst>
          </p:cNvPr>
          <p:cNvSpPr>
            <a:spLocks noChangeArrowheads="1"/>
          </p:cNvSpPr>
          <p:nvPr/>
        </p:nvSpPr>
        <p:spPr bwMode="auto">
          <a:xfrm rot="5400000">
            <a:off x="2237581" y="1708944"/>
            <a:ext cx="9382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latin typeface="Arial" panose="020B0604020202020204" pitchFamily="34" charset="0"/>
                <a:ea typeface="宋体" panose="02010600030101010101" pitchFamily="2" charset="-122"/>
              </a:rPr>
              <a:t>&lt;</a:t>
            </a:r>
            <a:r>
              <a:rPr lang="en-US" altLang="zh-CN">
                <a:latin typeface="Arial" panose="020B0604020202020204" pitchFamily="34" charset="0"/>
                <a:ea typeface="宋体" panose="02010600030101010101" pitchFamily="2" charset="-122"/>
              </a:rPr>
              <a:t>21:25&gt;</a:t>
            </a:r>
          </a:p>
        </p:txBody>
      </p:sp>
      <p:sp>
        <p:nvSpPr>
          <p:cNvPr id="18557" name="Rectangle 145">
            <a:extLst>
              <a:ext uri="{FF2B5EF4-FFF2-40B4-BE49-F238E27FC236}">
                <a16:creationId xmlns:a16="http://schemas.microsoft.com/office/drawing/2014/main" id="{6F773B77-8438-455F-9577-92E5B7C8EFA8}"/>
              </a:ext>
            </a:extLst>
          </p:cNvPr>
          <p:cNvSpPr>
            <a:spLocks noChangeArrowheads="1"/>
          </p:cNvSpPr>
          <p:nvPr/>
        </p:nvSpPr>
        <p:spPr bwMode="auto">
          <a:xfrm rot="5400000">
            <a:off x="3075782" y="1707356"/>
            <a:ext cx="9382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latin typeface="Arial" panose="020B0604020202020204" pitchFamily="34" charset="0"/>
                <a:ea typeface="宋体" panose="02010600030101010101" pitchFamily="2" charset="-122"/>
              </a:rPr>
              <a:t>&lt;11:15&gt;</a:t>
            </a:r>
          </a:p>
        </p:txBody>
      </p:sp>
      <p:sp>
        <p:nvSpPr>
          <p:cNvPr id="18558" name="Rectangle 146">
            <a:extLst>
              <a:ext uri="{FF2B5EF4-FFF2-40B4-BE49-F238E27FC236}">
                <a16:creationId xmlns:a16="http://schemas.microsoft.com/office/drawing/2014/main" id="{86D7F45B-FA95-48E5-880D-AA95D613B46F}"/>
              </a:ext>
            </a:extLst>
          </p:cNvPr>
          <p:cNvSpPr>
            <a:spLocks noChangeArrowheads="1"/>
          </p:cNvSpPr>
          <p:nvPr/>
        </p:nvSpPr>
        <p:spPr bwMode="auto">
          <a:xfrm rot="5400000">
            <a:off x="3538538" y="1701800"/>
            <a:ext cx="8255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latin typeface="Arial" panose="020B0604020202020204" pitchFamily="34" charset="0"/>
                <a:ea typeface="宋体" panose="02010600030101010101" pitchFamily="2" charset="-122"/>
              </a:rPr>
              <a:t>&lt;0:15&gt;</a:t>
            </a:r>
          </a:p>
        </p:txBody>
      </p:sp>
      <p:sp>
        <p:nvSpPr>
          <p:cNvPr id="18559" name="Line 147">
            <a:extLst>
              <a:ext uri="{FF2B5EF4-FFF2-40B4-BE49-F238E27FC236}">
                <a16:creationId xmlns:a16="http://schemas.microsoft.com/office/drawing/2014/main" id="{9368ACDB-B9AF-4BDF-919C-82BB7B82A045}"/>
              </a:ext>
            </a:extLst>
          </p:cNvPr>
          <p:cNvSpPr>
            <a:spLocks noChangeShapeType="1"/>
          </p:cNvSpPr>
          <p:nvPr/>
        </p:nvSpPr>
        <p:spPr bwMode="auto">
          <a:xfrm>
            <a:off x="3048000" y="1460500"/>
            <a:ext cx="0" cy="1727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60" name="Line 148">
            <a:extLst>
              <a:ext uri="{FF2B5EF4-FFF2-40B4-BE49-F238E27FC236}">
                <a16:creationId xmlns:a16="http://schemas.microsoft.com/office/drawing/2014/main" id="{77200F7A-8984-4D92-BC36-061A6D2FE517}"/>
              </a:ext>
            </a:extLst>
          </p:cNvPr>
          <p:cNvSpPr>
            <a:spLocks noChangeShapeType="1"/>
          </p:cNvSpPr>
          <p:nvPr/>
        </p:nvSpPr>
        <p:spPr bwMode="auto">
          <a:xfrm>
            <a:off x="3429000" y="1460500"/>
            <a:ext cx="0" cy="889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61" name="Line 149">
            <a:extLst>
              <a:ext uri="{FF2B5EF4-FFF2-40B4-BE49-F238E27FC236}">
                <a16:creationId xmlns:a16="http://schemas.microsoft.com/office/drawing/2014/main" id="{C0A6E7EB-842C-47FB-9BF1-048D46009CF1}"/>
              </a:ext>
            </a:extLst>
          </p:cNvPr>
          <p:cNvSpPr>
            <a:spLocks noChangeShapeType="1"/>
          </p:cNvSpPr>
          <p:nvPr/>
        </p:nvSpPr>
        <p:spPr bwMode="auto">
          <a:xfrm>
            <a:off x="3810000" y="1460500"/>
            <a:ext cx="0" cy="1270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62" name="Rectangle 150">
            <a:extLst>
              <a:ext uri="{FF2B5EF4-FFF2-40B4-BE49-F238E27FC236}">
                <a16:creationId xmlns:a16="http://schemas.microsoft.com/office/drawing/2014/main" id="{8C728432-704E-4FA1-B0AC-21A858B83DCB}"/>
              </a:ext>
            </a:extLst>
          </p:cNvPr>
          <p:cNvSpPr>
            <a:spLocks noChangeArrowheads="1"/>
          </p:cNvSpPr>
          <p:nvPr/>
        </p:nvSpPr>
        <p:spPr bwMode="auto">
          <a:xfrm>
            <a:off x="3046413" y="2514600"/>
            <a:ext cx="8255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Imm16</a:t>
            </a:r>
          </a:p>
        </p:txBody>
      </p:sp>
      <p:sp>
        <p:nvSpPr>
          <p:cNvPr id="18563" name="Rectangle 151">
            <a:extLst>
              <a:ext uri="{FF2B5EF4-FFF2-40B4-BE49-F238E27FC236}">
                <a16:creationId xmlns:a16="http://schemas.microsoft.com/office/drawing/2014/main" id="{09F4BF9A-0A55-492D-858D-4E042DE6D6EB}"/>
              </a:ext>
            </a:extLst>
          </p:cNvPr>
          <p:cNvSpPr>
            <a:spLocks noChangeArrowheads="1"/>
          </p:cNvSpPr>
          <p:nvPr/>
        </p:nvSpPr>
        <p:spPr bwMode="auto">
          <a:xfrm>
            <a:off x="3414713" y="2209800"/>
            <a:ext cx="450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Rd</a:t>
            </a:r>
          </a:p>
        </p:txBody>
      </p:sp>
      <p:sp>
        <p:nvSpPr>
          <p:cNvPr id="18564" name="Rectangle 152">
            <a:extLst>
              <a:ext uri="{FF2B5EF4-FFF2-40B4-BE49-F238E27FC236}">
                <a16:creationId xmlns:a16="http://schemas.microsoft.com/office/drawing/2014/main" id="{A7262001-F425-4679-9FA1-22BE7DD5711F}"/>
              </a:ext>
            </a:extLst>
          </p:cNvPr>
          <p:cNvSpPr>
            <a:spLocks noChangeArrowheads="1"/>
          </p:cNvSpPr>
          <p:nvPr/>
        </p:nvSpPr>
        <p:spPr bwMode="auto">
          <a:xfrm>
            <a:off x="4965700" y="927100"/>
            <a:ext cx="812800" cy="8890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8565" name="Rectangle 153">
            <a:extLst>
              <a:ext uri="{FF2B5EF4-FFF2-40B4-BE49-F238E27FC236}">
                <a16:creationId xmlns:a16="http://schemas.microsoft.com/office/drawing/2014/main" id="{89409E42-897D-4974-91CD-547DAC7BCE3C}"/>
              </a:ext>
            </a:extLst>
          </p:cNvPr>
          <p:cNvSpPr>
            <a:spLocks noChangeArrowheads="1"/>
          </p:cNvSpPr>
          <p:nvPr/>
        </p:nvSpPr>
        <p:spPr bwMode="auto">
          <a:xfrm>
            <a:off x="4916488" y="1120775"/>
            <a:ext cx="90328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panose="020B0604020202020204" pitchFamily="34" charset="0"/>
                <a:ea typeface="宋体" panose="02010600030101010101" pitchFamily="2" charset="-122"/>
              </a:rPr>
              <a:t>Main</a:t>
            </a:r>
          </a:p>
          <a:p>
            <a:pPr algn="ctr"/>
            <a:r>
              <a:rPr lang="en-US" altLang="zh-CN">
                <a:latin typeface="Arial" panose="020B0604020202020204" pitchFamily="34" charset="0"/>
                <a:ea typeface="宋体" panose="02010600030101010101" pitchFamily="2" charset="-122"/>
              </a:rPr>
              <a:t>Control</a:t>
            </a:r>
          </a:p>
        </p:txBody>
      </p:sp>
      <p:sp>
        <p:nvSpPr>
          <p:cNvPr id="18566" name="Rectangle 154">
            <a:extLst>
              <a:ext uri="{FF2B5EF4-FFF2-40B4-BE49-F238E27FC236}">
                <a16:creationId xmlns:a16="http://schemas.microsoft.com/office/drawing/2014/main" id="{1374D57B-89B7-46E8-AE4A-49A281823A5E}"/>
              </a:ext>
            </a:extLst>
          </p:cNvPr>
          <p:cNvSpPr>
            <a:spLocks noChangeArrowheads="1"/>
          </p:cNvSpPr>
          <p:nvPr/>
        </p:nvSpPr>
        <p:spPr bwMode="auto">
          <a:xfrm>
            <a:off x="4329113" y="1143000"/>
            <a:ext cx="4286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op</a:t>
            </a:r>
          </a:p>
        </p:txBody>
      </p:sp>
      <p:sp>
        <p:nvSpPr>
          <p:cNvPr id="18567" name="Rectangle 155">
            <a:extLst>
              <a:ext uri="{FF2B5EF4-FFF2-40B4-BE49-F238E27FC236}">
                <a16:creationId xmlns:a16="http://schemas.microsoft.com/office/drawing/2014/main" id="{DD7971A6-8720-497A-8911-615BE2218CCA}"/>
              </a:ext>
            </a:extLst>
          </p:cNvPr>
          <p:cNvSpPr>
            <a:spLocks noChangeArrowheads="1"/>
          </p:cNvSpPr>
          <p:nvPr/>
        </p:nvSpPr>
        <p:spPr bwMode="auto">
          <a:xfrm>
            <a:off x="4927600" y="2425700"/>
            <a:ext cx="812800" cy="58420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8568" name="Rectangle 156">
            <a:extLst>
              <a:ext uri="{FF2B5EF4-FFF2-40B4-BE49-F238E27FC236}">
                <a16:creationId xmlns:a16="http://schemas.microsoft.com/office/drawing/2014/main" id="{885B2F1B-BA6B-4AD3-B840-EA5B49FDEEA2}"/>
              </a:ext>
            </a:extLst>
          </p:cNvPr>
          <p:cNvSpPr>
            <a:spLocks noChangeArrowheads="1"/>
          </p:cNvSpPr>
          <p:nvPr/>
        </p:nvSpPr>
        <p:spPr bwMode="auto">
          <a:xfrm>
            <a:off x="4916488" y="2459038"/>
            <a:ext cx="90328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panose="020B0604020202020204" pitchFamily="34" charset="0"/>
                <a:ea typeface="宋体" panose="02010600030101010101" pitchFamily="2" charset="-122"/>
              </a:rPr>
              <a:t>ALU</a:t>
            </a:r>
          </a:p>
          <a:p>
            <a:pPr algn="ctr"/>
            <a:r>
              <a:rPr lang="en-US" altLang="zh-CN">
                <a:latin typeface="Arial" panose="020B0604020202020204" pitchFamily="34" charset="0"/>
                <a:ea typeface="宋体" panose="02010600030101010101" pitchFamily="2" charset="-122"/>
              </a:rPr>
              <a:t>Control</a:t>
            </a:r>
          </a:p>
        </p:txBody>
      </p:sp>
      <p:sp>
        <p:nvSpPr>
          <p:cNvPr id="18569" name="Rectangle 158">
            <a:extLst>
              <a:ext uri="{FF2B5EF4-FFF2-40B4-BE49-F238E27FC236}">
                <a16:creationId xmlns:a16="http://schemas.microsoft.com/office/drawing/2014/main" id="{0E18D30A-E378-4BAC-B630-A92447EB1906}"/>
              </a:ext>
            </a:extLst>
          </p:cNvPr>
          <p:cNvSpPr>
            <a:spLocks noChangeArrowheads="1"/>
          </p:cNvSpPr>
          <p:nvPr/>
        </p:nvSpPr>
        <p:spPr bwMode="auto">
          <a:xfrm>
            <a:off x="4252913" y="2743200"/>
            <a:ext cx="6096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func</a:t>
            </a:r>
          </a:p>
        </p:txBody>
      </p:sp>
      <p:sp>
        <p:nvSpPr>
          <p:cNvPr id="18570" name="Rectangle 159">
            <a:extLst>
              <a:ext uri="{FF2B5EF4-FFF2-40B4-BE49-F238E27FC236}">
                <a16:creationId xmlns:a16="http://schemas.microsoft.com/office/drawing/2014/main" id="{895D748F-7B2E-4CC4-9C31-6BD25F1AA382}"/>
              </a:ext>
            </a:extLst>
          </p:cNvPr>
          <p:cNvSpPr>
            <a:spLocks noChangeArrowheads="1"/>
          </p:cNvSpPr>
          <p:nvPr/>
        </p:nvSpPr>
        <p:spPr bwMode="auto">
          <a:xfrm>
            <a:off x="4481513" y="1905000"/>
            <a:ext cx="8445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ALUop</a:t>
            </a:r>
          </a:p>
        </p:txBody>
      </p:sp>
      <p:sp>
        <p:nvSpPr>
          <p:cNvPr id="18571" name="Line 160">
            <a:extLst>
              <a:ext uri="{FF2B5EF4-FFF2-40B4-BE49-F238E27FC236}">
                <a16:creationId xmlns:a16="http://schemas.microsoft.com/office/drawing/2014/main" id="{6C016A61-66C5-4833-A83F-5B9508612C2E}"/>
              </a:ext>
            </a:extLst>
          </p:cNvPr>
          <p:cNvSpPr>
            <a:spLocks noChangeShapeType="1"/>
          </p:cNvSpPr>
          <p:nvPr/>
        </p:nvSpPr>
        <p:spPr bwMode="auto">
          <a:xfrm flipH="1">
            <a:off x="5175250" y="3130550"/>
            <a:ext cx="1651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72" name="Rectangle 161">
            <a:extLst>
              <a:ext uri="{FF2B5EF4-FFF2-40B4-BE49-F238E27FC236}">
                <a16:creationId xmlns:a16="http://schemas.microsoft.com/office/drawing/2014/main" id="{138FA353-3E08-40D8-92AF-1E362D19B455}"/>
              </a:ext>
            </a:extLst>
          </p:cNvPr>
          <p:cNvSpPr>
            <a:spLocks noChangeArrowheads="1"/>
          </p:cNvSpPr>
          <p:nvPr/>
        </p:nvSpPr>
        <p:spPr bwMode="auto">
          <a:xfrm>
            <a:off x="5243513" y="3124200"/>
            <a:ext cx="2936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latin typeface="Arial" panose="020B0604020202020204" pitchFamily="34" charset="0"/>
                <a:ea typeface="宋体" panose="02010600030101010101" pitchFamily="2" charset="-122"/>
              </a:rPr>
              <a:t>3</a:t>
            </a:r>
          </a:p>
        </p:txBody>
      </p:sp>
      <p:sp>
        <p:nvSpPr>
          <p:cNvPr id="18573" name="Line 162">
            <a:extLst>
              <a:ext uri="{FF2B5EF4-FFF2-40B4-BE49-F238E27FC236}">
                <a16:creationId xmlns:a16="http://schemas.microsoft.com/office/drawing/2014/main" id="{849FE77D-C65C-483C-9644-470D9DE4466B}"/>
              </a:ext>
            </a:extLst>
          </p:cNvPr>
          <p:cNvSpPr>
            <a:spLocks noChangeShapeType="1"/>
          </p:cNvSpPr>
          <p:nvPr/>
        </p:nvSpPr>
        <p:spPr bwMode="auto">
          <a:xfrm>
            <a:off x="5803900" y="1143000"/>
            <a:ext cx="1270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74" name="Rectangle 163">
            <a:extLst>
              <a:ext uri="{FF2B5EF4-FFF2-40B4-BE49-F238E27FC236}">
                <a16:creationId xmlns:a16="http://schemas.microsoft.com/office/drawing/2014/main" id="{93ADCF68-360E-4E89-9879-3695C3F224B7}"/>
              </a:ext>
            </a:extLst>
          </p:cNvPr>
          <p:cNvSpPr>
            <a:spLocks noChangeArrowheads="1"/>
          </p:cNvSpPr>
          <p:nvPr/>
        </p:nvSpPr>
        <p:spPr bwMode="auto">
          <a:xfrm>
            <a:off x="5853113" y="838200"/>
            <a:ext cx="8905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RegDst</a:t>
            </a:r>
          </a:p>
        </p:txBody>
      </p:sp>
      <p:sp>
        <p:nvSpPr>
          <p:cNvPr id="18575" name="Line 164">
            <a:extLst>
              <a:ext uri="{FF2B5EF4-FFF2-40B4-BE49-F238E27FC236}">
                <a16:creationId xmlns:a16="http://schemas.microsoft.com/office/drawing/2014/main" id="{507176F8-CF24-4D7A-8004-747A646E85E4}"/>
              </a:ext>
            </a:extLst>
          </p:cNvPr>
          <p:cNvSpPr>
            <a:spLocks noChangeShapeType="1"/>
          </p:cNvSpPr>
          <p:nvPr/>
        </p:nvSpPr>
        <p:spPr bwMode="auto">
          <a:xfrm>
            <a:off x="5803900" y="1447800"/>
            <a:ext cx="1270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76" name="Rectangle 165">
            <a:extLst>
              <a:ext uri="{FF2B5EF4-FFF2-40B4-BE49-F238E27FC236}">
                <a16:creationId xmlns:a16="http://schemas.microsoft.com/office/drawing/2014/main" id="{DABDF0EE-9E8E-42F1-8BD6-8D3E24CC1E0B}"/>
              </a:ext>
            </a:extLst>
          </p:cNvPr>
          <p:cNvSpPr>
            <a:spLocks noChangeArrowheads="1"/>
          </p:cNvSpPr>
          <p:nvPr/>
        </p:nvSpPr>
        <p:spPr bwMode="auto">
          <a:xfrm>
            <a:off x="5853113" y="1143000"/>
            <a:ext cx="9239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ALUSrc</a:t>
            </a:r>
          </a:p>
        </p:txBody>
      </p:sp>
      <p:sp>
        <p:nvSpPr>
          <p:cNvPr id="18577" name="Rectangle 166">
            <a:extLst>
              <a:ext uri="{FF2B5EF4-FFF2-40B4-BE49-F238E27FC236}">
                <a16:creationId xmlns:a16="http://schemas.microsoft.com/office/drawing/2014/main" id="{FB3A4EB6-94C0-41A8-9B2F-ACB87AE2E1AC}"/>
              </a:ext>
            </a:extLst>
          </p:cNvPr>
          <p:cNvSpPr>
            <a:spLocks noChangeArrowheads="1"/>
          </p:cNvSpPr>
          <p:nvPr/>
        </p:nvSpPr>
        <p:spPr bwMode="auto">
          <a:xfrm>
            <a:off x="6157913" y="1357313"/>
            <a:ext cx="282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2400">
                <a:ea typeface="宋体" panose="02010600030101010101" pitchFamily="2" charset="-122"/>
              </a:rPr>
              <a:t>:</a:t>
            </a:r>
          </a:p>
        </p:txBody>
      </p:sp>
      <p:sp>
        <p:nvSpPr>
          <p:cNvPr id="18578" name="Rectangle 167">
            <a:extLst>
              <a:ext uri="{FF2B5EF4-FFF2-40B4-BE49-F238E27FC236}">
                <a16:creationId xmlns:a16="http://schemas.microsoft.com/office/drawing/2014/main" id="{5B5DE682-74EE-4944-9B20-F115A1AFF70D}"/>
              </a:ext>
            </a:extLst>
          </p:cNvPr>
          <p:cNvSpPr>
            <a:spLocks noChangeArrowheads="1"/>
          </p:cNvSpPr>
          <p:nvPr/>
        </p:nvSpPr>
        <p:spPr bwMode="auto">
          <a:xfrm>
            <a:off x="4176713" y="2430463"/>
            <a:ext cx="7127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latin typeface="Arial" panose="020B0604020202020204" pitchFamily="34" charset="0"/>
                <a:ea typeface="宋体" panose="02010600030101010101" pitchFamily="2" charset="-122"/>
              </a:rPr>
              <a:t>&lt;5:0&gt;</a:t>
            </a:r>
          </a:p>
        </p:txBody>
      </p:sp>
      <p:sp>
        <p:nvSpPr>
          <p:cNvPr id="18579" name="Rectangle 168">
            <a:extLst>
              <a:ext uri="{FF2B5EF4-FFF2-40B4-BE49-F238E27FC236}">
                <a16:creationId xmlns:a16="http://schemas.microsoft.com/office/drawing/2014/main" id="{CC58FABC-C6C9-4C09-9945-F82911C8FB08}"/>
              </a:ext>
            </a:extLst>
          </p:cNvPr>
          <p:cNvSpPr>
            <a:spLocks noChangeArrowheads="1"/>
          </p:cNvSpPr>
          <p:nvPr/>
        </p:nvSpPr>
        <p:spPr bwMode="auto">
          <a:xfrm>
            <a:off x="4024313" y="906463"/>
            <a:ext cx="9382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latin typeface="Arial" panose="020B0604020202020204" pitchFamily="34" charset="0"/>
                <a:ea typeface="宋体" panose="02010600030101010101" pitchFamily="2" charset="-122"/>
              </a:rPr>
              <a:t>&lt;31:26&gt;</a:t>
            </a:r>
          </a:p>
        </p:txBody>
      </p:sp>
      <p:sp>
        <p:nvSpPr>
          <p:cNvPr id="18580" name="Rectangle 169">
            <a:extLst>
              <a:ext uri="{FF2B5EF4-FFF2-40B4-BE49-F238E27FC236}">
                <a16:creationId xmlns:a16="http://schemas.microsoft.com/office/drawing/2014/main" id="{E5795B63-1A9B-4D4A-AC1D-0498938773AE}"/>
              </a:ext>
            </a:extLst>
          </p:cNvPr>
          <p:cNvSpPr>
            <a:spLocks noChangeArrowheads="1"/>
          </p:cNvSpPr>
          <p:nvPr/>
        </p:nvSpPr>
        <p:spPr bwMode="auto">
          <a:xfrm>
            <a:off x="1052513" y="5478463"/>
            <a:ext cx="12620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Instr&lt;15:0</a:t>
            </a:r>
            <a:r>
              <a:rPr lang="en-US" altLang="zh-CN" b="0">
                <a:ea typeface="宋体" panose="02010600030101010101" pitchFamily="2" charset="-122"/>
              </a:rPr>
              <a:t>&gt;</a:t>
            </a:r>
          </a:p>
        </p:txBody>
      </p:sp>
      <p:sp>
        <p:nvSpPr>
          <p:cNvPr id="18581" name="Line 170">
            <a:extLst>
              <a:ext uri="{FF2B5EF4-FFF2-40B4-BE49-F238E27FC236}">
                <a16:creationId xmlns:a16="http://schemas.microsoft.com/office/drawing/2014/main" id="{7701B187-A977-4F55-933B-A8A37394CC70}"/>
              </a:ext>
            </a:extLst>
          </p:cNvPr>
          <p:cNvSpPr>
            <a:spLocks noChangeShapeType="1"/>
          </p:cNvSpPr>
          <p:nvPr/>
        </p:nvSpPr>
        <p:spPr bwMode="auto">
          <a:xfrm>
            <a:off x="622300" y="1828800"/>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82" name="Rectangle 171">
            <a:extLst>
              <a:ext uri="{FF2B5EF4-FFF2-40B4-BE49-F238E27FC236}">
                <a16:creationId xmlns:a16="http://schemas.microsoft.com/office/drawing/2014/main" id="{96AA2944-3FFA-453A-9C3E-CE22148B658D}"/>
              </a:ext>
            </a:extLst>
          </p:cNvPr>
          <p:cNvSpPr>
            <a:spLocks noChangeArrowheads="1"/>
          </p:cNvSpPr>
          <p:nvPr/>
        </p:nvSpPr>
        <p:spPr bwMode="auto">
          <a:xfrm>
            <a:off x="376238" y="1539875"/>
            <a:ext cx="6207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panose="020B0604020202020204" pitchFamily="34" charset="0"/>
                <a:ea typeface="宋体" panose="02010600030101010101" pitchFamily="2" charset="-122"/>
              </a:rPr>
              <a:t>Zero</a:t>
            </a:r>
          </a:p>
        </p:txBody>
      </p:sp>
      <p:sp>
        <p:nvSpPr>
          <p:cNvPr id="18583" name="Line 172">
            <a:extLst>
              <a:ext uri="{FF2B5EF4-FFF2-40B4-BE49-F238E27FC236}">
                <a16:creationId xmlns:a16="http://schemas.microsoft.com/office/drawing/2014/main" id="{EDBE2031-5C66-4BEC-AAB2-EB3F78AAE267}"/>
              </a:ext>
            </a:extLst>
          </p:cNvPr>
          <p:cNvSpPr>
            <a:spLocks noChangeShapeType="1"/>
          </p:cNvSpPr>
          <p:nvPr/>
        </p:nvSpPr>
        <p:spPr bwMode="auto">
          <a:xfrm>
            <a:off x="4191000" y="1231900"/>
            <a:ext cx="0" cy="1498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84" name="Line 173">
            <a:extLst>
              <a:ext uri="{FF2B5EF4-FFF2-40B4-BE49-F238E27FC236}">
                <a16:creationId xmlns:a16="http://schemas.microsoft.com/office/drawing/2014/main" id="{223F2174-A0CB-45C0-AED0-AC5FE4B27D43}"/>
              </a:ext>
            </a:extLst>
          </p:cNvPr>
          <p:cNvSpPr>
            <a:spLocks noChangeShapeType="1"/>
          </p:cNvSpPr>
          <p:nvPr/>
        </p:nvSpPr>
        <p:spPr bwMode="auto">
          <a:xfrm>
            <a:off x="4203700" y="2743200"/>
            <a:ext cx="736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85" name="Line 174">
            <a:extLst>
              <a:ext uri="{FF2B5EF4-FFF2-40B4-BE49-F238E27FC236}">
                <a16:creationId xmlns:a16="http://schemas.microsoft.com/office/drawing/2014/main" id="{108C909B-EBFE-4A9A-AED3-2AEC38E577CA}"/>
              </a:ext>
            </a:extLst>
          </p:cNvPr>
          <p:cNvSpPr>
            <a:spLocks noChangeShapeType="1"/>
          </p:cNvSpPr>
          <p:nvPr/>
        </p:nvSpPr>
        <p:spPr bwMode="auto">
          <a:xfrm>
            <a:off x="4203700" y="1219200"/>
            <a:ext cx="736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86" name="Line 175">
            <a:extLst>
              <a:ext uri="{FF2B5EF4-FFF2-40B4-BE49-F238E27FC236}">
                <a16:creationId xmlns:a16="http://schemas.microsoft.com/office/drawing/2014/main" id="{66604EEC-8873-40A4-9655-21EAE02A1FC0}"/>
              </a:ext>
            </a:extLst>
          </p:cNvPr>
          <p:cNvSpPr>
            <a:spLocks noChangeShapeType="1"/>
          </p:cNvSpPr>
          <p:nvPr/>
        </p:nvSpPr>
        <p:spPr bwMode="auto">
          <a:xfrm>
            <a:off x="5334000" y="1841500"/>
            <a:ext cx="0" cy="558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87" name="Line 176">
            <a:extLst>
              <a:ext uri="{FF2B5EF4-FFF2-40B4-BE49-F238E27FC236}">
                <a16:creationId xmlns:a16="http://schemas.microsoft.com/office/drawing/2014/main" id="{B5986D2F-824D-4537-9C85-5DEAD9DDEA79}"/>
              </a:ext>
            </a:extLst>
          </p:cNvPr>
          <p:cNvSpPr>
            <a:spLocks noChangeShapeType="1"/>
          </p:cNvSpPr>
          <p:nvPr/>
        </p:nvSpPr>
        <p:spPr bwMode="auto">
          <a:xfrm flipH="1">
            <a:off x="5251450" y="1911350"/>
            <a:ext cx="1651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88" name="Rectangle 177">
            <a:extLst>
              <a:ext uri="{FF2B5EF4-FFF2-40B4-BE49-F238E27FC236}">
                <a16:creationId xmlns:a16="http://schemas.microsoft.com/office/drawing/2014/main" id="{C7E32B82-E36A-4642-BCC4-7E9E59EBF236}"/>
              </a:ext>
            </a:extLst>
          </p:cNvPr>
          <p:cNvSpPr>
            <a:spLocks noChangeArrowheads="1"/>
          </p:cNvSpPr>
          <p:nvPr/>
        </p:nvSpPr>
        <p:spPr bwMode="auto">
          <a:xfrm>
            <a:off x="5319713" y="1905000"/>
            <a:ext cx="2936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latin typeface="Arial" panose="020B0604020202020204" pitchFamily="34" charset="0"/>
                <a:ea typeface="宋体" panose="02010600030101010101" pitchFamily="2" charset="-122"/>
              </a:rPr>
              <a:t>3</a:t>
            </a: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a:extLst>
              <a:ext uri="{FF2B5EF4-FFF2-40B4-BE49-F238E27FC236}">
                <a16:creationId xmlns:a16="http://schemas.microsoft.com/office/drawing/2014/main" id="{F53470DB-87D1-4E96-8C60-182E57DB7C58}"/>
              </a:ext>
            </a:extLst>
          </p:cNvPr>
          <p:cNvSpPr>
            <a:spLocks noGrp="1" noChangeArrowheads="1"/>
          </p:cNvSpPr>
          <p:nvPr>
            <p:ph type="title"/>
          </p:nvPr>
        </p:nvSpPr>
        <p:spPr>
          <a:xfrm>
            <a:off x="606425" y="138113"/>
            <a:ext cx="6862763" cy="373062"/>
          </a:xfrm>
        </p:spPr>
        <p:txBody>
          <a:bodyPr/>
          <a:lstStyle/>
          <a:p>
            <a:r>
              <a:rPr lang="zh-CN" altLang="en-US">
                <a:solidFill>
                  <a:schemeClr val="accent1"/>
                </a:solidFill>
                <a:ea typeface="宋体" panose="02010600030101010101" pitchFamily="2" charset="-122"/>
              </a:rPr>
              <a:t>流水线冒险</a:t>
            </a:r>
            <a:r>
              <a:rPr lang="zh-CN" altLang="en-US">
                <a:ea typeface="宋体" panose="02010600030101010101" pitchFamily="2" charset="-122"/>
              </a:rPr>
              <a:t>（</a:t>
            </a:r>
            <a:r>
              <a:rPr lang="en-US" altLang="zh-CN">
                <a:ea typeface="宋体" panose="02010600030101010101" pitchFamily="2" charset="-122"/>
              </a:rPr>
              <a:t>hazard</a:t>
            </a:r>
            <a:r>
              <a:rPr lang="zh-CN" altLang="en-US">
                <a:ea typeface="宋体" panose="02010600030101010101" pitchFamily="2" charset="-122"/>
              </a:rPr>
              <a:t>）</a:t>
            </a:r>
          </a:p>
        </p:txBody>
      </p:sp>
      <p:sp>
        <p:nvSpPr>
          <p:cNvPr id="3" name="内容占位符 2">
            <a:extLst>
              <a:ext uri="{FF2B5EF4-FFF2-40B4-BE49-F238E27FC236}">
                <a16:creationId xmlns:a16="http://schemas.microsoft.com/office/drawing/2014/main" id="{40885F8B-5378-4CE8-A3DF-FB6EECDC4F26}"/>
              </a:ext>
            </a:extLst>
          </p:cNvPr>
          <p:cNvSpPr>
            <a:spLocks noGrp="1" noChangeArrowheads="1"/>
          </p:cNvSpPr>
          <p:nvPr>
            <p:ph idx="1"/>
          </p:nvPr>
        </p:nvSpPr>
        <p:spPr>
          <a:xfrm>
            <a:off x="346075" y="601663"/>
            <a:ext cx="8335963" cy="1066800"/>
          </a:xfrm>
        </p:spPr>
        <p:txBody>
          <a:bodyPr/>
          <a:lstStyle/>
          <a:p>
            <a:r>
              <a:rPr lang="zh-CN" altLang="en-US" sz="2000">
                <a:ea typeface="宋体" panose="02010600030101010101" pitchFamily="2" charset="-122"/>
              </a:rPr>
              <a:t>在指令流水线中，当遇到某些情况使得流水线无法正确执行后续指令，而引起流水线阻塞或停顿，这个现象称为</a:t>
            </a:r>
            <a:r>
              <a:rPr lang="zh-CN" altLang="en-US" sz="2000">
                <a:solidFill>
                  <a:srgbClr val="FF0000"/>
                </a:solidFill>
                <a:ea typeface="宋体" panose="02010600030101010101" pitchFamily="2" charset="-122"/>
              </a:rPr>
              <a:t>流水线冒险</a:t>
            </a:r>
            <a:r>
              <a:rPr lang="zh-CN" altLang="en-US" sz="2000">
                <a:ea typeface="宋体" panose="02010600030101010101" pitchFamily="2" charset="-122"/>
              </a:rPr>
              <a:t>。</a:t>
            </a:r>
            <a:endParaRPr lang="en-US" altLang="zh-CN" sz="2000">
              <a:ea typeface="宋体" panose="02010600030101010101" pitchFamily="2" charset="-122"/>
            </a:endParaRPr>
          </a:p>
          <a:p>
            <a:r>
              <a:rPr lang="zh-CN" altLang="en-US" sz="2000">
                <a:ea typeface="宋体" panose="02010600030101010101" pitchFamily="2" charset="-122"/>
              </a:rPr>
              <a:t>根据引起冒险的原因不同，分为</a:t>
            </a:r>
            <a:r>
              <a:rPr lang="zh-CN" altLang="en-US" sz="2000">
                <a:solidFill>
                  <a:schemeClr val="accent1"/>
                </a:solidFill>
                <a:ea typeface="宋体" panose="02010600030101010101" pitchFamily="2" charset="-122"/>
              </a:rPr>
              <a:t>结构冒险</a:t>
            </a:r>
            <a:r>
              <a:rPr lang="zh-CN" altLang="en-US" sz="2000">
                <a:ea typeface="宋体" panose="02010600030101010101" pitchFamily="2" charset="-122"/>
              </a:rPr>
              <a:t>、</a:t>
            </a:r>
            <a:r>
              <a:rPr lang="zh-CN" altLang="en-US" sz="2000">
                <a:solidFill>
                  <a:schemeClr val="accent1"/>
                </a:solidFill>
                <a:ea typeface="宋体" panose="02010600030101010101" pitchFamily="2" charset="-122"/>
              </a:rPr>
              <a:t>数据冒险</a:t>
            </a:r>
            <a:r>
              <a:rPr lang="zh-CN" altLang="en-US" sz="2000">
                <a:ea typeface="宋体" panose="02010600030101010101" pitchFamily="2" charset="-122"/>
              </a:rPr>
              <a:t>和</a:t>
            </a:r>
            <a:r>
              <a:rPr lang="zh-CN" altLang="en-US" sz="2000">
                <a:solidFill>
                  <a:schemeClr val="accent1"/>
                </a:solidFill>
                <a:ea typeface="宋体" panose="02010600030101010101" pitchFamily="2" charset="-122"/>
              </a:rPr>
              <a:t>控制冒险</a:t>
            </a:r>
            <a:r>
              <a:rPr lang="zh-CN" altLang="en-US" sz="2000">
                <a:ea typeface="宋体" panose="02010600030101010101" pitchFamily="2" charset="-122"/>
              </a:rPr>
              <a:t>三种。</a:t>
            </a:r>
          </a:p>
        </p:txBody>
      </p:sp>
      <p:sp>
        <p:nvSpPr>
          <p:cNvPr id="164" name="文本框 163">
            <a:extLst>
              <a:ext uri="{FF2B5EF4-FFF2-40B4-BE49-F238E27FC236}">
                <a16:creationId xmlns:a16="http://schemas.microsoft.com/office/drawing/2014/main" id="{159BD955-6D9D-4A0D-835A-7769D88A63BB}"/>
              </a:ext>
            </a:extLst>
          </p:cNvPr>
          <p:cNvSpPr txBox="1">
            <a:spLocks noChangeArrowheads="1"/>
          </p:cNvSpPr>
          <p:nvPr/>
        </p:nvSpPr>
        <p:spPr bwMode="auto">
          <a:xfrm>
            <a:off x="63500" y="1598613"/>
            <a:ext cx="892968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2400">
                <a:solidFill>
                  <a:schemeClr val="accent2"/>
                </a:solidFill>
                <a:ea typeface="宋体" panose="02010600030101010101" pitchFamily="2" charset="-122"/>
              </a:rPr>
              <a:t>结构冒险</a:t>
            </a:r>
            <a:endParaRPr lang="en-US" altLang="zh-CN" sz="2400">
              <a:solidFill>
                <a:schemeClr val="accent2"/>
              </a:solidFill>
              <a:ea typeface="宋体" panose="02010600030101010101" pitchFamily="2" charset="-122"/>
            </a:endParaRPr>
          </a:p>
          <a:p>
            <a:r>
              <a:rPr lang="zh-CN" altLang="en-US" sz="2000">
                <a:ea typeface="宋体" panose="02010600030101010101" pitchFamily="2" charset="-122"/>
              </a:rPr>
              <a:t>     </a:t>
            </a:r>
            <a:r>
              <a:rPr lang="zh-CN" altLang="en-US" sz="2000">
                <a:latin typeface="黑体" panose="02010609060101010101" pitchFamily="49" charset="-122"/>
                <a:ea typeface="黑体" panose="02010609060101010101" pitchFamily="49" charset="-122"/>
              </a:rPr>
              <a:t>现象</a:t>
            </a:r>
            <a:r>
              <a:rPr lang="zh-CN" altLang="en-US" sz="2000">
                <a:ea typeface="宋体" panose="02010600030101010101" pitchFamily="2" charset="-122"/>
              </a:rPr>
              <a:t>：一个部件同时被不同指令所用，即在使用</a:t>
            </a:r>
            <a:r>
              <a:rPr lang="zh-CN" altLang="en-US" sz="2000">
                <a:solidFill>
                  <a:schemeClr val="accent2"/>
                </a:solidFill>
                <a:ea typeface="宋体" panose="02010600030101010101" pitchFamily="2" charset="-122"/>
              </a:rPr>
              <a:t>硬件资源</a:t>
            </a:r>
            <a:r>
              <a:rPr lang="zh-CN" altLang="en-US" sz="2000">
                <a:ea typeface="宋体" panose="02010600030101010101" pitchFamily="2" charset="-122"/>
              </a:rPr>
              <a:t>时发生了</a:t>
            </a:r>
            <a:r>
              <a:rPr lang="zh-CN" altLang="en-US" sz="2000">
                <a:solidFill>
                  <a:schemeClr val="accent2"/>
                </a:solidFill>
                <a:ea typeface="宋体" panose="02010600030101010101" pitchFamily="2" charset="-122"/>
              </a:rPr>
              <a:t>冲突</a:t>
            </a:r>
            <a:r>
              <a:rPr lang="zh-CN" altLang="en-US" sz="2000">
                <a:ea typeface="宋体" panose="02010600030101010101" pitchFamily="2" charset="-122"/>
              </a:rPr>
              <a:t>。     </a:t>
            </a:r>
          </a:p>
        </p:txBody>
      </p:sp>
      <p:grpSp>
        <p:nvGrpSpPr>
          <p:cNvPr id="166" name="组合 165">
            <a:extLst>
              <a:ext uri="{FF2B5EF4-FFF2-40B4-BE49-F238E27FC236}">
                <a16:creationId xmlns:a16="http://schemas.microsoft.com/office/drawing/2014/main" id="{4E207BCD-0305-4F43-9064-93501D3EADF0}"/>
              </a:ext>
            </a:extLst>
          </p:cNvPr>
          <p:cNvGrpSpPr>
            <a:grpSpLocks/>
          </p:cNvGrpSpPr>
          <p:nvPr/>
        </p:nvGrpSpPr>
        <p:grpSpPr bwMode="auto">
          <a:xfrm>
            <a:off x="220663" y="2366963"/>
            <a:ext cx="7632700" cy="4405312"/>
            <a:chOff x="318837" y="2124504"/>
            <a:chExt cx="7633141" cy="4391771"/>
          </a:xfrm>
        </p:grpSpPr>
        <p:grpSp>
          <p:nvGrpSpPr>
            <p:cNvPr id="66569" name="Group 2">
              <a:extLst>
                <a:ext uri="{FF2B5EF4-FFF2-40B4-BE49-F238E27FC236}">
                  <a16:creationId xmlns:a16="http://schemas.microsoft.com/office/drawing/2014/main" id="{33763354-2FF7-4B2C-9153-84A30E9A0EC2}"/>
                </a:ext>
              </a:extLst>
            </p:cNvPr>
            <p:cNvGrpSpPr>
              <a:grpSpLocks/>
            </p:cNvGrpSpPr>
            <p:nvPr/>
          </p:nvGrpSpPr>
          <p:grpSpPr bwMode="auto">
            <a:xfrm>
              <a:off x="3970528" y="5098082"/>
              <a:ext cx="539750" cy="504667"/>
              <a:chOff x="2576" y="2832"/>
              <a:chExt cx="340" cy="289"/>
            </a:xfrm>
          </p:grpSpPr>
          <p:sp>
            <p:nvSpPr>
              <p:cNvPr id="66724" name="Freeform 3">
                <a:extLst>
                  <a:ext uri="{FF2B5EF4-FFF2-40B4-BE49-F238E27FC236}">
                    <a16:creationId xmlns:a16="http://schemas.microsoft.com/office/drawing/2014/main" id="{A1889CE5-08BC-4A08-81C0-D5EA9EE2D62D}"/>
                  </a:ext>
                </a:extLst>
              </p:cNvPr>
              <p:cNvSpPr>
                <a:spLocks/>
              </p:cNvSpPr>
              <p:nvPr/>
            </p:nvSpPr>
            <p:spPr bwMode="auto">
              <a:xfrm>
                <a:off x="2576" y="2832"/>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solidFill>
                <a:schemeClr val="accent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25" name="Freeform 4">
                <a:extLst>
                  <a:ext uri="{FF2B5EF4-FFF2-40B4-BE49-F238E27FC236}">
                    <a16:creationId xmlns:a16="http://schemas.microsoft.com/office/drawing/2014/main" id="{C7945B4F-127F-4A9A-9476-1E90D481A075}"/>
                  </a:ext>
                </a:extLst>
              </p:cNvPr>
              <p:cNvSpPr>
                <a:spLocks/>
              </p:cNvSpPr>
              <p:nvPr/>
            </p:nvSpPr>
            <p:spPr bwMode="auto">
              <a:xfrm>
                <a:off x="2745" y="2832"/>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solidFill>
                <a:schemeClr val="accent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6570" name="Group 5">
              <a:extLst>
                <a:ext uri="{FF2B5EF4-FFF2-40B4-BE49-F238E27FC236}">
                  <a16:creationId xmlns:a16="http://schemas.microsoft.com/office/drawing/2014/main" id="{BD54D938-F9F1-44BC-87FA-1CA1CE7F21ED}"/>
                </a:ext>
              </a:extLst>
            </p:cNvPr>
            <p:cNvGrpSpPr>
              <a:grpSpLocks/>
            </p:cNvGrpSpPr>
            <p:nvPr/>
          </p:nvGrpSpPr>
          <p:grpSpPr bwMode="auto">
            <a:xfrm>
              <a:off x="4014978" y="2964482"/>
              <a:ext cx="515938" cy="504667"/>
              <a:chOff x="2604" y="1488"/>
              <a:chExt cx="325" cy="289"/>
            </a:xfrm>
          </p:grpSpPr>
          <p:sp>
            <p:nvSpPr>
              <p:cNvPr id="66722" name="Freeform 6">
                <a:extLst>
                  <a:ext uri="{FF2B5EF4-FFF2-40B4-BE49-F238E27FC236}">
                    <a16:creationId xmlns:a16="http://schemas.microsoft.com/office/drawing/2014/main" id="{16422DC4-8C89-47DD-990F-AC72F2A93EEE}"/>
                  </a:ext>
                </a:extLst>
              </p:cNvPr>
              <p:cNvSpPr>
                <a:spLocks/>
              </p:cNvSpPr>
              <p:nvPr/>
            </p:nvSpPr>
            <p:spPr bwMode="auto">
              <a:xfrm>
                <a:off x="2604" y="1488"/>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solidFill>
                <a:schemeClr val="accent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23" name="Freeform 7">
                <a:extLst>
                  <a:ext uri="{FF2B5EF4-FFF2-40B4-BE49-F238E27FC236}">
                    <a16:creationId xmlns:a16="http://schemas.microsoft.com/office/drawing/2014/main" id="{2E4B8104-40AA-49AD-A0AE-E501638F47F4}"/>
                  </a:ext>
                </a:extLst>
              </p:cNvPr>
              <p:cNvSpPr>
                <a:spLocks/>
              </p:cNvSpPr>
              <p:nvPr/>
            </p:nvSpPr>
            <p:spPr bwMode="auto">
              <a:xfrm>
                <a:off x="2765" y="1488"/>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solidFill>
                <a:schemeClr val="accent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6571" name="Rectangle 8">
              <a:extLst>
                <a:ext uri="{FF2B5EF4-FFF2-40B4-BE49-F238E27FC236}">
                  <a16:creationId xmlns:a16="http://schemas.microsoft.com/office/drawing/2014/main" id="{A5272083-1D87-42CA-9FB7-371478EFF60E}"/>
                </a:ext>
              </a:extLst>
            </p:cNvPr>
            <p:cNvSpPr>
              <a:spLocks noChangeArrowheads="1"/>
            </p:cNvSpPr>
            <p:nvPr/>
          </p:nvSpPr>
          <p:spPr bwMode="auto">
            <a:xfrm>
              <a:off x="3946716" y="5113877"/>
              <a:ext cx="6334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Mem</a:t>
              </a:r>
            </a:p>
          </p:txBody>
        </p:sp>
        <p:sp>
          <p:nvSpPr>
            <p:cNvPr id="66572" name="Line 11">
              <a:extLst>
                <a:ext uri="{FF2B5EF4-FFF2-40B4-BE49-F238E27FC236}">
                  <a16:creationId xmlns:a16="http://schemas.microsoft.com/office/drawing/2014/main" id="{CA641059-790D-4B58-ACA0-E73638798042}"/>
                </a:ext>
              </a:extLst>
            </p:cNvPr>
            <p:cNvSpPr>
              <a:spLocks noChangeShapeType="1"/>
            </p:cNvSpPr>
            <p:nvPr/>
          </p:nvSpPr>
          <p:spPr bwMode="auto">
            <a:xfrm>
              <a:off x="732028" y="2781046"/>
              <a:ext cx="0" cy="35623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3" name="Line 12">
              <a:extLst>
                <a:ext uri="{FF2B5EF4-FFF2-40B4-BE49-F238E27FC236}">
                  <a16:creationId xmlns:a16="http://schemas.microsoft.com/office/drawing/2014/main" id="{155472A1-44A0-4B58-B4DA-57D70D669712}"/>
                </a:ext>
              </a:extLst>
            </p:cNvPr>
            <p:cNvSpPr>
              <a:spLocks noChangeShapeType="1"/>
            </p:cNvSpPr>
            <p:nvPr/>
          </p:nvSpPr>
          <p:spPr bwMode="auto">
            <a:xfrm>
              <a:off x="1360678" y="2504313"/>
              <a:ext cx="6324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4" name="Rectangle 13">
              <a:extLst>
                <a:ext uri="{FF2B5EF4-FFF2-40B4-BE49-F238E27FC236}">
                  <a16:creationId xmlns:a16="http://schemas.microsoft.com/office/drawing/2014/main" id="{B9C8A025-1D0D-45EE-AE22-861AF9F64DF0}"/>
                </a:ext>
              </a:extLst>
            </p:cNvPr>
            <p:cNvSpPr>
              <a:spLocks noChangeArrowheads="1"/>
            </p:cNvSpPr>
            <p:nvPr/>
          </p:nvSpPr>
          <p:spPr bwMode="auto">
            <a:xfrm>
              <a:off x="2371916" y="2124504"/>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800">
                  <a:latin typeface="Arial" panose="020B0604020202020204" pitchFamily="34" charset="0"/>
                  <a:ea typeface="宋体" panose="02010600030101010101" pitchFamily="2" charset="-122"/>
                </a:rPr>
                <a:t>时钟周期</a:t>
              </a:r>
              <a:endParaRPr lang="en-US" altLang="zh-CN" sz="1800">
                <a:latin typeface="Arial" panose="020B0604020202020204" pitchFamily="34" charset="0"/>
                <a:ea typeface="宋体" panose="02010600030101010101" pitchFamily="2" charset="-122"/>
              </a:endParaRPr>
            </a:p>
          </p:txBody>
        </p:sp>
        <p:sp>
          <p:nvSpPr>
            <p:cNvPr id="66575" name="Rectangle 14">
              <a:extLst>
                <a:ext uri="{FF2B5EF4-FFF2-40B4-BE49-F238E27FC236}">
                  <a16:creationId xmlns:a16="http://schemas.microsoft.com/office/drawing/2014/main" id="{C3BD7372-0BA6-4B6C-A701-057D9C0C850C}"/>
                </a:ext>
              </a:extLst>
            </p:cNvPr>
            <p:cNvSpPr>
              <a:spLocks noChangeArrowheads="1"/>
            </p:cNvSpPr>
            <p:nvPr/>
          </p:nvSpPr>
          <p:spPr bwMode="auto">
            <a:xfrm>
              <a:off x="730441" y="3053699"/>
              <a:ext cx="1031875" cy="567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2800">
                  <a:latin typeface="Arial" panose="020B0604020202020204" pitchFamily="34" charset="0"/>
                  <a:ea typeface="宋体" panose="02010600030101010101" pitchFamily="2" charset="-122"/>
                </a:rPr>
                <a:t>Load</a:t>
              </a:r>
            </a:p>
          </p:txBody>
        </p:sp>
        <p:sp>
          <p:nvSpPr>
            <p:cNvPr id="66576" name="Rectangle 15">
              <a:extLst>
                <a:ext uri="{FF2B5EF4-FFF2-40B4-BE49-F238E27FC236}">
                  <a16:creationId xmlns:a16="http://schemas.microsoft.com/office/drawing/2014/main" id="{F0006754-CFEF-4C6E-93DA-48626E4078F3}"/>
                </a:ext>
              </a:extLst>
            </p:cNvPr>
            <p:cNvSpPr>
              <a:spLocks noChangeArrowheads="1"/>
            </p:cNvSpPr>
            <p:nvPr/>
          </p:nvSpPr>
          <p:spPr bwMode="auto">
            <a:xfrm>
              <a:off x="705041" y="3714099"/>
              <a:ext cx="1249362" cy="567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2800">
                  <a:latin typeface="Arial" panose="020B0604020202020204" pitchFamily="34" charset="0"/>
                  <a:ea typeface="宋体" panose="02010600030101010101" pitchFamily="2" charset="-122"/>
                </a:rPr>
                <a:t>Instr 1</a:t>
              </a:r>
            </a:p>
          </p:txBody>
        </p:sp>
        <p:sp>
          <p:nvSpPr>
            <p:cNvPr id="66577" name="Rectangle 16">
              <a:extLst>
                <a:ext uri="{FF2B5EF4-FFF2-40B4-BE49-F238E27FC236}">
                  <a16:creationId xmlns:a16="http://schemas.microsoft.com/office/drawing/2014/main" id="{302F38E9-A45E-4F6E-9711-7625AFC63ECE}"/>
                </a:ext>
              </a:extLst>
            </p:cNvPr>
            <p:cNvSpPr>
              <a:spLocks noChangeArrowheads="1"/>
            </p:cNvSpPr>
            <p:nvPr/>
          </p:nvSpPr>
          <p:spPr bwMode="auto">
            <a:xfrm>
              <a:off x="692341" y="4450699"/>
              <a:ext cx="1249362" cy="567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2800">
                  <a:latin typeface="Arial" panose="020B0604020202020204" pitchFamily="34" charset="0"/>
                  <a:ea typeface="宋体" panose="02010600030101010101" pitchFamily="2" charset="-122"/>
                </a:rPr>
                <a:t>Instr 2</a:t>
              </a:r>
            </a:p>
          </p:txBody>
        </p:sp>
        <p:sp>
          <p:nvSpPr>
            <p:cNvPr id="66578" name="Rectangle 17">
              <a:extLst>
                <a:ext uri="{FF2B5EF4-FFF2-40B4-BE49-F238E27FC236}">
                  <a16:creationId xmlns:a16="http://schemas.microsoft.com/office/drawing/2014/main" id="{8C8907A8-80D7-4789-A9F1-CFD93DB1972E}"/>
                </a:ext>
              </a:extLst>
            </p:cNvPr>
            <p:cNvSpPr>
              <a:spLocks noChangeArrowheads="1"/>
            </p:cNvSpPr>
            <p:nvPr/>
          </p:nvSpPr>
          <p:spPr bwMode="auto">
            <a:xfrm>
              <a:off x="760603" y="5133324"/>
              <a:ext cx="1249363" cy="567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2800">
                  <a:latin typeface="Arial" panose="020B0604020202020204" pitchFamily="34" charset="0"/>
                  <a:ea typeface="宋体" panose="02010600030101010101" pitchFamily="2" charset="-122"/>
                </a:rPr>
                <a:t>Instr 3</a:t>
              </a:r>
            </a:p>
          </p:txBody>
        </p:sp>
        <p:sp>
          <p:nvSpPr>
            <p:cNvPr id="66579" name="Rectangle 18">
              <a:extLst>
                <a:ext uri="{FF2B5EF4-FFF2-40B4-BE49-F238E27FC236}">
                  <a16:creationId xmlns:a16="http://schemas.microsoft.com/office/drawing/2014/main" id="{1FE20F32-7E21-40A5-B05A-B08611783F88}"/>
                </a:ext>
              </a:extLst>
            </p:cNvPr>
            <p:cNvSpPr>
              <a:spLocks noChangeArrowheads="1"/>
            </p:cNvSpPr>
            <p:nvPr/>
          </p:nvSpPr>
          <p:spPr bwMode="auto">
            <a:xfrm>
              <a:off x="743141" y="5855637"/>
              <a:ext cx="1249362" cy="567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2800">
                  <a:latin typeface="Arial" panose="020B0604020202020204" pitchFamily="34" charset="0"/>
                  <a:ea typeface="宋体" panose="02010600030101010101" pitchFamily="2" charset="-122"/>
                </a:rPr>
                <a:t>Instr 4</a:t>
              </a:r>
            </a:p>
          </p:txBody>
        </p:sp>
        <p:grpSp>
          <p:nvGrpSpPr>
            <p:cNvPr id="66580" name="Group 161">
              <a:extLst>
                <a:ext uri="{FF2B5EF4-FFF2-40B4-BE49-F238E27FC236}">
                  <a16:creationId xmlns:a16="http://schemas.microsoft.com/office/drawing/2014/main" id="{530A3BEE-582F-498F-9F3C-DCDB08EC6FF2}"/>
                </a:ext>
              </a:extLst>
            </p:cNvPr>
            <p:cNvGrpSpPr>
              <a:grpSpLocks/>
            </p:cNvGrpSpPr>
            <p:nvPr/>
          </p:nvGrpSpPr>
          <p:grpSpPr bwMode="auto">
            <a:xfrm>
              <a:off x="2548128" y="2543447"/>
              <a:ext cx="4800600" cy="3972201"/>
              <a:chOff x="1680" y="778"/>
              <a:chExt cx="3024" cy="2715"/>
            </a:xfrm>
          </p:grpSpPr>
          <p:sp>
            <p:nvSpPr>
              <p:cNvPr id="66714" name="Line 19">
                <a:extLst>
                  <a:ext uri="{FF2B5EF4-FFF2-40B4-BE49-F238E27FC236}">
                    <a16:creationId xmlns:a16="http://schemas.microsoft.com/office/drawing/2014/main" id="{C3199C18-8463-40E8-94F1-A1A885187D60}"/>
                  </a:ext>
                </a:extLst>
              </p:cNvPr>
              <p:cNvSpPr>
                <a:spLocks noChangeShapeType="1"/>
              </p:cNvSpPr>
              <p:nvPr/>
            </p:nvSpPr>
            <p:spPr bwMode="auto">
              <a:xfrm>
                <a:off x="1680" y="778"/>
                <a:ext cx="0" cy="255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715" name="Line 20">
                <a:extLst>
                  <a:ext uri="{FF2B5EF4-FFF2-40B4-BE49-F238E27FC236}">
                    <a16:creationId xmlns:a16="http://schemas.microsoft.com/office/drawing/2014/main" id="{D655CE91-CE31-40B0-94EB-92E2DE012592}"/>
                  </a:ext>
                </a:extLst>
              </p:cNvPr>
              <p:cNvSpPr>
                <a:spLocks noChangeShapeType="1"/>
              </p:cNvSpPr>
              <p:nvPr/>
            </p:nvSpPr>
            <p:spPr bwMode="auto">
              <a:xfrm>
                <a:off x="2112" y="778"/>
                <a:ext cx="0" cy="255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716" name="Line 21">
                <a:extLst>
                  <a:ext uri="{FF2B5EF4-FFF2-40B4-BE49-F238E27FC236}">
                    <a16:creationId xmlns:a16="http://schemas.microsoft.com/office/drawing/2014/main" id="{1A0536AE-5191-4CBA-824F-841C5FDEB429}"/>
                  </a:ext>
                </a:extLst>
              </p:cNvPr>
              <p:cNvSpPr>
                <a:spLocks noChangeShapeType="1"/>
              </p:cNvSpPr>
              <p:nvPr/>
            </p:nvSpPr>
            <p:spPr bwMode="auto">
              <a:xfrm>
                <a:off x="2544" y="778"/>
                <a:ext cx="0" cy="2577"/>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717" name="Line 22">
                <a:extLst>
                  <a:ext uri="{FF2B5EF4-FFF2-40B4-BE49-F238E27FC236}">
                    <a16:creationId xmlns:a16="http://schemas.microsoft.com/office/drawing/2014/main" id="{392BDF75-295B-4716-BD10-706A573D9211}"/>
                  </a:ext>
                </a:extLst>
              </p:cNvPr>
              <p:cNvSpPr>
                <a:spLocks noChangeShapeType="1"/>
              </p:cNvSpPr>
              <p:nvPr/>
            </p:nvSpPr>
            <p:spPr bwMode="auto">
              <a:xfrm>
                <a:off x="2976" y="778"/>
                <a:ext cx="0" cy="2624"/>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718" name="Line 23">
                <a:extLst>
                  <a:ext uri="{FF2B5EF4-FFF2-40B4-BE49-F238E27FC236}">
                    <a16:creationId xmlns:a16="http://schemas.microsoft.com/office/drawing/2014/main" id="{A91DBC50-3409-48BD-84CC-695CD66FECFA}"/>
                  </a:ext>
                </a:extLst>
              </p:cNvPr>
              <p:cNvSpPr>
                <a:spLocks noChangeShapeType="1"/>
              </p:cNvSpPr>
              <p:nvPr/>
            </p:nvSpPr>
            <p:spPr bwMode="auto">
              <a:xfrm>
                <a:off x="3408" y="778"/>
                <a:ext cx="0" cy="2652"/>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719" name="Line 24">
                <a:extLst>
                  <a:ext uri="{FF2B5EF4-FFF2-40B4-BE49-F238E27FC236}">
                    <a16:creationId xmlns:a16="http://schemas.microsoft.com/office/drawing/2014/main" id="{7C88AAC5-29E2-438C-A4C7-AD0629F596AB}"/>
                  </a:ext>
                </a:extLst>
              </p:cNvPr>
              <p:cNvSpPr>
                <a:spLocks noChangeShapeType="1"/>
              </p:cNvSpPr>
              <p:nvPr/>
            </p:nvSpPr>
            <p:spPr bwMode="auto">
              <a:xfrm>
                <a:off x="3840" y="778"/>
                <a:ext cx="0" cy="2715"/>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720" name="Line 25">
                <a:extLst>
                  <a:ext uri="{FF2B5EF4-FFF2-40B4-BE49-F238E27FC236}">
                    <a16:creationId xmlns:a16="http://schemas.microsoft.com/office/drawing/2014/main" id="{B6B921B2-55B9-46FF-92A0-4557FD7C50C4}"/>
                  </a:ext>
                </a:extLst>
              </p:cNvPr>
              <p:cNvSpPr>
                <a:spLocks noChangeShapeType="1"/>
              </p:cNvSpPr>
              <p:nvPr/>
            </p:nvSpPr>
            <p:spPr bwMode="auto">
              <a:xfrm>
                <a:off x="4272" y="778"/>
                <a:ext cx="0" cy="2715"/>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721" name="Line 26">
                <a:extLst>
                  <a:ext uri="{FF2B5EF4-FFF2-40B4-BE49-F238E27FC236}">
                    <a16:creationId xmlns:a16="http://schemas.microsoft.com/office/drawing/2014/main" id="{8E621E56-0B60-4BD9-B219-4420AFE24C9F}"/>
                  </a:ext>
                </a:extLst>
              </p:cNvPr>
              <p:cNvSpPr>
                <a:spLocks noChangeShapeType="1"/>
              </p:cNvSpPr>
              <p:nvPr/>
            </p:nvSpPr>
            <p:spPr bwMode="auto">
              <a:xfrm>
                <a:off x="4704" y="778"/>
                <a:ext cx="0" cy="2692"/>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6581" name="Group 27">
              <a:extLst>
                <a:ext uri="{FF2B5EF4-FFF2-40B4-BE49-F238E27FC236}">
                  <a16:creationId xmlns:a16="http://schemas.microsoft.com/office/drawing/2014/main" id="{D422B7CD-1AE0-4B49-8146-03881362BC3E}"/>
                </a:ext>
              </a:extLst>
            </p:cNvPr>
            <p:cNvGrpSpPr>
              <a:grpSpLocks/>
            </p:cNvGrpSpPr>
            <p:nvPr/>
          </p:nvGrpSpPr>
          <p:grpSpPr bwMode="auto">
            <a:xfrm>
              <a:off x="3392678" y="2796842"/>
              <a:ext cx="352425" cy="839947"/>
              <a:chOff x="2212" y="1392"/>
              <a:chExt cx="222" cy="481"/>
            </a:xfrm>
          </p:grpSpPr>
          <p:sp>
            <p:nvSpPr>
              <p:cNvPr id="66712" name="Freeform 28">
                <a:extLst>
                  <a:ext uri="{FF2B5EF4-FFF2-40B4-BE49-F238E27FC236}">
                    <a16:creationId xmlns:a16="http://schemas.microsoft.com/office/drawing/2014/main" id="{B5206F72-BFAB-48BE-BE0F-FA7095BD0FCB}"/>
                  </a:ext>
                </a:extLst>
              </p:cNvPr>
              <p:cNvSpPr>
                <a:spLocks/>
              </p:cNvSpPr>
              <p:nvPr/>
            </p:nvSpPr>
            <p:spPr bwMode="auto">
              <a:xfrm>
                <a:off x="2221" y="1392"/>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13" name="Rectangle 29">
                <a:extLst>
                  <a:ext uri="{FF2B5EF4-FFF2-40B4-BE49-F238E27FC236}">
                    <a16:creationId xmlns:a16="http://schemas.microsoft.com/office/drawing/2014/main" id="{A3B655EE-3D62-4087-BA9B-08E051537A2E}"/>
                  </a:ext>
                </a:extLst>
              </p:cNvPr>
              <p:cNvSpPr>
                <a:spLocks noChangeArrowheads="1"/>
              </p:cNvSpPr>
              <p:nvPr/>
            </p:nvSpPr>
            <p:spPr bwMode="auto">
              <a:xfrm rot="5400000">
                <a:off x="2125" y="1515"/>
                <a:ext cx="38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ALU</a:t>
                </a:r>
              </a:p>
            </p:txBody>
          </p:sp>
        </p:grpSp>
        <p:grpSp>
          <p:nvGrpSpPr>
            <p:cNvPr id="66582" name="Group 30">
              <a:extLst>
                <a:ext uri="{FF2B5EF4-FFF2-40B4-BE49-F238E27FC236}">
                  <a16:creationId xmlns:a16="http://schemas.microsoft.com/office/drawing/2014/main" id="{7F1EC10C-4E63-4544-A443-B4CF6F1FD362}"/>
                </a:ext>
              </a:extLst>
            </p:cNvPr>
            <p:cNvGrpSpPr>
              <a:grpSpLocks/>
            </p:cNvGrpSpPr>
            <p:nvPr/>
          </p:nvGrpSpPr>
          <p:grpSpPr bwMode="auto">
            <a:xfrm>
              <a:off x="1913128" y="2964482"/>
              <a:ext cx="633413" cy="504667"/>
              <a:chOff x="1280" y="1488"/>
              <a:chExt cx="399" cy="289"/>
            </a:xfrm>
          </p:grpSpPr>
          <p:sp>
            <p:nvSpPr>
              <p:cNvPr id="66708" name="Rectangle 31">
                <a:extLst>
                  <a:ext uri="{FF2B5EF4-FFF2-40B4-BE49-F238E27FC236}">
                    <a16:creationId xmlns:a16="http://schemas.microsoft.com/office/drawing/2014/main" id="{9C69BC3A-A243-4019-989C-CF0A4F4BE5CF}"/>
                  </a:ext>
                </a:extLst>
              </p:cNvPr>
              <p:cNvSpPr>
                <a:spLocks noChangeArrowheads="1"/>
              </p:cNvSpPr>
              <p:nvPr/>
            </p:nvSpPr>
            <p:spPr bwMode="auto">
              <a:xfrm>
                <a:off x="1280" y="1494"/>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Mem</a:t>
                </a:r>
              </a:p>
            </p:txBody>
          </p:sp>
          <p:grpSp>
            <p:nvGrpSpPr>
              <p:cNvPr id="66709" name="Group 32">
                <a:extLst>
                  <a:ext uri="{FF2B5EF4-FFF2-40B4-BE49-F238E27FC236}">
                    <a16:creationId xmlns:a16="http://schemas.microsoft.com/office/drawing/2014/main" id="{43BEDFA3-F200-424D-9964-7C7189432B6E}"/>
                  </a:ext>
                </a:extLst>
              </p:cNvPr>
              <p:cNvGrpSpPr>
                <a:grpSpLocks/>
              </p:cNvGrpSpPr>
              <p:nvPr/>
            </p:nvGrpSpPr>
            <p:grpSpPr bwMode="auto">
              <a:xfrm>
                <a:off x="1295" y="1488"/>
                <a:ext cx="340" cy="289"/>
                <a:chOff x="1295" y="1488"/>
                <a:chExt cx="340" cy="289"/>
              </a:xfrm>
            </p:grpSpPr>
            <p:sp>
              <p:nvSpPr>
                <p:cNvPr id="66710" name="Freeform 33">
                  <a:extLst>
                    <a:ext uri="{FF2B5EF4-FFF2-40B4-BE49-F238E27FC236}">
                      <a16:creationId xmlns:a16="http://schemas.microsoft.com/office/drawing/2014/main" id="{C76C2A1A-0C6F-47EB-AA1A-8F941D8553B3}"/>
                    </a:ext>
                  </a:extLst>
                </p:cNvPr>
                <p:cNvSpPr>
                  <a:spLocks/>
                </p:cNvSpPr>
                <p:nvPr/>
              </p:nvSpPr>
              <p:spPr bwMode="auto">
                <a:xfrm>
                  <a:off x="1295" y="1488"/>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11" name="Freeform 34">
                  <a:extLst>
                    <a:ext uri="{FF2B5EF4-FFF2-40B4-BE49-F238E27FC236}">
                      <a16:creationId xmlns:a16="http://schemas.microsoft.com/office/drawing/2014/main" id="{D52CCA45-00FC-40B2-9660-D77F7279F6D4}"/>
                    </a:ext>
                  </a:extLst>
                </p:cNvPr>
                <p:cNvSpPr>
                  <a:spLocks/>
                </p:cNvSpPr>
                <p:nvPr/>
              </p:nvSpPr>
              <p:spPr bwMode="auto">
                <a:xfrm>
                  <a:off x="1464" y="1488"/>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66583" name="Rectangle 35">
              <a:extLst>
                <a:ext uri="{FF2B5EF4-FFF2-40B4-BE49-F238E27FC236}">
                  <a16:creationId xmlns:a16="http://schemas.microsoft.com/office/drawing/2014/main" id="{011F1FDC-FE2C-4F59-B6D8-133D82A22DE3}"/>
                </a:ext>
              </a:extLst>
            </p:cNvPr>
            <p:cNvSpPr>
              <a:spLocks noChangeArrowheads="1"/>
            </p:cNvSpPr>
            <p:nvPr/>
          </p:nvSpPr>
          <p:spPr bwMode="auto">
            <a:xfrm>
              <a:off x="2643378" y="2988215"/>
              <a:ext cx="5191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grpSp>
          <p:nvGrpSpPr>
            <p:cNvPr id="66584" name="Group 36">
              <a:extLst>
                <a:ext uri="{FF2B5EF4-FFF2-40B4-BE49-F238E27FC236}">
                  <a16:creationId xmlns:a16="http://schemas.microsoft.com/office/drawing/2014/main" id="{7E62DD35-F8B6-411A-B5AA-3D21C3E0CB5A}"/>
                </a:ext>
              </a:extLst>
            </p:cNvPr>
            <p:cNvGrpSpPr>
              <a:grpSpLocks/>
            </p:cNvGrpSpPr>
            <p:nvPr/>
          </p:nvGrpSpPr>
          <p:grpSpPr bwMode="auto">
            <a:xfrm>
              <a:off x="2667191" y="2964482"/>
              <a:ext cx="469900" cy="504667"/>
              <a:chOff x="1755" y="1488"/>
              <a:chExt cx="296" cy="289"/>
            </a:xfrm>
          </p:grpSpPr>
          <p:sp>
            <p:nvSpPr>
              <p:cNvPr id="66706" name="Freeform 37">
                <a:extLst>
                  <a:ext uri="{FF2B5EF4-FFF2-40B4-BE49-F238E27FC236}">
                    <a16:creationId xmlns:a16="http://schemas.microsoft.com/office/drawing/2014/main" id="{31B20E02-CBBE-45AA-9572-49AF2143D198}"/>
                  </a:ext>
                </a:extLst>
              </p:cNvPr>
              <p:cNvSpPr>
                <a:spLocks/>
              </p:cNvSpPr>
              <p:nvPr/>
            </p:nvSpPr>
            <p:spPr bwMode="auto">
              <a:xfrm>
                <a:off x="1755" y="1488"/>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07" name="Freeform 38">
                <a:extLst>
                  <a:ext uri="{FF2B5EF4-FFF2-40B4-BE49-F238E27FC236}">
                    <a16:creationId xmlns:a16="http://schemas.microsoft.com/office/drawing/2014/main" id="{4473888A-4524-4786-A961-F2FB7F9FFBC3}"/>
                  </a:ext>
                </a:extLst>
              </p:cNvPr>
              <p:cNvSpPr>
                <a:spLocks/>
              </p:cNvSpPr>
              <p:nvPr/>
            </p:nvSpPr>
            <p:spPr bwMode="auto">
              <a:xfrm>
                <a:off x="1903" y="1488"/>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6585" name="Line 39">
              <a:extLst>
                <a:ext uri="{FF2B5EF4-FFF2-40B4-BE49-F238E27FC236}">
                  <a16:creationId xmlns:a16="http://schemas.microsoft.com/office/drawing/2014/main" id="{3BEA71C5-7E22-40F6-98D3-FE9A4779D3E9}"/>
                </a:ext>
              </a:extLst>
            </p:cNvPr>
            <p:cNvSpPr>
              <a:spLocks noChangeShapeType="1"/>
            </p:cNvSpPr>
            <p:nvPr/>
          </p:nvSpPr>
          <p:spPr bwMode="auto">
            <a:xfrm>
              <a:off x="2478278" y="3216021"/>
              <a:ext cx="165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86" name="Freeform 40">
              <a:extLst>
                <a:ext uri="{FF2B5EF4-FFF2-40B4-BE49-F238E27FC236}">
                  <a16:creationId xmlns:a16="http://schemas.microsoft.com/office/drawing/2014/main" id="{D24832AC-3CF0-4486-9B05-F3C9350B260D}"/>
                </a:ext>
              </a:extLst>
            </p:cNvPr>
            <p:cNvSpPr>
              <a:spLocks/>
            </p:cNvSpPr>
            <p:nvPr/>
          </p:nvSpPr>
          <p:spPr bwMode="auto">
            <a:xfrm>
              <a:off x="2583053" y="3055922"/>
              <a:ext cx="76200" cy="169387"/>
            </a:xfrm>
            <a:custGeom>
              <a:avLst/>
              <a:gdLst>
                <a:gd name="T0" fmla="*/ 0 w 48"/>
                <a:gd name="T1" fmla="*/ 2147483646 h 97"/>
                <a:gd name="T2" fmla="*/ 0 w 48"/>
                <a:gd name="T3" fmla="*/ 0 h 97"/>
                <a:gd name="T4" fmla="*/ 2147483646 w 48"/>
                <a:gd name="T5" fmla="*/ 0 h 97"/>
                <a:gd name="T6" fmla="*/ 2147483646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87" name="Line 41">
              <a:extLst>
                <a:ext uri="{FF2B5EF4-FFF2-40B4-BE49-F238E27FC236}">
                  <a16:creationId xmlns:a16="http://schemas.microsoft.com/office/drawing/2014/main" id="{235DBBA3-9087-437E-BE93-F38F0EA0E193}"/>
                </a:ext>
              </a:extLst>
            </p:cNvPr>
            <p:cNvSpPr>
              <a:spLocks noChangeShapeType="1"/>
            </p:cNvSpPr>
            <p:nvPr/>
          </p:nvSpPr>
          <p:spPr bwMode="auto">
            <a:xfrm>
              <a:off x="3138678" y="3063621"/>
              <a:ext cx="2619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88" name="Rectangle 42">
              <a:extLst>
                <a:ext uri="{FF2B5EF4-FFF2-40B4-BE49-F238E27FC236}">
                  <a16:creationId xmlns:a16="http://schemas.microsoft.com/office/drawing/2014/main" id="{B3EF8EDB-2A48-4770-817A-C5494D6DB078}"/>
                </a:ext>
              </a:extLst>
            </p:cNvPr>
            <p:cNvSpPr>
              <a:spLocks noChangeArrowheads="1"/>
            </p:cNvSpPr>
            <p:nvPr/>
          </p:nvSpPr>
          <p:spPr bwMode="auto">
            <a:xfrm>
              <a:off x="3940366" y="2980277"/>
              <a:ext cx="6334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Mem</a:t>
              </a:r>
            </a:p>
          </p:txBody>
        </p:sp>
        <p:sp>
          <p:nvSpPr>
            <p:cNvPr id="66589" name="Rectangle 43">
              <a:extLst>
                <a:ext uri="{FF2B5EF4-FFF2-40B4-BE49-F238E27FC236}">
                  <a16:creationId xmlns:a16="http://schemas.microsoft.com/office/drawing/2014/main" id="{8E2D6167-DC62-4A1F-A92D-D6627EDDF3CD}"/>
                </a:ext>
              </a:extLst>
            </p:cNvPr>
            <p:cNvSpPr>
              <a:spLocks noChangeArrowheads="1"/>
            </p:cNvSpPr>
            <p:nvPr/>
          </p:nvSpPr>
          <p:spPr bwMode="auto">
            <a:xfrm>
              <a:off x="4721416" y="2980277"/>
              <a:ext cx="5191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grpSp>
          <p:nvGrpSpPr>
            <p:cNvPr id="66590" name="Group 44">
              <a:extLst>
                <a:ext uri="{FF2B5EF4-FFF2-40B4-BE49-F238E27FC236}">
                  <a16:creationId xmlns:a16="http://schemas.microsoft.com/office/drawing/2014/main" id="{F2096C51-A402-4CDD-8EF5-21EF0BA25CAB}"/>
                </a:ext>
              </a:extLst>
            </p:cNvPr>
            <p:cNvGrpSpPr>
              <a:grpSpLocks/>
            </p:cNvGrpSpPr>
            <p:nvPr/>
          </p:nvGrpSpPr>
          <p:grpSpPr bwMode="auto">
            <a:xfrm>
              <a:off x="4757928" y="2964482"/>
              <a:ext cx="450850" cy="504667"/>
              <a:chOff x="3072" y="1488"/>
              <a:chExt cx="284" cy="289"/>
            </a:xfrm>
          </p:grpSpPr>
          <p:sp>
            <p:nvSpPr>
              <p:cNvPr id="66704" name="Freeform 45">
                <a:extLst>
                  <a:ext uri="{FF2B5EF4-FFF2-40B4-BE49-F238E27FC236}">
                    <a16:creationId xmlns:a16="http://schemas.microsoft.com/office/drawing/2014/main" id="{3F4128D1-4EF0-45B5-ABC9-655F6DCEB3BF}"/>
                  </a:ext>
                </a:extLst>
              </p:cNvPr>
              <p:cNvSpPr>
                <a:spLocks/>
              </p:cNvSpPr>
              <p:nvPr/>
            </p:nvSpPr>
            <p:spPr bwMode="auto">
              <a:xfrm>
                <a:off x="3072" y="1488"/>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solidFill>
                <a:schemeClr val="accent2">
                  <a:alpha val="47842"/>
                </a:schemeClr>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05" name="Freeform 46">
                <a:extLst>
                  <a:ext uri="{FF2B5EF4-FFF2-40B4-BE49-F238E27FC236}">
                    <a16:creationId xmlns:a16="http://schemas.microsoft.com/office/drawing/2014/main" id="{2711DA6D-FE03-4980-B6A2-BCE9782500BE}"/>
                  </a:ext>
                </a:extLst>
              </p:cNvPr>
              <p:cNvSpPr>
                <a:spLocks/>
              </p:cNvSpPr>
              <p:nvPr/>
            </p:nvSpPr>
            <p:spPr bwMode="auto">
              <a:xfrm>
                <a:off x="3213" y="1488"/>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solidFill>
                <a:schemeClr val="accent2">
                  <a:alpha val="47842"/>
                </a:schemeClr>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6591" name="Line 47">
              <a:extLst>
                <a:ext uri="{FF2B5EF4-FFF2-40B4-BE49-F238E27FC236}">
                  <a16:creationId xmlns:a16="http://schemas.microsoft.com/office/drawing/2014/main" id="{2A344AFC-B68C-4A4A-9756-8D7834F65B53}"/>
                </a:ext>
              </a:extLst>
            </p:cNvPr>
            <p:cNvSpPr>
              <a:spLocks noChangeShapeType="1"/>
            </p:cNvSpPr>
            <p:nvPr/>
          </p:nvSpPr>
          <p:spPr bwMode="auto">
            <a:xfrm>
              <a:off x="4518216" y="3216021"/>
              <a:ext cx="2333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92" name="Line 48">
              <a:extLst>
                <a:ext uri="{FF2B5EF4-FFF2-40B4-BE49-F238E27FC236}">
                  <a16:creationId xmlns:a16="http://schemas.microsoft.com/office/drawing/2014/main" id="{FE6BBAC0-448B-4935-9361-41E9C310B432}"/>
                </a:ext>
              </a:extLst>
            </p:cNvPr>
            <p:cNvSpPr>
              <a:spLocks noChangeShapeType="1"/>
            </p:cNvSpPr>
            <p:nvPr/>
          </p:nvSpPr>
          <p:spPr bwMode="auto">
            <a:xfrm>
              <a:off x="3749866" y="3216021"/>
              <a:ext cx="2587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93" name="Freeform 49">
              <a:extLst>
                <a:ext uri="{FF2B5EF4-FFF2-40B4-BE49-F238E27FC236}">
                  <a16:creationId xmlns:a16="http://schemas.microsoft.com/office/drawing/2014/main" id="{D48FD686-64E4-44E2-A083-422EBD488361}"/>
                </a:ext>
              </a:extLst>
            </p:cNvPr>
            <p:cNvSpPr>
              <a:spLocks/>
            </p:cNvSpPr>
            <p:nvPr/>
          </p:nvSpPr>
          <p:spPr bwMode="auto">
            <a:xfrm>
              <a:off x="3948303" y="3200702"/>
              <a:ext cx="684213" cy="337027"/>
            </a:xfrm>
            <a:custGeom>
              <a:avLst/>
              <a:gdLst>
                <a:gd name="T0" fmla="*/ 0 w 431"/>
                <a:gd name="T1" fmla="*/ 0 h 193"/>
                <a:gd name="T2" fmla="*/ 0 w 431"/>
                <a:gd name="T3" fmla="*/ 2147483646 h 193"/>
                <a:gd name="T4" fmla="*/ 2147483646 w 431"/>
                <a:gd name="T5" fmla="*/ 2147483646 h 193"/>
                <a:gd name="T6" fmla="*/ 2147483646 w 431"/>
                <a:gd name="T7" fmla="*/ 2147483646 h 193"/>
                <a:gd name="T8" fmla="*/ 2147483646 w 431"/>
                <a:gd name="T9" fmla="*/ 0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94" name="Line 50">
              <a:extLst>
                <a:ext uri="{FF2B5EF4-FFF2-40B4-BE49-F238E27FC236}">
                  <a16:creationId xmlns:a16="http://schemas.microsoft.com/office/drawing/2014/main" id="{CD79A692-4225-4473-B5D2-8E6C48FDF61C}"/>
                </a:ext>
              </a:extLst>
            </p:cNvPr>
            <p:cNvSpPr>
              <a:spLocks noChangeShapeType="1"/>
            </p:cNvSpPr>
            <p:nvPr/>
          </p:nvSpPr>
          <p:spPr bwMode="auto">
            <a:xfrm>
              <a:off x="3138678" y="3368421"/>
              <a:ext cx="2619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95" name="Freeform 51">
              <a:extLst>
                <a:ext uri="{FF2B5EF4-FFF2-40B4-BE49-F238E27FC236}">
                  <a16:creationId xmlns:a16="http://schemas.microsoft.com/office/drawing/2014/main" id="{699C12DD-2B31-4206-AA95-B2265FD1B12A}"/>
                </a:ext>
              </a:extLst>
            </p:cNvPr>
            <p:cNvSpPr>
              <a:spLocks/>
            </p:cNvSpPr>
            <p:nvPr/>
          </p:nvSpPr>
          <p:spPr bwMode="auto">
            <a:xfrm>
              <a:off x="3318066" y="3186017"/>
              <a:ext cx="534987" cy="485458"/>
            </a:xfrm>
            <a:custGeom>
              <a:avLst/>
              <a:gdLst>
                <a:gd name="T0" fmla="*/ 0 w 337"/>
                <a:gd name="T1" fmla="*/ 2147483646 h 278"/>
                <a:gd name="T2" fmla="*/ 0 w 337"/>
                <a:gd name="T3" fmla="*/ 2147483646 h 278"/>
                <a:gd name="T4" fmla="*/ 2147483646 w 337"/>
                <a:gd name="T5" fmla="*/ 2147483646 h 278"/>
                <a:gd name="T6" fmla="*/ 2147483646 w 337"/>
                <a:gd name="T7" fmla="*/ 2147483646 h 278"/>
                <a:gd name="T8" fmla="*/ 2147483646 w 337"/>
                <a:gd name="T9" fmla="*/ 0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6596" name="Group 52">
              <a:extLst>
                <a:ext uri="{FF2B5EF4-FFF2-40B4-BE49-F238E27FC236}">
                  <a16:creationId xmlns:a16="http://schemas.microsoft.com/office/drawing/2014/main" id="{A2DFDCAC-C05D-429B-B370-26DF9022AE71}"/>
                </a:ext>
              </a:extLst>
            </p:cNvPr>
            <p:cNvGrpSpPr>
              <a:grpSpLocks/>
            </p:cNvGrpSpPr>
            <p:nvPr/>
          </p:nvGrpSpPr>
          <p:grpSpPr bwMode="auto">
            <a:xfrm>
              <a:off x="4070541" y="3508042"/>
              <a:ext cx="352425" cy="839947"/>
              <a:chOff x="2639" y="1840"/>
              <a:chExt cx="222" cy="481"/>
            </a:xfrm>
          </p:grpSpPr>
          <p:sp>
            <p:nvSpPr>
              <p:cNvPr id="66702" name="Freeform 53">
                <a:extLst>
                  <a:ext uri="{FF2B5EF4-FFF2-40B4-BE49-F238E27FC236}">
                    <a16:creationId xmlns:a16="http://schemas.microsoft.com/office/drawing/2014/main" id="{B751F2F9-A3A6-4AD6-AAE0-BDBC3AF3B854}"/>
                  </a:ext>
                </a:extLst>
              </p:cNvPr>
              <p:cNvSpPr>
                <a:spLocks/>
              </p:cNvSpPr>
              <p:nvPr/>
            </p:nvSpPr>
            <p:spPr bwMode="auto">
              <a:xfrm>
                <a:off x="2648" y="1840"/>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03" name="Rectangle 54">
                <a:extLst>
                  <a:ext uri="{FF2B5EF4-FFF2-40B4-BE49-F238E27FC236}">
                    <a16:creationId xmlns:a16="http://schemas.microsoft.com/office/drawing/2014/main" id="{8C4EF926-F743-4887-9B63-F86FD134ED00}"/>
                  </a:ext>
                </a:extLst>
              </p:cNvPr>
              <p:cNvSpPr>
                <a:spLocks noChangeArrowheads="1"/>
              </p:cNvSpPr>
              <p:nvPr/>
            </p:nvSpPr>
            <p:spPr bwMode="auto">
              <a:xfrm rot="5400000">
                <a:off x="2552" y="1963"/>
                <a:ext cx="38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ALU</a:t>
                </a:r>
              </a:p>
            </p:txBody>
          </p:sp>
        </p:grpSp>
        <p:grpSp>
          <p:nvGrpSpPr>
            <p:cNvPr id="66597" name="Group 55">
              <a:extLst>
                <a:ext uri="{FF2B5EF4-FFF2-40B4-BE49-F238E27FC236}">
                  <a16:creationId xmlns:a16="http://schemas.microsoft.com/office/drawing/2014/main" id="{0A58BDDC-0E3C-4BBF-B13E-D6A0C60AC0A9}"/>
                </a:ext>
              </a:extLst>
            </p:cNvPr>
            <p:cNvGrpSpPr>
              <a:grpSpLocks/>
            </p:cNvGrpSpPr>
            <p:nvPr/>
          </p:nvGrpSpPr>
          <p:grpSpPr bwMode="auto">
            <a:xfrm>
              <a:off x="2590991" y="3675682"/>
              <a:ext cx="633412" cy="504667"/>
              <a:chOff x="1707" y="1936"/>
              <a:chExt cx="399" cy="289"/>
            </a:xfrm>
          </p:grpSpPr>
          <p:sp>
            <p:nvSpPr>
              <p:cNvPr id="66698" name="Rectangle 56">
                <a:extLst>
                  <a:ext uri="{FF2B5EF4-FFF2-40B4-BE49-F238E27FC236}">
                    <a16:creationId xmlns:a16="http://schemas.microsoft.com/office/drawing/2014/main" id="{85B9730A-3EAF-4753-A7ED-570879E4294D}"/>
                  </a:ext>
                </a:extLst>
              </p:cNvPr>
              <p:cNvSpPr>
                <a:spLocks noChangeArrowheads="1"/>
              </p:cNvSpPr>
              <p:nvPr/>
            </p:nvSpPr>
            <p:spPr bwMode="auto">
              <a:xfrm>
                <a:off x="1707" y="1942"/>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Mem</a:t>
                </a:r>
              </a:p>
            </p:txBody>
          </p:sp>
          <p:grpSp>
            <p:nvGrpSpPr>
              <p:cNvPr id="66699" name="Group 57">
                <a:extLst>
                  <a:ext uri="{FF2B5EF4-FFF2-40B4-BE49-F238E27FC236}">
                    <a16:creationId xmlns:a16="http://schemas.microsoft.com/office/drawing/2014/main" id="{E5535A53-EB9E-4B55-A8D1-7534420E9FB6}"/>
                  </a:ext>
                </a:extLst>
              </p:cNvPr>
              <p:cNvGrpSpPr>
                <a:grpSpLocks/>
              </p:cNvGrpSpPr>
              <p:nvPr/>
            </p:nvGrpSpPr>
            <p:grpSpPr bwMode="auto">
              <a:xfrm>
                <a:off x="1722" y="1936"/>
                <a:ext cx="340" cy="289"/>
                <a:chOff x="1722" y="1936"/>
                <a:chExt cx="340" cy="289"/>
              </a:xfrm>
            </p:grpSpPr>
            <p:sp>
              <p:nvSpPr>
                <p:cNvPr id="66700" name="Freeform 58">
                  <a:extLst>
                    <a:ext uri="{FF2B5EF4-FFF2-40B4-BE49-F238E27FC236}">
                      <a16:creationId xmlns:a16="http://schemas.microsoft.com/office/drawing/2014/main" id="{D9BF239A-9D3F-475B-BE44-80427BDC6B03}"/>
                    </a:ext>
                  </a:extLst>
                </p:cNvPr>
                <p:cNvSpPr>
                  <a:spLocks/>
                </p:cNvSpPr>
                <p:nvPr/>
              </p:nvSpPr>
              <p:spPr bwMode="auto">
                <a:xfrm>
                  <a:off x="1722" y="1936"/>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01" name="Freeform 59">
                  <a:extLst>
                    <a:ext uri="{FF2B5EF4-FFF2-40B4-BE49-F238E27FC236}">
                      <a16:creationId xmlns:a16="http://schemas.microsoft.com/office/drawing/2014/main" id="{1A6E1D14-C8F6-46A7-B987-59D7289C88E5}"/>
                    </a:ext>
                  </a:extLst>
                </p:cNvPr>
                <p:cNvSpPr>
                  <a:spLocks/>
                </p:cNvSpPr>
                <p:nvPr/>
              </p:nvSpPr>
              <p:spPr bwMode="auto">
                <a:xfrm>
                  <a:off x="1891" y="1936"/>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66598" name="Rectangle 60">
              <a:extLst>
                <a:ext uri="{FF2B5EF4-FFF2-40B4-BE49-F238E27FC236}">
                  <a16:creationId xmlns:a16="http://schemas.microsoft.com/office/drawing/2014/main" id="{61D88A84-968D-4CC9-B619-D91FD459E5B6}"/>
                </a:ext>
              </a:extLst>
            </p:cNvPr>
            <p:cNvSpPr>
              <a:spLocks noChangeArrowheads="1"/>
            </p:cNvSpPr>
            <p:nvPr/>
          </p:nvSpPr>
          <p:spPr bwMode="auto">
            <a:xfrm>
              <a:off x="3321241" y="3699415"/>
              <a:ext cx="5191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grpSp>
          <p:nvGrpSpPr>
            <p:cNvPr id="66599" name="Group 61">
              <a:extLst>
                <a:ext uri="{FF2B5EF4-FFF2-40B4-BE49-F238E27FC236}">
                  <a16:creationId xmlns:a16="http://schemas.microsoft.com/office/drawing/2014/main" id="{647A31D2-00E0-447A-8CF5-A987BCE39219}"/>
                </a:ext>
              </a:extLst>
            </p:cNvPr>
            <p:cNvGrpSpPr>
              <a:grpSpLocks/>
            </p:cNvGrpSpPr>
            <p:nvPr/>
          </p:nvGrpSpPr>
          <p:grpSpPr bwMode="auto">
            <a:xfrm>
              <a:off x="3345053" y="3675682"/>
              <a:ext cx="469900" cy="504667"/>
              <a:chOff x="2182" y="1936"/>
              <a:chExt cx="296" cy="289"/>
            </a:xfrm>
          </p:grpSpPr>
          <p:sp>
            <p:nvSpPr>
              <p:cNvPr id="66696" name="Freeform 62">
                <a:extLst>
                  <a:ext uri="{FF2B5EF4-FFF2-40B4-BE49-F238E27FC236}">
                    <a16:creationId xmlns:a16="http://schemas.microsoft.com/office/drawing/2014/main" id="{16CACA85-6BDB-4453-916C-1036A7C92FA7}"/>
                  </a:ext>
                </a:extLst>
              </p:cNvPr>
              <p:cNvSpPr>
                <a:spLocks/>
              </p:cNvSpPr>
              <p:nvPr/>
            </p:nvSpPr>
            <p:spPr bwMode="auto">
              <a:xfrm>
                <a:off x="2182" y="1936"/>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97" name="Freeform 63">
                <a:extLst>
                  <a:ext uri="{FF2B5EF4-FFF2-40B4-BE49-F238E27FC236}">
                    <a16:creationId xmlns:a16="http://schemas.microsoft.com/office/drawing/2014/main" id="{5E7439EC-C2FE-4E7B-84C4-948D9A3DF377}"/>
                  </a:ext>
                </a:extLst>
              </p:cNvPr>
              <p:cNvSpPr>
                <a:spLocks/>
              </p:cNvSpPr>
              <p:nvPr/>
            </p:nvSpPr>
            <p:spPr bwMode="auto">
              <a:xfrm>
                <a:off x="2330" y="1936"/>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6600" name="Line 64">
              <a:extLst>
                <a:ext uri="{FF2B5EF4-FFF2-40B4-BE49-F238E27FC236}">
                  <a16:creationId xmlns:a16="http://schemas.microsoft.com/office/drawing/2014/main" id="{699D7C04-9446-40ED-867D-9DC1D0C06648}"/>
                </a:ext>
              </a:extLst>
            </p:cNvPr>
            <p:cNvSpPr>
              <a:spLocks noChangeShapeType="1"/>
            </p:cNvSpPr>
            <p:nvPr/>
          </p:nvSpPr>
          <p:spPr bwMode="auto">
            <a:xfrm>
              <a:off x="3156141" y="3927221"/>
              <a:ext cx="165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01" name="Freeform 65">
              <a:extLst>
                <a:ext uri="{FF2B5EF4-FFF2-40B4-BE49-F238E27FC236}">
                  <a16:creationId xmlns:a16="http://schemas.microsoft.com/office/drawing/2014/main" id="{A51BD289-E11E-42CE-BD8C-A4DCED32A270}"/>
                </a:ext>
              </a:extLst>
            </p:cNvPr>
            <p:cNvSpPr>
              <a:spLocks/>
            </p:cNvSpPr>
            <p:nvPr/>
          </p:nvSpPr>
          <p:spPr bwMode="auto">
            <a:xfrm>
              <a:off x="3260916" y="3767122"/>
              <a:ext cx="76200" cy="169387"/>
            </a:xfrm>
            <a:custGeom>
              <a:avLst/>
              <a:gdLst>
                <a:gd name="T0" fmla="*/ 0 w 48"/>
                <a:gd name="T1" fmla="*/ 2147483646 h 97"/>
                <a:gd name="T2" fmla="*/ 0 w 48"/>
                <a:gd name="T3" fmla="*/ 0 h 97"/>
                <a:gd name="T4" fmla="*/ 2147483646 w 48"/>
                <a:gd name="T5" fmla="*/ 0 h 97"/>
                <a:gd name="T6" fmla="*/ 2147483646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02" name="Line 66">
              <a:extLst>
                <a:ext uri="{FF2B5EF4-FFF2-40B4-BE49-F238E27FC236}">
                  <a16:creationId xmlns:a16="http://schemas.microsoft.com/office/drawing/2014/main" id="{37A1378E-9583-47BF-9DEF-06E4FFC04CB3}"/>
                </a:ext>
              </a:extLst>
            </p:cNvPr>
            <p:cNvSpPr>
              <a:spLocks noChangeShapeType="1"/>
            </p:cNvSpPr>
            <p:nvPr/>
          </p:nvSpPr>
          <p:spPr bwMode="auto">
            <a:xfrm>
              <a:off x="3816541" y="3774821"/>
              <a:ext cx="2619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03" name="Rectangle 67">
              <a:extLst>
                <a:ext uri="{FF2B5EF4-FFF2-40B4-BE49-F238E27FC236}">
                  <a16:creationId xmlns:a16="http://schemas.microsoft.com/office/drawing/2014/main" id="{06359CE2-5284-4E1A-92E9-44569C25146B}"/>
                </a:ext>
              </a:extLst>
            </p:cNvPr>
            <p:cNvSpPr>
              <a:spLocks noChangeArrowheads="1"/>
            </p:cNvSpPr>
            <p:nvPr/>
          </p:nvSpPr>
          <p:spPr bwMode="auto">
            <a:xfrm>
              <a:off x="4618228" y="3691477"/>
              <a:ext cx="6334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Mem</a:t>
              </a:r>
            </a:p>
          </p:txBody>
        </p:sp>
        <p:grpSp>
          <p:nvGrpSpPr>
            <p:cNvPr id="66604" name="Group 68">
              <a:extLst>
                <a:ext uri="{FF2B5EF4-FFF2-40B4-BE49-F238E27FC236}">
                  <a16:creationId xmlns:a16="http://schemas.microsoft.com/office/drawing/2014/main" id="{112C48F9-E689-41C9-99BA-74433AB715CC}"/>
                </a:ext>
              </a:extLst>
            </p:cNvPr>
            <p:cNvGrpSpPr>
              <a:grpSpLocks/>
            </p:cNvGrpSpPr>
            <p:nvPr/>
          </p:nvGrpSpPr>
          <p:grpSpPr bwMode="auto">
            <a:xfrm>
              <a:off x="4692841" y="3675682"/>
              <a:ext cx="515937" cy="504667"/>
              <a:chOff x="3031" y="1936"/>
              <a:chExt cx="325" cy="289"/>
            </a:xfrm>
          </p:grpSpPr>
          <p:sp>
            <p:nvSpPr>
              <p:cNvPr id="66694" name="Freeform 69">
                <a:extLst>
                  <a:ext uri="{FF2B5EF4-FFF2-40B4-BE49-F238E27FC236}">
                    <a16:creationId xmlns:a16="http://schemas.microsoft.com/office/drawing/2014/main" id="{4773B0BC-C8F4-48FF-AE56-76BA27BDAEAA}"/>
                  </a:ext>
                </a:extLst>
              </p:cNvPr>
              <p:cNvSpPr>
                <a:spLocks/>
              </p:cNvSpPr>
              <p:nvPr/>
            </p:nvSpPr>
            <p:spPr bwMode="auto">
              <a:xfrm>
                <a:off x="3031" y="1936"/>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95" name="Freeform 70">
                <a:extLst>
                  <a:ext uri="{FF2B5EF4-FFF2-40B4-BE49-F238E27FC236}">
                    <a16:creationId xmlns:a16="http://schemas.microsoft.com/office/drawing/2014/main" id="{0A0CF7CD-932B-4A8F-83A8-B0B55C0D15BC}"/>
                  </a:ext>
                </a:extLst>
              </p:cNvPr>
              <p:cNvSpPr>
                <a:spLocks/>
              </p:cNvSpPr>
              <p:nvPr/>
            </p:nvSpPr>
            <p:spPr bwMode="auto">
              <a:xfrm>
                <a:off x="3192" y="1936"/>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6605" name="Rectangle 71">
              <a:extLst>
                <a:ext uri="{FF2B5EF4-FFF2-40B4-BE49-F238E27FC236}">
                  <a16:creationId xmlns:a16="http://schemas.microsoft.com/office/drawing/2014/main" id="{87F5CB36-BDEB-4BDC-8037-8507A4C73CB9}"/>
                </a:ext>
              </a:extLst>
            </p:cNvPr>
            <p:cNvSpPr>
              <a:spLocks noChangeArrowheads="1"/>
            </p:cNvSpPr>
            <p:nvPr/>
          </p:nvSpPr>
          <p:spPr bwMode="auto">
            <a:xfrm>
              <a:off x="5399278" y="3691477"/>
              <a:ext cx="5191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grpSp>
          <p:nvGrpSpPr>
            <p:cNvPr id="66606" name="Group 72">
              <a:extLst>
                <a:ext uri="{FF2B5EF4-FFF2-40B4-BE49-F238E27FC236}">
                  <a16:creationId xmlns:a16="http://schemas.microsoft.com/office/drawing/2014/main" id="{86B3CE2B-EAAF-45AD-BF95-B8F0DA1B2B78}"/>
                </a:ext>
              </a:extLst>
            </p:cNvPr>
            <p:cNvGrpSpPr>
              <a:grpSpLocks/>
            </p:cNvGrpSpPr>
            <p:nvPr/>
          </p:nvGrpSpPr>
          <p:grpSpPr bwMode="auto">
            <a:xfrm>
              <a:off x="5435791" y="3675682"/>
              <a:ext cx="450850" cy="504667"/>
              <a:chOff x="3499" y="1936"/>
              <a:chExt cx="284" cy="289"/>
            </a:xfrm>
          </p:grpSpPr>
          <p:sp>
            <p:nvSpPr>
              <p:cNvPr id="66692" name="Freeform 73">
                <a:extLst>
                  <a:ext uri="{FF2B5EF4-FFF2-40B4-BE49-F238E27FC236}">
                    <a16:creationId xmlns:a16="http://schemas.microsoft.com/office/drawing/2014/main" id="{17481CD7-A4B7-4012-84B5-1D8ADA055B4B}"/>
                  </a:ext>
                </a:extLst>
              </p:cNvPr>
              <p:cNvSpPr>
                <a:spLocks/>
              </p:cNvSpPr>
              <p:nvPr/>
            </p:nvSpPr>
            <p:spPr bwMode="auto">
              <a:xfrm>
                <a:off x="3499" y="1936"/>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93" name="Freeform 74">
                <a:extLst>
                  <a:ext uri="{FF2B5EF4-FFF2-40B4-BE49-F238E27FC236}">
                    <a16:creationId xmlns:a16="http://schemas.microsoft.com/office/drawing/2014/main" id="{8FC3F8A2-AF73-44A2-8055-311914999457}"/>
                  </a:ext>
                </a:extLst>
              </p:cNvPr>
              <p:cNvSpPr>
                <a:spLocks/>
              </p:cNvSpPr>
              <p:nvPr/>
            </p:nvSpPr>
            <p:spPr bwMode="auto">
              <a:xfrm>
                <a:off x="3640" y="1936"/>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6607" name="Line 75">
              <a:extLst>
                <a:ext uri="{FF2B5EF4-FFF2-40B4-BE49-F238E27FC236}">
                  <a16:creationId xmlns:a16="http://schemas.microsoft.com/office/drawing/2014/main" id="{76BF2D37-1DD4-45B1-8524-AE2BD75860D8}"/>
                </a:ext>
              </a:extLst>
            </p:cNvPr>
            <p:cNvSpPr>
              <a:spLocks noChangeShapeType="1"/>
            </p:cNvSpPr>
            <p:nvPr/>
          </p:nvSpPr>
          <p:spPr bwMode="auto">
            <a:xfrm>
              <a:off x="5196078" y="3927221"/>
              <a:ext cx="2333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08" name="Line 76">
              <a:extLst>
                <a:ext uri="{FF2B5EF4-FFF2-40B4-BE49-F238E27FC236}">
                  <a16:creationId xmlns:a16="http://schemas.microsoft.com/office/drawing/2014/main" id="{1BB5D503-A7B5-4150-BC7C-134CAD35F201}"/>
                </a:ext>
              </a:extLst>
            </p:cNvPr>
            <p:cNvSpPr>
              <a:spLocks noChangeShapeType="1"/>
            </p:cNvSpPr>
            <p:nvPr/>
          </p:nvSpPr>
          <p:spPr bwMode="auto">
            <a:xfrm>
              <a:off x="4427728" y="3927221"/>
              <a:ext cx="2587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09" name="Freeform 77">
              <a:extLst>
                <a:ext uri="{FF2B5EF4-FFF2-40B4-BE49-F238E27FC236}">
                  <a16:creationId xmlns:a16="http://schemas.microsoft.com/office/drawing/2014/main" id="{4F5329F1-6F8F-46D5-92A5-5B63F20F253B}"/>
                </a:ext>
              </a:extLst>
            </p:cNvPr>
            <p:cNvSpPr>
              <a:spLocks/>
            </p:cNvSpPr>
            <p:nvPr/>
          </p:nvSpPr>
          <p:spPr bwMode="auto">
            <a:xfrm>
              <a:off x="4626166" y="3911902"/>
              <a:ext cx="684212" cy="337027"/>
            </a:xfrm>
            <a:custGeom>
              <a:avLst/>
              <a:gdLst>
                <a:gd name="T0" fmla="*/ 0 w 431"/>
                <a:gd name="T1" fmla="*/ 0 h 193"/>
                <a:gd name="T2" fmla="*/ 0 w 431"/>
                <a:gd name="T3" fmla="*/ 2147483646 h 193"/>
                <a:gd name="T4" fmla="*/ 2147483646 w 431"/>
                <a:gd name="T5" fmla="*/ 2147483646 h 193"/>
                <a:gd name="T6" fmla="*/ 2147483646 w 431"/>
                <a:gd name="T7" fmla="*/ 2147483646 h 193"/>
                <a:gd name="T8" fmla="*/ 2147483646 w 431"/>
                <a:gd name="T9" fmla="*/ 0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10" name="Line 78">
              <a:extLst>
                <a:ext uri="{FF2B5EF4-FFF2-40B4-BE49-F238E27FC236}">
                  <a16:creationId xmlns:a16="http://schemas.microsoft.com/office/drawing/2014/main" id="{D3B51F0E-6A8B-4A74-88C7-833F3E4085E3}"/>
                </a:ext>
              </a:extLst>
            </p:cNvPr>
            <p:cNvSpPr>
              <a:spLocks noChangeShapeType="1"/>
            </p:cNvSpPr>
            <p:nvPr/>
          </p:nvSpPr>
          <p:spPr bwMode="auto">
            <a:xfrm>
              <a:off x="3816541" y="4079621"/>
              <a:ext cx="2619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11" name="Freeform 79">
              <a:extLst>
                <a:ext uri="{FF2B5EF4-FFF2-40B4-BE49-F238E27FC236}">
                  <a16:creationId xmlns:a16="http://schemas.microsoft.com/office/drawing/2014/main" id="{7E3EE2F2-D4B3-4032-9945-124E14DACBA3}"/>
                </a:ext>
              </a:extLst>
            </p:cNvPr>
            <p:cNvSpPr>
              <a:spLocks/>
            </p:cNvSpPr>
            <p:nvPr/>
          </p:nvSpPr>
          <p:spPr bwMode="auto">
            <a:xfrm>
              <a:off x="3995928" y="3897217"/>
              <a:ext cx="534988" cy="485458"/>
            </a:xfrm>
            <a:custGeom>
              <a:avLst/>
              <a:gdLst>
                <a:gd name="T0" fmla="*/ 0 w 337"/>
                <a:gd name="T1" fmla="*/ 2147483646 h 278"/>
                <a:gd name="T2" fmla="*/ 0 w 337"/>
                <a:gd name="T3" fmla="*/ 2147483646 h 278"/>
                <a:gd name="T4" fmla="*/ 2147483646 w 337"/>
                <a:gd name="T5" fmla="*/ 2147483646 h 278"/>
                <a:gd name="T6" fmla="*/ 2147483646 w 337"/>
                <a:gd name="T7" fmla="*/ 2147483646 h 278"/>
                <a:gd name="T8" fmla="*/ 2147483646 w 337"/>
                <a:gd name="T9" fmla="*/ 0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6612" name="Group 80">
              <a:extLst>
                <a:ext uri="{FF2B5EF4-FFF2-40B4-BE49-F238E27FC236}">
                  <a16:creationId xmlns:a16="http://schemas.microsoft.com/office/drawing/2014/main" id="{74503BD4-393B-43AD-891F-AC5E695FF4B1}"/>
                </a:ext>
              </a:extLst>
            </p:cNvPr>
            <p:cNvGrpSpPr>
              <a:grpSpLocks/>
            </p:cNvGrpSpPr>
            <p:nvPr/>
          </p:nvGrpSpPr>
          <p:grpSpPr bwMode="auto">
            <a:xfrm>
              <a:off x="4748403" y="4219242"/>
              <a:ext cx="352425" cy="839947"/>
              <a:chOff x="3066" y="2288"/>
              <a:chExt cx="222" cy="481"/>
            </a:xfrm>
          </p:grpSpPr>
          <p:sp>
            <p:nvSpPr>
              <p:cNvPr id="66690" name="Freeform 81">
                <a:extLst>
                  <a:ext uri="{FF2B5EF4-FFF2-40B4-BE49-F238E27FC236}">
                    <a16:creationId xmlns:a16="http://schemas.microsoft.com/office/drawing/2014/main" id="{BE6EADFA-F566-4CC7-A9DC-456B9F4108BC}"/>
                  </a:ext>
                </a:extLst>
              </p:cNvPr>
              <p:cNvSpPr>
                <a:spLocks/>
              </p:cNvSpPr>
              <p:nvPr/>
            </p:nvSpPr>
            <p:spPr bwMode="auto">
              <a:xfrm>
                <a:off x="3075" y="2288"/>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91" name="Rectangle 82">
                <a:extLst>
                  <a:ext uri="{FF2B5EF4-FFF2-40B4-BE49-F238E27FC236}">
                    <a16:creationId xmlns:a16="http://schemas.microsoft.com/office/drawing/2014/main" id="{1B52B448-546B-473F-AC39-B7451686C4B8}"/>
                  </a:ext>
                </a:extLst>
              </p:cNvPr>
              <p:cNvSpPr>
                <a:spLocks noChangeArrowheads="1"/>
              </p:cNvSpPr>
              <p:nvPr/>
            </p:nvSpPr>
            <p:spPr bwMode="auto">
              <a:xfrm rot="5400000">
                <a:off x="2979" y="2411"/>
                <a:ext cx="38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ALU</a:t>
                </a:r>
              </a:p>
            </p:txBody>
          </p:sp>
        </p:grpSp>
        <p:grpSp>
          <p:nvGrpSpPr>
            <p:cNvPr id="66613" name="Group 83">
              <a:extLst>
                <a:ext uri="{FF2B5EF4-FFF2-40B4-BE49-F238E27FC236}">
                  <a16:creationId xmlns:a16="http://schemas.microsoft.com/office/drawing/2014/main" id="{E84AE8D8-4B69-470D-937A-E01E3EF44631}"/>
                </a:ext>
              </a:extLst>
            </p:cNvPr>
            <p:cNvGrpSpPr>
              <a:grpSpLocks/>
            </p:cNvGrpSpPr>
            <p:nvPr/>
          </p:nvGrpSpPr>
          <p:grpSpPr bwMode="auto">
            <a:xfrm>
              <a:off x="3268853" y="4386882"/>
              <a:ext cx="633413" cy="504667"/>
              <a:chOff x="2134" y="2384"/>
              <a:chExt cx="399" cy="289"/>
            </a:xfrm>
          </p:grpSpPr>
          <p:sp>
            <p:nvSpPr>
              <p:cNvPr id="66686" name="Rectangle 84">
                <a:extLst>
                  <a:ext uri="{FF2B5EF4-FFF2-40B4-BE49-F238E27FC236}">
                    <a16:creationId xmlns:a16="http://schemas.microsoft.com/office/drawing/2014/main" id="{A5CCF89D-22CB-4120-A068-A415E4153FBA}"/>
                  </a:ext>
                </a:extLst>
              </p:cNvPr>
              <p:cNvSpPr>
                <a:spLocks noChangeArrowheads="1"/>
              </p:cNvSpPr>
              <p:nvPr/>
            </p:nvSpPr>
            <p:spPr bwMode="auto">
              <a:xfrm>
                <a:off x="2134" y="2390"/>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Mem</a:t>
                </a:r>
              </a:p>
            </p:txBody>
          </p:sp>
          <p:grpSp>
            <p:nvGrpSpPr>
              <p:cNvPr id="66687" name="Group 85">
                <a:extLst>
                  <a:ext uri="{FF2B5EF4-FFF2-40B4-BE49-F238E27FC236}">
                    <a16:creationId xmlns:a16="http://schemas.microsoft.com/office/drawing/2014/main" id="{750F3BFA-414D-45AE-A2C4-0E2649B56147}"/>
                  </a:ext>
                </a:extLst>
              </p:cNvPr>
              <p:cNvGrpSpPr>
                <a:grpSpLocks/>
              </p:cNvGrpSpPr>
              <p:nvPr/>
            </p:nvGrpSpPr>
            <p:grpSpPr bwMode="auto">
              <a:xfrm>
                <a:off x="2149" y="2384"/>
                <a:ext cx="340" cy="289"/>
                <a:chOff x="2149" y="2384"/>
                <a:chExt cx="340" cy="289"/>
              </a:xfrm>
            </p:grpSpPr>
            <p:sp>
              <p:nvSpPr>
                <p:cNvPr id="66688" name="Freeform 86">
                  <a:extLst>
                    <a:ext uri="{FF2B5EF4-FFF2-40B4-BE49-F238E27FC236}">
                      <a16:creationId xmlns:a16="http://schemas.microsoft.com/office/drawing/2014/main" id="{EF1E6B4F-1D9A-4C70-BECB-C0C29A81162C}"/>
                    </a:ext>
                  </a:extLst>
                </p:cNvPr>
                <p:cNvSpPr>
                  <a:spLocks/>
                </p:cNvSpPr>
                <p:nvPr/>
              </p:nvSpPr>
              <p:spPr bwMode="auto">
                <a:xfrm>
                  <a:off x="2149" y="2384"/>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89" name="Freeform 87">
                  <a:extLst>
                    <a:ext uri="{FF2B5EF4-FFF2-40B4-BE49-F238E27FC236}">
                      <a16:creationId xmlns:a16="http://schemas.microsoft.com/office/drawing/2014/main" id="{B99D965C-2095-4A06-BF77-3321FC9C5416}"/>
                    </a:ext>
                  </a:extLst>
                </p:cNvPr>
                <p:cNvSpPr>
                  <a:spLocks/>
                </p:cNvSpPr>
                <p:nvPr/>
              </p:nvSpPr>
              <p:spPr bwMode="auto">
                <a:xfrm>
                  <a:off x="2318" y="2384"/>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66614" name="Rectangle 88">
              <a:extLst>
                <a:ext uri="{FF2B5EF4-FFF2-40B4-BE49-F238E27FC236}">
                  <a16:creationId xmlns:a16="http://schemas.microsoft.com/office/drawing/2014/main" id="{0045B0BF-E633-40BC-8A08-9F19E98907DE}"/>
                </a:ext>
              </a:extLst>
            </p:cNvPr>
            <p:cNvSpPr>
              <a:spLocks noChangeArrowheads="1"/>
            </p:cNvSpPr>
            <p:nvPr/>
          </p:nvSpPr>
          <p:spPr bwMode="auto">
            <a:xfrm>
              <a:off x="3999103" y="4410615"/>
              <a:ext cx="5191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grpSp>
          <p:nvGrpSpPr>
            <p:cNvPr id="66615" name="Group 89">
              <a:extLst>
                <a:ext uri="{FF2B5EF4-FFF2-40B4-BE49-F238E27FC236}">
                  <a16:creationId xmlns:a16="http://schemas.microsoft.com/office/drawing/2014/main" id="{65198BB6-73F8-4CEF-B1F3-892AF5BB0411}"/>
                </a:ext>
              </a:extLst>
            </p:cNvPr>
            <p:cNvGrpSpPr>
              <a:grpSpLocks/>
            </p:cNvGrpSpPr>
            <p:nvPr/>
          </p:nvGrpSpPr>
          <p:grpSpPr bwMode="auto">
            <a:xfrm>
              <a:off x="4022916" y="4386882"/>
              <a:ext cx="469900" cy="504667"/>
              <a:chOff x="2609" y="2384"/>
              <a:chExt cx="296" cy="289"/>
            </a:xfrm>
          </p:grpSpPr>
          <p:sp>
            <p:nvSpPr>
              <p:cNvPr id="66684" name="Freeform 90">
                <a:extLst>
                  <a:ext uri="{FF2B5EF4-FFF2-40B4-BE49-F238E27FC236}">
                    <a16:creationId xmlns:a16="http://schemas.microsoft.com/office/drawing/2014/main" id="{3D11D8CA-F99D-4C26-893C-C2DA4D2348EE}"/>
                  </a:ext>
                </a:extLst>
              </p:cNvPr>
              <p:cNvSpPr>
                <a:spLocks/>
              </p:cNvSpPr>
              <p:nvPr/>
            </p:nvSpPr>
            <p:spPr bwMode="auto">
              <a:xfrm>
                <a:off x="2609" y="2384"/>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85" name="Freeform 91">
                <a:extLst>
                  <a:ext uri="{FF2B5EF4-FFF2-40B4-BE49-F238E27FC236}">
                    <a16:creationId xmlns:a16="http://schemas.microsoft.com/office/drawing/2014/main" id="{43D41CF5-AD3F-4A39-B94E-7E8AFB59D28E}"/>
                  </a:ext>
                </a:extLst>
              </p:cNvPr>
              <p:cNvSpPr>
                <a:spLocks/>
              </p:cNvSpPr>
              <p:nvPr/>
            </p:nvSpPr>
            <p:spPr bwMode="auto">
              <a:xfrm>
                <a:off x="2757" y="2384"/>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6616" name="Line 92">
              <a:extLst>
                <a:ext uri="{FF2B5EF4-FFF2-40B4-BE49-F238E27FC236}">
                  <a16:creationId xmlns:a16="http://schemas.microsoft.com/office/drawing/2014/main" id="{96AFEBA7-1330-49B4-BFA3-00FE677265B7}"/>
                </a:ext>
              </a:extLst>
            </p:cNvPr>
            <p:cNvSpPr>
              <a:spLocks noChangeShapeType="1"/>
            </p:cNvSpPr>
            <p:nvPr/>
          </p:nvSpPr>
          <p:spPr bwMode="auto">
            <a:xfrm>
              <a:off x="3834003" y="4638421"/>
              <a:ext cx="165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17" name="Freeform 93">
              <a:extLst>
                <a:ext uri="{FF2B5EF4-FFF2-40B4-BE49-F238E27FC236}">
                  <a16:creationId xmlns:a16="http://schemas.microsoft.com/office/drawing/2014/main" id="{C80C3E5C-8F4E-456C-A1AE-EABFEA99F120}"/>
                </a:ext>
              </a:extLst>
            </p:cNvPr>
            <p:cNvSpPr>
              <a:spLocks/>
            </p:cNvSpPr>
            <p:nvPr/>
          </p:nvSpPr>
          <p:spPr bwMode="auto">
            <a:xfrm>
              <a:off x="3938778" y="4478322"/>
              <a:ext cx="76200" cy="169387"/>
            </a:xfrm>
            <a:custGeom>
              <a:avLst/>
              <a:gdLst>
                <a:gd name="T0" fmla="*/ 0 w 48"/>
                <a:gd name="T1" fmla="*/ 2147483646 h 97"/>
                <a:gd name="T2" fmla="*/ 0 w 48"/>
                <a:gd name="T3" fmla="*/ 0 h 97"/>
                <a:gd name="T4" fmla="*/ 2147483646 w 48"/>
                <a:gd name="T5" fmla="*/ 0 h 97"/>
                <a:gd name="T6" fmla="*/ 2147483646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18" name="Line 94">
              <a:extLst>
                <a:ext uri="{FF2B5EF4-FFF2-40B4-BE49-F238E27FC236}">
                  <a16:creationId xmlns:a16="http://schemas.microsoft.com/office/drawing/2014/main" id="{FC4DD8B3-D4F6-47FA-973E-A98A36C9869A}"/>
                </a:ext>
              </a:extLst>
            </p:cNvPr>
            <p:cNvSpPr>
              <a:spLocks noChangeShapeType="1"/>
            </p:cNvSpPr>
            <p:nvPr/>
          </p:nvSpPr>
          <p:spPr bwMode="auto">
            <a:xfrm>
              <a:off x="4494403" y="4486021"/>
              <a:ext cx="2619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19" name="Rectangle 95">
              <a:extLst>
                <a:ext uri="{FF2B5EF4-FFF2-40B4-BE49-F238E27FC236}">
                  <a16:creationId xmlns:a16="http://schemas.microsoft.com/office/drawing/2014/main" id="{F0596B7C-35E0-43EA-B084-78398353E216}"/>
                </a:ext>
              </a:extLst>
            </p:cNvPr>
            <p:cNvSpPr>
              <a:spLocks noChangeArrowheads="1"/>
            </p:cNvSpPr>
            <p:nvPr/>
          </p:nvSpPr>
          <p:spPr bwMode="auto">
            <a:xfrm>
              <a:off x="5296091" y="4402677"/>
              <a:ext cx="6334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Mem</a:t>
              </a:r>
            </a:p>
          </p:txBody>
        </p:sp>
        <p:grpSp>
          <p:nvGrpSpPr>
            <p:cNvPr id="66620" name="Group 96">
              <a:extLst>
                <a:ext uri="{FF2B5EF4-FFF2-40B4-BE49-F238E27FC236}">
                  <a16:creationId xmlns:a16="http://schemas.microsoft.com/office/drawing/2014/main" id="{3869193B-007F-4366-BD28-E0B6CF6D58C8}"/>
                </a:ext>
              </a:extLst>
            </p:cNvPr>
            <p:cNvGrpSpPr>
              <a:grpSpLocks/>
            </p:cNvGrpSpPr>
            <p:nvPr/>
          </p:nvGrpSpPr>
          <p:grpSpPr bwMode="auto">
            <a:xfrm>
              <a:off x="5370703" y="4386882"/>
              <a:ext cx="515938" cy="504667"/>
              <a:chOff x="3458" y="2384"/>
              <a:chExt cx="325" cy="289"/>
            </a:xfrm>
          </p:grpSpPr>
          <p:sp>
            <p:nvSpPr>
              <p:cNvPr id="66682" name="Freeform 97">
                <a:extLst>
                  <a:ext uri="{FF2B5EF4-FFF2-40B4-BE49-F238E27FC236}">
                    <a16:creationId xmlns:a16="http://schemas.microsoft.com/office/drawing/2014/main" id="{97A5334E-8B97-4611-A2E9-AE8881376583}"/>
                  </a:ext>
                </a:extLst>
              </p:cNvPr>
              <p:cNvSpPr>
                <a:spLocks/>
              </p:cNvSpPr>
              <p:nvPr/>
            </p:nvSpPr>
            <p:spPr bwMode="auto">
              <a:xfrm>
                <a:off x="3458" y="2384"/>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83" name="Freeform 98">
                <a:extLst>
                  <a:ext uri="{FF2B5EF4-FFF2-40B4-BE49-F238E27FC236}">
                    <a16:creationId xmlns:a16="http://schemas.microsoft.com/office/drawing/2014/main" id="{3897FB5D-E436-4F8E-A10D-7073B6E1E3FA}"/>
                  </a:ext>
                </a:extLst>
              </p:cNvPr>
              <p:cNvSpPr>
                <a:spLocks/>
              </p:cNvSpPr>
              <p:nvPr/>
            </p:nvSpPr>
            <p:spPr bwMode="auto">
              <a:xfrm>
                <a:off x="3619" y="2384"/>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6621" name="Rectangle 99">
              <a:extLst>
                <a:ext uri="{FF2B5EF4-FFF2-40B4-BE49-F238E27FC236}">
                  <a16:creationId xmlns:a16="http://schemas.microsoft.com/office/drawing/2014/main" id="{FEAB05A4-CA7C-472C-8B25-C7D87C6FD9F8}"/>
                </a:ext>
              </a:extLst>
            </p:cNvPr>
            <p:cNvSpPr>
              <a:spLocks noChangeArrowheads="1"/>
            </p:cNvSpPr>
            <p:nvPr/>
          </p:nvSpPr>
          <p:spPr bwMode="auto">
            <a:xfrm>
              <a:off x="6077141" y="4402677"/>
              <a:ext cx="5191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grpSp>
          <p:nvGrpSpPr>
            <p:cNvPr id="66622" name="Group 100">
              <a:extLst>
                <a:ext uri="{FF2B5EF4-FFF2-40B4-BE49-F238E27FC236}">
                  <a16:creationId xmlns:a16="http://schemas.microsoft.com/office/drawing/2014/main" id="{36A54534-5BAD-4A3B-A369-D289DA8660A4}"/>
                </a:ext>
              </a:extLst>
            </p:cNvPr>
            <p:cNvGrpSpPr>
              <a:grpSpLocks/>
            </p:cNvGrpSpPr>
            <p:nvPr/>
          </p:nvGrpSpPr>
          <p:grpSpPr bwMode="auto">
            <a:xfrm>
              <a:off x="6113653" y="4386882"/>
              <a:ext cx="450850" cy="504667"/>
              <a:chOff x="3926" y="2384"/>
              <a:chExt cx="284" cy="289"/>
            </a:xfrm>
          </p:grpSpPr>
          <p:sp>
            <p:nvSpPr>
              <p:cNvPr id="66680" name="Freeform 101">
                <a:extLst>
                  <a:ext uri="{FF2B5EF4-FFF2-40B4-BE49-F238E27FC236}">
                    <a16:creationId xmlns:a16="http://schemas.microsoft.com/office/drawing/2014/main" id="{A22AD895-9CF4-4A99-83FA-E8B22D5F6C9C}"/>
                  </a:ext>
                </a:extLst>
              </p:cNvPr>
              <p:cNvSpPr>
                <a:spLocks/>
              </p:cNvSpPr>
              <p:nvPr/>
            </p:nvSpPr>
            <p:spPr bwMode="auto">
              <a:xfrm>
                <a:off x="3926" y="2384"/>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81" name="Freeform 102">
                <a:extLst>
                  <a:ext uri="{FF2B5EF4-FFF2-40B4-BE49-F238E27FC236}">
                    <a16:creationId xmlns:a16="http://schemas.microsoft.com/office/drawing/2014/main" id="{5231C77A-E426-4A5B-849B-68A9F6A5DF02}"/>
                  </a:ext>
                </a:extLst>
              </p:cNvPr>
              <p:cNvSpPr>
                <a:spLocks/>
              </p:cNvSpPr>
              <p:nvPr/>
            </p:nvSpPr>
            <p:spPr bwMode="auto">
              <a:xfrm>
                <a:off x="4067" y="2384"/>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6623" name="Line 103">
              <a:extLst>
                <a:ext uri="{FF2B5EF4-FFF2-40B4-BE49-F238E27FC236}">
                  <a16:creationId xmlns:a16="http://schemas.microsoft.com/office/drawing/2014/main" id="{3DFF3D44-0B6E-4E88-B488-2BFD9ABBE99B}"/>
                </a:ext>
              </a:extLst>
            </p:cNvPr>
            <p:cNvSpPr>
              <a:spLocks noChangeShapeType="1"/>
            </p:cNvSpPr>
            <p:nvPr/>
          </p:nvSpPr>
          <p:spPr bwMode="auto">
            <a:xfrm>
              <a:off x="5873941" y="4638421"/>
              <a:ext cx="2333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24" name="Line 104">
              <a:extLst>
                <a:ext uri="{FF2B5EF4-FFF2-40B4-BE49-F238E27FC236}">
                  <a16:creationId xmlns:a16="http://schemas.microsoft.com/office/drawing/2014/main" id="{6BAB75F2-A5AB-4F7C-BF31-1EB1D9C824EE}"/>
                </a:ext>
              </a:extLst>
            </p:cNvPr>
            <p:cNvSpPr>
              <a:spLocks noChangeShapeType="1"/>
            </p:cNvSpPr>
            <p:nvPr/>
          </p:nvSpPr>
          <p:spPr bwMode="auto">
            <a:xfrm>
              <a:off x="5105591" y="4638421"/>
              <a:ext cx="2587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25" name="Freeform 105">
              <a:extLst>
                <a:ext uri="{FF2B5EF4-FFF2-40B4-BE49-F238E27FC236}">
                  <a16:creationId xmlns:a16="http://schemas.microsoft.com/office/drawing/2014/main" id="{250DC2D2-B024-4E1F-8F8D-2D7B549ED302}"/>
                </a:ext>
              </a:extLst>
            </p:cNvPr>
            <p:cNvSpPr>
              <a:spLocks/>
            </p:cNvSpPr>
            <p:nvPr/>
          </p:nvSpPr>
          <p:spPr bwMode="auto">
            <a:xfrm>
              <a:off x="5304028" y="4623102"/>
              <a:ext cx="684213" cy="337027"/>
            </a:xfrm>
            <a:custGeom>
              <a:avLst/>
              <a:gdLst>
                <a:gd name="T0" fmla="*/ 0 w 431"/>
                <a:gd name="T1" fmla="*/ 0 h 193"/>
                <a:gd name="T2" fmla="*/ 0 w 431"/>
                <a:gd name="T3" fmla="*/ 2147483646 h 193"/>
                <a:gd name="T4" fmla="*/ 2147483646 w 431"/>
                <a:gd name="T5" fmla="*/ 2147483646 h 193"/>
                <a:gd name="T6" fmla="*/ 2147483646 w 431"/>
                <a:gd name="T7" fmla="*/ 2147483646 h 193"/>
                <a:gd name="T8" fmla="*/ 2147483646 w 431"/>
                <a:gd name="T9" fmla="*/ 0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26" name="Line 106">
              <a:extLst>
                <a:ext uri="{FF2B5EF4-FFF2-40B4-BE49-F238E27FC236}">
                  <a16:creationId xmlns:a16="http://schemas.microsoft.com/office/drawing/2014/main" id="{E5FE0855-2D6F-4147-9CCB-1DA167ACCF94}"/>
                </a:ext>
              </a:extLst>
            </p:cNvPr>
            <p:cNvSpPr>
              <a:spLocks noChangeShapeType="1"/>
            </p:cNvSpPr>
            <p:nvPr/>
          </p:nvSpPr>
          <p:spPr bwMode="auto">
            <a:xfrm>
              <a:off x="4494403" y="4790821"/>
              <a:ext cx="2619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27" name="Freeform 107">
              <a:extLst>
                <a:ext uri="{FF2B5EF4-FFF2-40B4-BE49-F238E27FC236}">
                  <a16:creationId xmlns:a16="http://schemas.microsoft.com/office/drawing/2014/main" id="{9146D161-65C6-4923-9025-75889C74BB55}"/>
                </a:ext>
              </a:extLst>
            </p:cNvPr>
            <p:cNvSpPr>
              <a:spLocks/>
            </p:cNvSpPr>
            <p:nvPr/>
          </p:nvSpPr>
          <p:spPr bwMode="auto">
            <a:xfrm>
              <a:off x="4673791" y="4608417"/>
              <a:ext cx="534987" cy="485458"/>
            </a:xfrm>
            <a:custGeom>
              <a:avLst/>
              <a:gdLst>
                <a:gd name="T0" fmla="*/ 0 w 337"/>
                <a:gd name="T1" fmla="*/ 2147483646 h 278"/>
                <a:gd name="T2" fmla="*/ 0 w 337"/>
                <a:gd name="T3" fmla="*/ 2147483646 h 278"/>
                <a:gd name="T4" fmla="*/ 2147483646 w 337"/>
                <a:gd name="T5" fmla="*/ 2147483646 h 278"/>
                <a:gd name="T6" fmla="*/ 2147483646 w 337"/>
                <a:gd name="T7" fmla="*/ 2147483646 h 278"/>
                <a:gd name="T8" fmla="*/ 2147483646 w 337"/>
                <a:gd name="T9" fmla="*/ 0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6628" name="Group 108">
              <a:extLst>
                <a:ext uri="{FF2B5EF4-FFF2-40B4-BE49-F238E27FC236}">
                  <a16:creationId xmlns:a16="http://schemas.microsoft.com/office/drawing/2014/main" id="{A5479B6A-887E-4B4A-B705-86AD6129253D}"/>
                </a:ext>
              </a:extLst>
            </p:cNvPr>
            <p:cNvGrpSpPr>
              <a:grpSpLocks/>
            </p:cNvGrpSpPr>
            <p:nvPr/>
          </p:nvGrpSpPr>
          <p:grpSpPr bwMode="auto">
            <a:xfrm>
              <a:off x="5426266" y="4930442"/>
              <a:ext cx="352425" cy="839947"/>
              <a:chOff x="3493" y="2736"/>
              <a:chExt cx="222" cy="481"/>
            </a:xfrm>
          </p:grpSpPr>
          <p:sp>
            <p:nvSpPr>
              <p:cNvPr id="66678" name="Freeform 109">
                <a:extLst>
                  <a:ext uri="{FF2B5EF4-FFF2-40B4-BE49-F238E27FC236}">
                    <a16:creationId xmlns:a16="http://schemas.microsoft.com/office/drawing/2014/main" id="{B084D709-0AE9-44C8-B15A-E24C3F877A63}"/>
                  </a:ext>
                </a:extLst>
              </p:cNvPr>
              <p:cNvSpPr>
                <a:spLocks/>
              </p:cNvSpPr>
              <p:nvPr/>
            </p:nvSpPr>
            <p:spPr bwMode="auto">
              <a:xfrm>
                <a:off x="3502" y="2736"/>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79" name="Rectangle 110">
                <a:extLst>
                  <a:ext uri="{FF2B5EF4-FFF2-40B4-BE49-F238E27FC236}">
                    <a16:creationId xmlns:a16="http://schemas.microsoft.com/office/drawing/2014/main" id="{BF09598A-D3A6-4704-8185-BEDF35522B10}"/>
                  </a:ext>
                </a:extLst>
              </p:cNvPr>
              <p:cNvSpPr>
                <a:spLocks noChangeArrowheads="1"/>
              </p:cNvSpPr>
              <p:nvPr/>
            </p:nvSpPr>
            <p:spPr bwMode="auto">
              <a:xfrm rot="5400000">
                <a:off x="3406" y="2859"/>
                <a:ext cx="38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ALU</a:t>
                </a:r>
              </a:p>
            </p:txBody>
          </p:sp>
        </p:grpSp>
        <p:sp>
          <p:nvSpPr>
            <p:cNvPr id="66629" name="Rectangle 111">
              <a:extLst>
                <a:ext uri="{FF2B5EF4-FFF2-40B4-BE49-F238E27FC236}">
                  <a16:creationId xmlns:a16="http://schemas.microsoft.com/office/drawing/2014/main" id="{776AE363-77AD-4505-8AC4-3AF3D4C1747E}"/>
                </a:ext>
              </a:extLst>
            </p:cNvPr>
            <p:cNvSpPr>
              <a:spLocks noChangeArrowheads="1"/>
            </p:cNvSpPr>
            <p:nvPr/>
          </p:nvSpPr>
          <p:spPr bwMode="auto">
            <a:xfrm>
              <a:off x="4676966" y="5121815"/>
              <a:ext cx="5191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grpSp>
          <p:nvGrpSpPr>
            <p:cNvPr id="66630" name="Group 112">
              <a:extLst>
                <a:ext uri="{FF2B5EF4-FFF2-40B4-BE49-F238E27FC236}">
                  <a16:creationId xmlns:a16="http://schemas.microsoft.com/office/drawing/2014/main" id="{78D0D96E-A1E2-4BE8-91AA-49C5E3B92017}"/>
                </a:ext>
              </a:extLst>
            </p:cNvPr>
            <p:cNvGrpSpPr>
              <a:grpSpLocks/>
            </p:cNvGrpSpPr>
            <p:nvPr/>
          </p:nvGrpSpPr>
          <p:grpSpPr bwMode="auto">
            <a:xfrm>
              <a:off x="4700778" y="5098082"/>
              <a:ext cx="469900" cy="504667"/>
              <a:chOff x="3036" y="2832"/>
              <a:chExt cx="296" cy="289"/>
            </a:xfrm>
          </p:grpSpPr>
          <p:sp>
            <p:nvSpPr>
              <p:cNvPr id="66676" name="Freeform 113">
                <a:extLst>
                  <a:ext uri="{FF2B5EF4-FFF2-40B4-BE49-F238E27FC236}">
                    <a16:creationId xmlns:a16="http://schemas.microsoft.com/office/drawing/2014/main" id="{B106D538-C1D6-4906-9407-0A44E65A1964}"/>
                  </a:ext>
                </a:extLst>
              </p:cNvPr>
              <p:cNvSpPr>
                <a:spLocks/>
              </p:cNvSpPr>
              <p:nvPr/>
            </p:nvSpPr>
            <p:spPr bwMode="auto">
              <a:xfrm>
                <a:off x="3036" y="2832"/>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solidFill>
                <a:schemeClr val="accent2">
                  <a:alpha val="47842"/>
                </a:schemeClr>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77" name="Freeform 114">
                <a:extLst>
                  <a:ext uri="{FF2B5EF4-FFF2-40B4-BE49-F238E27FC236}">
                    <a16:creationId xmlns:a16="http://schemas.microsoft.com/office/drawing/2014/main" id="{3CE78DA6-8012-4F46-A851-82EC5EECC602}"/>
                  </a:ext>
                </a:extLst>
              </p:cNvPr>
              <p:cNvSpPr>
                <a:spLocks/>
              </p:cNvSpPr>
              <p:nvPr/>
            </p:nvSpPr>
            <p:spPr bwMode="auto">
              <a:xfrm>
                <a:off x="3184" y="2832"/>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solidFill>
                <a:schemeClr val="accent2">
                  <a:alpha val="47842"/>
                </a:schemeClr>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6631" name="Line 115">
              <a:extLst>
                <a:ext uri="{FF2B5EF4-FFF2-40B4-BE49-F238E27FC236}">
                  <a16:creationId xmlns:a16="http://schemas.microsoft.com/office/drawing/2014/main" id="{A2C710A2-6FE9-4B61-9AF0-A63B914C7E1E}"/>
                </a:ext>
              </a:extLst>
            </p:cNvPr>
            <p:cNvSpPr>
              <a:spLocks noChangeShapeType="1"/>
            </p:cNvSpPr>
            <p:nvPr/>
          </p:nvSpPr>
          <p:spPr bwMode="auto">
            <a:xfrm>
              <a:off x="4511866" y="5349621"/>
              <a:ext cx="165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32" name="Freeform 116">
              <a:extLst>
                <a:ext uri="{FF2B5EF4-FFF2-40B4-BE49-F238E27FC236}">
                  <a16:creationId xmlns:a16="http://schemas.microsoft.com/office/drawing/2014/main" id="{D32D6E1E-A67D-46A9-84F9-64B9E2C1A9EB}"/>
                </a:ext>
              </a:extLst>
            </p:cNvPr>
            <p:cNvSpPr>
              <a:spLocks/>
            </p:cNvSpPr>
            <p:nvPr/>
          </p:nvSpPr>
          <p:spPr bwMode="auto">
            <a:xfrm>
              <a:off x="4616641" y="5189522"/>
              <a:ext cx="76200" cy="169387"/>
            </a:xfrm>
            <a:custGeom>
              <a:avLst/>
              <a:gdLst>
                <a:gd name="T0" fmla="*/ 0 w 48"/>
                <a:gd name="T1" fmla="*/ 2147483646 h 97"/>
                <a:gd name="T2" fmla="*/ 0 w 48"/>
                <a:gd name="T3" fmla="*/ 0 h 97"/>
                <a:gd name="T4" fmla="*/ 2147483646 w 48"/>
                <a:gd name="T5" fmla="*/ 0 h 97"/>
                <a:gd name="T6" fmla="*/ 2147483646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33" name="Line 117">
              <a:extLst>
                <a:ext uri="{FF2B5EF4-FFF2-40B4-BE49-F238E27FC236}">
                  <a16:creationId xmlns:a16="http://schemas.microsoft.com/office/drawing/2014/main" id="{CFE317E8-7D81-4270-A0EA-2E6FB709291D}"/>
                </a:ext>
              </a:extLst>
            </p:cNvPr>
            <p:cNvSpPr>
              <a:spLocks noChangeShapeType="1"/>
            </p:cNvSpPr>
            <p:nvPr/>
          </p:nvSpPr>
          <p:spPr bwMode="auto">
            <a:xfrm>
              <a:off x="5172266" y="5197221"/>
              <a:ext cx="2619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34" name="Rectangle 118">
              <a:extLst>
                <a:ext uri="{FF2B5EF4-FFF2-40B4-BE49-F238E27FC236}">
                  <a16:creationId xmlns:a16="http://schemas.microsoft.com/office/drawing/2014/main" id="{D195B758-1EE1-4F28-BBC8-EF6E57066B4D}"/>
                </a:ext>
              </a:extLst>
            </p:cNvPr>
            <p:cNvSpPr>
              <a:spLocks noChangeArrowheads="1"/>
            </p:cNvSpPr>
            <p:nvPr/>
          </p:nvSpPr>
          <p:spPr bwMode="auto">
            <a:xfrm>
              <a:off x="5973953" y="5113877"/>
              <a:ext cx="6334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Mem</a:t>
              </a:r>
            </a:p>
          </p:txBody>
        </p:sp>
        <p:grpSp>
          <p:nvGrpSpPr>
            <p:cNvPr id="66635" name="Group 119">
              <a:extLst>
                <a:ext uri="{FF2B5EF4-FFF2-40B4-BE49-F238E27FC236}">
                  <a16:creationId xmlns:a16="http://schemas.microsoft.com/office/drawing/2014/main" id="{37196223-2367-4288-B330-AA92C515D6B5}"/>
                </a:ext>
              </a:extLst>
            </p:cNvPr>
            <p:cNvGrpSpPr>
              <a:grpSpLocks/>
            </p:cNvGrpSpPr>
            <p:nvPr/>
          </p:nvGrpSpPr>
          <p:grpSpPr bwMode="auto">
            <a:xfrm>
              <a:off x="6048566" y="5098082"/>
              <a:ext cx="515937" cy="504667"/>
              <a:chOff x="3885" y="2832"/>
              <a:chExt cx="325" cy="289"/>
            </a:xfrm>
          </p:grpSpPr>
          <p:sp>
            <p:nvSpPr>
              <p:cNvPr id="66674" name="Freeform 120">
                <a:extLst>
                  <a:ext uri="{FF2B5EF4-FFF2-40B4-BE49-F238E27FC236}">
                    <a16:creationId xmlns:a16="http://schemas.microsoft.com/office/drawing/2014/main" id="{CAC77356-CA6A-4BBA-96E0-6CFD1C3F89EC}"/>
                  </a:ext>
                </a:extLst>
              </p:cNvPr>
              <p:cNvSpPr>
                <a:spLocks/>
              </p:cNvSpPr>
              <p:nvPr/>
            </p:nvSpPr>
            <p:spPr bwMode="auto">
              <a:xfrm>
                <a:off x="3885" y="2832"/>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75" name="Freeform 121">
                <a:extLst>
                  <a:ext uri="{FF2B5EF4-FFF2-40B4-BE49-F238E27FC236}">
                    <a16:creationId xmlns:a16="http://schemas.microsoft.com/office/drawing/2014/main" id="{697C3114-7D59-4AAD-9811-436256F8C1E9}"/>
                  </a:ext>
                </a:extLst>
              </p:cNvPr>
              <p:cNvSpPr>
                <a:spLocks/>
              </p:cNvSpPr>
              <p:nvPr/>
            </p:nvSpPr>
            <p:spPr bwMode="auto">
              <a:xfrm>
                <a:off x="4046" y="2832"/>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6636" name="Rectangle 122">
              <a:extLst>
                <a:ext uri="{FF2B5EF4-FFF2-40B4-BE49-F238E27FC236}">
                  <a16:creationId xmlns:a16="http://schemas.microsoft.com/office/drawing/2014/main" id="{A82AF267-AD6C-4971-84FB-16BBC7B1BB39}"/>
                </a:ext>
              </a:extLst>
            </p:cNvPr>
            <p:cNvSpPr>
              <a:spLocks noChangeArrowheads="1"/>
            </p:cNvSpPr>
            <p:nvPr/>
          </p:nvSpPr>
          <p:spPr bwMode="auto">
            <a:xfrm>
              <a:off x="6755003" y="5113877"/>
              <a:ext cx="5191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grpSp>
          <p:nvGrpSpPr>
            <p:cNvPr id="66637" name="Group 123">
              <a:extLst>
                <a:ext uri="{FF2B5EF4-FFF2-40B4-BE49-F238E27FC236}">
                  <a16:creationId xmlns:a16="http://schemas.microsoft.com/office/drawing/2014/main" id="{55FF81ED-338B-4F05-BE43-B24881CFD7CF}"/>
                </a:ext>
              </a:extLst>
            </p:cNvPr>
            <p:cNvGrpSpPr>
              <a:grpSpLocks/>
            </p:cNvGrpSpPr>
            <p:nvPr/>
          </p:nvGrpSpPr>
          <p:grpSpPr bwMode="auto">
            <a:xfrm>
              <a:off x="6791516" y="5098082"/>
              <a:ext cx="450850" cy="504667"/>
              <a:chOff x="4353" y="2832"/>
              <a:chExt cx="284" cy="289"/>
            </a:xfrm>
          </p:grpSpPr>
          <p:sp>
            <p:nvSpPr>
              <p:cNvPr id="66672" name="Freeform 124">
                <a:extLst>
                  <a:ext uri="{FF2B5EF4-FFF2-40B4-BE49-F238E27FC236}">
                    <a16:creationId xmlns:a16="http://schemas.microsoft.com/office/drawing/2014/main" id="{5BDD0856-4728-448B-98F9-5414E1B53DFD}"/>
                  </a:ext>
                </a:extLst>
              </p:cNvPr>
              <p:cNvSpPr>
                <a:spLocks/>
              </p:cNvSpPr>
              <p:nvPr/>
            </p:nvSpPr>
            <p:spPr bwMode="auto">
              <a:xfrm>
                <a:off x="4353" y="2832"/>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73" name="Freeform 125">
                <a:extLst>
                  <a:ext uri="{FF2B5EF4-FFF2-40B4-BE49-F238E27FC236}">
                    <a16:creationId xmlns:a16="http://schemas.microsoft.com/office/drawing/2014/main" id="{273E556B-4201-4582-9F1B-A608277A4F8A}"/>
                  </a:ext>
                </a:extLst>
              </p:cNvPr>
              <p:cNvSpPr>
                <a:spLocks/>
              </p:cNvSpPr>
              <p:nvPr/>
            </p:nvSpPr>
            <p:spPr bwMode="auto">
              <a:xfrm>
                <a:off x="4494" y="2832"/>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6638" name="Line 126">
              <a:extLst>
                <a:ext uri="{FF2B5EF4-FFF2-40B4-BE49-F238E27FC236}">
                  <a16:creationId xmlns:a16="http://schemas.microsoft.com/office/drawing/2014/main" id="{9DC13065-8EA3-4904-A1BD-FF480701EB5F}"/>
                </a:ext>
              </a:extLst>
            </p:cNvPr>
            <p:cNvSpPr>
              <a:spLocks noChangeShapeType="1"/>
            </p:cNvSpPr>
            <p:nvPr/>
          </p:nvSpPr>
          <p:spPr bwMode="auto">
            <a:xfrm>
              <a:off x="6551803" y="5349621"/>
              <a:ext cx="2333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39" name="Line 127">
              <a:extLst>
                <a:ext uri="{FF2B5EF4-FFF2-40B4-BE49-F238E27FC236}">
                  <a16:creationId xmlns:a16="http://schemas.microsoft.com/office/drawing/2014/main" id="{E4E9C58B-2F8F-4243-89BF-A8C139F76C13}"/>
                </a:ext>
              </a:extLst>
            </p:cNvPr>
            <p:cNvSpPr>
              <a:spLocks noChangeShapeType="1"/>
            </p:cNvSpPr>
            <p:nvPr/>
          </p:nvSpPr>
          <p:spPr bwMode="auto">
            <a:xfrm>
              <a:off x="5783453" y="5349621"/>
              <a:ext cx="2587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40" name="Freeform 128">
              <a:extLst>
                <a:ext uri="{FF2B5EF4-FFF2-40B4-BE49-F238E27FC236}">
                  <a16:creationId xmlns:a16="http://schemas.microsoft.com/office/drawing/2014/main" id="{48967FE0-D374-4F51-9D89-9F2FCE185890}"/>
                </a:ext>
              </a:extLst>
            </p:cNvPr>
            <p:cNvSpPr>
              <a:spLocks/>
            </p:cNvSpPr>
            <p:nvPr/>
          </p:nvSpPr>
          <p:spPr bwMode="auto">
            <a:xfrm>
              <a:off x="5981891" y="5334302"/>
              <a:ext cx="684212" cy="337027"/>
            </a:xfrm>
            <a:custGeom>
              <a:avLst/>
              <a:gdLst>
                <a:gd name="T0" fmla="*/ 0 w 431"/>
                <a:gd name="T1" fmla="*/ 0 h 193"/>
                <a:gd name="T2" fmla="*/ 0 w 431"/>
                <a:gd name="T3" fmla="*/ 2147483646 h 193"/>
                <a:gd name="T4" fmla="*/ 2147483646 w 431"/>
                <a:gd name="T5" fmla="*/ 2147483646 h 193"/>
                <a:gd name="T6" fmla="*/ 2147483646 w 431"/>
                <a:gd name="T7" fmla="*/ 2147483646 h 193"/>
                <a:gd name="T8" fmla="*/ 2147483646 w 431"/>
                <a:gd name="T9" fmla="*/ 0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41" name="Line 129">
              <a:extLst>
                <a:ext uri="{FF2B5EF4-FFF2-40B4-BE49-F238E27FC236}">
                  <a16:creationId xmlns:a16="http://schemas.microsoft.com/office/drawing/2014/main" id="{6A98CB5C-3B57-4786-9343-6699B2FF7882}"/>
                </a:ext>
              </a:extLst>
            </p:cNvPr>
            <p:cNvSpPr>
              <a:spLocks noChangeShapeType="1"/>
            </p:cNvSpPr>
            <p:nvPr/>
          </p:nvSpPr>
          <p:spPr bwMode="auto">
            <a:xfrm>
              <a:off x="5172266" y="5502021"/>
              <a:ext cx="2619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42" name="Freeform 130">
              <a:extLst>
                <a:ext uri="{FF2B5EF4-FFF2-40B4-BE49-F238E27FC236}">
                  <a16:creationId xmlns:a16="http://schemas.microsoft.com/office/drawing/2014/main" id="{FD388D52-5F9F-4988-BB6E-6CF3FA1DED73}"/>
                </a:ext>
              </a:extLst>
            </p:cNvPr>
            <p:cNvSpPr>
              <a:spLocks/>
            </p:cNvSpPr>
            <p:nvPr/>
          </p:nvSpPr>
          <p:spPr bwMode="auto">
            <a:xfrm>
              <a:off x="5351653" y="5319617"/>
              <a:ext cx="534988" cy="485458"/>
            </a:xfrm>
            <a:custGeom>
              <a:avLst/>
              <a:gdLst>
                <a:gd name="T0" fmla="*/ 0 w 337"/>
                <a:gd name="T1" fmla="*/ 2147483646 h 278"/>
                <a:gd name="T2" fmla="*/ 0 w 337"/>
                <a:gd name="T3" fmla="*/ 2147483646 h 278"/>
                <a:gd name="T4" fmla="*/ 2147483646 w 337"/>
                <a:gd name="T5" fmla="*/ 2147483646 h 278"/>
                <a:gd name="T6" fmla="*/ 2147483646 w 337"/>
                <a:gd name="T7" fmla="*/ 2147483646 h 278"/>
                <a:gd name="T8" fmla="*/ 2147483646 w 337"/>
                <a:gd name="T9" fmla="*/ 0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6643" name="Group 131">
              <a:extLst>
                <a:ext uri="{FF2B5EF4-FFF2-40B4-BE49-F238E27FC236}">
                  <a16:creationId xmlns:a16="http://schemas.microsoft.com/office/drawing/2014/main" id="{4AE91FAA-0FE4-4D0B-98DF-24B4C05A03B8}"/>
                </a:ext>
              </a:extLst>
            </p:cNvPr>
            <p:cNvGrpSpPr>
              <a:grpSpLocks/>
            </p:cNvGrpSpPr>
            <p:nvPr/>
          </p:nvGrpSpPr>
          <p:grpSpPr bwMode="auto">
            <a:xfrm>
              <a:off x="6104128" y="5641642"/>
              <a:ext cx="352425" cy="839947"/>
              <a:chOff x="3920" y="3184"/>
              <a:chExt cx="222" cy="481"/>
            </a:xfrm>
          </p:grpSpPr>
          <p:sp>
            <p:nvSpPr>
              <p:cNvPr id="66670" name="Freeform 132">
                <a:extLst>
                  <a:ext uri="{FF2B5EF4-FFF2-40B4-BE49-F238E27FC236}">
                    <a16:creationId xmlns:a16="http://schemas.microsoft.com/office/drawing/2014/main" id="{E5226614-C09F-41E5-A26B-24A9B57FC398}"/>
                  </a:ext>
                </a:extLst>
              </p:cNvPr>
              <p:cNvSpPr>
                <a:spLocks/>
              </p:cNvSpPr>
              <p:nvPr/>
            </p:nvSpPr>
            <p:spPr bwMode="auto">
              <a:xfrm>
                <a:off x="3929" y="3184"/>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71" name="Rectangle 133">
                <a:extLst>
                  <a:ext uri="{FF2B5EF4-FFF2-40B4-BE49-F238E27FC236}">
                    <a16:creationId xmlns:a16="http://schemas.microsoft.com/office/drawing/2014/main" id="{06693624-5AC4-4BD5-9562-A516D1620528}"/>
                  </a:ext>
                </a:extLst>
              </p:cNvPr>
              <p:cNvSpPr>
                <a:spLocks noChangeArrowheads="1"/>
              </p:cNvSpPr>
              <p:nvPr/>
            </p:nvSpPr>
            <p:spPr bwMode="auto">
              <a:xfrm rot="5400000">
                <a:off x="3833" y="3307"/>
                <a:ext cx="38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ALU</a:t>
                </a:r>
              </a:p>
            </p:txBody>
          </p:sp>
        </p:grpSp>
        <p:grpSp>
          <p:nvGrpSpPr>
            <p:cNvPr id="66644" name="Group 134">
              <a:extLst>
                <a:ext uri="{FF2B5EF4-FFF2-40B4-BE49-F238E27FC236}">
                  <a16:creationId xmlns:a16="http://schemas.microsoft.com/office/drawing/2014/main" id="{3D808372-DB89-4B76-B9E9-717A2257F61E}"/>
                </a:ext>
              </a:extLst>
            </p:cNvPr>
            <p:cNvGrpSpPr>
              <a:grpSpLocks/>
            </p:cNvGrpSpPr>
            <p:nvPr/>
          </p:nvGrpSpPr>
          <p:grpSpPr bwMode="auto">
            <a:xfrm>
              <a:off x="4624578" y="5809282"/>
              <a:ext cx="633413" cy="504667"/>
              <a:chOff x="2988" y="3280"/>
              <a:chExt cx="399" cy="289"/>
            </a:xfrm>
          </p:grpSpPr>
          <p:sp>
            <p:nvSpPr>
              <p:cNvPr id="66666" name="Rectangle 135">
                <a:extLst>
                  <a:ext uri="{FF2B5EF4-FFF2-40B4-BE49-F238E27FC236}">
                    <a16:creationId xmlns:a16="http://schemas.microsoft.com/office/drawing/2014/main" id="{9843D836-FC61-485D-A079-E7AA82C14742}"/>
                  </a:ext>
                </a:extLst>
              </p:cNvPr>
              <p:cNvSpPr>
                <a:spLocks noChangeArrowheads="1"/>
              </p:cNvSpPr>
              <p:nvPr/>
            </p:nvSpPr>
            <p:spPr bwMode="auto">
              <a:xfrm>
                <a:off x="2988" y="3286"/>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Mem</a:t>
                </a:r>
              </a:p>
            </p:txBody>
          </p:sp>
          <p:grpSp>
            <p:nvGrpSpPr>
              <p:cNvPr id="66667" name="Group 136">
                <a:extLst>
                  <a:ext uri="{FF2B5EF4-FFF2-40B4-BE49-F238E27FC236}">
                    <a16:creationId xmlns:a16="http://schemas.microsoft.com/office/drawing/2014/main" id="{E9498871-AB71-4BA2-AFFB-13DE5D3FAD4C}"/>
                  </a:ext>
                </a:extLst>
              </p:cNvPr>
              <p:cNvGrpSpPr>
                <a:grpSpLocks/>
              </p:cNvGrpSpPr>
              <p:nvPr/>
            </p:nvGrpSpPr>
            <p:grpSpPr bwMode="auto">
              <a:xfrm>
                <a:off x="3003" y="3280"/>
                <a:ext cx="340" cy="289"/>
                <a:chOff x="3003" y="3280"/>
                <a:chExt cx="340" cy="289"/>
              </a:xfrm>
            </p:grpSpPr>
            <p:sp>
              <p:nvSpPr>
                <p:cNvPr id="66668" name="Freeform 137">
                  <a:extLst>
                    <a:ext uri="{FF2B5EF4-FFF2-40B4-BE49-F238E27FC236}">
                      <a16:creationId xmlns:a16="http://schemas.microsoft.com/office/drawing/2014/main" id="{9395C0D7-92FA-47CE-9CE1-089CB0C19D61}"/>
                    </a:ext>
                  </a:extLst>
                </p:cNvPr>
                <p:cNvSpPr>
                  <a:spLocks/>
                </p:cNvSpPr>
                <p:nvPr/>
              </p:nvSpPr>
              <p:spPr bwMode="auto">
                <a:xfrm>
                  <a:off x="3003" y="3280"/>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69" name="Freeform 138">
                  <a:extLst>
                    <a:ext uri="{FF2B5EF4-FFF2-40B4-BE49-F238E27FC236}">
                      <a16:creationId xmlns:a16="http://schemas.microsoft.com/office/drawing/2014/main" id="{20E679F7-39AB-46E0-B27A-22D652CFFEC2}"/>
                    </a:ext>
                  </a:extLst>
                </p:cNvPr>
                <p:cNvSpPr>
                  <a:spLocks/>
                </p:cNvSpPr>
                <p:nvPr/>
              </p:nvSpPr>
              <p:spPr bwMode="auto">
                <a:xfrm>
                  <a:off x="3172" y="3280"/>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66645" name="Rectangle 139">
              <a:extLst>
                <a:ext uri="{FF2B5EF4-FFF2-40B4-BE49-F238E27FC236}">
                  <a16:creationId xmlns:a16="http://schemas.microsoft.com/office/drawing/2014/main" id="{F18B4776-BD65-4842-85C8-613DC6A1D60D}"/>
                </a:ext>
              </a:extLst>
            </p:cNvPr>
            <p:cNvSpPr>
              <a:spLocks noChangeArrowheads="1"/>
            </p:cNvSpPr>
            <p:nvPr/>
          </p:nvSpPr>
          <p:spPr bwMode="auto">
            <a:xfrm>
              <a:off x="5354828" y="5833015"/>
              <a:ext cx="5191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grpSp>
          <p:nvGrpSpPr>
            <p:cNvPr id="66646" name="Group 140">
              <a:extLst>
                <a:ext uri="{FF2B5EF4-FFF2-40B4-BE49-F238E27FC236}">
                  <a16:creationId xmlns:a16="http://schemas.microsoft.com/office/drawing/2014/main" id="{2BE743FA-EA54-444D-B63F-A66A2707A61D}"/>
                </a:ext>
              </a:extLst>
            </p:cNvPr>
            <p:cNvGrpSpPr>
              <a:grpSpLocks/>
            </p:cNvGrpSpPr>
            <p:nvPr/>
          </p:nvGrpSpPr>
          <p:grpSpPr bwMode="auto">
            <a:xfrm>
              <a:off x="5378641" y="5809282"/>
              <a:ext cx="469900" cy="504667"/>
              <a:chOff x="3463" y="3280"/>
              <a:chExt cx="296" cy="289"/>
            </a:xfrm>
          </p:grpSpPr>
          <p:sp>
            <p:nvSpPr>
              <p:cNvPr id="66664" name="Freeform 141">
                <a:extLst>
                  <a:ext uri="{FF2B5EF4-FFF2-40B4-BE49-F238E27FC236}">
                    <a16:creationId xmlns:a16="http://schemas.microsoft.com/office/drawing/2014/main" id="{EE6EDCAE-1820-4FF2-B920-4D68BCDB3AE5}"/>
                  </a:ext>
                </a:extLst>
              </p:cNvPr>
              <p:cNvSpPr>
                <a:spLocks/>
              </p:cNvSpPr>
              <p:nvPr/>
            </p:nvSpPr>
            <p:spPr bwMode="auto">
              <a:xfrm>
                <a:off x="3463" y="3280"/>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65" name="Freeform 142">
                <a:extLst>
                  <a:ext uri="{FF2B5EF4-FFF2-40B4-BE49-F238E27FC236}">
                    <a16:creationId xmlns:a16="http://schemas.microsoft.com/office/drawing/2014/main" id="{2AC10BF3-3884-454D-A512-EC646F462F1F}"/>
                  </a:ext>
                </a:extLst>
              </p:cNvPr>
              <p:cNvSpPr>
                <a:spLocks/>
              </p:cNvSpPr>
              <p:nvPr/>
            </p:nvSpPr>
            <p:spPr bwMode="auto">
              <a:xfrm>
                <a:off x="3611" y="3280"/>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6647" name="Line 143">
              <a:extLst>
                <a:ext uri="{FF2B5EF4-FFF2-40B4-BE49-F238E27FC236}">
                  <a16:creationId xmlns:a16="http://schemas.microsoft.com/office/drawing/2014/main" id="{DE89B475-48BD-47F5-92FA-2918B710DFB7}"/>
                </a:ext>
              </a:extLst>
            </p:cNvPr>
            <p:cNvSpPr>
              <a:spLocks noChangeShapeType="1"/>
            </p:cNvSpPr>
            <p:nvPr/>
          </p:nvSpPr>
          <p:spPr bwMode="auto">
            <a:xfrm>
              <a:off x="5189728" y="6060821"/>
              <a:ext cx="165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48" name="Freeform 144">
              <a:extLst>
                <a:ext uri="{FF2B5EF4-FFF2-40B4-BE49-F238E27FC236}">
                  <a16:creationId xmlns:a16="http://schemas.microsoft.com/office/drawing/2014/main" id="{85051EFB-7293-4412-9D2C-6C1BF4CE4735}"/>
                </a:ext>
              </a:extLst>
            </p:cNvPr>
            <p:cNvSpPr>
              <a:spLocks/>
            </p:cNvSpPr>
            <p:nvPr/>
          </p:nvSpPr>
          <p:spPr bwMode="auto">
            <a:xfrm>
              <a:off x="5294503" y="5900722"/>
              <a:ext cx="76200" cy="169387"/>
            </a:xfrm>
            <a:custGeom>
              <a:avLst/>
              <a:gdLst>
                <a:gd name="T0" fmla="*/ 0 w 48"/>
                <a:gd name="T1" fmla="*/ 2147483646 h 97"/>
                <a:gd name="T2" fmla="*/ 0 w 48"/>
                <a:gd name="T3" fmla="*/ 0 h 97"/>
                <a:gd name="T4" fmla="*/ 2147483646 w 48"/>
                <a:gd name="T5" fmla="*/ 0 h 97"/>
                <a:gd name="T6" fmla="*/ 2147483646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49" name="Line 145">
              <a:extLst>
                <a:ext uri="{FF2B5EF4-FFF2-40B4-BE49-F238E27FC236}">
                  <a16:creationId xmlns:a16="http://schemas.microsoft.com/office/drawing/2014/main" id="{BFBC2AB3-5DC1-40E9-8387-A01F4B218B66}"/>
                </a:ext>
              </a:extLst>
            </p:cNvPr>
            <p:cNvSpPr>
              <a:spLocks noChangeShapeType="1"/>
            </p:cNvSpPr>
            <p:nvPr/>
          </p:nvSpPr>
          <p:spPr bwMode="auto">
            <a:xfrm>
              <a:off x="5850128" y="5908421"/>
              <a:ext cx="2619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50" name="Rectangle 146">
              <a:extLst>
                <a:ext uri="{FF2B5EF4-FFF2-40B4-BE49-F238E27FC236}">
                  <a16:creationId xmlns:a16="http://schemas.microsoft.com/office/drawing/2014/main" id="{AA94FDBB-C3FA-4E79-BCF3-19E1668268A6}"/>
                </a:ext>
              </a:extLst>
            </p:cNvPr>
            <p:cNvSpPr>
              <a:spLocks noChangeArrowheads="1"/>
            </p:cNvSpPr>
            <p:nvPr/>
          </p:nvSpPr>
          <p:spPr bwMode="auto">
            <a:xfrm>
              <a:off x="6651816" y="5825077"/>
              <a:ext cx="6334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Mem</a:t>
              </a:r>
            </a:p>
          </p:txBody>
        </p:sp>
        <p:grpSp>
          <p:nvGrpSpPr>
            <p:cNvPr id="66651" name="Group 147">
              <a:extLst>
                <a:ext uri="{FF2B5EF4-FFF2-40B4-BE49-F238E27FC236}">
                  <a16:creationId xmlns:a16="http://schemas.microsoft.com/office/drawing/2014/main" id="{8F8445AD-4C66-4E61-BD3A-4A6DD335D4C4}"/>
                </a:ext>
              </a:extLst>
            </p:cNvPr>
            <p:cNvGrpSpPr>
              <a:grpSpLocks/>
            </p:cNvGrpSpPr>
            <p:nvPr/>
          </p:nvGrpSpPr>
          <p:grpSpPr bwMode="auto">
            <a:xfrm>
              <a:off x="6726428" y="5809282"/>
              <a:ext cx="515938" cy="504667"/>
              <a:chOff x="4312" y="3280"/>
              <a:chExt cx="325" cy="289"/>
            </a:xfrm>
          </p:grpSpPr>
          <p:sp>
            <p:nvSpPr>
              <p:cNvPr id="66662" name="Freeform 148">
                <a:extLst>
                  <a:ext uri="{FF2B5EF4-FFF2-40B4-BE49-F238E27FC236}">
                    <a16:creationId xmlns:a16="http://schemas.microsoft.com/office/drawing/2014/main" id="{C711B6F2-59B4-4AD5-85A3-29D4E5F0EBBF}"/>
                  </a:ext>
                </a:extLst>
              </p:cNvPr>
              <p:cNvSpPr>
                <a:spLocks/>
              </p:cNvSpPr>
              <p:nvPr/>
            </p:nvSpPr>
            <p:spPr bwMode="auto">
              <a:xfrm>
                <a:off x="4312" y="3280"/>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63" name="Freeform 149">
                <a:extLst>
                  <a:ext uri="{FF2B5EF4-FFF2-40B4-BE49-F238E27FC236}">
                    <a16:creationId xmlns:a16="http://schemas.microsoft.com/office/drawing/2014/main" id="{B6811B1F-391E-44F9-B2BD-C55CEBB82C01}"/>
                  </a:ext>
                </a:extLst>
              </p:cNvPr>
              <p:cNvSpPr>
                <a:spLocks/>
              </p:cNvSpPr>
              <p:nvPr/>
            </p:nvSpPr>
            <p:spPr bwMode="auto">
              <a:xfrm>
                <a:off x="4473" y="3280"/>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6652" name="Rectangle 150">
              <a:extLst>
                <a:ext uri="{FF2B5EF4-FFF2-40B4-BE49-F238E27FC236}">
                  <a16:creationId xmlns:a16="http://schemas.microsoft.com/office/drawing/2014/main" id="{F3FF2E56-0079-4720-BA82-81B9C9D9A95A}"/>
                </a:ext>
              </a:extLst>
            </p:cNvPr>
            <p:cNvSpPr>
              <a:spLocks noChangeArrowheads="1"/>
            </p:cNvSpPr>
            <p:nvPr/>
          </p:nvSpPr>
          <p:spPr bwMode="auto">
            <a:xfrm>
              <a:off x="7432866" y="5825077"/>
              <a:ext cx="5191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grpSp>
          <p:nvGrpSpPr>
            <p:cNvPr id="66653" name="Group 151">
              <a:extLst>
                <a:ext uri="{FF2B5EF4-FFF2-40B4-BE49-F238E27FC236}">
                  <a16:creationId xmlns:a16="http://schemas.microsoft.com/office/drawing/2014/main" id="{B14B4248-9B58-4974-86F6-8E0C65C5099A}"/>
                </a:ext>
              </a:extLst>
            </p:cNvPr>
            <p:cNvGrpSpPr>
              <a:grpSpLocks/>
            </p:cNvGrpSpPr>
            <p:nvPr/>
          </p:nvGrpSpPr>
          <p:grpSpPr bwMode="auto">
            <a:xfrm>
              <a:off x="7469378" y="5809282"/>
              <a:ext cx="450850" cy="504667"/>
              <a:chOff x="4780" y="3280"/>
              <a:chExt cx="284" cy="289"/>
            </a:xfrm>
          </p:grpSpPr>
          <p:sp>
            <p:nvSpPr>
              <p:cNvPr id="66660" name="Freeform 152">
                <a:extLst>
                  <a:ext uri="{FF2B5EF4-FFF2-40B4-BE49-F238E27FC236}">
                    <a16:creationId xmlns:a16="http://schemas.microsoft.com/office/drawing/2014/main" id="{6CF64639-2BD3-4E6A-8611-C72AEBC760FE}"/>
                  </a:ext>
                </a:extLst>
              </p:cNvPr>
              <p:cNvSpPr>
                <a:spLocks/>
              </p:cNvSpPr>
              <p:nvPr/>
            </p:nvSpPr>
            <p:spPr bwMode="auto">
              <a:xfrm>
                <a:off x="4780" y="3280"/>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61" name="Freeform 153">
                <a:extLst>
                  <a:ext uri="{FF2B5EF4-FFF2-40B4-BE49-F238E27FC236}">
                    <a16:creationId xmlns:a16="http://schemas.microsoft.com/office/drawing/2014/main" id="{BE13BC8B-CFC4-4C98-8547-CA6410FE4B3C}"/>
                  </a:ext>
                </a:extLst>
              </p:cNvPr>
              <p:cNvSpPr>
                <a:spLocks/>
              </p:cNvSpPr>
              <p:nvPr/>
            </p:nvSpPr>
            <p:spPr bwMode="auto">
              <a:xfrm>
                <a:off x="4921" y="3280"/>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6654" name="Line 154">
              <a:extLst>
                <a:ext uri="{FF2B5EF4-FFF2-40B4-BE49-F238E27FC236}">
                  <a16:creationId xmlns:a16="http://schemas.microsoft.com/office/drawing/2014/main" id="{1D7BA927-5FD4-4201-A3C8-C07C62911D4C}"/>
                </a:ext>
              </a:extLst>
            </p:cNvPr>
            <p:cNvSpPr>
              <a:spLocks noChangeShapeType="1"/>
            </p:cNvSpPr>
            <p:nvPr/>
          </p:nvSpPr>
          <p:spPr bwMode="auto">
            <a:xfrm>
              <a:off x="7229666" y="6060821"/>
              <a:ext cx="2333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55" name="Line 155">
              <a:extLst>
                <a:ext uri="{FF2B5EF4-FFF2-40B4-BE49-F238E27FC236}">
                  <a16:creationId xmlns:a16="http://schemas.microsoft.com/office/drawing/2014/main" id="{7BBF10CA-A3BD-41F9-81B8-AEA7C57F8A62}"/>
                </a:ext>
              </a:extLst>
            </p:cNvPr>
            <p:cNvSpPr>
              <a:spLocks noChangeShapeType="1"/>
            </p:cNvSpPr>
            <p:nvPr/>
          </p:nvSpPr>
          <p:spPr bwMode="auto">
            <a:xfrm>
              <a:off x="6461316" y="6060821"/>
              <a:ext cx="2587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56" name="Freeform 156">
              <a:extLst>
                <a:ext uri="{FF2B5EF4-FFF2-40B4-BE49-F238E27FC236}">
                  <a16:creationId xmlns:a16="http://schemas.microsoft.com/office/drawing/2014/main" id="{B01148DD-A354-4C6A-BC2F-EE422538ED97}"/>
                </a:ext>
              </a:extLst>
            </p:cNvPr>
            <p:cNvSpPr>
              <a:spLocks/>
            </p:cNvSpPr>
            <p:nvPr/>
          </p:nvSpPr>
          <p:spPr bwMode="auto">
            <a:xfrm>
              <a:off x="6659753" y="6045502"/>
              <a:ext cx="684213" cy="337027"/>
            </a:xfrm>
            <a:custGeom>
              <a:avLst/>
              <a:gdLst>
                <a:gd name="T0" fmla="*/ 0 w 431"/>
                <a:gd name="T1" fmla="*/ 0 h 193"/>
                <a:gd name="T2" fmla="*/ 0 w 431"/>
                <a:gd name="T3" fmla="*/ 2147483646 h 193"/>
                <a:gd name="T4" fmla="*/ 2147483646 w 431"/>
                <a:gd name="T5" fmla="*/ 2147483646 h 193"/>
                <a:gd name="T6" fmla="*/ 2147483646 w 431"/>
                <a:gd name="T7" fmla="*/ 2147483646 h 193"/>
                <a:gd name="T8" fmla="*/ 2147483646 w 431"/>
                <a:gd name="T9" fmla="*/ 0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57" name="Line 157">
              <a:extLst>
                <a:ext uri="{FF2B5EF4-FFF2-40B4-BE49-F238E27FC236}">
                  <a16:creationId xmlns:a16="http://schemas.microsoft.com/office/drawing/2014/main" id="{2DA13EB4-A6D6-4B06-B7B1-B65172BD24C6}"/>
                </a:ext>
              </a:extLst>
            </p:cNvPr>
            <p:cNvSpPr>
              <a:spLocks noChangeShapeType="1"/>
            </p:cNvSpPr>
            <p:nvPr/>
          </p:nvSpPr>
          <p:spPr bwMode="auto">
            <a:xfrm>
              <a:off x="5850128" y="6213221"/>
              <a:ext cx="2619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58" name="Freeform 158">
              <a:extLst>
                <a:ext uri="{FF2B5EF4-FFF2-40B4-BE49-F238E27FC236}">
                  <a16:creationId xmlns:a16="http://schemas.microsoft.com/office/drawing/2014/main" id="{2A480BB0-CB38-4DB6-9856-AA9BD6AB65AC}"/>
                </a:ext>
              </a:extLst>
            </p:cNvPr>
            <p:cNvSpPr>
              <a:spLocks/>
            </p:cNvSpPr>
            <p:nvPr/>
          </p:nvSpPr>
          <p:spPr bwMode="auto">
            <a:xfrm>
              <a:off x="6042216" y="6030817"/>
              <a:ext cx="534987" cy="485458"/>
            </a:xfrm>
            <a:custGeom>
              <a:avLst/>
              <a:gdLst>
                <a:gd name="T0" fmla="*/ 0 w 337"/>
                <a:gd name="T1" fmla="*/ 2147483646 h 278"/>
                <a:gd name="T2" fmla="*/ 0 w 337"/>
                <a:gd name="T3" fmla="*/ 2147483646 h 278"/>
                <a:gd name="T4" fmla="*/ 2147483646 w 337"/>
                <a:gd name="T5" fmla="*/ 2147483646 h 278"/>
                <a:gd name="T6" fmla="*/ 2147483646 w 337"/>
                <a:gd name="T7" fmla="*/ 2147483646 h 278"/>
                <a:gd name="T8" fmla="*/ 2147483646 w 337"/>
                <a:gd name="T9" fmla="*/ 0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59" name="文本框 164">
              <a:extLst>
                <a:ext uri="{FF2B5EF4-FFF2-40B4-BE49-F238E27FC236}">
                  <a16:creationId xmlns:a16="http://schemas.microsoft.com/office/drawing/2014/main" id="{70EE1CCF-4ADF-4E45-8EE5-2C63D97B3819}"/>
                </a:ext>
              </a:extLst>
            </p:cNvPr>
            <p:cNvSpPr txBox="1">
              <a:spLocks noChangeArrowheads="1"/>
            </p:cNvSpPr>
            <p:nvPr/>
          </p:nvSpPr>
          <p:spPr bwMode="auto">
            <a:xfrm>
              <a:off x="318837" y="3657247"/>
              <a:ext cx="31127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800">
                  <a:ea typeface="宋体" panose="02010600030101010101" pitchFamily="2" charset="-122"/>
                </a:rPr>
                <a:t>指令序列</a:t>
              </a:r>
            </a:p>
          </p:txBody>
        </p:sp>
      </p:grpSp>
      <p:sp>
        <p:nvSpPr>
          <p:cNvPr id="167" name="椭圆 166">
            <a:extLst>
              <a:ext uri="{FF2B5EF4-FFF2-40B4-BE49-F238E27FC236}">
                <a16:creationId xmlns:a16="http://schemas.microsoft.com/office/drawing/2014/main" id="{E962D07B-FA0E-4B4E-9D67-3863849C36F0}"/>
              </a:ext>
            </a:extLst>
          </p:cNvPr>
          <p:cNvSpPr>
            <a:spLocks noChangeArrowheads="1"/>
          </p:cNvSpPr>
          <p:nvPr/>
        </p:nvSpPr>
        <p:spPr bwMode="auto">
          <a:xfrm>
            <a:off x="3938588" y="2620963"/>
            <a:ext cx="649287" cy="3409950"/>
          </a:xfrm>
          <a:prstGeom prst="ellipse">
            <a:avLst/>
          </a:prstGeom>
          <a:noFill/>
          <a:ln w="38100" algn="ctr">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68" name="椭圆 167">
            <a:extLst>
              <a:ext uri="{FF2B5EF4-FFF2-40B4-BE49-F238E27FC236}">
                <a16:creationId xmlns:a16="http://schemas.microsoft.com/office/drawing/2014/main" id="{23D47CD9-393A-4C15-BA1E-1A283F66831B}"/>
              </a:ext>
            </a:extLst>
          </p:cNvPr>
          <p:cNvSpPr>
            <a:spLocks noChangeArrowheads="1"/>
          </p:cNvSpPr>
          <p:nvPr/>
        </p:nvSpPr>
        <p:spPr bwMode="auto">
          <a:xfrm>
            <a:off x="4643438" y="2574925"/>
            <a:ext cx="649287" cy="3409950"/>
          </a:xfrm>
          <a:prstGeom prst="ellipse">
            <a:avLst/>
          </a:prstGeom>
          <a:noFill/>
          <a:ln w="38100" algn="ctr">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4">
                                            <p:txEl>
                                              <p:pRg st="0" end="0"/>
                                            </p:txEl>
                                          </p:spTgt>
                                        </p:tgtEl>
                                        <p:attrNameLst>
                                          <p:attrName>style.visibility</p:attrName>
                                        </p:attrNameLst>
                                      </p:cBhvr>
                                      <p:to>
                                        <p:strVal val="visible"/>
                                      </p:to>
                                    </p:set>
                                    <p:animEffect transition="in" filter="wipe(down)">
                                      <p:cBhvr>
                                        <p:cTn id="17" dur="500"/>
                                        <p:tgtEl>
                                          <p:spTgt spid="16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64">
                                            <p:txEl>
                                              <p:pRg st="1" end="1"/>
                                            </p:txEl>
                                          </p:spTgt>
                                        </p:tgtEl>
                                        <p:attrNameLst>
                                          <p:attrName>style.visibility</p:attrName>
                                        </p:attrNameLst>
                                      </p:cBhvr>
                                      <p:to>
                                        <p:strVal val="visible"/>
                                      </p:to>
                                    </p:set>
                                    <p:animEffect transition="in" filter="wipe(down)">
                                      <p:cBhvr>
                                        <p:cTn id="22" dur="500"/>
                                        <p:tgtEl>
                                          <p:spTgt spid="164">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66"/>
                                        </p:tgtEl>
                                        <p:attrNameLst>
                                          <p:attrName>style.visibility</p:attrName>
                                        </p:attrNameLst>
                                      </p:cBhvr>
                                      <p:to>
                                        <p:strVal val="visible"/>
                                      </p:to>
                                    </p:set>
                                    <p:animEffect transition="in" filter="wipe(down)">
                                      <p:cBhvr>
                                        <p:cTn id="27" dur="500"/>
                                        <p:tgtEl>
                                          <p:spTgt spid="1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67"/>
                                        </p:tgtEl>
                                        <p:attrNameLst>
                                          <p:attrName>style.visibility</p:attrName>
                                        </p:attrNameLst>
                                      </p:cBhvr>
                                      <p:to>
                                        <p:strVal val="visible"/>
                                      </p:to>
                                    </p:set>
                                    <p:animEffect transition="in" filter="wipe(down)">
                                      <p:cBhvr>
                                        <p:cTn id="32" dur="500"/>
                                        <p:tgtEl>
                                          <p:spTgt spid="16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68"/>
                                        </p:tgtEl>
                                        <p:attrNameLst>
                                          <p:attrName>style.visibility</p:attrName>
                                        </p:attrNameLst>
                                      </p:cBhvr>
                                      <p:to>
                                        <p:strVal val="visible"/>
                                      </p:to>
                                    </p:set>
                                    <p:animEffect transition="in" filter="wipe(down)">
                                      <p:cBhvr>
                                        <p:cTn id="37"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64" grpId="0" build="p"/>
      <p:bldP spid="167" grpId="0" animBg="1"/>
      <p:bldP spid="16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FCB9883A-62AC-4743-9834-D5FA1171514F}"/>
              </a:ext>
            </a:extLst>
          </p:cNvPr>
          <p:cNvSpPr>
            <a:spLocks noGrp="1" noChangeArrowheads="1"/>
          </p:cNvSpPr>
          <p:nvPr>
            <p:ph type="title"/>
          </p:nvPr>
        </p:nvSpPr>
        <p:spPr>
          <a:xfrm>
            <a:off x="292100" y="185738"/>
            <a:ext cx="7188200" cy="373062"/>
          </a:xfrm>
          <a:noFill/>
        </p:spPr>
        <p:txBody>
          <a:bodyPr/>
          <a:lstStyle/>
          <a:p>
            <a:r>
              <a:rPr lang="zh-CN" altLang="en-US">
                <a:ea typeface="宋体" panose="02010600030101010101" pitchFamily="2" charset="-122"/>
              </a:rPr>
              <a:t>结构冒险的解决方法</a:t>
            </a:r>
            <a:endParaRPr lang="en-US" altLang="zh-CN">
              <a:ea typeface="宋体" panose="02010600030101010101" pitchFamily="2" charset="-122"/>
            </a:endParaRPr>
          </a:p>
        </p:txBody>
      </p:sp>
      <p:sp>
        <p:nvSpPr>
          <p:cNvPr id="148" name="Rectangle 149">
            <a:extLst>
              <a:ext uri="{FF2B5EF4-FFF2-40B4-BE49-F238E27FC236}">
                <a16:creationId xmlns:a16="http://schemas.microsoft.com/office/drawing/2014/main" id="{778EAB8C-5002-4B86-857E-2E7D5B5AF714}"/>
              </a:ext>
            </a:extLst>
          </p:cNvPr>
          <p:cNvSpPr>
            <a:spLocks noChangeArrowheads="1"/>
          </p:cNvSpPr>
          <p:nvPr/>
        </p:nvSpPr>
        <p:spPr bwMode="auto">
          <a:xfrm>
            <a:off x="479425" y="1276350"/>
            <a:ext cx="7507288"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buFont typeface="Wingdings" panose="05000000000000000000" pitchFamily="2" charset="2"/>
              <a:buChar char="Ø"/>
            </a:pPr>
            <a:r>
              <a:rPr lang="zh-CN" altLang="en-US" sz="2000">
                <a:solidFill>
                  <a:srgbClr val="CC0000"/>
                </a:solidFill>
                <a:latin typeface="Arial" panose="020B0604020202020204" pitchFamily="34" charset="0"/>
                <a:ea typeface="黑体" panose="02010609060101010101" pitchFamily="49" charset="-122"/>
                <a:cs typeface="Arial" panose="020B0604020202020204" pitchFamily="34" charset="0"/>
              </a:rPr>
              <a:t>将</a:t>
            </a:r>
            <a:r>
              <a:rPr lang="en-US" altLang="zh-CN" sz="2000">
                <a:solidFill>
                  <a:schemeClr val="accent2"/>
                </a:solidFill>
                <a:latin typeface="Arial" panose="020B0604020202020204" pitchFamily="34" charset="0"/>
                <a:ea typeface="黑体" panose="02010609060101010101" pitchFamily="49" charset="-122"/>
                <a:cs typeface="Arial" panose="020B0604020202020204" pitchFamily="34" charset="0"/>
              </a:rPr>
              <a:t>Instruction Memory (Im)</a:t>
            </a:r>
            <a:r>
              <a:rPr lang="en-US" altLang="zh-CN" sz="2000">
                <a:solidFill>
                  <a:srgbClr val="CC0000"/>
                </a:solidFill>
                <a:latin typeface="Arial" panose="020B0604020202020204" pitchFamily="34" charset="0"/>
                <a:ea typeface="黑体" panose="02010609060101010101" pitchFamily="49" charset="-122"/>
                <a:cs typeface="Arial" panose="020B0604020202020204" pitchFamily="34" charset="0"/>
              </a:rPr>
              <a:t> </a:t>
            </a:r>
            <a:r>
              <a:rPr lang="zh-CN" altLang="en-US" sz="2000">
                <a:solidFill>
                  <a:srgbClr val="CC0000"/>
                </a:solidFill>
                <a:latin typeface="Arial" panose="020B0604020202020204" pitchFamily="34" charset="0"/>
                <a:ea typeface="黑体" panose="02010609060101010101" pitchFamily="49" charset="-122"/>
                <a:cs typeface="Arial" panose="020B0604020202020204" pitchFamily="34" charset="0"/>
              </a:rPr>
              <a:t>和 </a:t>
            </a:r>
            <a:r>
              <a:rPr lang="en-US" altLang="zh-CN" sz="2000">
                <a:solidFill>
                  <a:schemeClr val="accent2"/>
                </a:solidFill>
                <a:latin typeface="Arial" panose="020B0604020202020204" pitchFamily="34" charset="0"/>
                <a:ea typeface="黑体" panose="02010609060101010101" pitchFamily="49" charset="-122"/>
                <a:cs typeface="Arial" panose="020B0604020202020204" pitchFamily="34" charset="0"/>
              </a:rPr>
              <a:t>Data Memory (Dm)</a:t>
            </a:r>
            <a:r>
              <a:rPr lang="zh-CN" altLang="en-US" sz="2000">
                <a:solidFill>
                  <a:srgbClr val="CC0000"/>
                </a:solidFill>
                <a:latin typeface="Arial" panose="020B0604020202020204" pitchFamily="34" charset="0"/>
                <a:ea typeface="黑体" panose="02010609060101010101" pitchFamily="49" charset="-122"/>
                <a:cs typeface="Arial" panose="020B0604020202020204" pitchFamily="34" charset="0"/>
              </a:rPr>
              <a:t>分开</a:t>
            </a:r>
          </a:p>
          <a:p>
            <a:pPr>
              <a:buFont typeface="Wingdings" panose="05000000000000000000" pitchFamily="2" charset="2"/>
              <a:buChar char="Ø"/>
            </a:pPr>
            <a:r>
              <a:rPr lang="zh-CN" altLang="en-US" sz="2000">
                <a:solidFill>
                  <a:srgbClr val="CC0000"/>
                </a:solidFill>
                <a:latin typeface="Arial" panose="020B0604020202020204" pitchFamily="34" charset="0"/>
                <a:ea typeface="黑体" panose="02010609060101010101" pitchFamily="49" charset="-122"/>
                <a:cs typeface="Arial" panose="020B0604020202020204" pitchFamily="34" charset="0"/>
              </a:rPr>
              <a:t>将</a:t>
            </a:r>
            <a:r>
              <a:rPr lang="zh-CN" altLang="en-US" sz="2000">
                <a:solidFill>
                  <a:schemeClr val="accent2"/>
                </a:solidFill>
                <a:latin typeface="Arial" panose="020B0604020202020204" pitchFamily="34" charset="0"/>
                <a:ea typeface="黑体" panose="02010609060101010101" pitchFamily="49" charset="-122"/>
                <a:cs typeface="Arial" panose="020B0604020202020204" pitchFamily="34" charset="0"/>
              </a:rPr>
              <a:t>寄存器读口</a:t>
            </a:r>
            <a:r>
              <a:rPr lang="zh-CN" altLang="en-US" sz="2000">
                <a:solidFill>
                  <a:srgbClr val="CC0000"/>
                </a:solidFill>
                <a:latin typeface="Arial" panose="020B0604020202020204" pitchFamily="34" charset="0"/>
                <a:ea typeface="黑体" panose="02010609060101010101" pitchFamily="49" charset="-122"/>
                <a:cs typeface="Arial" panose="020B0604020202020204" pitchFamily="34" charset="0"/>
              </a:rPr>
              <a:t>和</a:t>
            </a:r>
            <a:r>
              <a:rPr lang="zh-CN" altLang="en-US" sz="2000">
                <a:solidFill>
                  <a:schemeClr val="accent2"/>
                </a:solidFill>
                <a:latin typeface="Arial" panose="020B0604020202020204" pitchFamily="34" charset="0"/>
                <a:ea typeface="黑体" panose="02010609060101010101" pitchFamily="49" charset="-122"/>
                <a:cs typeface="Arial" panose="020B0604020202020204" pitchFamily="34" charset="0"/>
              </a:rPr>
              <a:t>写口</a:t>
            </a:r>
            <a:r>
              <a:rPr lang="zh-CN" altLang="en-US" sz="2000">
                <a:solidFill>
                  <a:srgbClr val="CC0000"/>
                </a:solidFill>
                <a:latin typeface="Arial" panose="020B0604020202020204" pitchFamily="34" charset="0"/>
                <a:ea typeface="黑体" panose="02010609060101010101" pitchFamily="49" charset="-122"/>
                <a:cs typeface="Arial" panose="020B0604020202020204" pitchFamily="34" charset="0"/>
              </a:rPr>
              <a:t>独立开来</a:t>
            </a:r>
          </a:p>
        </p:txBody>
      </p:sp>
      <p:sp>
        <p:nvSpPr>
          <p:cNvPr id="150" name="Rectangle 151">
            <a:extLst>
              <a:ext uri="{FF2B5EF4-FFF2-40B4-BE49-F238E27FC236}">
                <a16:creationId xmlns:a16="http://schemas.microsoft.com/office/drawing/2014/main" id="{9C4A94C9-D414-464F-9D7A-A03E8B34DAE7}"/>
              </a:ext>
            </a:extLst>
          </p:cNvPr>
          <p:cNvSpPr>
            <a:spLocks noChangeArrowheads="1"/>
          </p:cNvSpPr>
          <p:nvPr/>
        </p:nvSpPr>
        <p:spPr bwMode="auto">
          <a:xfrm>
            <a:off x="452438" y="649288"/>
            <a:ext cx="8691562" cy="708025"/>
          </a:xfrm>
          <a:prstGeom prst="rect">
            <a:avLst/>
          </a:prstGeom>
          <a:noFill/>
          <a:ln>
            <a:noFill/>
          </a:ln>
          <a:effec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defRPr/>
            </a:pPr>
            <a:r>
              <a:rPr lang="zh-CN" altLang="en-US" sz="2000" dirty="0">
                <a:solidFill>
                  <a:srgbClr val="008000"/>
                </a:solidFill>
                <a:latin typeface="Arial" panose="020B0604020202020204" pitchFamily="34" charset="0"/>
                <a:ea typeface="黑体" panose="02010609060101010101" pitchFamily="49" charset="-122"/>
              </a:rPr>
              <a:t>为了避免结构冒险，规定流水线数据通路中功能部件的设置原则为：</a:t>
            </a:r>
          </a:p>
          <a:p>
            <a:pPr marL="342900" indent="-342900">
              <a:buFont typeface="Wingdings" panose="05000000000000000000" pitchFamily="2" charset="2"/>
              <a:buChar char="Ø"/>
              <a:defRPr/>
            </a:pPr>
            <a:r>
              <a:rPr lang="zh-CN" altLang="en-US" sz="2000" dirty="0">
                <a:solidFill>
                  <a:srgbClr val="CC0000"/>
                </a:solidFill>
                <a:latin typeface="Arial" panose="020B0604020202020204" pitchFamily="34" charset="0"/>
                <a:ea typeface="黑体" panose="02010609060101010101" pitchFamily="49" charset="-122"/>
              </a:rPr>
              <a:t>每个部件安排在特定的阶段使用！  如：</a:t>
            </a:r>
            <a:r>
              <a:rPr lang="en-US" altLang="zh-CN" sz="2000" dirty="0">
                <a:solidFill>
                  <a:srgbClr val="CC0000"/>
                </a:solidFill>
                <a:latin typeface="Arial" panose="020B0604020202020204" pitchFamily="34" charset="0"/>
                <a:ea typeface="黑体" panose="02010609060101010101" pitchFamily="49" charset="-122"/>
              </a:rPr>
              <a:t>ALU</a:t>
            </a:r>
            <a:r>
              <a:rPr lang="zh-CN" altLang="en-US" sz="2000" dirty="0">
                <a:solidFill>
                  <a:srgbClr val="CC0000"/>
                </a:solidFill>
                <a:latin typeface="Arial" panose="020B0604020202020204" pitchFamily="34" charset="0"/>
                <a:ea typeface="黑体" panose="02010609060101010101" pitchFamily="49" charset="-122"/>
              </a:rPr>
              <a:t>总在指令的第三阶段使用</a:t>
            </a:r>
          </a:p>
        </p:txBody>
      </p:sp>
      <p:sp>
        <p:nvSpPr>
          <p:cNvPr id="5" name="Freeform 154">
            <a:extLst>
              <a:ext uri="{FF2B5EF4-FFF2-40B4-BE49-F238E27FC236}">
                <a16:creationId xmlns:a16="http://schemas.microsoft.com/office/drawing/2014/main" id="{BFFD3DEF-15B8-4CFF-967F-DB461534BB1A}"/>
              </a:ext>
            </a:extLst>
          </p:cNvPr>
          <p:cNvSpPr>
            <a:spLocks/>
          </p:cNvSpPr>
          <p:nvPr/>
        </p:nvSpPr>
        <p:spPr bwMode="auto">
          <a:xfrm>
            <a:off x="5732463" y="5664200"/>
            <a:ext cx="225425" cy="458788"/>
          </a:xfrm>
          <a:custGeom>
            <a:avLst/>
            <a:gdLst>
              <a:gd name="T0" fmla="*/ 2147483646 w 142"/>
              <a:gd name="T1" fmla="*/ 0 h 289"/>
              <a:gd name="T2" fmla="*/ 0 w 142"/>
              <a:gd name="T3" fmla="*/ 0 h 289"/>
              <a:gd name="T4" fmla="*/ 0 w 142"/>
              <a:gd name="T5" fmla="*/ 2147483646 h 289"/>
              <a:gd name="T6" fmla="*/ 2147483646 w 142"/>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solidFill>
            <a:srgbClr val="00B050"/>
          </a:solidFill>
          <a:ln w="12700" cap="rnd" cmpd="sng">
            <a:solidFill>
              <a:schemeClr val="tx1"/>
            </a:solidFill>
            <a:prstDash val="solid"/>
            <a:round/>
            <a:headEnd type="none" w="med" len="med"/>
            <a:tailEnd type="none" w="med" len="med"/>
          </a:ln>
        </p:spPr>
        <p:txBody>
          <a:bodyPr/>
          <a:lstStyle/>
          <a:p>
            <a:endParaRPr lang="zh-CN" altLang="en-US"/>
          </a:p>
        </p:txBody>
      </p:sp>
      <p:sp>
        <p:nvSpPr>
          <p:cNvPr id="151" name="Freeform 153">
            <a:extLst>
              <a:ext uri="{FF2B5EF4-FFF2-40B4-BE49-F238E27FC236}">
                <a16:creationId xmlns:a16="http://schemas.microsoft.com/office/drawing/2014/main" id="{BEBF65F5-CD42-4CC0-A9E0-C3403782C1CD}"/>
              </a:ext>
            </a:extLst>
          </p:cNvPr>
          <p:cNvSpPr>
            <a:spLocks/>
          </p:cNvSpPr>
          <p:nvPr/>
        </p:nvSpPr>
        <p:spPr bwMode="auto">
          <a:xfrm>
            <a:off x="5554663" y="3530600"/>
            <a:ext cx="225425" cy="458788"/>
          </a:xfrm>
          <a:custGeom>
            <a:avLst/>
            <a:gdLst>
              <a:gd name="T0" fmla="*/ 2147483646 w 142"/>
              <a:gd name="T1" fmla="*/ 0 h 289"/>
              <a:gd name="T2" fmla="*/ 0 w 142"/>
              <a:gd name="T3" fmla="*/ 0 h 289"/>
              <a:gd name="T4" fmla="*/ 0 w 142"/>
              <a:gd name="T5" fmla="*/ 2147483646 h 289"/>
              <a:gd name="T6" fmla="*/ 2147483646 w 142"/>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solidFill>
            <a:schemeClr val="tx2">
              <a:lumMod val="25000"/>
              <a:lumOff val="75000"/>
            </a:schemeClr>
          </a:solidFill>
          <a:ln w="12700" cap="rnd" cmpd="sng">
            <a:solidFill>
              <a:schemeClr val="tx1"/>
            </a:solidFill>
            <a:prstDash val="solid"/>
            <a:round/>
            <a:headEnd type="none" w="med" len="med"/>
            <a:tailEnd type="none" w="med" len="med"/>
          </a:ln>
          <a:effectLst/>
        </p:spPr>
        <p:txBody>
          <a:bodyPr/>
          <a:lstStyle/>
          <a:p>
            <a:pPr>
              <a:defRPr/>
            </a:pPr>
            <a:endParaRPr lang="zh-CN" altLang="en-US"/>
          </a:p>
        </p:txBody>
      </p:sp>
      <p:grpSp>
        <p:nvGrpSpPr>
          <p:cNvPr id="2" name="组合 1">
            <a:extLst>
              <a:ext uri="{FF2B5EF4-FFF2-40B4-BE49-F238E27FC236}">
                <a16:creationId xmlns:a16="http://schemas.microsoft.com/office/drawing/2014/main" id="{17AC4195-C56E-4B3D-B292-CFF49541C77D}"/>
              </a:ext>
            </a:extLst>
          </p:cNvPr>
          <p:cNvGrpSpPr>
            <a:grpSpLocks/>
          </p:cNvGrpSpPr>
          <p:nvPr/>
        </p:nvGrpSpPr>
        <p:grpSpPr bwMode="auto">
          <a:xfrm>
            <a:off x="388938" y="2057400"/>
            <a:ext cx="7681912" cy="4716463"/>
            <a:chOff x="388938" y="2058161"/>
            <a:chExt cx="7681912" cy="4716462"/>
          </a:xfrm>
        </p:grpSpPr>
        <p:sp>
          <p:nvSpPr>
            <p:cNvPr id="68617" name="Rectangle 35">
              <a:extLst>
                <a:ext uri="{FF2B5EF4-FFF2-40B4-BE49-F238E27FC236}">
                  <a16:creationId xmlns:a16="http://schemas.microsoft.com/office/drawing/2014/main" id="{E1995454-5F95-4E3E-91D5-0A20F9A19707}"/>
                </a:ext>
              </a:extLst>
            </p:cNvPr>
            <p:cNvSpPr>
              <a:spLocks noChangeArrowheads="1"/>
            </p:cNvSpPr>
            <p:nvPr/>
          </p:nvSpPr>
          <p:spPr bwMode="auto">
            <a:xfrm>
              <a:off x="4840034" y="2825870"/>
              <a:ext cx="519153" cy="333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sp>
          <p:nvSpPr>
            <p:cNvPr id="68618" name="Line 4">
              <a:extLst>
                <a:ext uri="{FF2B5EF4-FFF2-40B4-BE49-F238E27FC236}">
                  <a16:creationId xmlns:a16="http://schemas.microsoft.com/office/drawing/2014/main" id="{EFDD4245-36BE-4B87-9ED7-C19B1F87A559}"/>
                </a:ext>
              </a:extLst>
            </p:cNvPr>
            <p:cNvSpPr>
              <a:spLocks noChangeShapeType="1"/>
            </p:cNvSpPr>
            <p:nvPr/>
          </p:nvSpPr>
          <p:spPr bwMode="auto">
            <a:xfrm>
              <a:off x="850332" y="2771886"/>
              <a:ext cx="0" cy="323902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19" name="Line 5">
              <a:extLst>
                <a:ext uri="{FF2B5EF4-FFF2-40B4-BE49-F238E27FC236}">
                  <a16:creationId xmlns:a16="http://schemas.microsoft.com/office/drawing/2014/main" id="{E783AA59-B708-4A22-BD39-BA6EA7C14C54}"/>
                </a:ext>
              </a:extLst>
            </p:cNvPr>
            <p:cNvSpPr>
              <a:spLocks noChangeShapeType="1"/>
            </p:cNvSpPr>
            <p:nvPr/>
          </p:nvSpPr>
          <p:spPr bwMode="auto">
            <a:xfrm>
              <a:off x="1509197" y="2416228"/>
              <a:ext cx="6325097"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20" name="Rectangle 7">
              <a:extLst>
                <a:ext uri="{FF2B5EF4-FFF2-40B4-BE49-F238E27FC236}">
                  <a16:creationId xmlns:a16="http://schemas.microsoft.com/office/drawing/2014/main" id="{B9C3BC67-E130-4C74-9893-CF51832B074F}"/>
                </a:ext>
              </a:extLst>
            </p:cNvPr>
            <p:cNvSpPr>
              <a:spLocks noChangeArrowheads="1"/>
            </p:cNvSpPr>
            <p:nvPr/>
          </p:nvSpPr>
          <p:spPr bwMode="auto">
            <a:xfrm>
              <a:off x="848745" y="2908433"/>
              <a:ext cx="789049" cy="393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2000">
                  <a:latin typeface="Arial" panose="020B0604020202020204" pitchFamily="34" charset="0"/>
                  <a:ea typeface="宋体" panose="02010600030101010101" pitchFamily="2" charset="-122"/>
                </a:rPr>
                <a:t>Load</a:t>
              </a:r>
            </a:p>
          </p:txBody>
        </p:sp>
        <p:sp>
          <p:nvSpPr>
            <p:cNvPr id="68621" name="Rectangle 8">
              <a:extLst>
                <a:ext uri="{FF2B5EF4-FFF2-40B4-BE49-F238E27FC236}">
                  <a16:creationId xmlns:a16="http://schemas.microsoft.com/office/drawing/2014/main" id="{5F40DFC1-3DCD-48E4-9E4C-C6BA9E91C905}"/>
                </a:ext>
              </a:extLst>
            </p:cNvPr>
            <p:cNvSpPr>
              <a:spLocks noChangeArrowheads="1"/>
            </p:cNvSpPr>
            <p:nvPr/>
          </p:nvSpPr>
          <p:spPr bwMode="auto">
            <a:xfrm>
              <a:off x="823343" y="3568940"/>
              <a:ext cx="941461" cy="393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2000">
                  <a:latin typeface="Arial" panose="020B0604020202020204" pitchFamily="34" charset="0"/>
                  <a:ea typeface="宋体" panose="02010600030101010101" pitchFamily="2" charset="-122"/>
                </a:rPr>
                <a:t>Instr 1</a:t>
              </a:r>
            </a:p>
          </p:txBody>
        </p:sp>
        <p:sp>
          <p:nvSpPr>
            <p:cNvPr id="68622" name="Rectangle 9">
              <a:extLst>
                <a:ext uri="{FF2B5EF4-FFF2-40B4-BE49-F238E27FC236}">
                  <a16:creationId xmlns:a16="http://schemas.microsoft.com/office/drawing/2014/main" id="{CAAC0412-A0A6-45D9-B385-08BBBBC96000}"/>
                </a:ext>
              </a:extLst>
            </p:cNvPr>
            <p:cNvSpPr>
              <a:spLocks noChangeArrowheads="1"/>
            </p:cNvSpPr>
            <p:nvPr/>
          </p:nvSpPr>
          <p:spPr bwMode="auto">
            <a:xfrm>
              <a:off x="810642" y="4305660"/>
              <a:ext cx="941461" cy="393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2000">
                  <a:latin typeface="Arial" panose="020B0604020202020204" pitchFamily="34" charset="0"/>
                  <a:ea typeface="宋体" panose="02010600030101010101" pitchFamily="2" charset="-122"/>
                </a:rPr>
                <a:t>Instr 2</a:t>
              </a:r>
            </a:p>
          </p:txBody>
        </p:sp>
        <p:sp>
          <p:nvSpPr>
            <p:cNvPr id="68623" name="Rectangle 10">
              <a:extLst>
                <a:ext uri="{FF2B5EF4-FFF2-40B4-BE49-F238E27FC236}">
                  <a16:creationId xmlns:a16="http://schemas.microsoft.com/office/drawing/2014/main" id="{44AEB16D-38E3-4047-9B62-EBCE6B5ACACA}"/>
                </a:ext>
              </a:extLst>
            </p:cNvPr>
            <p:cNvSpPr>
              <a:spLocks noChangeArrowheads="1"/>
            </p:cNvSpPr>
            <p:nvPr/>
          </p:nvSpPr>
          <p:spPr bwMode="auto">
            <a:xfrm>
              <a:off x="878909" y="4988396"/>
              <a:ext cx="941462" cy="393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2000">
                  <a:latin typeface="Arial" panose="020B0604020202020204" pitchFamily="34" charset="0"/>
                  <a:ea typeface="宋体" panose="02010600030101010101" pitchFamily="2" charset="-122"/>
                </a:rPr>
                <a:t>Instr 3</a:t>
              </a:r>
            </a:p>
          </p:txBody>
        </p:sp>
        <p:sp>
          <p:nvSpPr>
            <p:cNvPr id="68624" name="Rectangle 11">
              <a:extLst>
                <a:ext uri="{FF2B5EF4-FFF2-40B4-BE49-F238E27FC236}">
                  <a16:creationId xmlns:a16="http://schemas.microsoft.com/office/drawing/2014/main" id="{79224569-766D-49B4-8208-F438F2B5A98D}"/>
                </a:ext>
              </a:extLst>
            </p:cNvPr>
            <p:cNvSpPr>
              <a:spLocks noChangeArrowheads="1"/>
            </p:cNvSpPr>
            <p:nvPr/>
          </p:nvSpPr>
          <p:spPr bwMode="auto">
            <a:xfrm>
              <a:off x="861446" y="5710825"/>
              <a:ext cx="941461" cy="393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2000">
                  <a:latin typeface="Arial" panose="020B0604020202020204" pitchFamily="34" charset="0"/>
                  <a:ea typeface="宋体" panose="02010600030101010101" pitchFamily="2" charset="-122"/>
                </a:rPr>
                <a:t>Instr 4</a:t>
              </a:r>
            </a:p>
          </p:txBody>
        </p:sp>
        <p:sp>
          <p:nvSpPr>
            <p:cNvPr id="68625" name="Line 12">
              <a:extLst>
                <a:ext uri="{FF2B5EF4-FFF2-40B4-BE49-F238E27FC236}">
                  <a16:creationId xmlns:a16="http://schemas.microsoft.com/office/drawing/2014/main" id="{CC14D9BC-4257-4117-AAA1-99EF63A1A2F2}"/>
                </a:ext>
              </a:extLst>
            </p:cNvPr>
            <p:cNvSpPr>
              <a:spLocks noChangeShapeType="1"/>
            </p:cNvSpPr>
            <p:nvPr/>
          </p:nvSpPr>
          <p:spPr bwMode="auto">
            <a:xfrm>
              <a:off x="2666575" y="2290795"/>
              <a:ext cx="0" cy="4483828"/>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26" name="Line 13">
              <a:extLst>
                <a:ext uri="{FF2B5EF4-FFF2-40B4-BE49-F238E27FC236}">
                  <a16:creationId xmlns:a16="http://schemas.microsoft.com/office/drawing/2014/main" id="{7A5DC69C-D690-45CC-8986-358796DE1C50}"/>
                </a:ext>
              </a:extLst>
            </p:cNvPr>
            <p:cNvSpPr>
              <a:spLocks noChangeShapeType="1"/>
            </p:cNvSpPr>
            <p:nvPr/>
          </p:nvSpPr>
          <p:spPr bwMode="auto">
            <a:xfrm>
              <a:off x="3352429" y="2290795"/>
              <a:ext cx="0" cy="4483828"/>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27" name="Line 14">
              <a:extLst>
                <a:ext uri="{FF2B5EF4-FFF2-40B4-BE49-F238E27FC236}">
                  <a16:creationId xmlns:a16="http://schemas.microsoft.com/office/drawing/2014/main" id="{D8EB819C-2684-4FB3-A328-0726F6261564}"/>
                </a:ext>
              </a:extLst>
            </p:cNvPr>
            <p:cNvSpPr>
              <a:spLocks noChangeShapeType="1"/>
            </p:cNvSpPr>
            <p:nvPr/>
          </p:nvSpPr>
          <p:spPr bwMode="auto">
            <a:xfrm>
              <a:off x="4038283" y="2290795"/>
              <a:ext cx="0" cy="4483828"/>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28" name="Line 15">
              <a:extLst>
                <a:ext uri="{FF2B5EF4-FFF2-40B4-BE49-F238E27FC236}">
                  <a16:creationId xmlns:a16="http://schemas.microsoft.com/office/drawing/2014/main" id="{D932958C-E3CC-47E0-B0A4-15C165C4ED8D}"/>
                </a:ext>
              </a:extLst>
            </p:cNvPr>
            <p:cNvSpPr>
              <a:spLocks noChangeShapeType="1"/>
            </p:cNvSpPr>
            <p:nvPr/>
          </p:nvSpPr>
          <p:spPr bwMode="auto">
            <a:xfrm>
              <a:off x="4724137" y="2290795"/>
              <a:ext cx="0" cy="4483828"/>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29" name="Line 16">
              <a:extLst>
                <a:ext uri="{FF2B5EF4-FFF2-40B4-BE49-F238E27FC236}">
                  <a16:creationId xmlns:a16="http://schemas.microsoft.com/office/drawing/2014/main" id="{F0EBDEF5-6A90-4702-B00B-AAC0F071EDC8}"/>
                </a:ext>
              </a:extLst>
            </p:cNvPr>
            <p:cNvSpPr>
              <a:spLocks noChangeShapeType="1"/>
            </p:cNvSpPr>
            <p:nvPr/>
          </p:nvSpPr>
          <p:spPr bwMode="auto">
            <a:xfrm>
              <a:off x="5409990" y="2290795"/>
              <a:ext cx="0" cy="4483828"/>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30" name="Line 17">
              <a:extLst>
                <a:ext uri="{FF2B5EF4-FFF2-40B4-BE49-F238E27FC236}">
                  <a16:creationId xmlns:a16="http://schemas.microsoft.com/office/drawing/2014/main" id="{E445059F-6CAD-43AC-802D-A7136B0EA14B}"/>
                </a:ext>
              </a:extLst>
            </p:cNvPr>
            <p:cNvSpPr>
              <a:spLocks noChangeShapeType="1"/>
            </p:cNvSpPr>
            <p:nvPr/>
          </p:nvSpPr>
          <p:spPr bwMode="auto">
            <a:xfrm>
              <a:off x="6070066" y="2290795"/>
              <a:ext cx="0" cy="4483828"/>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31" name="Line 18">
              <a:extLst>
                <a:ext uri="{FF2B5EF4-FFF2-40B4-BE49-F238E27FC236}">
                  <a16:creationId xmlns:a16="http://schemas.microsoft.com/office/drawing/2014/main" id="{80899989-C60E-46E1-BD1C-1BDFDC717DC9}"/>
                </a:ext>
              </a:extLst>
            </p:cNvPr>
            <p:cNvSpPr>
              <a:spLocks noChangeShapeType="1"/>
            </p:cNvSpPr>
            <p:nvPr/>
          </p:nvSpPr>
          <p:spPr bwMode="auto">
            <a:xfrm>
              <a:off x="6781698" y="2290795"/>
              <a:ext cx="0" cy="4483828"/>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32" name="Line 19">
              <a:extLst>
                <a:ext uri="{FF2B5EF4-FFF2-40B4-BE49-F238E27FC236}">
                  <a16:creationId xmlns:a16="http://schemas.microsoft.com/office/drawing/2014/main" id="{6AFD8442-47B3-409D-B066-E085DF9FA243}"/>
                </a:ext>
              </a:extLst>
            </p:cNvPr>
            <p:cNvSpPr>
              <a:spLocks noChangeShapeType="1"/>
            </p:cNvSpPr>
            <p:nvPr/>
          </p:nvSpPr>
          <p:spPr bwMode="auto">
            <a:xfrm>
              <a:off x="7467552" y="2290795"/>
              <a:ext cx="0" cy="4483828"/>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33" name="Freeform 20">
              <a:extLst>
                <a:ext uri="{FF2B5EF4-FFF2-40B4-BE49-F238E27FC236}">
                  <a16:creationId xmlns:a16="http://schemas.microsoft.com/office/drawing/2014/main" id="{EF88CA62-F17B-4EC1-8CB3-5575C1684824}"/>
                </a:ext>
              </a:extLst>
            </p:cNvPr>
            <p:cNvSpPr>
              <a:spLocks/>
            </p:cNvSpPr>
            <p:nvPr/>
          </p:nvSpPr>
          <p:spPr bwMode="auto">
            <a:xfrm>
              <a:off x="4133540" y="2816343"/>
              <a:ext cx="257195" cy="458862"/>
            </a:xfrm>
            <a:custGeom>
              <a:avLst/>
              <a:gdLst>
                <a:gd name="T0" fmla="*/ 2147483646 w 162"/>
                <a:gd name="T1" fmla="*/ 0 h 289"/>
                <a:gd name="T2" fmla="*/ 0 w 162"/>
                <a:gd name="T3" fmla="*/ 0 h 289"/>
                <a:gd name="T4" fmla="*/ 0 w 162"/>
                <a:gd name="T5" fmla="*/ 2147483646 h 289"/>
                <a:gd name="T6" fmla="*/ 2147483646 w 162"/>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solidFill>
              <a:schemeClr val="accent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34" name="Freeform 21">
              <a:extLst>
                <a:ext uri="{FF2B5EF4-FFF2-40B4-BE49-F238E27FC236}">
                  <a16:creationId xmlns:a16="http://schemas.microsoft.com/office/drawing/2014/main" id="{43D14184-BADC-4439-B6BD-5E7D50A621DD}"/>
                </a:ext>
              </a:extLst>
            </p:cNvPr>
            <p:cNvSpPr>
              <a:spLocks/>
            </p:cNvSpPr>
            <p:nvPr/>
          </p:nvSpPr>
          <p:spPr bwMode="auto">
            <a:xfrm>
              <a:off x="4389148" y="2816343"/>
              <a:ext cx="260370" cy="458862"/>
            </a:xfrm>
            <a:custGeom>
              <a:avLst/>
              <a:gdLst>
                <a:gd name="T0" fmla="*/ 0 w 164"/>
                <a:gd name="T1" fmla="*/ 0 h 289"/>
                <a:gd name="T2" fmla="*/ 2147483646 w 164"/>
                <a:gd name="T3" fmla="*/ 0 h 289"/>
                <a:gd name="T4" fmla="*/ 2147483646 w 164"/>
                <a:gd name="T5" fmla="*/ 2147483646 h 289"/>
                <a:gd name="T6" fmla="*/ 0 w 164"/>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solidFill>
              <a:schemeClr val="accent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35" name="Freeform 22">
              <a:extLst>
                <a:ext uri="{FF2B5EF4-FFF2-40B4-BE49-F238E27FC236}">
                  <a16:creationId xmlns:a16="http://schemas.microsoft.com/office/drawing/2014/main" id="{CEBDF239-FBA1-4710-8E9E-5F0875D87188}"/>
                </a:ext>
              </a:extLst>
            </p:cNvPr>
            <p:cNvSpPr>
              <a:spLocks/>
            </p:cNvSpPr>
            <p:nvPr/>
          </p:nvSpPr>
          <p:spPr bwMode="auto">
            <a:xfrm>
              <a:off x="3525480" y="2663918"/>
              <a:ext cx="338164" cy="763711"/>
            </a:xfrm>
            <a:custGeom>
              <a:avLst/>
              <a:gdLst>
                <a:gd name="T0" fmla="*/ 0 w 213"/>
                <a:gd name="T1" fmla="*/ 2147483646 h 481"/>
                <a:gd name="T2" fmla="*/ 2147483646 w 213"/>
                <a:gd name="T3" fmla="*/ 2147483646 h 481"/>
                <a:gd name="T4" fmla="*/ 0 w 213"/>
                <a:gd name="T5" fmla="*/ 2147483646 h 481"/>
                <a:gd name="T6" fmla="*/ 0 w 213"/>
                <a:gd name="T7" fmla="*/ 0 h 481"/>
                <a:gd name="T8" fmla="*/ 2147483646 w 213"/>
                <a:gd name="T9" fmla="*/ 2147483646 h 481"/>
                <a:gd name="T10" fmla="*/ 2147483646 w 213"/>
                <a:gd name="T11" fmla="*/ 2147483646 h 481"/>
                <a:gd name="T12" fmla="*/ 0 w 213"/>
                <a:gd name="T13" fmla="*/ 2147483646 h 481"/>
                <a:gd name="T14" fmla="*/ 0 w 213"/>
                <a:gd name="T15" fmla="*/ 2147483646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36" name="Rectangle 23">
              <a:extLst>
                <a:ext uri="{FF2B5EF4-FFF2-40B4-BE49-F238E27FC236}">
                  <a16:creationId xmlns:a16="http://schemas.microsoft.com/office/drawing/2014/main" id="{73835759-AA29-4E1A-A833-33730C86E446}"/>
                </a:ext>
              </a:extLst>
            </p:cNvPr>
            <p:cNvSpPr>
              <a:spLocks noChangeArrowheads="1"/>
            </p:cNvSpPr>
            <p:nvPr/>
          </p:nvSpPr>
          <p:spPr bwMode="auto">
            <a:xfrm rot="5400000">
              <a:off x="3373837" y="2858432"/>
              <a:ext cx="608111" cy="333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ALU</a:t>
              </a:r>
            </a:p>
          </p:txBody>
        </p:sp>
        <p:sp>
          <p:nvSpPr>
            <p:cNvPr id="68637" name="Rectangle 24">
              <a:extLst>
                <a:ext uri="{FF2B5EF4-FFF2-40B4-BE49-F238E27FC236}">
                  <a16:creationId xmlns:a16="http://schemas.microsoft.com/office/drawing/2014/main" id="{EBFA6597-BFBF-485B-B2ED-FAE906F78568}"/>
                </a:ext>
              </a:extLst>
            </p:cNvPr>
            <p:cNvSpPr>
              <a:spLocks noChangeArrowheads="1"/>
            </p:cNvSpPr>
            <p:nvPr/>
          </p:nvSpPr>
          <p:spPr bwMode="auto">
            <a:xfrm>
              <a:off x="2117257" y="2876678"/>
              <a:ext cx="430247" cy="333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Im</a:t>
              </a:r>
            </a:p>
          </p:txBody>
        </p:sp>
        <p:grpSp>
          <p:nvGrpSpPr>
            <p:cNvPr id="68638" name="Group 25">
              <a:extLst>
                <a:ext uri="{FF2B5EF4-FFF2-40B4-BE49-F238E27FC236}">
                  <a16:creationId xmlns:a16="http://schemas.microsoft.com/office/drawing/2014/main" id="{A7831921-8CD0-4EEE-B9C8-536C3AD49678}"/>
                </a:ext>
              </a:extLst>
            </p:cNvPr>
            <p:cNvGrpSpPr>
              <a:grpSpLocks/>
            </p:cNvGrpSpPr>
            <p:nvPr/>
          </p:nvGrpSpPr>
          <p:grpSpPr bwMode="auto">
            <a:xfrm>
              <a:off x="2055340" y="2816343"/>
              <a:ext cx="539792" cy="458862"/>
              <a:chOff x="1295" y="1488"/>
              <a:chExt cx="340" cy="289"/>
            </a:xfrm>
          </p:grpSpPr>
          <p:sp>
            <p:nvSpPr>
              <p:cNvPr id="68759" name="Freeform 26">
                <a:extLst>
                  <a:ext uri="{FF2B5EF4-FFF2-40B4-BE49-F238E27FC236}">
                    <a16:creationId xmlns:a16="http://schemas.microsoft.com/office/drawing/2014/main" id="{FDD67A36-8270-4220-8EEF-3418691CCE88}"/>
                  </a:ext>
                </a:extLst>
              </p:cNvPr>
              <p:cNvSpPr>
                <a:spLocks/>
              </p:cNvSpPr>
              <p:nvPr/>
            </p:nvSpPr>
            <p:spPr bwMode="auto">
              <a:xfrm>
                <a:off x="1295" y="1488"/>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60" name="Freeform 27">
                <a:extLst>
                  <a:ext uri="{FF2B5EF4-FFF2-40B4-BE49-F238E27FC236}">
                    <a16:creationId xmlns:a16="http://schemas.microsoft.com/office/drawing/2014/main" id="{06467922-61C7-4732-94D6-DADE4A3FDB1C}"/>
                  </a:ext>
                </a:extLst>
              </p:cNvPr>
              <p:cNvSpPr>
                <a:spLocks/>
              </p:cNvSpPr>
              <p:nvPr/>
            </p:nvSpPr>
            <p:spPr bwMode="auto">
              <a:xfrm>
                <a:off x="1464" y="1488"/>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8639" name="Rectangle 28">
              <a:extLst>
                <a:ext uri="{FF2B5EF4-FFF2-40B4-BE49-F238E27FC236}">
                  <a16:creationId xmlns:a16="http://schemas.microsoft.com/office/drawing/2014/main" id="{ECD6A717-6018-4072-83D9-3D7AD5DC7DD7}"/>
                </a:ext>
              </a:extLst>
            </p:cNvPr>
            <p:cNvSpPr>
              <a:spLocks noChangeArrowheads="1"/>
            </p:cNvSpPr>
            <p:nvPr/>
          </p:nvSpPr>
          <p:spPr bwMode="auto">
            <a:xfrm>
              <a:off x="2761832" y="2833808"/>
              <a:ext cx="519154" cy="333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sp>
          <p:nvSpPr>
            <p:cNvPr id="68640" name="Freeform 29">
              <a:extLst>
                <a:ext uri="{FF2B5EF4-FFF2-40B4-BE49-F238E27FC236}">
                  <a16:creationId xmlns:a16="http://schemas.microsoft.com/office/drawing/2014/main" id="{1EE90B28-B5E1-434E-80E3-C44BBCFDF592}"/>
                </a:ext>
              </a:extLst>
            </p:cNvPr>
            <p:cNvSpPr>
              <a:spLocks/>
            </p:cNvSpPr>
            <p:nvPr/>
          </p:nvSpPr>
          <p:spPr bwMode="auto">
            <a:xfrm>
              <a:off x="2785647" y="2816343"/>
              <a:ext cx="236556" cy="458862"/>
            </a:xfrm>
            <a:custGeom>
              <a:avLst/>
              <a:gdLst>
                <a:gd name="T0" fmla="*/ 2147483646 w 149"/>
                <a:gd name="T1" fmla="*/ 0 h 289"/>
                <a:gd name="T2" fmla="*/ 0 w 149"/>
                <a:gd name="T3" fmla="*/ 0 h 289"/>
                <a:gd name="T4" fmla="*/ 0 w 149"/>
                <a:gd name="T5" fmla="*/ 2147483646 h 289"/>
                <a:gd name="T6" fmla="*/ 2147483646 w 149"/>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41" name="Freeform 30">
              <a:extLst>
                <a:ext uri="{FF2B5EF4-FFF2-40B4-BE49-F238E27FC236}">
                  <a16:creationId xmlns:a16="http://schemas.microsoft.com/office/drawing/2014/main" id="{7FECBF7B-9DF2-4A47-95F6-730676B50F72}"/>
                </a:ext>
              </a:extLst>
            </p:cNvPr>
            <p:cNvSpPr>
              <a:spLocks/>
            </p:cNvSpPr>
            <p:nvPr/>
          </p:nvSpPr>
          <p:spPr bwMode="auto">
            <a:xfrm>
              <a:off x="3020616" y="2816343"/>
              <a:ext cx="234968" cy="458862"/>
            </a:xfrm>
            <a:custGeom>
              <a:avLst/>
              <a:gdLst>
                <a:gd name="T0" fmla="*/ 0 w 148"/>
                <a:gd name="T1" fmla="*/ 0 h 289"/>
                <a:gd name="T2" fmla="*/ 2147483646 w 148"/>
                <a:gd name="T3" fmla="*/ 0 h 289"/>
                <a:gd name="T4" fmla="*/ 2147483646 w 148"/>
                <a:gd name="T5" fmla="*/ 2147483646 h 289"/>
                <a:gd name="T6" fmla="*/ 0 w 148"/>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42" name="Line 31">
              <a:extLst>
                <a:ext uri="{FF2B5EF4-FFF2-40B4-BE49-F238E27FC236}">
                  <a16:creationId xmlns:a16="http://schemas.microsoft.com/office/drawing/2014/main" id="{0A6BE08E-5CAB-41F3-8295-77FAC7F4FCE3}"/>
                </a:ext>
              </a:extLst>
            </p:cNvPr>
            <p:cNvSpPr>
              <a:spLocks noChangeShapeType="1"/>
            </p:cNvSpPr>
            <p:nvPr/>
          </p:nvSpPr>
          <p:spPr bwMode="auto">
            <a:xfrm>
              <a:off x="2596719" y="3044980"/>
              <a:ext cx="1651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43" name="Freeform 32">
              <a:extLst>
                <a:ext uri="{FF2B5EF4-FFF2-40B4-BE49-F238E27FC236}">
                  <a16:creationId xmlns:a16="http://schemas.microsoft.com/office/drawing/2014/main" id="{A2FF2EFF-C2FE-4CA4-81C5-D510FDF2C9B3}"/>
                </a:ext>
              </a:extLst>
            </p:cNvPr>
            <p:cNvSpPr>
              <a:spLocks/>
            </p:cNvSpPr>
            <p:nvPr/>
          </p:nvSpPr>
          <p:spPr bwMode="auto">
            <a:xfrm>
              <a:off x="2701503" y="2892556"/>
              <a:ext cx="76206" cy="154012"/>
            </a:xfrm>
            <a:custGeom>
              <a:avLst/>
              <a:gdLst>
                <a:gd name="T0" fmla="*/ 0 w 48"/>
                <a:gd name="T1" fmla="*/ 2147483646 h 97"/>
                <a:gd name="T2" fmla="*/ 0 w 48"/>
                <a:gd name="T3" fmla="*/ 0 h 97"/>
                <a:gd name="T4" fmla="*/ 2147483646 w 48"/>
                <a:gd name="T5" fmla="*/ 0 h 97"/>
                <a:gd name="T6" fmla="*/ 2147483646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44" name="Line 33">
              <a:extLst>
                <a:ext uri="{FF2B5EF4-FFF2-40B4-BE49-F238E27FC236}">
                  <a16:creationId xmlns:a16="http://schemas.microsoft.com/office/drawing/2014/main" id="{8F8FC4CD-A6B6-4799-B696-93532A2227C9}"/>
                </a:ext>
              </a:extLst>
            </p:cNvPr>
            <p:cNvSpPr>
              <a:spLocks noChangeShapeType="1"/>
            </p:cNvSpPr>
            <p:nvPr/>
          </p:nvSpPr>
          <p:spPr bwMode="auto">
            <a:xfrm>
              <a:off x="3257171" y="2892556"/>
              <a:ext cx="26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45" name="Rectangle 34">
              <a:extLst>
                <a:ext uri="{FF2B5EF4-FFF2-40B4-BE49-F238E27FC236}">
                  <a16:creationId xmlns:a16="http://schemas.microsoft.com/office/drawing/2014/main" id="{49C259ED-4597-4B07-9FB9-CEF493661712}"/>
                </a:ext>
              </a:extLst>
            </p:cNvPr>
            <p:cNvSpPr>
              <a:spLocks noChangeArrowheads="1"/>
            </p:cNvSpPr>
            <p:nvPr/>
          </p:nvSpPr>
          <p:spPr bwMode="auto">
            <a:xfrm>
              <a:off x="4109726" y="2892556"/>
              <a:ext cx="496926" cy="333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Dm</a:t>
              </a:r>
            </a:p>
          </p:txBody>
        </p:sp>
        <p:sp>
          <p:nvSpPr>
            <p:cNvPr id="68646" name="Freeform 36">
              <a:extLst>
                <a:ext uri="{FF2B5EF4-FFF2-40B4-BE49-F238E27FC236}">
                  <a16:creationId xmlns:a16="http://schemas.microsoft.com/office/drawing/2014/main" id="{E8A1F095-E82C-4D4D-A2AF-5D63AE1B6481}"/>
                </a:ext>
              </a:extLst>
            </p:cNvPr>
            <p:cNvSpPr>
              <a:spLocks/>
            </p:cNvSpPr>
            <p:nvPr/>
          </p:nvSpPr>
          <p:spPr bwMode="auto">
            <a:xfrm>
              <a:off x="4876548" y="2816343"/>
              <a:ext cx="225443" cy="458862"/>
            </a:xfrm>
            <a:custGeom>
              <a:avLst/>
              <a:gdLst>
                <a:gd name="T0" fmla="*/ 2147483646 w 142"/>
                <a:gd name="T1" fmla="*/ 0 h 289"/>
                <a:gd name="T2" fmla="*/ 0 w 142"/>
                <a:gd name="T3" fmla="*/ 0 h 289"/>
                <a:gd name="T4" fmla="*/ 0 w 142"/>
                <a:gd name="T5" fmla="*/ 2147483646 h 289"/>
                <a:gd name="T6" fmla="*/ 2147483646 w 142"/>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47" name="Freeform 37">
              <a:extLst>
                <a:ext uri="{FF2B5EF4-FFF2-40B4-BE49-F238E27FC236}">
                  <a16:creationId xmlns:a16="http://schemas.microsoft.com/office/drawing/2014/main" id="{A788E5E4-A444-4E1D-957A-E346884AE7E4}"/>
                </a:ext>
              </a:extLst>
            </p:cNvPr>
            <p:cNvSpPr>
              <a:spLocks/>
            </p:cNvSpPr>
            <p:nvPr/>
          </p:nvSpPr>
          <p:spPr bwMode="auto">
            <a:xfrm>
              <a:off x="5100404" y="2816343"/>
              <a:ext cx="227030" cy="458862"/>
            </a:xfrm>
            <a:custGeom>
              <a:avLst/>
              <a:gdLst>
                <a:gd name="T0" fmla="*/ 0 w 143"/>
                <a:gd name="T1" fmla="*/ 0 h 289"/>
                <a:gd name="T2" fmla="*/ 2147483646 w 143"/>
                <a:gd name="T3" fmla="*/ 0 h 289"/>
                <a:gd name="T4" fmla="*/ 2147483646 w 143"/>
                <a:gd name="T5" fmla="*/ 2147483646 h 289"/>
                <a:gd name="T6" fmla="*/ 0 w 143"/>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48" name="Line 38">
              <a:extLst>
                <a:ext uri="{FF2B5EF4-FFF2-40B4-BE49-F238E27FC236}">
                  <a16:creationId xmlns:a16="http://schemas.microsoft.com/office/drawing/2014/main" id="{9F56D2F1-FB21-4267-8174-BAC6F2D7D62C}"/>
                </a:ext>
              </a:extLst>
            </p:cNvPr>
            <p:cNvSpPr>
              <a:spLocks noChangeShapeType="1"/>
            </p:cNvSpPr>
            <p:nvPr/>
          </p:nvSpPr>
          <p:spPr bwMode="auto">
            <a:xfrm>
              <a:off x="4636818" y="3044980"/>
              <a:ext cx="23338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49" name="Line 39">
              <a:extLst>
                <a:ext uri="{FF2B5EF4-FFF2-40B4-BE49-F238E27FC236}">
                  <a16:creationId xmlns:a16="http://schemas.microsoft.com/office/drawing/2014/main" id="{6321711A-901D-438C-97E4-F9A86E7494B8}"/>
                </a:ext>
              </a:extLst>
            </p:cNvPr>
            <p:cNvSpPr>
              <a:spLocks noChangeShapeType="1"/>
            </p:cNvSpPr>
            <p:nvPr/>
          </p:nvSpPr>
          <p:spPr bwMode="auto">
            <a:xfrm>
              <a:off x="3868407" y="3044980"/>
              <a:ext cx="25878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50" name="Freeform 40">
              <a:extLst>
                <a:ext uri="{FF2B5EF4-FFF2-40B4-BE49-F238E27FC236}">
                  <a16:creationId xmlns:a16="http://schemas.microsoft.com/office/drawing/2014/main" id="{2F241F77-107B-4642-BEDF-4E424C3BE3CC}"/>
                </a:ext>
              </a:extLst>
            </p:cNvPr>
            <p:cNvSpPr>
              <a:spLocks/>
            </p:cNvSpPr>
            <p:nvPr/>
          </p:nvSpPr>
          <p:spPr bwMode="auto">
            <a:xfrm>
              <a:off x="4066860" y="3044980"/>
              <a:ext cx="684267" cy="306437"/>
            </a:xfrm>
            <a:custGeom>
              <a:avLst/>
              <a:gdLst>
                <a:gd name="T0" fmla="*/ 0 w 431"/>
                <a:gd name="T1" fmla="*/ 0 h 193"/>
                <a:gd name="T2" fmla="*/ 0 w 431"/>
                <a:gd name="T3" fmla="*/ 2147483646 h 193"/>
                <a:gd name="T4" fmla="*/ 2147483646 w 431"/>
                <a:gd name="T5" fmla="*/ 2147483646 h 193"/>
                <a:gd name="T6" fmla="*/ 2147483646 w 431"/>
                <a:gd name="T7" fmla="*/ 2147483646 h 193"/>
                <a:gd name="T8" fmla="*/ 2147483646 w 431"/>
                <a:gd name="T9" fmla="*/ 0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51" name="Line 41">
              <a:extLst>
                <a:ext uri="{FF2B5EF4-FFF2-40B4-BE49-F238E27FC236}">
                  <a16:creationId xmlns:a16="http://schemas.microsoft.com/office/drawing/2014/main" id="{C03AEA39-4499-42D7-B913-79855FE49D50}"/>
                </a:ext>
              </a:extLst>
            </p:cNvPr>
            <p:cNvSpPr>
              <a:spLocks noChangeShapeType="1"/>
            </p:cNvSpPr>
            <p:nvPr/>
          </p:nvSpPr>
          <p:spPr bwMode="auto">
            <a:xfrm>
              <a:off x="3257171" y="3197405"/>
              <a:ext cx="26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52" name="Freeform 42">
              <a:extLst>
                <a:ext uri="{FF2B5EF4-FFF2-40B4-BE49-F238E27FC236}">
                  <a16:creationId xmlns:a16="http://schemas.microsoft.com/office/drawing/2014/main" id="{0A996095-6047-4A38-884E-CF60D7A16082}"/>
                </a:ext>
              </a:extLst>
            </p:cNvPr>
            <p:cNvSpPr>
              <a:spLocks/>
            </p:cNvSpPr>
            <p:nvPr/>
          </p:nvSpPr>
          <p:spPr bwMode="auto">
            <a:xfrm>
              <a:off x="3436573" y="3037041"/>
              <a:ext cx="535029" cy="441397"/>
            </a:xfrm>
            <a:custGeom>
              <a:avLst/>
              <a:gdLst>
                <a:gd name="T0" fmla="*/ 0 w 337"/>
                <a:gd name="T1" fmla="*/ 2147483646 h 278"/>
                <a:gd name="T2" fmla="*/ 0 w 337"/>
                <a:gd name="T3" fmla="*/ 2147483646 h 278"/>
                <a:gd name="T4" fmla="*/ 2147483646 w 337"/>
                <a:gd name="T5" fmla="*/ 2147483646 h 278"/>
                <a:gd name="T6" fmla="*/ 2147483646 w 337"/>
                <a:gd name="T7" fmla="*/ 2147483646 h 278"/>
                <a:gd name="T8" fmla="*/ 2147483646 w 337"/>
                <a:gd name="T9" fmla="*/ 0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8653" name="Group 43">
              <a:extLst>
                <a:ext uri="{FF2B5EF4-FFF2-40B4-BE49-F238E27FC236}">
                  <a16:creationId xmlns:a16="http://schemas.microsoft.com/office/drawing/2014/main" id="{1238B1F2-96D1-4FE5-A28F-99FCCEB9A7CC}"/>
                </a:ext>
              </a:extLst>
            </p:cNvPr>
            <p:cNvGrpSpPr>
              <a:grpSpLocks/>
            </p:cNvGrpSpPr>
            <p:nvPr/>
          </p:nvGrpSpPr>
          <p:grpSpPr bwMode="auto">
            <a:xfrm>
              <a:off x="4189107" y="3375234"/>
              <a:ext cx="352453" cy="763711"/>
              <a:chOff x="2639" y="1840"/>
              <a:chExt cx="222" cy="481"/>
            </a:xfrm>
          </p:grpSpPr>
          <p:sp>
            <p:nvSpPr>
              <p:cNvPr id="68757" name="Freeform 44">
                <a:extLst>
                  <a:ext uri="{FF2B5EF4-FFF2-40B4-BE49-F238E27FC236}">
                    <a16:creationId xmlns:a16="http://schemas.microsoft.com/office/drawing/2014/main" id="{854DBC0A-7A24-4374-88E7-34397D863A6F}"/>
                  </a:ext>
                </a:extLst>
              </p:cNvPr>
              <p:cNvSpPr>
                <a:spLocks/>
              </p:cNvSpPr>
              <p:nvPr/>
            </p:nvSpPr>
            <p:spPr bwMode="auto">
              <a:xfrm>
                <a:off x="2648" y="1840"/>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58" name="Rectangle 45">
                <a:extLst>
                  <a:ext uri="{FF2B5EF4-FFF2-40B4-BE49-F238E27FC236}">
                    <a16:creationId xmlns:a16="http://schemas.microsoft.com/office/drawing/2014/main" id="{947BF2DE-492E-4490-972D-29C1770BA2A6}"/>
                  </a:ext>
                </a:extLst>
              </p:cNvPr>
              <p:cNvSpPr>
                <a:spLocks noChangeArrowheads="1"/>
              </p:cNvSpPr>
              <p:nvPr/>
            </p:nvSpPr>
            <p:spPr bwMode="auto">
              <a:xfrm rot="5400000">
                <a:off x="2552" y="1963"/>
                <a:ext cx="38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ALU</a:t>
                </a:r>
              </a:p>
            </p:txBody>
          </p:sp>
        </p:grpSp>
        <p:grpSp>
          <p:nvGrpSpPr>
            <p:cNvPr id="68654" name="Group 46">
              <a:extLst>
                <a:ext uri="{FF2B5EF4-FFF2-40B4-BE49-F238E27FC236}">
                  <a16:creationId xmlns:a16="http://schemas.microsoft.com/office/drawing/2014/main" id="{0E405732-0682-4A9C-AE85-72B48C6EE762}"/>
                </a:ext>
              </a:extLst>
            </p:cNvPr>
            <p:cNvGrpSpPr>
              <a:grpSpLocks/>
            </p:cNvGrpSpPr>
            <p:nvPr/>
          </p:nvGrpSpPr>
          <p:grpSpPr bwMode="auto">
            <a:xfrm>
              <a:off x="2709441" y="3527659"/>
              <a:ext cx="563606" cy="458862"/>
              <a:chOff x="1707" y="1936"/>
              <a:chExt cx="355" cy="289"/>
            </a:xfrm>
          </p:grpSpPr>
          <p:sp>
            <p:nvSpPr>
              <p:cNvPr id="68753" name="Rectangle 47">
                <a:extLst>
                  <a:ext uri="{FF2B5EF4-FFF2-40B4-BE49-F238E27FC236}">
                    <a16:creationId xmlns:a16="http://schemas.microsoft.com/office/drawing/2014/main" id="{0ABF2393-E4F1-46B2-AD38-929172D939FE}"/>
                  </a:ext>
                </a:extLst>
              </p:cNvPr>
              <p:cNvSpPr>
                <a:spLocks noChangeArrowheads="1"/>
              </p:cNvSpPr>
              <p:nvPr/>
            </p:nvSpPr>
            <p:spPr bwMode="auto">
              <a:xfrm>
                <a:off x="1707" y="1942"/>
                <a:ext cx="2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Im</a:t>
                </a:r>
              </a:p>
            </p:txBody>
          </p:sp>
          <p:grpSp>
            <p:nvGrpSpPr>
              <p:cNvPr id="68754" name="Group 48">
                <a:extLst>
                  <a:ext uri="{FF2B5EF4-FFF2-40B4-BE49-F238E27FC236}">
                    <a16:creationId xmlns:a16="http://schemas.microsoft.com/office/drawing/2014/main" id="{5ED62020-A68B-4A67-AFBA-FB13DFC4A535}"/>
                  </a:ext>
                </a:extLst>
              </p:cNvPr>
              <p:cNvGrpSpPr>
                <a:grpSpLocks/>
              </p:cNvGrpSpPr>
              <p:nvPr/>
            </p:nvGrpSpPr>
            <p:grpSpPr bwMode="auto">
              <a:xfrm>
                <a:off x="1722" y="1936"/>
                <a:ext cx="340" cy="289"/>
                <a:chOff x="1722" y="1936"/>
                <a:chExt cx="340" cy="289"/>
              </a:xfrm>
            </p:grpSpPr>
            <p:sp>
              <p:nvSpPr>
                <p:cNvPr id="68755" name="Freeform 49">
                  <a:extLst>
                    <a:ext uri="{FF2B5EF4-FFF2-40B4-BE49-F238E27FC236}">
                      <a16:creationId xmlns:a16="http://schemas.microsoft.com/office/drawing/2014/main" id="{440ACF27-3315-4F1E-8E49-3CFC49CD83B4}"/>
                    </a:ext>
                  </a:extLst>
                </p:cNvPr>
                <p:cNvSpPr>
                  <a:spLocks/>
                </p:cNvSpPr>
                <p:nvPr/>
              </p:nvSpPr>
              <p:spPr bwMode="auto">
                <a:xfrm>
                  <a:off x="1722" y="1936"/>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56" name="Freeform 50">
                  <a:extLst>
                    <a:ext uri="{FF2B5EF4-FFF2-40B4-BE49-F238E27FC236}">
                      <a16:creationId xmlns:a16="http://schemas.microsoft.com/office/drawing/2014/main" id="{30F238E5-4A8C-44F5-84F2-7538FBDCDA0A}"/>
                    </a:ext>
                  </a:extLst>
                </p:cNvPr>
                <p:cNvSpPr>
                  <a:spLocks/>
                </p:cNvSpPr>
                <p:nvPr/>
              </p:nvSpPr>
              <p:spPr bwMode="auto">
                <a:xfrm>
                  <a:off x="1891" y="1936"/>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68655" name="Rectangle 51">
              <a:extLst>
                <a:ext uri="{FF2B5EF4-FFF2-40B4-BE49-F238E27FC236}">
                  <a16:creationId xmlns:a16="http://schemas.microsoft.com/office/drawing/2014/main" id="{CBCE7A9A-46B1-43C1-A64A-91EA1B48CCDF}"/>
                </a:ext>
              </a:extLst>
            </p:cNvPr>
            <p:cNvSpPr>
              <a:spLocks noChangeArrowheads="1"/>
            </p:cNvSpPr>
            <p:nvPr/>
          </p:nvSpPr>
          <p:spPr bwMode="auto">
            <a:xfrm>
              <a:off x="3439749" y="3545123"/>
              <a:ext cx="519153" cy="333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grpSp>
          <p:nvGrpSpPr>
            <p:cNvPr id="68656" name="Group 52">
              <a:extLst>
                <a:ext uri="{FF2B5EF4-FFF2-40B4-BE49-F238E27FC236}">
                  <a16:creationId xmlns:a16="http://schemas.microsoft.com/office/drawing/2014/main" id="{11CEBBA6-A4E2-4E70-9611-3D16D631AC42}"/>
                </a:ext>
              </a:extLst>
            </p:cNvPr>
            <p:cNvGrpSpPr>
              <a:grpSpLocks/>
            </p:cNvGrpSpPr>
            <p:nvPr/>
          </p:nvGrpSpPr>
          <p:grpSpPr bwMode="auto">
            <a:xfrm>
              <a:off x="3463562" y="3527659"/>
              <a:ext cx="469937" cy="458862"/>
              <a:chOff x="2182" y="1936"/>
              <a:chExt cx="296" cy="289"/>
            </a:xfrm>
          </p:grpSpPr>
          <p:sp>
            <p:nvSpPr>
              <p:cNvPr id="68751" name="Freeform 53">
                <a:extLst>
                  <a:ext uri="{FF2B5EF4-FFF2-40B4-BE49-F238E27FC236}">
                    <a16:creationId xmlns:a16="http://schemas.microsoft.com/office/drawing/2014/main" id="{2F52DC6F-2F57-4B43-801F-AD10D86B3784}"/>
                  </a:ext>
                </a:extLst>
              </p:cNvPr>
              <p:cNvSpPr>
                <a:spLocks/>
              </p:cNvSpPr>
              <p:nvPr/>
            </p:nvSpPr>
            <p:spPr bwMode="auto">
              <a:xfrm>
                <a:off x="2182" y="1936"/>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52" name="Freeform 54">
                <a:extLst>
                  <a:ext uri="{FF2B5EF4-FFF2-40B4-BE49-F238E27FC236}">
                    <a16:creationId xmlns:a16="http://schemas.microsoft.com/office/drawing/2014/main" id="{C118B298-72A0-4225-8A88-AC7852C5D345}"/>
                  </a:ext>
                </a:extLst>
              </p:cNvPr>
              <p:cNvSpPr>
                <a:spLocks/>
              </p:cNvSpPr>
              <p:nvPr/>
            </p:nvSpPr>
            <p:spPr bwMode="auto">
              <a:xfrm>
                <a:off x="2330" y="1936"/>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8657" name="Line 55">
              <a:extLst>
                <a:ext uri="{FF2B5EF4-FFF2-40B4-BE49-F238E27FC236}">
                  <a16:creationId xmlns:a16="http://schemas.microsoft.com/office/drawing/2014/main" id="{06076F4B-6019-4FFF-BC2A-713DFC62AF79}"/>
                </a:ext>
              </a:extLst>
            </p:cNvPr>
            <p:cNvSpPr>
              <a:spLocks noChangeShapeType="1"/>
            </p:cNvSpPr>
            <p:nvPr/>
          </p:nvSpPr>
          <p:spPr bwMode="auto">
            <a:xfrm>
              <a:off x="3274636" y="3756296"/>
              <a:ext cx="1651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58" name="Freeform 56">
              <a:extLst>
                <a:ext uri="{FF2B5EF4-FFF2-40B4-BE49-F238E27FC236}">
                  <a16:creationId xmlns:a16="http://schemas.microsoft.com/office/drawing/2014/main" id="{FE9FBB7A-0AD5-4F3E-BDDA-D9D17EDA21BC}"/>
                </a:ext>
              </a:extLst>
            </p:cNvPr>
            <p:cNvSpPr>
              <a:spLocks/>
            </p:cNvSpPr>
            <p:nvPr/>
          </p:nvSpPr>
          <p:spPr bwMode="auto">
            <a:xfrm>
              <a:off x="3379419" y="3603871"/>
              <a:ext cx="76206" cy="154012"/>
            </a:xfrm>
            <a:custGeom>
              <a:avLst/>
              <a:gdLst>
                <a:gd name="T0" fmla="*/ 0 w 48"/>
                <a:gd name="T1" fmla="*/ 2147483646 h 97"/>
                <a:gd name="T2" fmla="*/ 0 w 48"/>
                <a:gd name="T3" fmla="*/ 0 h 97"/>
                <a:gd name="T4" fmla="*/ 2147483646 w 48"/>
                <a:gd name="T5" fmla="*/ 0 h 97"/>
                <a:gd name="T6" fmla="*/ 2147483646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59" name="Line 57">
              <a:extLst>
                <a:ext uri="{FF2B5EF4-FFF2-40B4-BE49-F238E27FC236}">
                  <a16:creationId xmlns:a16="http://schemas.microsoft.com/office/drawing/2014/main" id="{C7C8F6AB-8DA2-48DC-A279-6D388E222A86}"/>
                </a:ext>
              </a:extLst>
            </p:cNvPr>
            <p:cNvSpPr>
              <a:spLocks noChangeShapeType="1"/>
            </p:cNvSpPr>
            <p:nvPr/>
          </p:nvSpPr>
          <p:spPr bwMode="auto">
            <a:xfrm>
              <a:off x="3935088" y="3603871"/>
              <a:ext cx="26195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60" name="Rectangle 58">
              <a:extLst>
                <a:ext uri="{FF2B5EF4-FFF2-40B4-BE49-F238E27FC236}">
                  <a16:creationId xmlns:a16="http://schemas.microsoft.com/office/drawing/2014/main" id="{E402C9CC-89A9-46B7-ACF5-11C7EE3185DD}"/>
                </a:ext>
              </a:extLst>
            </p:cNvPr>
            <p:cNvSpPr>
              <a:spLocks noChangeArrowheads="1"/>
            </p:cNvSpPr>
            <p:nvPr/>
          </p:nvSpPr>
          <p:spPr bwMode="auto">
            <a:xfrm>
              <a:off x="4736838" y="3537185"/>
              <a:ext cx="496927" cy="333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Dm</a:t>
              </a:r>
            </a:p>
          </p:txBody>
        </p:sp>
        <p:grpSp>
          <p:nvGrpSpPr>
            <p:cNvPr id="68661" name="Group 59">
              <a:extLst>
                <a:ext uri="{FF2B5EF4-FFF2-40B4-BE49-F238E27FC236}">
                  <a16:creationId xmlns:a16="http://schemas.microsoft.com/office/drawing/2014/main" id="{BB321705-503D-4BC9-B427-2D6ACB7A6087}"/>
                </a:ext>
              </a:extLst>
            </p:cNvPr>
            <p:cNvGrpSpPr>
              <a:grpSpLocks/>
            </p:cNvGrpSpPr>
            <p:nvPr/>
          </p:nvGrpSpPr>
          <p:grpSpPr bwMode="auto">
            <a:xfrm>
              <a:off x="4811456" y="3527659"/>
              <a:ext cx="515978" cy="458862"/>
              <a:chOff x="3031" y="1936"/>
              <a:chExt cx="325" cy="289"/>
            </a:xfrm>
          </p:grpSpPr>
          <p:sp>
            <p:nvSpPr>
              <p:cNvPr id="68749" name="Freeform 60">
                <a:extLst>
                  <a:ext uri="{FF2B5EF4-FFF2-40B4-BE49-F238E27FC236}">
                    <a16:creationId xmlns:a16="http://schemas.microsoft.com/office/drawing/2014/main" id="{1C0C0398-0DBB-4F08-8729-E1BBEC3D7A08}"/>
                  </a:ext>
                </a:extLst>
              </p:cNvPr>
              <p:cNvSpPr>
                <a:spLocks/>
              </p:cNvSpPr>
              <p:nvPr/>
            </p:nvSpPr>
            <p:spPr bwMode="auto">
              <a:xfrm>
                <a:off x="3031" y="1936"/>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50" name="Freeform 61">
                <a:extLst>
                  <a:ext uri="{FF2B5EF4-FFF2-40B4-BE49-F238E27FC236}">
                    <a16:creationId xmlns:a16="http://schemas.microsoft.com/office/drawing/2014/main" id="{B5799E17-B55B-422E-922C-C8AABD8BF0B7}"/>
                  </a:ext>
                </a:extLst>
              </p:cNvPr>
              <p:cNvSpPr>
                <a:spLocks/>
              </p:cNvSpPr>
              <p:nvPr/>
            </p:nvSpPr>
            <p:spPr bwMode="auto">
              <a:xfrm>
                <a:off x="3192" y="1936"/>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8662" name="Group 63">
              <a:extLst>
                <a:ext uri="{FF2B5EF4-FFF2-40B4-BE49-F238E27FC236}">
                  <a16:creationId xmlns:a16="http://schemas.microsoft.com/office/drawing/2014/main" id="{37264DA5-7C0B-42D0-A13A-50DCD4C622E4}"/>
                </a:ext>
              </a:extLst>
            </p:cNvPr>
            <p:cNvGrpSpPr>
              <a:grpSpLocks/>
            </p:cNvGrpSpPr>
            <p:nvPr/>
          </p:nvGrpSpPr>
          <p:grpSpPr bwMode="auto">
            <a:xfrm>
              <a:off x="5554465" y="3527659"/>
              <a:ext cx="450885" cy="458862"/>
              <a:chOff x="3499" y="1936"/>
              <a:chExt cx="284" cy="289"/>
            </a:xfrm>
          </p:grpSpPr>
          <p:sp>
            <p:nvSpPr>
              <p:cNvPr id="68747" name="Freeform 64">
                <a:extLst>
                  <a:ext uri="{FF2B5EF4-FFF2-40B4-BE49-F238E27FC236}">
                    <a16:creationId xmlns:a16="http://schemas.microsoft.com/office/drawing/2014/main" id="{7BACC392-AF7E-471A-81C4-442C49A7FA31}"/>
                  </a:ext>
                </a:extLst>
              </p:cNvPr>
              <p:cNvSpPr>
                <a:spLocks/>
              </p:cNvSpPr>
              <p:nvPr/>
            </p:nvSpPr>
            <p:spPr bwMode="auto">
              <a:xfrm>
                <a:off x="3499" y="1936"/>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48" name="Freeform 65">
                <a:extLst>
                  <a:ext uri="{FF2B5EF4-FFF2-40B4-BE49-F238E27FC236}">
                    <a16:creationId xmlns:a16="http://schemas.microsoft.com/office/drawing/2014/main" id="{B322B9A5-0D3B-4675-BD41-D0EFE4F1387B}"/>
                  </a:ext>
                </a:extLst>
              </p:cNvPr>
              <p:cNvSpPr>
                <a:spLocks/>
              </p:cNvSpPr>
              <p:nvPr/>
            </p:nvSpPr>
            <p:spPr bwMode="auto">
              <a:xfrm>
                <a:off x="3640" y="1936"/>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8663" name="Line 66">
              <a:extLst>
                <a:ext uri="{FF2B5EF4-FFF2-40B4-BE49-F238E27FC236}">
                  <a16:creationId xmlns:a16="http://schemas.microsoft.com/office/drawing/2014/main" id="{CA65EC09-CCFE-4F8B-878B-CABA78F6CCCF}"/>
                </a:ext>
              </a:extLst>
            </p:cNvPr>
            <p:cNvSpPr>
              <a:spLocks noChangeShapeType="1"/>
            </p:cNvSpPr>
            <p:nvPr/>
          </p:nvSpPr>
          <p:spPr bwMode="auto">
            <a:xfrm>
              <a:off x="5314733" y="3756296"/>
              <a:ext cx="23338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64" name="Line 67">
              <a:extLst>
                <a:ext uri="{FF2B5EF4-FFF2-40B4-BE49-F238E27FC236}">
                  <a16:creationId xmlns:a16="http://schemas.microsoft.com/office/drawing/2014/main" id="{6C06997B-172A-40F8-A6C7-B13783A66ED1}"/>
                </a:ext>
              </a:extLst>
            </p:cNvPr>
            <p:cNvSpPr>
              <a:spLocks noChangeShapeType="1"/>
            </p:cNvSpPr>
            <p:nvPr/>
          </p:nvSpPr>
          <p:spPr bwMode="auto">
            <a:xfrm>
              <a:off x="4546323" y="3756296"/>
              <a:ext cx="25878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65" name="Freeform 68">
              <a:extLst>
                <a:ext uri="{FF2B5EF4-FFF2-40B4-BE49-F238E27FC236}">
                  <a16:creationId xmlns:a16="http://schemas.microsoft.com/office/drawing/2014/main" id="{28544ABA-0549-46D5-9AA8-6DFF39667E44}"/>
                </a:ext>
              </a:extLst>
            </p:cNvPr>
            <p:cNvSpPr>
              <a:spLocks/>
            </p:cNvSpPr>
            <p:nvPr/>
          </p:nvSpPr>
          <p:spPr bwMode="auto">
            <a:xfrm>
              <a:off x="4744776" y="3756296"/>
              <a:ext cx="684266" cy="306437"/>
            </a:xfrm>
            <a:custGeom>
              <a:avLst/>
              <a:gdLst>
                <a:gd name="T0" fmla="*/ 0 w 431"/>
                <a:gd name="T1" fmla="*/ 0 h 193"/>
                <a:gd name="T2" fmla="*/ 0 w 431"/>
                <a:gd name="T3" fmla="*/ 2147483646 h 193"/>
                <a:gd name="T4" fmla="*/ 2147483646 w 431"/>
                <a:gd name="T5" fmla="*/ 2147483646 h 193"/>
                <a:gd name="T6" fmla="*/ 2147483646 w 431"/>
                <a:gd name="T7" fmla="*/ 2147483646 h 193"/>
                <a:gd name="T8" fmla="*/ 2147483646 w 431"/>
                <a:gd name="T9" fmla="*/ 0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66" name="Line 69">
              <a:extLst>
                <a:ext uri="{FF2B5EF4-FFF2-40B4-BE49-F238E27FC236}">
                  <a16:creationId xmlns:a16="http://schemas.microsoft.com/office/drawing/2014/main" id="{445A9671-A1AC-440D-B0FE-4C2706845B5A}"/>
                </a:ext>
              </a:extLst>
            </p:cNvPr>
            <p:cNvSpPr>
              <a:spLocks noChangeShapeType="1"/>
            </p:cNvSpPr>
            <p:nvPr/>
          </p:nvSpPr>
          <p:spPr bwMode="auto">
            <a:xfrm>
              <a:off x="3935088" y="3908721"/>
              <a:ext cx="26195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67" name="Freeform 70">
              <a:extLst>
                <a:ext uri="{FF2B5EF4-FFF2-40B4-BE49-F238E27FC236}">
                  <a16:creationId xmlns:a16="http://schemas.microsoft.com/office/drawing/2014/main" id="{EF3CBFC6-84BD-4CB7-A050-649288766F39}"/>
                </a:ext>
              </a:extLst>
            </p:cNvPr>
            <p:cNvSpPr>
              <a:spLocks/>
            </p:cNvSpPr>
            <p:nvPr/>
          </p:nvSpPr>
          <p:spPr bwMode="auto">
            <a:xfrm>
              <a:off x="4114489" y="3748357"/>
              <a:ext cx="535030" cy="441397"/>
            </a:xfrm>
            <a:custGeom>
              <a:avLst/>
              <a:gdLst>
                <a:gd name="T0" fmla="*/ 0 w 337"/>
                <a:gd name="T1" fmla="*/ 2147483646 h 278"/>
                <a:gd name="T2" fmla="*/ 0 w 337"/>
                <a:gd name="T3" fmla="*/ 2147483646 h 278"/>
                <a:gd name="T4" fmla="*/ 2147483646 w 337"/>
                <a:gd name="T5" fmla="*/ 2147483646 h 278"/>
                <a:gd name="T6" fmla="*/ 2147483646 w 337"/>
                <a:gd name="T7" fmla="*/ 2147483646 h 278"/>
                <a:gd name="T8" fmla="*/ 2147483646 w 337"/>
                <a:gd name="T9" fmla="*/ 0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68" name="Freeform 71">
              <a:extLst>
                <a:ext uri="{FF2B5EF4-FFF2-40B4-BE49-F238E27FC236}">
                  <a16:creationId xmlns:a16="http://schemas.microsoft.com/office/drawing/2014/main" id="{57011666-FE60-41F0-841C-66C0F3F5819F}"/>
                </a:ext>
              </a:extLst>
            </p:cNvPr>
            <p:cNvSpPr>
              <a:spLocks/>
            </p:cNvSpPr>
            <p:nvPr/>
          </p:nvSpPr>
          <p:spPr bwMode="auto">
            <a:xfrm>
              <a:off x="5422691" y="4467611"/>
              <a:ext cx="684267" cy="306437"/>
            </a:xfrm>
            <a:custGeom>
              <a:avLst/>
              <a:gdLst>
                <a:gd name="T0" fmla="*/ 0 w 431"/>
                <a:gd name="T1" fmla="*/ 0 h 193"/>
                <a:gd name="T2" fmla="*/ 0 w 431"/>
                <a:gd name="T3" fmla="*/ 2147483646 h 193"/>
                <a:gd name="T4" fmla="*/ 2147483646 w 431"/>
                <a:gd name="T5" fmla="*/ 2147483646 h 193"/>
                <a:gd name="T6" fmla="*/ 2147483646 w 431"/>
                <a:gd name="T7" fmla="*/ 2147483646 h 193"/>
                <a:gd name="T8" fmla="*/ 2147483646 w 431"/>
                <a:gd name="T9" fmla="*/ 0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8669" name="Group 72">
              <a:extLst>
                <a:ext uri="{FF2B5EF4-FFF2-40B4-BE49-F238E27FC236}">
                  <a16:creationId xmlns:a16="http://schemas.microsoft.com/office/drawing/2014/main" id="{3B7EEA6F-CF54-4785-AB9E-E61F0F0F51FB}"/>
                </a:ext>
              </a:extLst>
            </p:cNvPr>
            <p:cNvGrpSpPr>
              <a:grpSpLocks/>
            </p:cNvGrpSpPr>
            <p:nvPr/>
          </p:nvGrpSpPr>
          <p:grpSpPr bwMode="auto">
            <a:xfrm>
              <a:off x="4867023" y="4086549"/>
              <a:ext cx="352453" cy="763711"/>
              <a:chOff x="3066" y="2288"/>
              <a:chExt cx="222" cy="481"/>
            </a:xfrm>
          </p:grpSpPr>
          <p:sp>
            <p:nvSpPr>
              <p:cNvPr id="68745" name="Freeform 73">
                <a:extLst>
                  <a:ext uri="{FF2B5EF4-FFF2-40B4-BE49-F238E27FC236}">
                    <a16:creationId xmlns:a16="http://schemas.microsoft.com/office/drawing/2014/main" id="{42766FFF-2CD6-4FF6-BA24-0E816499075B}"/>
                  </a:ext>
                </a:extLst>
              </p:cNvPr>
              <p:cNvSpPr>
                <a:spLocks/>
              </p:cNvSpPr>
              <p:nvPr/>
            </p:nvSpPr>
            <p:spPr bwMode="auto">
              <a:xfrm>
                <a:off x="3075" y="2288"/>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46" name="Rectangle 74">
                <a:extLst>
                  <a:ext uri="{FF2B5EF4-FFF2-40B4-BE49-F238E27FC236}">
                    <a16:creationId xmlns:a16="http://schemas.microsoft.com/office/drawing/2014/main" id="{FFF1149C-75F8-4B4A-9149-B70D965C41D9}"/>
                  </a:ext>
                </a:extLst>
              </p:cNvPr>
              <p:cNvSpPr>
                <a:spLocks noChangeArrowheads="1"/>
              </p:cNvSpPr>
              <p:nvPr/>
            </p:nvSpPr>
            <p:spPr bwMode="auto">
              <a:xfrm rot="5400000">
                <a:off x="2979" y="2411"/>
                <a:ext cx="38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ALU</a:t>
                </a:r>
              </a:p>
            </p:txBody>
          </p:sp>
        </p:grpSp>
        <p:grpSp>
          <p:nvGrpSpPr>
            <p:cNvPr id="68670" name="Group 75">
              <a:extLst>
                <a:ext uri="{FF2B5EF4-FFF2-40B4-BE49-F238E27FC236}">
                  <a16:creationId xmlns:a16="http://schemas.microsoft.com/office/drawing/2014/main" id="{0E238294-01D7-4B6E-8708-3066232DF109}"/>
                </a:ext>
              </a:extLst>
            </p:cNvPr>
            <p:cNvGrpSpPr>
              <a:grpSpLocks/>
            </p:cNvGrpSpPr>
            <p:nvPr/>
          </p:nvGrpSpPr>
          <p:grpSpPr bwMode="auto">
            <a:xfrm>
              <a:off x="3387357" y="4238974"/>
              <a:ext cx="563607" cy="458862"/>
              <a:chOff x="2134" y="2384"/>
              <a:chExt cx="355" cy="289"/>
            </a:xfrm>
          </p:grpSpPr>
          <p:sp>
            <p:nvSpPr>
              <p:cNvPr id="68741" name="Rectangle 76">
                <a:extLst>
                  <a:ext uri="{FF2B5EF4-FFF2-40B4-BE49-F238E27FC236}">
                    <a16:creationId xmlns:a16="http://schemas.microsoft.com/office/drawing/2014/main" id="{5DC7892F-129B-4D14-8C1F-26DA60D6E416}"/>
                  </a:ext>
                </a:extLst>
              </p:cNvPr>
              <p:cNvSpPr>
                <a:spLocks noChangeArrowheads="1"/>
              </p:cNvSpPr>
              <p:nvPr/>
            </p:nvSpPr>
            <p:spPr bwMode="auto">
              <a:xfrm>
                <a:off x="2134" y="2390"/>
                <a:ext cx="2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Im</a:t>
                </a:r>
              </a:p>
            </p:txBody>
          </p:sp>
          <p:grpSp>
            <p:nvGrpSpPr>
              <p:cNvPr id="68742" name="Group 77">
                <a:extLst>
                  <a:ext uri="{FF2B5EF4-FFF2-40B4-BE49-F238E27FC236}">
                    <a16:creationId xmlns:a16="http://schemas.microsoft.com/office/drawing/2014/main" id="{155E0656-21D8-44F4-92F7-53BF7A4912A0}"/>
                  </a:ext>
                </a:extLst>
              </p:cNvPr>
              <p:cNvGrpSpPr>
                <a:grpSpLocks/>
              </p:cNvGrpSpPr>
              <p:nvPr/>
            </p:nvGrpSpPr>
            <p:grpSpPr bwMode="auto">
              <a:xfrm>
                <a:off x="2149" y="2384"/>
                <a:ext cx="340" cy="289"/>
                <a:chOff x="2149" y="2384"/>
                <a:chExt cx="340" cy="289"/>
              </a:xfrm>
            </p:grpSpPr>
            <p:sp>
              <p:nvSpPr>
                <p:cNvPr id="68743" name="Freeform 78">
                  <a:extLst>
                    <a:ext uri="{FF2B5EF4-FFF2-40B4-BE49-F238E27FC236}">
                      <a16:creationId xmlns:a16="http://schemas.microsoft.com/office/drawing/2014/main" id="{1BE983C4-F7B8-4615-9980-49C7E512E0D5}"/>
                    </a:ext>
                  </a:extLst>
                </p:cNvPr>
                <p:cNvSpPr>
                  <a:spLocks/>
                </p:cNvSpPr>
                <p:nvPr/>
              </p:nvSpPr>
              <p:spPr bwMode="auto">
                <a:xfrm>
                  <a:off x="2149" y="2384"/>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44" name="Freeform 79">
                  <a:extLst>
                    <a:ext uri="{FF2B5EF4-FFF2-40B4-BE49-F238E27FC236}">
                      <a16:creationId xmlns:a16="http://schemas.microsoft.com/office/drawing/2014/main" id="{64C5DFCA-8DDF-45DF-B252-495F95E91526}"/>
                    </a:ext>
                  </a:extLst>
                </p:cNvPr>
                <p:cNvSpPr>
                  <a:spLocks/>
                </p:cNvSpPr>
                <p:nvPr/>
              </p:nvSpPr>
              <p:spPr bwMode="auto">
                <a:xfrm>
                  <a:off x="2318" y="2384"/>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68671" name="Rectangle 80">
              <a:extLst>
                <a:ext uri="{FF2B5EF4-FFF2-40B4-BE49-F238E27FC236}">
                  <a16:creationId xmlns:a16="http://schemas.microsoft.com/office/drawing/2014/main" id="{92B3D98D-C5F8-461F-B447-6E621925B2FC}"/>
                </a:ext>
              </a:extLst>
            </p:cNvPr>
            <p:cNvSpPr>
              <a:spLocks noChangeArrowheads="1"/>
            </p:cNvSpPr>
            <p:nvPr/>
          </p:nvSpPr>
          <p:spPr bwMode="auto">
            <a:xfrm>
              <a:off x="4117664" y="4256439"/>
              <a:ext cx="519154" cy="333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grpSp>
          <p:nvGrpSpPr>
            <p:cNvPr id="68672" name="Group 81">
              <a:extLst>
                <a:ext uri="{FF2B5EF4-FFF2-40B4-BE49-F238E27FC236}">
                  <a16:creationId xmlns:a16="http://schemas.microsoft.com/office/drawing/2014/main" id="{11CC8021-34BE-4527-87B7-8AE0065C4306}"/>
                </a:ext>
              </a:extLst>
            </p:cNvPr>
            <p:cNvGrpSpPr>
              <a:grpSpLocks/>
            </p:cNvGrpSpPr>
            <p:nvPr/>
          </p:nvGrpSpPr>
          <p:grpSpPr bwMode="auto">
            <a:xfrm>
              <a:off x="4141479" y="4238974"/>
              <a:ext cx="469937" cy="458862"/>
              <a:chOff x="2609" y="2384"/>
              <a:chExt cx="296" cy="289"/>
            </a:xfrm>
          </p:grpSpPr>
          <p:sp>
            <p:nvSpPr>
              <p:cNvPr id="68739" name="Freeform 82">
                <a:extLst>
                  <a:ext uri="{FF2B5EF4-FFF2-40B4-BE49-F238E27FC236}">
                    <a16:creationId xmlns:a16="http://schemas.microsoft.com/office/drawing/2014/main" id="{94C0E3C7-43A8-41DF-BBCD-B4C556B9671B}"/>
                  </a:ext>
                </a:extLst>
              </p:cNvPr>
              <p:cNvSpPr>
                <a:spLocks/>
              </p:cNvSpPr>
              <p:nvPr/>
            </p:nvSpPr>
            <p:spPr bwMode="auto">
              <a:xfrm>
                <a:off x="2609" y="2384"/>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40" name="Freeform 83">
                <a:extLst>
                  <a:ext uri="{FF2B5EF4-FFF2-40B4-BE49-F238E27FC236}">
                    <a16:creationId xmlns:a16="http://schemas.microsoft.com/office/drawing/2014/main" id="{FC6E3353-D63D-4C2C-A026-F44D0F805416}"/>
                  </a:ext>
                </a:extLst>
              </p:cNvPr>
              <p:cNvSpPr>
                <a:spLocks/>
              </p:cNvSpPr>
              <p:nvPr/>
            </p:nvSpPr>
            <p:spPr bwMode="auto">
              <a:xfrm>
                <a:off x="2757" y="2384"/>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8673" name="Line 84">
              <a:extLst>
                <a:ext uri="{FF2B5EF4-FFF2-40B4-BE49-F238E27FC236}">
                  <a16:creationId xmlns:a16="http://schemas.microsoft.com/office/drawing/2014/main" id="{0AD3BEB1-CEA2-412C-9BDE-F9CB006B20B4}"/>
                </a:ext>
              </a:extLst>
            </p:cNvPr>
            <p:cNvSpPr>
              <a:spLocks noChangeShapeType="1"/>
            </p:cNvSpPr>
            <p:nvPr/>
          </p:nvSpPr>
          <p:spPr bwMode="auto">
            <a:xfrm>
              <a:off x="3952551" y="4467611"/>
              <a:ext cx="1651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74" name="Freeform 85">
              <a:extLst>
                <a:ext uri="{FF2B5EF4-FFF2-40B4-BE49-F238E27FC236}">
                  <a16:creationId xmlns:a16="http://schemas.microsoft.com/office/drawing/2014/main" id="{84937EE8-5161-4AF2-A8F8-C58B228CA348}"/>
                </a:ext>
              </a:extLst>
            </p:cNvPr>
            <p:cNvSpPr>
              <a:spLocks/>
            </p:cNvSpPr>
            <p:nvPr/>
          </p:nvSpPr>
          <p:spPr bwMode="auto">
            <a:xfrm>
              <a:off x="4057334" y="4315187"/>
              <a:ext cx="76206" cy="154012"/>
            </a:xfrm>
            <a:custGeom>
              <a:avLst/>
              <a:gdLst>
                <a:gd name="T0" fmla="*/ 0 w 48"/>
                <a:gd name="T1" fmla="*/ 2147483646 h 97"/>
                <a:gd name="T2" fmla="*/ 0 w 48"/>
                <a:gd name="T3" fmla="*/ 0 h 97"/>
                <a:gd name="T4" fmla="*/ 2147483646 w 48"/>
                <a:gd name="T5" fmla="*/ 0 h 97"/>
                <a:gd name="T6" fmla="*/ 2147483646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75" name="Line 86">
              <a:extLst>
                <a:ext uri="{FF2B5EF4-FFF2-40B4-BE49-F238E27FC236}">
                  <a16:creationId xmlns:a16="http://schemas.microsoft.com/office/drawing/2014/main" id="{B18C6991-8712-45A0-B944-905FD47F2EE0}"/>
                </a:ext>
              </a:extLst>
            </p:cNvPr>
            <p:cNvSpPr>
              <a:spLocks noChangeShapeType="1"/>
            </p:cNvSpPr>
            <p:nvPr/>
          </p:nvSpPr>
          <p:spPr bwMode="auto">
            <a:xfrm>
              <a:off x="4613003" y="4315187"/>
              <a:ext cx="26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76" name="Rectangle 87">
              <a:extLst>
                <a:ext uri="{FF2B5EF4-FFF2-40B4-BE49-F238E27FC236}">
                  <a16:creationId xmlns:a16="http://schemas.microsoft.com/office/drawing/2014/main" id="{4CB6A96A-1F9E-40ED-B0A6-63A3A2B3546E}"/>
                </a:ext>
              </a:extLst>
            </p:cNvPr>
            <p:cNvSpPr>
              <a:spLocks noChangeArrowheads="1"/>
            </p:cNvSpPr>
            <p:nvPr/>
          </p:nvSpPr>
          <p:spPr bwMode="auto">
            <a:xfrm>
              <a:off x="5414754" y="4248501"/>
              <a:ext cx="496926" cy="333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Dm</a:t>
              </a:r>
            </a:p>
          </p:txBody>
        </p:sp>
        <p:grpSp>
          <p:nvGrpSpPr>
            <p:cNvPr id="68677" name="Group 88">
              <a:extLst>
                <a:ext uri="{FF2B5EF4-FFF2-40B4-BE49-F238E27FC236}">
                  <a16:creationId xmlns:a16="http://schemas.microsoft.com/office/drawing/2014/main" id="{8867E6F2-B173-4760-B17D-A710175C543D}"/>
                </a:ext>
              </a:extLst>
            </p:cNvPr>
            <p:cNvGrpSpPr>
              <a:grpSpLocks/>
            </p:cNvGrpSpPr>
            <p:nvPr/>
          </p:nvGrpSpPr>
          <p:grpSpPr bwMode="auto">
            <a:xfrm>
              <a:off x="5489372" y="4238974"/>
              <a:ext cx="515979" cy="458862"/>
              <a:chOff x="3458" y="2384"/>
              <a:chExt cx="325" cy="289"/>
            </a:xfrm>
          </p:grpSpPr>
          <p:sp>
            <p:nvSpPr>
              <p:cNvPr id="68737" name="Freeform 89">
                <a:extLst>
                  <a:ext uri="{FF2B5EF4-FFF2-40B4-BE49-F238E27FC236}">
                    <a16:creationId xmlns:a16="http://schemas.microsoft.com/office/drawing/2014/main" id="{BA3798CF-E935-4EA4-B709-B62532271FBC}"/>
                  </a:ext>
                </a:extLst>
              </p:cNvPr>
              <p:cNvSpPr>
                <a:spLocks/>
              </p:cNvSpPr>
              <p:nvPr/>
            </p:nvSpPr>
            <p:spPr bwMode="auto">
              <a:xfrm>
                <a:off x="3458" y="2384"/>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38" name="Freeform 90">
                <a:extLst>
                  <a:ext uri="{FF2B5EF4-FFF2-40B4-BE49-F238E27FC236}">
                    <a16:creationId xmlns:a16="http://schemas.microsoft.com/office/drawing/2014/main" id="{BE00DD7F-0580-4A3A-8B09-E0FD0D7B7E62}"/>
                  </a:ext>
                </a:extLst>
              </p:cNvPr>
              <p:cNvSpPr>
                <a:spLocks/>
              </p:cNvSpPr>
              <p:nvPr/>
            </p:nvSpPr>
            <p:spPr bwMode="auto">
              <a:xfrm>
                <a:off x="3619" y="2384"/>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8678" name="Rectangle 91">
              <a:extLst>
                <a:ext uri="{FF2B5EF4-FFF2-40B4-BE49-F238E27FC236}">
                  <a16:creationId xmlns:a16="http://schemas.microsoft.com/office/drawing/2014/main" id="{598DB6C3-7A5E-4DE8-A61B-A59CCF9E2132}"/>
                </a:ext>
              </a:extLst>
            </p:cNvPr>
            <p:cNvSpPr>
              <a:spLocks noChangeArrowheads="1"/>
            </p:cNvSpPr>
            <p:nvPr/>
          </p:nvSpPr>
          <p:spPr bwMode="auto">
            <a:xfrm>
              <a:off x="6195865" y="4248501"/>
              <a:ext cx="519153" cy="333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grpSp>
          <p:nvGrpSpPr>
            <p:cNvPr id="68679" name="Group 92">
              <a:extLst>
                <a:ext uri="{FF2B5EF4-FFF2-40B4-BE49-F238E27FC236}">
                  <a16:creationId xmlns:a16="http://schemas.microsoft.com/office/drawing/2014/main" id="{E2638A4F-3FB5-4491-9D1F-422769AED4E1}"/>
                </a:ext>
              </a:extLst>
            </p:cNvPr>
            <p:cNvGrpSpPr>
              <a:grpSpLocks/>
            </p:cNvGrpSpPr>
            <p:nvPr/>
          </p:nvGrpSpPr>
          <p:grpSpPr bwMode="auto">
            <a:xfrm>
              <a:off x="6232380" y="4238974"/>
              <a:ext cx="450885" cy="458862"/>
              <a:chOff x="3926" y="2384"/>
              <a:chExt cx="284" cy="289"/>
            </a:xfrm>
          </p:grpSpPr>
          <p:sp>
            <p:nvSpPr>
              <p:cNvPr id="68735" name="Freeform 93">
                <a:extLst>
                  <a:ext uri="{FF2B5EF4-FFF2-40B4-BE49-F238E27FC236}">
                    <a16:creationId xmlns:a16="http://schemas.microsoft.com/office/drawing/2014/main" id="{997160F0-9C55-4DEB-8F39-0A826144E074}"/>
                  </a:ext>
                </a:extLst>
              </p:cNvPr>
              <p:cNvSpPr>
                <a:spLocks/>
              </p:cNvSpPr>
              <p:nvPr/>
            </p:nvSpPr>
            <p:spPr bwMode="auto">
              <a:xfrm>
                <a:off x="3926" y="2384"/>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36" name="Freeform 94">
                <a:extLst>
                  <a:ext uri="{FF2B5EF4-FFF2-40B4-BE49-F238E27FC236}">
                    <a16:creationId xmlns:a16="http://schemas.microsoft.com/office/drawing/2014/main" id="{4760466D-BB68-4EB7-BFE3-B2B5C6ECF327}"/>
                  </a:ext>
                </a:extLst>
              </p:cNvPr>
              <p:cNvSpPr>
                <a:spLocks/>
              </p:cNvSpPr>
              <p:nvPr/>
            </p:nvSpPr>
            <p:spPr bwMode="auto">
              <a:xfrm>
                <a:off x="4067" y="2384"/>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8680" name="Line 95">
              <a:extLst>
                <a:ext uri="{FF2B5EF4-FFF2-40B4-BE49-F238E27FC236}">
                  <a16:creationId xmlns:a16="http://schemas.microsoft.com/office/drawing/2014/main" id="{F86021A3-1BE0-4747-9A42-3F08A9A4ECD1}"/>
                </a:ext>
              </a:extLst>
            </p:cNvPr>
            <p:cNvSpPr>
              <a:spLocks noChangeShapeType="1"/>
            </p:cNvSpPr>
            <p:nvPr/>
          </p:nvSpPr>
          <p:spPr bwMode="auto">
            <a:xfrm>
              <a:off x="5992649" y="4467611"/>
              <a:ext cx="23338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81" name="Line 96">
              <a:extLst>
                <a:ext uri="{FF2B5EF4-FFF2-40B4-BE49-F238E27FC236}">
                  <a16:creationId xmlns:a16="http://schemas.microsoft.com/office/drawing/2014/main" id="{8267BF7C-1091-4B0F-9E0E-12700C35B494}"/>
                </a:ext>
              </a:extLst>
            </p:cNvPr>
            <p:cNvSpPr>
              <a:spLocks noChangeShapeType="1"/>
            </p:cNvSpPr>
            <p:nvPr/>
          </p:nvSpPr>
          <p:spPr bwMode="auto">
            <a:xfrm>
              <a:off x="5224239" y="4467611"/>
              <a:ext cx="25878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82" name="Line 97">
              <a:extLst>
                <a:ext uri="{FF2B5EF4-FFF2-40B4-BE49-F238E27FC236}">
                  <a16:creationId xmlns:a16="http://schemas.microsoft.com/office/drawing/2014/main" id="{F14B9E02-FA4A-4EAE-A3CA-7BD8E86B44DA}"/>
                </a:ext>
              </a:extLst>
            </p:cNvPr>
            <p:cNvSpPr>
              <a:spLocks noChangeShapeType="1"/>
            </p:cNvSpPr>
            <p:nvPr/>
          </p:nvSpPr>
          <p:spPr bwMode="auto">
            <a:xfrm>
              <a:off x="4613003" y="4620036"/>
              <a:ext cx="26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83" name="Freeform 98">
              <a:extLst>
                <a:ext uri="{FF2B5EF4-FFF2-40B4-BE49-F238E27FC236}">
                  <a16:creationId xmlns:a16="http://schemas.microsoft.com/office/drawing/2014/main" id="{5B755918-5C6E-478D-A14E-295A6433D235}"/>
                </a:ext>
              </a:extLst>
            </p:cNvPr>
            <p:cNvSpPr>
              <a:spLocks/>
            </p:cNvSpPr>
            <p:nvPr/>
          </p:nvSpPr>
          <p:spPr bwMode="auto">
            <a:xfrm>
              <a:off x="4805106" y="4459672"/>
              <a:ext cx="535029" cy="441397"/>
            </a:xfrm>
            <a:custGeom>
              <a:avLst/>
              <a:gdLst>
                <a:gd name="T0" fmla="*/ 0 w 337"/>
                <a:gd name="T1" fmla="*/ 2147483646 h 278"/>
                <a:gd name="T2" fmla="*/ 0 w 337"/>
                <a:gd name="T3" fmla="*/ 2147483646 h 278"/>
                <a:gd name="T4" fmla="*/ 2147483646 w 337"/>
                <a:gd name="T5" fmla="*/ 2147483646 h 278"/>
                <a:gd name="T6" fmla="*/ 2147483646 w 337"/>
                <a:gd name="T7" fmla="*/ 2147483646 h 278"/>
                <a:gd name="T8" fmla="*/ 2147483646 w 337"/>
                <a:gd name="T9" fmla="*/ 0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84" name="Freeform 99">
              <a:extLst>
                <a:ext uri="{FF2B5EF4-FFF2-40B4-BE49-F238E27FC236}">
                  <a16:creationId xmlns:a16="http://schemas.microsoft.com/office/drawing/2014/main" id="{5FC8099A-9647-4D47-8A39-F22991F5D4C8}"/>
                </a:ext>
              </a:extLst>
            </p:cNvPr>
            <p:cNvSpPr>
              <a:spLocks/>
            </p:cNvSpPr>
            <p:nvPr/>
          </p:nvSpPr>
          <p:spPr bwMode="auto">
            <a:xfrm>
              <a:off x="5559227" y="4797865"/>
              <a:ext cx="338165" cy="763711"/>
            </a:xfrm>
            <a:custGeom>
              <a:avLst/>
              <a:gdLst>
                <a:gd name="T0" fmla="*/ 0 w 213"/>
                <a:gd name="T1" fmla="*/ 2147483646 h 481"/>
                <a:gd name="T2" fmla="*/ 2147483646 w 213"/>
                <a:gd name="T3" fmla="*/ 2147483646 h 481"/>
                <a:gd name="T4" fmla="*/ 0 w 213"/>
                <a:gd name="T5" fmla="*/ 2147483646 h 481"/>
                <a:gd name="T6" fmla="*/ 0 w 213"/>
                <a:gd name="T7" fmla="*/ 0 h 481"/>
                <a:gd name="T8" fmla="*/ 2147483646 w 213"/>
                <a:gd name="T9" fmla="*/ 2147483646 h 481"/>
                <a:gd name="T10" fmla="*/ 2147483646 w 213"/>
                <a:gd name="T11" fmla="*/ 2147483646 h 481"/>
                <a:gd name="T12" fmla="*/ 0 w 213"/>
                <a:gd name="T13" fmla="*/ 2147483646 h 481"/>
                <a:gd name="T14" fmla="*/ 0 w 213"/>
                <a:gd name="T15" fmla="*/ 2147483646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85" name="Freeform 100">
              <a:extLst>
                <a:ext uri="{FF2B5EF4-FFF2-40B4-BE49-F238E27FC236}">
                  <a16:creationId xmlns:a16="http://schemas.microsoft.com/office/drawing/2014/main" id="{2F941748-E264-4C30-AEDF-E504B442573B}"/>
                </a:ext>
              </a:extLst>
            </p:cNvPr>
            <p:cNvSpPr>
              <a:spLocks/>
            </p:cNvSpPr>
            <p:nvPr/>
          </p:nvSpPr>
          <p:spPr bwMode="auto">
            <a:xfrm>
              <a:off x="6100608" y="5178927"/>
              <a:ext cx="684266" cy="306437"/>
            </a:xfrm>
            <a:custGeom>
              <a:avLst/>
              <a:gdLst>
                <a:gd name="T0" fmla="*/ 0 w 431"/>
                <a:gd name="T1" fmla="*/ 0 h 193"/>
                <a:gd name="T2" fmla="*/ 0 w 431"/>
                <a:gd name="T3" fmla="*/ 2147483646 h 193"/>
                <a:gd name="T4" fmla="*/ 2147483646 w 431"/>
                <a:gd name="T5" fmla="*/ 2147483646 h 193"/>
                <a:gd name="T6" fmla="*/ 2147483646 w 431"/>
                <a:gd name="T7" fmla="*/ 2147483646 h 193"/>
                <a:gd name="T8" fmla="*/ 2147483646 w 431"/>
                <a:gd name="T9" fmla="*/ 0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86" name="Rectangle 104">
              <a:extLst>
                <a:ext uri="{FF2B5EF4-FFF2-40B4-BE49-F238E27FC236}">
                  <a16:creationId xmlns:a16="http://schemas.microsoft.com/office/drawing/2014/main" id="{1D5EFDBA-7347-4E73-A069-98FC42994E6C}"/>
                </a:ext>
              </a:extLst>
            </p:cNvPr>
            <p:cNvSpPr>
              <a:spLocks noChangeArrowheads="1"/>
            </p:cNvSpPr>
            <p:nvPr/>
          </p:nvSpPr>
          <p:spPr bwMode="auto">
            <a:xfrm rot="5400000">
              <a:off x="5407585" y="4992379"/>
              <a:ext cx="608111" cy="333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ALU</a:t>
              </a:r>
            </a:p>
          </p:txBody>
        </p:sp>
        <p:sp>
          <p:nvSpPr>
            <p:cNvPr id="68687" name="Rectangle 105">
              <a:extLst>
                <a:ext uri="{FF2B5EF4-FFF2-40B4-BE49-F238E27FC236}">
                  <a16:creationId xmlns:a16="http://schemas.microsoft.com/office/drawing/2014/main" id="{FD81EFE3-0356-47ED-B548-48150BC08E6E}"/>
                </a:ext>
              </a:extLst>
            </p:cNvPr>
            <p:cNvSpPr>
              <a:spLocks noChangeArrowheads="1"/>
            </p:cNvSpPr>
            <p:nvPr/>
          </p:nvSpPr>
          <p:spPr bwMode="auto">
            <a:xfrm>
              <a:off x="4795580" y="4967755"/>
              <a:ext cx="519153" cy="333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sp>
          <p:nvSpPr>
            <p:cNvPr id="68688" name="Freeform 106">
              <a:extLst>
                <a:ext uri="{FF2B5EF4-FFF2-40B4-BE49-F238E27FC236}">
                  <a16:creationId xmlns:a16="http://schemas.microsoft.com/office/drawing/2014/main" id="{8CFABFBB-2D08-4F78-99D3-CC7BB709F552}"/>
                </a:ext>
              </a:extLst>
            </p:cNvPr>
            <p:cNvSpPr>
              <a:spLocks/>
            </p:cNvSpPr>
            <p:nvPr/>
          </p:nvSpPr>
          <p:spPr bwMode="auto">
            <a:xfrm>
              <a:off x="4819394" y="4950290"/>
              <a:ext cx="236557" cy="458862"/>
            </a:xfrm>
            <a:custGeom>
              <a:avLst/>
              <a:gdLst>
                <a:gd name="T0" fmla="*/ 2147483646 w 149"/>
                <a:gd name="T1" fmla="*/ 0 h 289"/>
                <a:gd name="T2" fmla="*/ 0 w 149"/>
                <a:gd name="T3" fmla="*/ 0 h 289"/>
                <a:gd name="T4" fmla="*/ 0 w 149"/>
                <a:gd name="T5" fmla="*/ 2147483646 h 289"/>
                <a:gd name="T6" fmla="*/ 2147483646 w 149"/>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89" name="Freeform 107">
              <a:extLst>
                <a:ext uri="{FF2B5EF4-FFF2-40B4-BE49-F238E27FC236}">
                  <a16:creationId xmlns:a16="http://schemas.microsoft.com/office/drawing/2014/main" id="{6D97755A-FAB0-46CE-94E3-74DBB4CE4449}"/>
                </a:ext>
              </a:extLst>
            </p:cNvPr>
            <p:cNvSpPr>
              <a:spLocks/>
            </p:cNvSpPr>
            <p:nvPr/>
          </p:nvSpPr>
          <p:spPr bwMode="auto">
            <a:xfrm>
              <a:off x="5054362" y="4950290"/>
              <a:ext cx="234968" cy="458862"/>
            </a:xfrm>
            <a:custGeom>
              <a:avLst/>
              <a:gdLst>
                <a:gd name="T0" fmla="*/ 0 w 148"/>
                <a:gd name="T1" fmla="*/ 0 h 289"/>
                <a:gd name="T2" fmla="*/ 2147483646 w 148"/>
                <a:gd name="T3" fmla="*/ 0 h 289"/>
                <a:gd name="T4" fmla="*/ 2147483646 w 148"/>
                <a:gd name="T5" fmla="*/ 2147483646 h 289"/>
                <a:gd name="T6" fmla="*/ 0 w 148"/>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90" name="Line 108">
              <a:extLst>
                <a:ext uri="{FF2B5EF4-FFF2-40B4-BE49-F238E27FC236}">
                  <a16:creationId xmlns:a16="http://schemas.microsoft.com/office/drawing/2014/main" id="{B356F88A-CED0-4733-89D2-45BDF70E7A0E}"/>
                </a:ext>
              </a:extLst>
            </p:cNvPr>
            <p:cNvSpPr>
              <a:spLocks noChangeShapeType="1"/>
            </p:cNvSpPr>
            <p:nvPr/>
          </p:nvSpPr>
          <p:spPr bwMode="auto">
            <a:xfrm>
              <a:off x="4630467" y="5178927"/>
              <a:ext cx="1651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91" name="Freeform 109">
              <a:extLst>
                <a:ext uri="{FF2B5EF4-FFF2-40B4-BE49-F238E27FC236}">
                  <a16:creationId xmlns:a16="http://schemas.microsoft.com/office/drawing/2014/main" id="{80A34112-3917-4538-B14D-0D2F22E5BC81}"/>
                </a:ext>
              </a:extLst>
            </p:cNvPr>
            <p:cNvSpPr>
              <a:spLocks/>
            </p:cNvSpPr>
            <p:nvPr/>
          </p:nvSpPr>
          <p:spPr bwMode="auto">
            <a:xfrm>
              <a:off x="4735250" y="5026502"/>
              <a:ext cx="76206" cy="154012"/>
            </a:xfrm>
            <a:custGeom>
              <a:avLst/>
              <a:gdLst>
                <a:gd name="T0" fmla="*/ 0 w 48"/>
                <a:gd name="T1" fmla="*/ 2147483646 h 97"/>
                <a:gd name="T2" fmla="*/ 0 w 48"/>
                <a:gd name="T3" fmla="*/ 0 h 97"/>
                <a:gd name="T4" fmla="*/ 2147483646 w 48"/>
                <a:gd name="T5" fmla="*/ 0 h 97"/>
                <a:gd name="T6" fmla="*/ 2147483646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92" name="Line 110">
              <a:extLst>
                <a:ext uri="{FF2B5EF4-FFF2-40B4-BE49-F238E27FC236}">
                  <a16:creationId xmlns:a16="http://schemas.microsoft.com/office/drawing/2014/main" id="{18B9CFE1-25CC-4AD9-AC52-24B9DC7CFC55}"/>
                </a:ext>
              </a:extLst>
            </p:cNvPr>
            <p:cNvSpPr>
              <a:spLocks noChangeShapeType="1"/>
            </p:cNvSpPr>
            <p:nvPr/>
          </p:nvSpPr>
          <p:spPr bwMode="auto">
            <a:xfrm>
              <a:off x="5290919" y="5026502"/>
              <a:ext cx="26195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93" name="Rectangle 111">
              <a:extLst>
                <a:ext uri="{FF2B5EF4-FFF2-40B4-BE49-F238E27FC236}">
                  <a16:creationId xmlns:a16="http://schemas.microsoft.com/office/drawing/2014/main" id="{69ABC54D-4FBB-491C-B929-ACF536F9A3A3}"/>
                </a:ext>
              </a:extLst>
            </p:cNvPr>
            <p:cNvSpPr>
              <a:spLocks noChangeArrowheads="1"/>
            </p:cNvSpPr>
            <p:nvPr/>
          </p:nvSpPr>
          <p:spPr bwMode="auto">
            <a:xfrm>
              <a:off x="6092669" y="4959816"/>
              <a:ext cx="496927" cy="333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Dm</a:t>
              </a:r>
            </a:p>
          </p:txBody>
        </p:sp>
        <p:sp>
          <p:nvSpPr>
            <p:cNvPr id="68694" name="Freeform 112">
              <a:extLst>
                <a:ext uri="{FF2B5EF4-FFF2-40B4-BE49-F238E27FC236}">
                  <a16:creationId xmlns:a16="http://schemas.microsoft.com/office/drawing/2014/main" id="{4DD52E15-9359-4257-9CCC-3B6F57ADCE03}"/>
                </a:ext>
              </a:extLst>
            </p:cNvPr>
            <p:cNvSpPr>
              <a:spLocks/>
            </p:cNvSpPr>
            <p:nvPr/>
          </p:nvSpPr>
          <p:spPr bwMode="auto">
            <a:xfrm>
              <a:off x="6167288" y="4950290"/>
              <a:ext cx="257195" cy="458862"/>
            </a:xfrm>
            <a:custGeom>
              <a:avLst/>
              <a:gdLst>
                <a:gd name="T0" fmla="*/ 2147483646 w 162"/>
                <a:gd name="T1" fmla="*/ 0 h 289"/>
                <a:gd name="T2" fmla="*/ 0 w 162"/>
                <a:gd name="T3" fmla="*/ 0 h 289"/>
                <a:gd name="T4" fmla="*/ 0 w 162"/>
                <a:gd name="T5" fmla="*/ 2147483646 h 289"/>
                <a:gd name="T6" fmla="*/ 2147483646 w 162"/>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95" name="Freeform 113">
              <a:extLst>
                <a:ext uri="{FF2B5EF4-FFF2-40B4-BE49-F238E27FC236}">
                  <a16:creationId xmlns:a16="http://schemas.microsoft.com/office/drawing/2014/main" id="{83180E41-FF34-4307-8F0B-380EF28960E6}"/>
                </a:ext>
              </a:extLst>
            </p:cNvPr>
            <p:cNvSpPr>
              <a:spLocks/>
            </p:cNvSpPr>
            <p:nvPr/>
          </p:nvSpPr>
          <p:spPr bwMode="auto">
            <a:xfrm>
              <a:off x="6422895" y="4950290"/>
              <a:ext cx="260370" cy="458862"/>
            </a:xfrm>
            <a:custGeom>
              <a:avLst/>
              <a:gdLst>
                <a:gd name="T0" fmla="*/ 0 w 164"/>
                <a:gd name="T1" fmla="*/ 0 h 289"/>
                <a:gd name="T2" fmla="*/ 2147483646 w 164"/>
                <a:gd name="T3" fmla="*/ 0 h 289"/>
                <a:gd name="T4" fmla="*/ 2147483646 w 164"/>
                <a:gd name="T5" fmla="*/ 2147483646 h 289"/>
                <a:gd name="T6" fmla="*/ 0 w 164"/>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96" name="Rectangle 114">
              <a:extLst>
                <a:ext uri="{FF2B5EF4-FFF2-40B4-BE49-F238E27FC236}">
                  <a16:creationId xmlns:a16="http://schemas.microsoft.com/office/drawing/2014/main" id="{E379F3D6-504E-4900-B907-0FEFC907D488}"/>
                </a:ext>
              </a:extLst>
            </p:cNvPr>
            <p:cNvSpPr>
              <a:spLocks noChangeArrowheads="1"/>
            </p:cNvSpPr>
            <p:nvPr/>
          </p:nvSpPr>
          <p:spPr bwMode="auto">
            <a:xfrm>
              <a:off x="6873780" y="4959816"/>
              <a:ext cx="519154" cy="333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sp>
          <p:nvSpPr>
            <p:cNvPr id="68697" name="Freeform 115">
              <a:extLst>
                <a:ext uri="{FF2B5EF4-FFF2-40B4-BE49-F238E27FC236}">
                  <a16:creationId xmlns:a16="http://schemas.microsoft.com/office/drawing/2014/main" id="{1530721E-6B8C-41A3-93D6-1C7A752FA498}"/>
                </a:ext>
              </a:extLst>
            </p:cNvPr>
            <p:cNvSpPr>
              <a:spLocks/>
            </p:cNvSpPr>
            <p:nvPr/>
          </p:nvSpPr>
          <p:spPr bwMode="auto">
            <a:xfrm>
              <a:off x="6910296" y="4950290"/>
              <a:ext cx="225443" cy="458862"/>
            </a:xfrm>
            <a:custGeom>
              <a:avLst/>
              <a:gdLst>
                <a:gd name="T0" fmla="*/ 2147483646 w 142"/>
                <a:gd name="T1" fmla="*/ 0 h 289"/>
                <a:gd name="T2" fmla="*/ 0 w 142"/>
                <a:gd name="T3" fmla="*/ 0 h 289"/>
                <a:gd name="T4" fmla="*/ 0 w 142"/>
                <a:gd name="T5" fmla="*/ 2147483646 h 289"/>
                <a:gd name="T6" fmla="*/ 2147483646 w 142"/>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98" name="Freeform 116">
              <a:extLst>
                <a:ext uri="{FF2B5EF4-FFF2-40B4-BE49-F238E27FC236}">
                  <a16:creationId xmlns:a16="http://schemas.microsoft.com/office/drawing/2014/main" id="{D4467265-D6AD-410F-9C3D-99511CBEB089}"/>
                </a:ext>
              </a:extLst>
            </p:cNvPr>
            <p:cNvSpPr>
              <a:spLocks/>
            </p:cNvSpPr>
            <p:nvPr/>
          </p:nvSpPr>
          <p:spPr bwMode="auto">
            <a:xfrm>
              <a:off x="7134151" y="4950290"/>
              <a:ext cx="227031" cy="458862"/>
            </a:xfrm>
            <a:custGeom>
              <a:avLst/>
              <a:gdLst>
                <a:gd name="T0" fmla="*/ 0 w 143"/>
                <a:gd name="T1" fmla="*/ 0 h 289"/>
                <a:gd name="T2" fmla="*/ 2147483646 w 143"/>
                <a:gd name="T3" fmla="*/ 0 h 289"/>
                <a:gd name="T4" fmla="*/ 2147483646 w 143"/>
                <a:gd name="T5" fmla="*/ 2147483646 h 289"/>
                <a:gd name="T6" fmla="*/ 0 w 143"/>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99" name="Line 117">
              <a:extLst>
                <a:ext uri="{FF2B5EF4-FFF2-40B4-BE49-F238E27FC236}">
                  <a16:creationId xmlns:a16="http://schemas.microsoft.com/office/drawing/2014/main" id="{F3CE951A-7EC4-495A-81B7-08DA38DB7EDD}"/>
                </a:ext>
              </a:extLst>
            </p:cNvPr>
            <p:cNvSpPr>
              <a:spLocks noChangeShapeType="1"/>
            </p:cNvSpPr>
            <p:nvPr/>
          </p:nvSpPr>
          <p:spPr bwMode="auto">
            <a:xfrm>
              <a:off x="6670564" y="5178927"/>
              <a:ext cx="23338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700" name="Line 118">
              <a:extLst>
                <a:ext uri="{FF2B5EF4-FFF2-40B4-BE49-F238E27FC236}">
                  <a16:creationId xmlns:a16="http://schemas.microsoft.com/office/drawing/2014/main" id="{71B7F803-E118-458F-A010-532633A46390}"/>
                </a:ext>
              </a:extLst>
            </p:cNvPr>
            <p:cNvSpPr>
              <a:spLocks noChangeShapeType="1"/>
            </p:cNvSpPr>
            <p:nvPr/>
          </p:nvSpPr>
          <p:spPr bwMode="auto">
            <a:xfrm>
              <a:off x="5902154" y="5178927"/>
              <a:ext cx="25878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701" name="Line 119">
              <a:extLst>
                <a:ext uri="{FF2B5EF4-FFF2-40B4-BE49-F238E27FC236}">
                  <a16:creationId xmlns:a16="http://schemas.microsoft.com/office/drawing/2014/main" id="{270C5592-05FA-4F25-B7C5-BE5AB1064759}"/>
                </a:ext>
              </a:extLst>
            </p:cNvPr>
            <p:cNvSpPr>
              <a:spLocks noChangeShapeType="1"/>
            </p:cNvSpPr>
            <p:nvPr/>
          </p:nvSpPr>
          <p:spPr bwMode="auto">
            <a:xfrm>
              <a:off x="5290919" y="5331352"/>
              <a:ext cx="26195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702" name="Freeform 120">
              <a:extLst>
                <a:ext uri="{FF2B5EF4-FFF2-40B4-BE49-F238E27FC236}">
                  <a16:creationId xmlns:a16="http://schemas.microsoft.com/office/drawing/2014/main" id="{C4B6058B-ACC2-4712-A5F3-3B3FB4D68F17}"/>
                </a:ext>
              </a:extLst>
            </p:cNvPr>
            <p:cNvSpPr>
              <a:spLocks/>
            </p:cNvSpPr>
            <p:nvPr/>
          </p:nvSpPr>
          <p:spPr bwMode="auto">
            <a:xfrm>
              <a:off x="5483021" y="5170988"/>
              <a:ext cx="535030" cy="441397"/>
            </a:xfrm>
            <a:custGeom>
              <a:avLst/>
              <a:gdLst>
                <a:gd name="T0" fmla="*/ 0 w 337"/>
                <a:gd name="T1" fmla="*/ 2147483646 h 278"/>
                <a:gd name="T2" fmla="*/ 0 w 337"/>
                <a:gd name="T3" fmla="*/ 2147483646 h 278"/>
                <a:gd name="T4" fmla="*/ 2147483646 w 337"/>
                <a:gd name="T5" fmla="*/ 2147483646 h 278"/>
                <a:gd name="T6" fmla="*/ 2147483646 w 337"/>
                <a:gd name="T7" fmla="*/ 2147483646 h 278"/>
                <a:gd name="T8" fmla="*/ 2147483646 w 337"/>
                <a:gd name="T9" fmla="*/ 0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8703" name="Group 121">
              <a:extLst>
                <a:ext uri="{FF2B5EF4-FFF2-40B4-BE49-F238E27FC236}">
                  <a16:creationId xmlns:a16="http://schemas.microsoft.com/office/drawing/2014/main" id="{68AF9AF1-439E-4F85-9D5D-8B5BE2415454}"/>
                </a:ext>
              </a:extLst>
            </p:cNvPr>
            <p:cNvGrpSpPr>
              <a:grpSpLocks/>
            </p:cNvGrpSpPr>
            <p:nvPr/>
          </p:nvGrpSpPr>
          <p:grpSpPr bwMode="auto">
            <a:xfrm>
              <a:off x="6222854" y="5509180"/>
              <a:ext cx="352453" cy="763711"/>
              <a:chOff x="3920" y="3184"/>
              <a:chExt cx="222" cy="481"/>
            </a:xfrm>
          </p:grpSpPr>
          <p:sp>
            <p:nvSpPr>
              <p:cNvPr id="68733" name="Freeform 122">
                <a:extLst>
                  <a:ext uri="{FF2B5EF4-FFF2-40B4-BE49-F238E27FC236}">
                    <a16:creationId xmlns:a16="http://schemas.microsoft.com/office/drawing/2014/main" id="{8AE92261-2EC2-413D-A81B-CBBEBF564DD0}"/>
                  </a:ext>
                </a:extLst>
              </p:cNvPr>
              <p:cNvSpPr>
                <a:spLocks/>
              </p:cNvSpPr>
              <p:nvPr/>
            </p:nvSpPr>
            <p:spPr bwMode="auto">
              <a:xfrm>
                <a:off x="3929" y="3184"/>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34" name="Rectangle 123">
                <a:extLst>
                  <a:ext uri="{FF2B5EF4-FFF2-40B4-BE49-F238E27FC236}">
                    <a16:creationId xmlns:a16="http://schemas.microsoft.com/office/drawing/2014/main" id="{4C20FB68-36B8-4552-A25D-A3C198EF4F79}"/>
                  </a:ext>
                </a:extLst>
              </p:cNvPr>
              <p:cNvSpPr>
                <a:spLocks noChangeArrowheads="1"/>
              </p:cNvSpPr>
              <p:nvPr/>
            </p:nvSpPr>
            <p:spPr bwMode="auto">
              <a:xfrm rot="5400000">
                <a:off x="3833" y="3307"/>
                <a:ext cx="38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ALU</a:t>
                </a:r>
              </a:p>
            </p:txBody>
          </p:sp>
        </p:grpSp>
        <p:grpSp>
          <p:nvGrpSpPr>
            <p:cNvPr id="68704" name="Group 124">
              <a:extLst>
                <a:ext uri="{FF2B5EF4-FFF2-40B4-BE49-F238E27FC236}">
                  <a16:creationId xmlns:a16="http://schemas.microsoft.com/office/drawing/2014/main" id="{B723095C-636A-40BE-8D5F-5C9C3574749D}"/>
                </a:ext>
              </a:extLst>
            </p:cNvPr>
            <p:cNvGrpSpPr>
              <a:grpSpLocks/>
            </p:cNvGrpSpPr>
            <p:nvPr/>
          </p:nvGrpSpPr>
          <p:grpSpPr bwMode="auto">
            <a:xfrm>
              <a:off x="4743188" y="5661605"/>
              <a:ext cx="563607" cy="458862"/>
              <a:chOff x="2988" y="3280"/>
              <a:chExt cx="355" cy="289"/>
            </a:xfrm>
          </p:grpSpPr>
          <p:sp>
            <p:nvSpPr>
              <p:cNvPr id="68729" name="Rectangle 125">
                <a:extLst>
                  <a:ext uri="{FF2B5EF4-FFF2-40B4-BE49-F238E27FC236}">
                    <a16:creationId xmlns:a16="http://schemas.microsoft.com/office/drawing/2014/main" id="{C38239BE-A3D2-4045-88DA-C16CB5D5D996}"/>
                  </a:ext>
                </a:extLst>
              </p:cNvPr>
              <p:cNvSpPr>
                <a:spLocks noChangeArrowheads="1"/>
              </p:cNvSpPr>
              <p:nvPr/>
            </p:nvSpPr>
            <p:spPr bwMode="auto">
              <a:xfrm>
                <a:off x="2988" y="3286"/>
                <a:ext cx="2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Im</a:t>
                </a:r>
              </a:p>
            </p:txBody>
          </p:sp>
          <p:grpSp>
            <p:nvGrpSpPr>
              <p:cNvPr id="68730" name="Group 126">
                <a:extLst>
                  <a:ext uri="{FF2B5EF4-FFF2-40B4-BE49-F238E27FC236}">
                    <a16:creationId xmlns:a16="http://schemas.microsoft.com/office/drawing/2014/main" id="{88975736-F46A-42B9-BCA7-9FF5D4EFA6BB}"/>
                  </a:ext>
                </a:extLst>
              </p:cNvPr>
              <p:cNvGrpSpPr>
                <a:grpSpLocks/>
              </p:cNvGrpSpPr>
              <p:nvPr/>
            </p:nvGrpSpPr>
            <p:grpSpPr bwMode="auto">
              <a:xfrm>
                <a:off x="3003" y="3280"/>
                <a:ext cx="340" cy="289"/>
                <a:chOff x="3003" y="3280"/>
                <a:chExt cx="340" cy="289"/>
              </a:xfrm>
            </p:grpSpPr>
            <p:sp>
              <p:nvSpPr>
                <p:cNvPr id="68731" name="Freeform 127">
                  <a:extLst>
                    <a:ext uri="{FF2B5EF4-FFF2-40B4-BE49-F238E27FC236}">
                      <a16:creationId xmlns:a16="http://schemas.microsoft.com/office/drawing/2014/main" id="{5E4458C1-1E8E-4099-9B1A-CCE7BD6D4EDE}"/>
                    </a:ext>
                  </a:extLst>
                </p:cNvPr>
                <p:cNvSpPr>
                  <a:spLocks/>
                </p:cNvSpPr>
                <p:nvPr/>
              </p:nvSpPr>
              <p:spPr bwMode="auto">
                <a:xfrm>
                  <a:off x="3003" y="3280"/>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32" name="Freeform 128">
                  <a:extLst>
                    <a:ext uri="{FF2B5EF4-FFF2-40B4-BE49-F238E27FC236}">
                      <a16:creationId xmlns:a16="http://schemas.microsoft.com/office/drawing/2014/main" id="{892248A4-0FC0-441C-BA68-FDF1B10EA454}"/>
                    </a:ext>
                  </a:extLst>
                </p:cNvPr>
                <p:cNvSpPr>
                  <a:spLocks/>
                </p:cNvSpPr>
                <p:nvPr/>
              </p:nvSpPr>
              <p:spPr bwMode="auto">
                <a:xfrm>
                  <a:off x="3172" y="3280"/>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68705" name="Rectangle 129">
              <a:extLst>
                <a:ext uri="{FF2B5EF4-FFF2-40B4-BE49-F238E27FC236}">
                  <a16:creationId xmlns:a16="http://schemas.microsoft.com/office/drawing/2014/main" id="{B9BA784E-5D4B-478F-85A5-309340E4223B}"/>
                </a:ext>
              </a:extLst>
            </p:cNvPr>
            <p:cNvSpPr>
              <a:spLocks noChangeArrowheads="1"/>
            </p:cNvSpPr>
            <p:nvPr/>
          </p:nvSpPr>
          <p:spPr bwMode="auto">
            <a:xfrm>
              <a:off x="5473495" y="5679070"/>
              <a:ext cx="519154" cy="333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grpSp>
          <p:nvGrpSpPr>
            <p:cNvPr id="68706" name="Group 130">
              <a:extLst>
                <a:ext uri="{FF2B5EF4-FFF2-40B4-BE49-F238E27FC236}">
                  <a16:creationId xmlns:a16="http://schemas.microsoft.com/office/drawing/2014/main" id="{339E1E15-E9B5-4F7A-8FF7-AB8BE0047AD8}"/>
                </a:ext>
              </a:extLst>
            </p:cNvPr>
            <p:cNvGrpSpPr>
              <a:grpSpLocks/>
            </p:cNvGrpSpPr>
            <p:nvPr/>
          </p:nvGrpSpPr>
          <p:grpSpPr bwMode="auto">
            <a:xfrm>
              <a:off x="5497314" y="5661623"/>
              <a:ext cx="471525" cy="462039"/>
              <a:chOff x="3463" y="3280"/>
              <a:chExt cx="297" cy="291"/>
            </a:xfrm>
          </p:grpSpPr>
          <p:sp>
            <p:nvSpPr>
              <p:cNvPr id="68727" name="Freeform 131">
                <a:extLst>
                  <a:ext uri="{FF2B5EF4-FFF2-40B4-BE49-F238E27FC236}">
                    <a16:creationId xmlns:a16="http://schemas.microsoft.com/office/drawing/2014/main" id="{41CC956B-D16A-4AC8-826E-9A7D49BE4EF2}"/>
                  </a:ext>
                </a:extLst>
              </p:cNvPr>
              <p:cNvSpPr>
                <a:spLocks/>
              </p:cNvSpPr>
              <p:nvPr/>
            </p:nvSpPr>
            <p:spPr bwMode="auto">
              <a:xfrm>
                <a:off x="3463" y="3280"/>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28" name="Freeform 132">
                <a:extLst>
                  <a:ext uri="{FF2B5EF4-FFF2-40B4-BE49-F238E27FC236}">
                    <a16:creationId xmlns:a16="http://schemas.microsoft.com/office/drawing/2014/main" id="{2F56B77E-434F-4976-90A1-FD25812F3599}"/>
                  </a:ext>
                </a:extLst>
              </p:cNvPr>
              <p:cNvSpPr>
                <a:spLocks/>
              </p:cNvSpPr>
              <p:nvPr/>
            </p:nvSpPr>
            <p:spPr bwMode="auto">
              <a:xfrm>
                <a:off x="3612" y="3282"/>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8707" name="Line 133">
              <a:extLst>
                <a:ext uri="{FF2B5EF4-FFF2-40B4-BE49-F238E27FC236}">
                  <a16:creationId xmlns:a16="http://schemas.microsoft.com/office/drawing/2014/main" id="{441DA672-4704-4040-B6A7-561523C1DF54}"/>
                </a:ext>
              </a:extLst>
            </p:cNvPr>
            <p:cNvSpPr>
              <a:spLocks noChangeShapeType="1"/>
            </p:cNvSpPr>
            <p:nvPr/>
          </p:nvSpPr>
          <p:spPr bwMode="auto">
            <a:xfrm>
              <a:off x="5308382" y="5890242"/>
              <a:ext cx="1651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708" name="Freeform 134">
              <a:extLst>
                <a:ext uri="{FF2B5EF4-FFF2-40B4-BE49-F238E27FC236}">
                  <a16:creationId xmlns:a16="http://schemas.microsoft.com/office/drawing/2014/main" id="{01AD590E-724B-4143-900B-791112A0EB41}"/>
                </a:ext>
              </a:extLst>
            </p:cNvPr>
            <p:cNvSpPr>
              <a:spLocks/>
            </p:cNvSpPr>
            <p:nvPr/>
          </p:nvSpPr>
          <p:spPr bwMode="auto">
            <a:xfrm>
              <a:off x="5413166" y="5737818"/>
              <a:ext cx="76206" cy="154012"/>
            </a:xfrm>
            <a:custGeom>
              <a:avLst/>
              <a:gdLst>
                <a:gd name="T0" fmla="*/ 0 w 48"/>
                <a:gd name="T1" fmla="*/ 2147483646 h 97"/>
                <a:gd name="T2" fmla="*/ 0 w 48"/>
                <a:gd name="T3" fmla="*/ 0 h 97"/>
                <a:gd name="T4" fmla="*/ 2147483646 w 48"/>
                <a:gd name="T5" fmla="*/ 0 h 97"/>
                <a:gd name="T6" fmla="*/ 2147483646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09" name="Line 135">
              <a:extLst>
                <a:ext uri="{FF2B5EF4-FFF2-40B4-BE49-F238E27FC236}">
                  <a16:creationId xmlns:a16="http://schemas.microsoft.com/office/drawing/2014/main" id="{FA19A9F5-8E34-4A31-804F-8073FADB7F59}"/>
                </a:ext>
              </a:extLst>
            </p:cNvPr>
            <p:cNvSpPr>
              <a:spLocks noChangeShapeType="1"/>
            </p:cNvSpPr>
            <p:nvPr/>
          </p:nvSpPr>
          <p:spPr bwMode="auto">
            <a:xfrm>
              <a:off x="5968834" y="5737818"/>
              <a:ext cx="26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710" name="Rectangle 136">
              <a:extLst>
                <a:ext uri="{FF2B5EF4-FFF2-40B4-BE49-F238E27FC236}">
                  <a16:creationId xmlns:a16="http://schemas.microsoft.com/office/drawing/2014/main" id="{7B8FF259-C777-41FE-A610-7CA4C4290D9A}"/>
                </a:ext>
              </a:extLst>
            </p:cNvPr>
            <p:cNvSpPr>
              <a:spLocks noChangeArrowheads="1"/>
            </p:cNvSpPr>
            <p:nvPr/>
          </p:nvSpPr>
          <p:spPr bwMode="auto">
            <a:xfrm>
              <a:off x="6770585" y="5671132"/>
              <a:ext cx="496926" cy="333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Dm</a:t>
              </a:r>
            </a:p>
          </p:txBody>
        </p:sp>
        <p:grpSp>
          <p:nvGrpSpPr>
            <p:cNvPr id="68711" name="Group 137">
              <a:extLst>
                <a:ext uri="{FF2B5EF4-FFF2-40B4-BE49-F238E27FC236}">
                  <a16:creationId xmlns:a16="http://schemas.microsoft.com/office/drawing/2014/main" id="{3E9CC3E1-4F29-44C4-9FA0-A5BE8E22BFA8}"/>
                </a:ext>
              </a:extLst>
            </p:cNvPr>
            <p:cNvGrpSpPr>
              <a:grpSpLocks/>
            </p:cNvGrpSpPr>
            <p:nvPr/>
          </p:nvGrpSpPr>
          <p:grpSpPr bwMode="auto">
            <a:xfrm>
              <a:off x="6845203" y="5661605"/>
              <a:ext cx="515979" cy="458862"/>
              <a:chOff x="4312" y="3280"/>
              <a:chExt cx="325" cy="289"/>
            </a:xfrm>
          </p:grpSpPr>
          <p:sp>
            <p:nvSpPr>
              <p:cNvPr id="68725" name="Freeform 138">
                <a:extLst>
                  <a:ext uri="{FF2B5EF4-FFF2-40B4-BE49-F238E27FC236}">
                    <a16:creationId xmlns:a16="http://schemas.microsoft.com/office/drawing/2014/main" id="{7C3B8A44-7F3B-4457-B2C9-9B1503AAB2AF}"/>
                  </a:ext>
                </a:extLst>
              </p:cNvPr>
              <p:cNvSpPr>
                <a:spLocks/>
              </p:cNvSpPr>
              <p:nvPr/>
            </p:nvSpPr>
            <p:spPr bwMode="auto">
              <a:xfrm>
                <a:off x="4312" y="3280"/>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26" name="Freeform 139">
                <a:extLst>
                  <a:ext uri="{FF2B5EF4-FFF2-40B4-BE49-F238E27FC236}">
                    <a16:creationId xmlns:a16="http://schemas.microsoft.com/office/drawing/2014/main" id="{8E247DE6-C0F7-4B4C-9571-46AF83F0E2BA}"/>
                  </a:ext>
                </a:extLst>
              </p:cNvPr>
              <p:cNvSpPr>
                <a:spLocks/>
              </p:cNvSpPr>
              <p:nvPr/>
            </p:nvSpPr>
            <p:spPr bwMode="auto">
              <a:xfrm>
                <a:off x="4473" y="3280"/>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8712" name="Rectangle 140">
              <a:extLst>
                <a:ext uri="{FF2B5EF4-FFF2-40B4-BE49-F238E27FC236}">
                  <a16:creationId xmlns:a16="http://schemas.microsoft.com/office/drawing/2014/main" id="{812C52B7-61FB-4036-96A0-335B30684B81}"/>
                </a:ext>
              </a:extLst>
            </p:cNvPr>
            <p:cNvSpPr>
              <a:spLocks noChangeArrowheads="1"/>
            </p:cNvSpPr>
            <p:nvPr/>
          </p:nvSpPr>
          <p:spPr bwMode="auto">
            <a:xfrm>
              <a:off x="7551697" y="5671132"/>
              <a:ext cx="519153" cy="333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grpSp>
          <p:nvGrpSpPr>
            <p:cNvPr id="68713" name="Group 141">
              <a:extLst>
                <a:ext uri="{FF2B5EF4-FFF2-40B4-BE49-F238E27FC236}">
                  <a16:creationId xmlns:a16="http://schemas.microsoft.com/office/drawing/2014/main" id="{E5546262-36BF-4D7A-BDE8-43D1BE4262EC}"/>
                </a:ext>
              </a:extLst>
            </p:cNvPr>
            <p:cNvGrpSpPr>
              <a:grpSpLocks/>
            </p:cNvGrpSpPr>
            <p:nvPr/>
          </p:nvGrpSpPr>
          <p:grpSpPr bwMode="auto">
            <a:xfrm>
              <a:off x="7588211" y="5661605"/>
              <a:ext cx="450885" cy="458862"/>
              <a:chOff x="4780" y="3280"/>
              <a:chExt cx="284" cy="289"/>
            </a:xfrm>
          </p:grpSpPr>
          <p:sp>
            <p:nvSpPr>
              <p:cNvPr id="68723" name="Freeform 142">
                <a:extLst>
                  <a:ext uri="{FF2B5EF4-FFF2-40B4-BE49-F238E27FC236}">
                    <a16:creationId xmlns:a16="http://schemas.microsoft.com/office/drawing/2014/main" id="{C96908CB-9B3A-46C9-9D38-4931D6AE4894}"/>
                  </a:ext>
                </a:extLst>
              </p:cNvPr>
              <p:cNvSpPr>
                <a:spLocks/>
              </p:cNvSpPr>
              <p:nvPr/>
            </p:nvSpPr>
            <p:spPr bwMode="auto">
              <a:xfrm>
                <a:off x="4780" y="3280"/>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24" name="Freeform 143">
                <a:extLst>
                  <a:ext uri="{FF2B5EF4-FFF2-40B4-BE49-F238E27FC236}">
                    <a16:creationId xmlns:a16="http://schemas.microsoft.com/office/drawing/2014/main" id="{52F1160C-D3EB-4C87-97A0-24F24340A0B0}"/>
                  </a:ext>
                </a:extLst>
              </p:cNvPr>
              <p:cNvSpPr>
                <a:spLocks/>
              </p:cNvSpPr>
              <p:nvPr/>
            </p:nvSpPr>
            <p:spPr bwMode="auto">
              <a:xfrm>
                <a:off x="4921" y="3280"/>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8714" name="Line 144">
              <a:extLst>
                <a:ext uri="{FF2B5EF4-FFF2-40B4-BE49-F238E27FC236}">
                  <a16:creationId xmlns:a16="http://schemas.microsoft.com/office/drawing/2014/main" id="{0DDB031C-CB28-4BFE-8FEB-D00EB95BD8D6}"/>
                </a:ext>
              </a:extLst>
            </p:cNvPr>
            <p:cNvSpPr>
              <a:spLocks noChangeShapeType="1"/>
            </p:cNvSpPr>
            <p:nvPr/>
          </p:nvSpPr>
          <p:spPr bwMode="auto">
            <a:xfrm>
              <a:off x="7348481" y="5890242"/>
              <a:ext cx="23338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715" name="Line 145">
              <a:extLst>
                <a:ext uri="{FF2B5EF4-FFF2-40B4-BE49-F238E27FC236}">
                  <a16:creationId xmlns:a16="http://schemas.microsoft.com/office/drawing/2014/main" id="{2790ECFF-F2DE-438A-97B5-1404138CEDCE}"/>
                </a:ext>
              </a:extLst>
            </p:cNvPr>
            <p:cNvSpPr>
              <a:spLocks noChangeShapeType="1"/>
            </p:cNvSpPr>
            <p:nvPr/>
          </p:nvSpPr>
          <p:spPr bwMode="auto">
            <a:xfrm>
              <a:off x="6580070" y="5890242"/>
              <a:ext cx="25878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716" name="Freeform 146">
              <a:extLst>
                <a:ext uri="{FF2B5EF4-FFF2-40B4-BE49-F238E27FC236}">
                  <a16:creationId xmlns:a16="http://schemas.microsoft.com/office/drawing/2014/main" id="{67B60374-8814-4629-852F-6F775B175E24}"/>
                </a:ext>
              </a:extLst>
            </p:cNvPr>
            <p:cNvSpPr>
              <a:spLocks/>
            </p:cNvSpPr>
            <p:nvPr/>
          </p:nvSpPr>
          <p:spPr bwMode="auto">
            <a:xfrm>
              <a:off x="6778523" y="5890242"/>
              <a:ext cx="684267" cy="306437"/>
            </a:xfrm>
            <a:custGeom>
              <a:avLst/>
              <a:gdLst>
                <a:gd name="T0" fmla="*/ 0 w 431"/>
                <a:gd name="T1" fmla="*/ 0 h 193"/>
                <a:gd name="T2" fmla="*/ 0 w 431"/>
                <a:gd name="T3" fmla="*/ 2147483646 h 193"/>
                <a:gd name="T4" fmla="*/ 2147483646 w 431"/>
                <a:gd name="T5" fmla="*/ 2147483646 h 193"/>
                <a:gd name="T6" fmla="*/ 2147483646 w 431"/>
                <a:gd name="T7" fmla="*/ 2147483646 h 193"/>
                <a:gd name="T8" fmla="*/ 2147483646 w 431"/>
                <a:gd name="T9" fmla="*/ 0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17" name="Line 147">
              <a:extLst>
                <a:ext uri="{FF2B5EF4-FFF2-40B4-BE49-F238E27FC236}">
                  <a16:creationId xmlns:a16="http://schemas.microsoft.com/office/drawing/2014/main" id="{04F4A114-5627-4CD0-A34D-A3141EA4FAAC}"/>
                </a:ext>
              </a:extLst>
            </p:cNvPr>
            <p:cNvSpPr>
              <a:spLocks noChangeShapeType="1"/>
            </p:cNvSpPr>
            <p:nvPr/>
          </p:nvSpPr>
          <p:spPr bwMode="auto">
            <a:xfrm>
              <a:off x="5968834" y="6042667"/>
              <a:ext cx="26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718" name="Freeform 148">
              <a:extLst>
                <a:ext uri="{FF2B5EF4-FFF2-40B4-BE49-F238E27FC236}">
                  <a16:creationId xmlns:a16="http://schemas.microsoft.com/office/drawing/2014/main" id="{D307A232-DBF0-49D9-8F59-F2218044882F}"/>
                </a:ext>
              </a:extLst>
            </p:cNvPr>
            <p:cNvSpPr>
              <a:spLocks/>
            </p:cNvSpPr>
            <p:nvPr/>
          </p:nvSpPr>
          <p:spPr bwMode="auto">
            <a:xfrm>
              <a:off x="6160937" y="5882303"/>
              <a:ext cx="535029" cy="441397"/>
            </a:xfrm>
            <a:custGeom>
              <a:avLst/>
              <a:gdLst>
                <a:gd name="T0" fmla="*/ 0 w 337"/>
                <a:gd name="T1" fmla="*/ 2147483646 h 278"/>
                <a:gd name="T2" fmla="*/ 0 w 337"/>
                <a:gd name="T3" fmla="*/ 2147483646 h 278"/>
                <a:gd name="T4" fmla="*/ 2147483646 w 337"/>
                <a:gd name="T5" fmla="*/ 2147483646 h 278"/>
                <a:gd name="T6" fmla="*/ 2147483646 w 337"/>
                <a:gd name="T7" fmla="*/ 2147483646 h 278"/>
                <a:gd name="T8" fmla="*/ 2147483646 w 337"/>
                <a:gd name="T9" fmla="*/ 0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19" name="Rectangle 150">
              <a:extLst>
                <a:ext uri="{FF2B5EF4-FFF2-40B4-BE49-F238E27FC236}">
                  <a16:creationId xmlns:a16="http://schemas.microsoft.com/office/drawing/2014/main" id="{29DE2615-A6F0-47D1-92E1-4C5D273E9264}"/>
                </a:ext>
              </a:extLst>
            </p:cNvPr>
            <p:cNvSpPr>
              <a:spLocks noChangeArrowheads="1"/>
            </p:cNvSpPr>
            <p:nvPr/>
          </p:nvSpPr>
          <p:spPr bwMode="auto">
            <a:xfrm>
              <a:off x="4093850" y="4966167"/>
              <a:ext cx="527091" cy="438221"/>
            </a:xfrm>
            <a:prstGeom prst="rect">
              <a:avLst/>
            </a:prstGeom>
            <a:solidFill>
              <a:srgbClr val="FFC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90000" rIns="90488" bIns="9000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Im</a:t>
              </a:r>
            </a:p>
          </p:txBody>
        </p:sp>
        <p:sp>
          <p:nvSpPr>
            <p:cNvPr id="68720" name="Rectangle 62">
              <a:extLst>
                <a:ext uri="{FF2B5EF4-FFF2-40B4-BE49-F238E27FC236}">
                  <a16:creationId xmlns:a16="http://schemas.microsoft.com/office/drawing/2014/main" id="{6C5407AF-D90D-4413-ABEF-1EE7301879A4}"/>
                </a:ext>
              </a:extLst>
            </p:cNvPr>
            <p:cNvSpPr>
              <a:spLocks noChangeArrowheads="1"/>
            </p:cNvSpPr>
            <p:nvPr/>
          </p:nvSpPr>
          <p:spPr bwMode="auto">
            <a:xfrm>
              <a:off x="5517949" y="3537185"/>
              <a:ext cx="519154" cy="333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sp>
          <p:nvSpPr>
            <p:cNvPr id="68721" name="Rectangle 13">
              <a:extLst>
                <a:ext uri="{FF2B5EF4-FFF2-40B4-BE49-F238E27FC236}">
                  <a16:creationId xmlns:a16="http://schemas.microsoft.com/office/drawing/2014/main" id="{E8E7CF17-8353-4CE3-99D8-155B06E3AC6B}"/>
                </a:ext>
              </a:extLst>
            </p:cNvPr>
            <p:cNvSpPr>
              <a:spLocks noChangeArrowheads="1"/>
            </p:cNvSpPr>
            <p:nvPr/>
          </p:nvSpPr>
          <p:spPr bwMode="auto">
            <a:xfrm>
              <a:off x="3943378" y="2058161"/>
              <a:ext cx="1112572" cy="366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800">
                  <a:latin typeface="Arial" panose="020B0604020202020204" pitchFamily="34" charset="0"/>
                  <a:ea typeface="宋体" panose="02010600030101010101" pitchFamily="2" charset="-122"/>
                </a:rPr>
                <a:t>时钟周期</a:t>
              </a:r>
              <a:endParaRPr lang="en-US" altLang="zh-CN" sz="1800">
                <a:latin typeface="Arial" panose="020B0604020202020204" pitchFamily="34" charset="0"/>
                <a:ea typeface="宋体" panose="02010600030101010101" pitchFamily="2" charset="-122"/>
              </a:endParaRPr>
            </a:p>
          </p:txBody>
        </p:sp>
        <p:sp>
          <p:nvSpPr>
            <p:cNvPr id="68722" name="文本框 154">
              <a:extLst>
                <a:ext uri="{FF2B5EF4-FFF2-40B4-BE49-F238E27FC236}">
                  <a16:creationId xmlns:a16="http://schemas.microsoft.com/office/drawing/2014/main" id="{B2C2CCFC-B356-4C2A-8AEC-EA37DE289AFE}"/>
                </a:ext>
              </a:extLst>
            </p:cNvPr>
            <p:cNvSpPr txBox="1">
              <a:spLocks noChangeArrowheads="1"/>
            </p:cNvSpPr>
            <p:nvPr/>
          </p:nvSpPr>
          <p:spPr bwMode="auto">
            <a:xfrm>
              <a:off x="388938" y="3680877"/>
              <a:ext cx="311301" cy="1200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800">
                  <a:ea typeface="宋体" panose="02010600030101010101" pitchFamily="2" charset="-122"/>
                </a:rPr>
                <a:t>指令序列</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0">
                                            <p:txEl>
                                              <p:pRg st="0" end="0"/>
                                            </p:txEl>
                                          </p:spTgt>
                                        </p:tgtEl>
                                        <p:attrNameLst>
                                          <p:attrName>style.visibility</p:attrName>
                                        </p:attrNameLst>
                                      </p:cBhvr>
                                      <p:to>
                                        <p:strVal val="visible"/>
                                      </p:to>
                                    </p:set>
                                    <p:animEffect transition="in" filter="blinds(horizontal)">
                                      <p:cBhvr>
                                        <p:cTn id="7" dur="500"/>
                                        <p:tgtEl>
                                          <p:spTgt spid="1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0">
                                            <p:txEl>
                                              <p:pRg st="1" end="1"/>
                                            </p:txEl>
                                          </p:spTgt>
                                        </p:tgtEl>
                                        <p:attrNameLst>
                                          <p:attrName>style.visibility</p:attrName>
                                        </p:attrNameLst>
                                      </p:cBhvr>
                                      <p:to>
                                        <p:strVal val="visible"/>
                                      </p:to>
                                    </p:set>
                                    <p:animEffect transition="in" filter="blinds(horizontal)">
                                      <p:cBhvr>
                                        <p:cTn id="12" dur="500"/>
                                        <p:tgtEl>
                                          <p:spTgt spid="15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8">
                                            <p:txEl>
                                              <p:pRg st="0" end="0"/>
                                            </p:txEl>
                                          </p:spTgt>
                                        </p:tgtEl>
                                        <p:attrNameLst>
                                          <p:attrName>style.visibility</p:attrName>
                                        </p:attrNameLst>
                                      </p:cBhvr>
                                      <p:to>
                                        <p:strVal val="visible"/>
                                      </p:to>
                                    </p:set>
                                    <p:animEffect transition="in" filter="blinds(horizontal)">
                                      <p:cBhvr>
                                        <p:cTn id="17" dur="500"/>
                                        <p:tgtEl>
                                          <p:spTgt spid="14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48">
                                            <p:txEl>
                                              <p:pRg st="1" end="1"/>
                                            </p:txEl>
                                          </p:spTgt>
                                        </p:tgtEl>
                                        <p:attrNameLst>
                                          <p:attrName>style.visibility</p:attrName>
                                        </p:attrNameLst>
                                      </p:cBhvr>
                                      <p:to>
                                        <p:strVal val="visible"/>
                                      </p:to>
                                    </p:set>
                                    <p:animEffect transition="in" filter="blinds(horizontal)">
                                      <p:cBhvr>
                                        <p:cTn id="27" dur="500"/>
                                        <p:tgtEl>
                                          <p:spTgt spid="148">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151"/>
                                        </p:tgtEl>
                                        <p:attrNameLst>
                                          <p:attrName>style.visibility</p:attrName>
                                        </p:attrNameLst>
                                      </p:cBhvr>
                                      <p:to>
                                        <p:strVal val="visible"/>
                                      </p:to>
                                    </p:set>
                                    <p:anim calcmode="lin" valueType="num">
                                      <p:cBhvr additive="base">
                                        <p:cTn id="32" dur="500" fill="hold"/>
                                        <p:tgtEl>
                                          <p:spTgt spid="151"/>
                                        </p:tgtEl>
                                        <p:attrNameLst>
                                          <p:attrName>ppt_x</p:attrName>
                                        </p:attrNameLst>
                                      </p:cBhvr>
                                      <p:tavLst>
                                        <p:tav tm="0">
                                          <p:val>
                                            <p:strVal val="#ppt_x"/>
                                          </p:val>
                                        </p:tav>
                                        <p:tav tm="100000">
                                          <p:val>
                                            <p:strVal val="#ppt_x"/>
                                          </p:val>
                                        </p:tav>
                                      </p:tavLst>
                                    </p:anim>
                                    <p:anim calcmode="lin" valueType="num">
                                      <p:cBhvr additive="base">
                                        <p:cTn id="33" dur="500" fill="hold"/>
                                        <p:tgtEl>
                                          <p:spTgt spid="151"/>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500"/>
                            </p:stCondLst>
                            <p:childTnLst>
                              <p:par>
                                <p:cTn id="35" presetID="2" presetClass="entr" presetSubtype="4" fill="hold" nodeType="afterEffect">
                                  <p:stCondLst>
                                    <p:cond delay="50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7CDB10DD-D8AE-4E6F-8931-ACCB03191648}"/>
              </a:ext>
            </a:extLst>
          </p:cNvPr>
          <p:cNvSpPr>
            <a:spLocks noGrp="1" noChangeArrowheads="1"/>
          </p:cNvSpPr>
          <p:nvPr>
            <p:ph type="title"/>
          </p:nvPr>
        </p:nvSpPr>
        <p:spPr>
          <a:xfrm>
            <a:off x="800100" y="228600"/>
            <a:ext cx="6862763" cy="373063"/>
          </a:xfrm>
        </p:spPr>
        <p:txBody>
          <a:bodyPr/>
          <a:lstStyle/>
          <a:p>
            <a:r>
              <a:rPr lang="zh-CN" altLang="en-US">
                <a:ea typeface="宋体" panose="02010600030101010101" pitchFamily="2" charset="-122"/>
              </a:rPr>
              <a:t>数据冒险（</a:t>
            </a:r>
            <a:r>
              <a:rPr lang="en-US" altLang="zh-CN">
                <a:ea typeface="宋体" panose="02010600030101010101" pitchFamily="2" charset="-122"/>
              </a:rPr>
              <a:t> Data Hazard </a:t>
            </a:r>
            <a:r>
              <a:rPr lang="zh-CN" altLang="en-US">
                <a:ea typeface="宋体" panose="02010600030101010101" pitchFamily="2" charset="-122"/>
              </a:rPr>
              <a:t>）</a:t>
            </a:r>
          </a:p>
        </p:txBody>
      </p:sp>
      <p:sp>
        <p:nvSpPr>
          <p:cNvPr id="68611" name="内容占位符 2">
            <a:extLst>
              <a:ext uri="{FF2B5EF4-FFF2-40B4-BE49-F238E27FC236}">
                <a16:creationId xmlns:a16="http://schemas.microsoft.com/office/drawing/2014/main" id="{2EC7B607-CACA-4DDB-B4CC-FF60C719C8DC}"/>
              </a:ext>
            </a:extLst>
          </p:cNvPr>
          <p:cNvSpPr>
            <a:spLocks noGrp="1" noChangeArrowheads="1"/>
          </p:cNvSpPr>
          <p:nvPr>
            <p:ph idx="1"/>
          </p:nvPr>
        </p:nvSpPr>
        <p:spPr>
          <a:xfrm>
            <a:off x="387350" y="635000"/>
            <a:ext cx="8450263" cy="373063"/>
          </a:xfrm>
        </p:spPr>
        <p:txBody>
          <a:bodyPr/>
          <a:lstStyle/>
          <a:p>
            <a:r>
              <a:rPr lang="zh-CN" altLang="en-US" sz="2000">
                <a:ea typeface="黑体" panose="02010609060101010101" pitchFamily="49" charset="-122"/>
              </a:rPr>
              <a:t>现象：</a:t>
            </a:r>
            <a:r>
              <a:rPr lang="zh-CN" altLang="en-US" sz="2000">
                <a:solidFill>
                  <a:srgbClr val="990000"/>
                </a:solidFill>
                <a:ea typeface="黑体" panose="02010609060101010101" pitchFamily="49" charset="-122"/>
              </a:rPr>
              <a:t>后面指令用到前面指令结果时，前面指令的结果还没产生。</a:t>
            </a:r>
            <a:endParaRPr lang="zh-CN" altLang="en-US" sz="2000">
              <a:ea typeface="宋体" panose="02010600030101010101" pitchFamily="2" charset="-122"/>
            </a:endParaRPr>
          </a:p>
        </p:txBody>
      </p:sp>
      <p:sp>
        <p:nvSpPr>
          <p:cNvPr id="68732" name="文本框 157">
            <a:extLst>
              <a:ext uri="{FF2B5EF4-FFF2-40B4-BE49-F238E27FC236}">
                <a16:creationId xmlns:a16="http://schemas.microsoft.com/office/drawing/2014/main" id="{CF9996DB-E370-4E27-BFB2-0E0D936ADC08}"/>
              </a:ext>
            </a:extLst>
          </p:cNvPr>
          <p:cNvSpPr txBox="1">
            <a:spLocks noChangeArrowheads="1"/>
          </p:cNvSpPr>
          <p:nvPr/>
        </p:nvSpPr>
        <p:spPr bwMode="auto">
          <a:xfrm>
            <a:off x="387350" y="5559425"/>
            <a:ext cx="86677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buClr>
                <a:schemeClr val="accent2"/>
              </a:buClr>
              <a:buFont typeface="Wingdings" panose="05000000000000000000" pitchFamily="2" charset="2"/>
              <a:buChar char="u"/>
            </a:pPr>
            <a:r>
              <a:rPr lang="zh-CN" altLang="en-US" sz="2000">
                <a:ea typeface="宋体" panose="02010600030101010101" pitchFamily="2" charset="-122"/>
              </a:rPr>
              <a:t>第</a:t>
            </a:r>
            <a:r>
              <a:rPr lang="en-US" altLang="zh-CN" sz="2000">
                <a:ea typeface="宋体" panose="02010600030101010101" pitchFamily="2" charset="-122"/>
              </a:rPr>
              <a:t>1</a:t>
            </a:r>
            <a:r>
              <a:rPr lang="zh-CN" altLang="en-US" sz="2000">
                <a:ea typeface="宋体" panose="02010600030101010101" pitchFamily="2" charset="-122"/>
              </a:rPr>
              <a:t>条指令的目的操作数是</a:t>
            </a:r>
            <a:r>
              <a:rPr lang="en-US" altLang="zh-CN" sz="2000">
                <a:ea typeface="宋体" panose="02010600030101010101" pitchFamily="2" charset="-122"/>
              </a:rPr>
              <a:t>r1</a:t>
            </a:r>
            <a:r>
              <a:rPr lang="zh-CN" altLang="en-US" sz="2000">
                <a:ea typeface="宋体" panose="02010600030101010101" pitchFamily="2" charset="-122"/>
              </a:rPr>
              <a:t>，它是后面几条指令的源操作数。</a:t>
            </a:r>
            <a:endParaRPr lang="en-US" altLang="zh-CN" sz="2000">
              <a:ea typeface="宋体" panose="02010600030101010101" pitchFamily="2" charset="-122"/>
            </a:endParaRPr>
          </a:p>
          <a:p>
            <a:pPr>
              <a:buClr>
                <a:schemeClr val="accent2"/>
              </a:buClr>
              <a:buFont typeface="Wingdings" panose="05000000000000000000" pitchFamily="2" charset="2"/>
              <a:buChar char="u"/>
            </a:pPr>
            <a:r>
              <a:rPr lang="zh-CN" altLang="en-US" sz="2000">
                <a:ea typeface="宋体" panose="02010600030101010101" pitchFamily="2" charset="-122"/>
              </a:rPr>
              <a:t>第</a:t>
            </a:r>
            <a:r>
              <a:rPr lang="en-US" altLang="zh-CN" sz="2000">
                <a:ea typeface="宋体" panose="02010600030101010101" pitchFamily="2" charset="-122"/>
              </a:rPr>
              <a:t>1</a:t>
            </a:r>
            <a:r>
              <a:rPr lang="zh-CN" altLang="en-US" sz="2000">
                <a:ea typeface="宋体" panose="02010600030101010101" pitchFamily="2" charset="-122"/>
              </a:rPr>
              <a:t>条指令要到</a:t>
            </a:r>
            <a:r>
              <a:rPr lang="en-US" altLang="zh-CN" sz="2000">
                <a:ea typeface="宋体" panose="02010600030101010101" pitchFamily="2" charset="-122"/>
              </a:rPr>
              <a:t>Wr</a:t>
            </a:r>
            <a:r>
              <a:rPr lang="zh-CN" altLang="en-US" sz="2000">
                <a:ea typeface="宋体" panose="02010600030101010101" pitchFamily="2" charset="-122"/>
              </a:rPr>
              <a:t>阶段才写入</a:t>
            </a:r>
            <a:r>
              <a:rPr lang="en-US" altLang="zh-CN" sz="2000">
                <a:ea typeface="宋体" panose="02010600030101010101" pitchFamily="2" charset="-122"/>
              </a:rPr>
              <a:t>r1</a:t>
            </a:r>
            <a:r>
              <a:rPr lang="zh-CN" altLang="en-US" sz="2000">
                <a:ea typeface="宋体" panose="02010600030101010101" pitchFamily="2" charset="-122"/>
              </a:rPr>
              <a:t>，但后面的指令</a:t>
            </a:r>
            <a:r>
              <a:rPr lang="en-US" altLang="zh-CN" sz="2000">
                <a:ea typeface="宋体" panose="02010600030101010101" pitchFamily="2" charset="-122"/>
              </a:rPr>
              <a:t>sub</a:t>
            </a:r>
            <a:r>
              <a:rPr lang="zh-CN" altLang="en-US" sz="2000">
                <a:ea typeface="宋体" panose="02010600030101010101" pitchFamily="2" charset="-122"/>
              </a:rPr>
              <a:t>和</a:t>
            </a:r>
            <a:r>
              <a:rPr lang="en-US" altLang="zh-CN" sz="2000">
                <a:ea typeface="宋体" panose="02010600030101010101" pitchFamily="2" charset="-122"/>
              </a:rPr>
              <a:t>and</a:t>
            </a:r>
            <a:r>
              <a:rPr lang="zh-CN" altLang="en-US" sz="2000">
                <a:ea typeface="宋体" panose="02010600030101010101" pitchFamily="2" charset="-122"/>
              </a:rPr>
              <a:t>在此之前就读</a:t>
            </a:r>
            <a:r>
              <a:rPr lang="en-US" altLang="zh-CN" sz="2000">
                <a:ea typeface="宋体" panose="02010600030101010101" pitchFamily="2" charset="-122"/>
              </a:rPr>
              <a:t>r1</a:t>
            </a:r>
            <a:r>
              <a:rPr lang="zh-CN" altLang="en-US" sz="2000">
                <a:ea typeface="宋体" panose="02010600030101010101" pitchFamily="2" charset="-122"/>
              </a:rPr>
              <a:t>，</a:t>
            </a:r>
            <a:r>
              <a:rPr lang="en-US" altLang="zh-CN" sz="2000">
                <a:ea typeface="宋体" panose="02010600030101010101" pitchFamily="2" charset="-122"/>
              </a:rPr>
              <a:t>or</a:t>
            </a:r>
            <a:r>
              <a:rPr lang="zh-CN" altLang="en-US" sz="2000">
                <a:ea typeface="宋体" panose="02010600030101010101" pitchFamily="2" charset="-122"/>
              </a:rPr>
              <a:t>指令在</a:t>
            </a:r>
            <a:r>
              <a:rPr lang="en-US" altLang="zh-CN" sz="2000">
                <a:ea typeface="宋体" panose="02010600030101010101" pitchFamily="2" charset="-122"/>
              </a:rPr>
              <a:t>Wr</a:t>
            </a:r>
            <a:r>
              <a:rPr lang="zh-CN" altLang="en-US" sz="2000">
                <a:ea typeface="宋体" panose="02010600030101010101" pitchFamily="2" charset="-122"/>
              </a:rPr>
              <a:t>同时读</a:t>
            </a:r>
            <a:r>
              <a:rPr lang="en-US" altLang="zh-CN" sz="2000">
                <a:ea typeface="宋体" panose="02010600030101010101" pitchFamily="2" charset="-122"/>
              </a:rPr>
              <a:t>r1</a:t>
            </a:r>
            <a:r>
              <a:rPr lang="zh-CN" altLang="en-US" sz="2000">
                <a:ea typeface="宋体" panose="02010600030101010101" pitchFamily="2" charset="-122"/>
              </a:rPr>
              <a:t>，显然会得出错误的结果。</a:t>
            </a:r>
          </a:p>
        </p:txBody>
      </p:sp>
      <p:grpSp>
        <p:nvGrpSpPr>
          <p:cNvPr id="3" name="组合 2">
            <a:extLst>
              <a:ext uri="{FF2B5EF4-FFF2-40B4-BE49-F238E27FC236}">
                <a16:creationId xmlns:a16="http://schemas.microsoft.com/office/drawing/2014/main" id="{53B3A9AB-952F-466D-895A-B8873AEA40F3}"/>
              </a:ext>
            </a:extLst>
          </p:cNvPr>
          <p:cNvGrpSpPr>
            <a:grpSpLocks/>
          </p:cNvGrpSpPr>
          <p:nvPr/>
        </p:nvGrpSpPr>
        <p:grpSpPr bwMode="auto">
          <a:xfrm>
            <a:off x="387350" y="1066800"/>
            <a:ext cx="8699500" cy="4492625"/>
            <a:chOff x="387350" y="1066800"/>
            <a:chExt cx="8699500" cy="4492625"/>
          </a:xfrm>
        </p:grpSpPr>
        <p:sp>
          <p:nvSpPr>
            <p:cNvPr id="69639" name="Freeform 2">
              <a:extLst>
                <a:ext uri="{FF2B5EF4-FFF2-40B4-BE49-F238E27FC236}">
                  <a16:creationId xmlns:a16="http://schemas.microsoft.com/office/drawing/2014/main" id="{0B143B8E-BD3C-4C2D-9139-E9DC622D53C9}"/>
                </a:ext>
              </a:extLst>
            </p:cNvPr>
            <p:cNvSpPr>
              <a:spLocks/>
            </p:cNvSpPr>
            <p:nvPr/>
          </p:nvSpPr>
          <p:spPr bwMode="auto">
            <a:xfrm>
              <a:off x="5892800" y="1974850"/>
              <a:ext cx="225425" cy="458788"/>
            </a:xfrm>
            <a:custGeom>
              <a:avLst/>
              <a:gdLst>
                <a:gd name="T0" fmla="*/ 2147483646 w 142"/>
                <a:gd name="T1" fmla="*/ 0 h 289"/>
                <a:gd name="T2" fmla="*/ 0 w 142"/>
                <a:gd name="T3" fmla="*/ 0 h 289"/>
                <a:gd name="T4" fmla="*/ 0 w 142"/>
                <a:gd name="T5" fmla="*/ 2147483646 h 289"/>
                <a:gd name="T6" fmla="*/ 2147483646 w 142"/>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solidFill>
              <a:schemeClr val="accent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40" name="Freeform 3">
              <a:extLst>
                <a:ext uri="{FF2B5EF4-FFF2-40B4-BE49-F238E27FC236}">
                  <a16:creationId xmlns:a16="http://schemas.microsoft.com/office/drawing/2014/main" id="{D65BA054-9DF5-4166-810F-896452F4FE5F}"/>
                </a:ext>
              </a:extLst>
            </p:cNvPr>
            <p:cNvSpPr>
              <a:spLocks/>
            </p:cNvSpPr>
            <p:nvPr/>
          </p:nvSpPr>
          <p:spPr bwMode="auto">
            <a:xfrm>
              <a:off x="4714875" y="2686050"/>
              <a:ext cx="234950" cy="458788"/>
            </a:xfrm>
            <a:custGeom>
              <a:avLst/>
              <a:gdLst>
                <a:gd name="T0" fmla="*/ 0 w 148"/>
                <a:gd name="T1" fmla="*/ 0 h 289"/>
                <a:gd name="T2" fmla="*/ 2147483646 w 148"/>
                <a:gd name="T3" fmla="*/ 0 h 289"/>
                <a:gd name="T4" fmla="*/ 2147483646 w 148"/>
                <a:gd name="T5" fmla="*/ 2147483646 h 289"/>
                <a:gd name="T6" fmla="*/ 0 w 148"/>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solidFill>
              <a:schemeClr val="accent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41" name="Freeform 4">
              <a:extLst>
                <a:ext uri="{FF2B5EF4-FFF2-40B4-BE49-F238E27FC236}">
                  <a16:creationId xmlns:a16="http://schemas.microsoft.com/office/drawing/2014/main" id="{F0E19EAF-1D98-4CB0-8488-5F1223DEECF4}"/>
                </a:ext>
              </a:extLst>
            </p:cNvPr>
            <p:cNvSpPr>
              <a:spLocks/>
            </p:cNvSpPr>
            <p:nvPr/>
          </p:nvSpPr>
          <p:spPr bwMode="auto">
            <a:xfrm>
              <a:off x="5392738" y="3397250"/>
              <a:ext cx="234950" cy="458788"/>
            </a:xfrm>
            <a:custGeom>
              <a:avLst/>
              <a:gdLst>
                <a:gd name="T0" fmla="*/ 0 w 148"/>
                <a:gd name="T1" fmla="*/ 0 h 289"/>
                <a:gd name="T2" fmla="*/ 2147483646 w 148"/>
                <a:gd name="T3" fmla="*/ 0 h 289"/>
                <a:gd name="T4" fmla="*/ 2147483646 w 148"/>
                <a:gd name="T5" fmla="*/ 2147483646 h 289"/>
                <a:gd name="T6" fmla="*/ 0 w 148"/>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solidFill>
              <a:schemeClr val="accent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42" name="Freeform 5">
              <a:extLst>
                <a:ext uri="{FF2B5EF4-FFF2-40B4-BE49-F238E27FC236}">
                  <a16:creationId xmlns:a16="http://schemas.microsoft.com/office/drawing/2014/main" id="{89D56109-DC5F-4E73-8C4F-8F9B9537D7DE}"/>
                </a:ext>
              </a:extLst>
            </p:cNvPr>
            <p:cNvSpPr>
              <a:spLocks/>
            </p:cNvSpPr>
            <p:nvPr/>
          </p:nvSpPr>
          <p:spPr bwMode="auto">
            <a:xfrm>
              <a:off x="6070600" y="4108450"/>
              <a:ext cx="234950" cy="458788"/>
            </a:xfrm>
            <a:custGeom>
              <a:avLst/>
              <a:gdLst>
                <a:gd name="T0" fmla="*/ 0 w 148"/>
                <a:gd name="T1" fmla="*/ 0 h 289"/>
                <a:gd name="T2" fmla="*/ 2147483646 w 148"/>
                <a:gd name="T3" fmla="*/ 0 h 289"/>
                <a:gd name="T4" fmla="*/ 2147483646 w 148"/>
                <a:gd name="T5" fmla="*/ 2147483646 h 289"/>
                <a:gd name="T6" fmla="*/ 0 w 148"/>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solidFill>
              <a:schemeClr val="accent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43" name="Rectangle 7">
              <a:extLst>
                <a:ext uri="{FF2B5EF4-FFF2-40B4-BE49-F238E27FC236}">
                  <a16:creationId xmlns:a16="http://schemas.microsoft.com/office/drawing/2014/main" id="{C821CA7F-0FE2-4805-B183-3E70D534988E}"/>
                </a:ext>
              </a:extLst>
            </p:cNvPr>
            <p:cNvSpPr>
              <a:spLocks noChangeArrowheads="1"/>
            </p:cNvSpPr>
            <p:nvPr/>
          </p:nvSpPr>
          <p:spPr bwMode="auto">
            <a:xfrm>
              <a:off x="387350" y="2762250"/>
              <a:ext cx="425450" cy="119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800">
                  <a:latin typeface="Arial" panose="020B0604020202020204" pitchFamily="34" charset="0"/>
                  <a:ea typeface="宋体" panose="02010600030101010101" pitchFamily="2" charset="-122"/>
                </a:rPr>
                <a:t>指令序列</a:t>
              </a:r>
              <a:endParaRPr lang="en-US" altLang="zh-CN" sz="1800">
                <a:latin typeface="Arial" panose="020B0604020202020204" pitchFamily="34" charset="0"/>
                <a:ea typeface="宋体" panose="02010600030101010101" pitchFamily="2" charset="-122"/>
              </a:endParaRPr>
            </a:p>
          </p:txBody>
        </p:sp>
        <p:sp>
          <p:nvSpPr>
            <p:cNvPr id="69644" name="Line 8">
              <a:extLst>
                <a:ext uri="{FF2B5EF4-FFF2-40B4-BE49-F238E27FC236}">
                  <a16:creationId xmlns:a16="http://schemas.microsoft.com/office/drawing/2014/main" id="{F4C2B57E-2667-42DE-9DD0-2403872E9191}"/>
                </a:ext>
              </a:extLst>
            </p:cNvPr>
            <p:cNvSpPr>
              <a:spLocks noChangeShapeType="1"/>
            </p:cNvSpPr>
            <p:nvPr/>
          </p:nvSpPr>
          <p:spPr bwMode="auto">
            <a:xfrm>
              <a:off x="850900" y="2151063"/>
              <a:ext cx="0" cy="32385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45" name="Line 9">
              <a:extLst>
                <a:ext uri="{FF2B5EF4-FFF2-40B4-BE49-F238E27FC236}">
                  <a16:creationId xmlns:a16="http://schemas.microsoft.com/office/drawing/2014/main" id="{886F7EC0-C3CC-467C-A9BB-052FA22CC7AD}"/>
                </a:ext>
              </a:extLst>
            </p:cNvPr>
            <p:cNvSpPr>
              <a:spLocks noChangeShapeType="1"/>
            </p:cNvSpPr>
            <p:nvPr/>
          </p:nvSpPr>
          <p:spPr bwMode="auto">
            <a:xfrm>
              <a:off x="2662238" y="1411288"/>
              <a:ext cx="6324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46" name="Rectangle 10">
              <a:extLst>
                <a:ext uri="{FF2B5EF4-FFF2-40B4-BE49-F238E27FC236}">
                  <a16:creationId xmlns:a16="http://schemas.microsoft.com/office/drawing/2014/main" id="{FE3D7B35-1294-440A-9936-A41553A6F09A}"/>
                </a:ext>
              </a:extLst>
            </p:cNvPr>
            <p:cNvSpPr>
              <a:spLocks noChangeArrowheads="1"/>
            </p:cNvSpPr>
            <p:nvPr/>
          </p:nvSpPr>
          <p:spPr bwMode="auto">
            <a:xfrm>
              <a:off x="4025900" y="1066800"/>
              <a:ext cx="1104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800">
                  <a:latin typeface="Arial" panose="020B0604020202020204" pitchFamily="34" charset="0"/>
                  <a:ea typeface="宋体" panose="02010600030101010101" pitchFamily="2" charset="-122"/>
                </a:rPr>
                <a:t>时钟周期</a:t>
              </a:r>
              <a:endParaRPr lang="en-US" altLang="zh-CN" sz="1800">
                <a:latin typeface="Arial" panose="020B0604020202020204" pitchFamily="34" charset="0"/>
                <a:ea typeface="宋体" panose="02010600030101010101" pitchFamily="2" charset="-122"/>
              </a:endParaRPr>
            </a:p>
          </p:txBody>
        </p:sp>
        <p:sp>
          <p:nvSpPr>
            <p:cNvPr id="69647" name="Rectangle 11">
              <a:extLst>
                <a:ext uri="{FF2B5EF4-FFF2-40B4-BE49-F238E27FC236}">
                  <a16:creationId xmlns:a16="http://schemas.microsoft.com/office/drawing/2014/main" id="{EE446FA3-7344-4946-89EB-04AD4C4C8058}"/>
                </a:ext>
              </a:extLst>
            </p:cNvPr>
            <p:cNvSpPr>
              <a:spLocks noChangeArrowheads="1"/>
            </p:cNvSpPr>
            <p:nvPr/>
          </p:nvSpPr>
          <p:spPr bwMode="auto">
            <a:xfrm>
              <a:off x="887413" y="1970088"/>
              <a:ext cx="2119312"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2800">
                  <a:latin typeface="Arial" panose="020B0604020202020204" pitchFamily="34" charset="0"/>
                  <a:ea typeface="宋体" panose="02010600030101010101" pitchFamily="2" charset="-122"/>
                </a:rPr>
                <a:t>add </a:t>
              </a:r>
              <a:r>
                <a:rPr lang="en-US" altLang="zh-CN" sz="2800" u="sng">
                  <a:solidFill>
                    <a:schemeClr val="accent1"/>
                  </a:solidFill>
                  <a:latin typeface="Arial" panose="020B0604020202020204" pitchFamily="34" charset="0"/>
                  <a:ea typeface="宋体" panose="02010600030101010101" pitchFamily="2" charset="-122"/>
                </a:rPr>
                <a:t>r1</a:t>
              </a:r>
              <a:r>
                <a:rPr lang="en-US" altLang="zh-CN" sz="2800">
                  <a:latin typeface="Arial" panose="020B0604020202020204" pitchFamily="34" charset="0"/>
                  <a:ea typeface="宋体" panose="02010600030101010101" pitchFamily="2" charset="-122"/>
                </a:rPr>
                <a:t>,r2,r3</a:t>
              </a:r>
            </a:p>
          </p:txBody>
        </p:sp>
        <p:sp>
          <p:nvSpPr>
            <p:cNvPr id="69648" name="Rectangle 12">
              <a:extLst>
                <a:ext uri="{FF2B5EF4-FFF2-40B4-BE49-F238E27FC236}">
                  <a16:creationId xmlns:a16="http://schemas.microsoft.com/office/drawing/2014/main" id="{D4D4A389-A8F2-4FBF-B949-EE5D3689CF6E}"/>
                </a:ext>
              </a:extLst>
            </p:cNvPr>
            <p:cNvSpPr>
              <a:spLocks noChangeArrowheads="1"/>
            </p:cNvSpPr>
            <p:nvPr/>
          </p:nvSpPr>
          <p:spPr bwMode="auto">
            <a:xfrm>
              <a:off x="862013" y="2693988"/>
              <a:ext cx="2119312"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2800">
                  <a:latin typeface="Arial" panose="020B0604020202020204" pitchFamily="34" charset="0"/>
                  <a:ea typeface="宋体" panose="02010600030101010101" pitchFamily="2" charset="-122"/>
                </a:rPr>
                <a:t>sub r4,</a:t>
              </a:r>
              <a:r>
                <a:rPr lang="en-US" altLang="zh-CN" sz="2800" u="sng">
                  <a:solidFill>
                    <a:schemeClr val="accent1"/>
                  </a:solidFill>
                  <a:latin typeface="Arial" panose="020B0604020202020204" pitchFamily="34" charset="0"/>
                  <a:ea typeface="宋体" panose="02010600030101010101" pitchFamily="2" charset="-122"/>
                </a:rPr>
                <a:t>r1</a:t>
              </a:r>
              <a:r>
                <a:rPr lang="en-US" altLang="zh-CN" sz="2800">
                  <a:latin typeface="Arial" panose="020B0604020202020204" pitchFamily="34" charset="0"/>
                  <a:ea typeface="宋体" panose="02010600030101010101" pitchFamily="2" charset="-122"/>
                </a:rPr>
                <a:t>,r3</a:t>
              </a:r>
            </a:p>
          </p:txBody>
        </p:sp>
        <p:sp>
          <p:nvSpPr>
            <p:cNvPr id="69649" name="Rectangle 13">
              <a:extLst>
                <a:ext uri="{FF2B5EF4-FFF2-40B4-BE49-F238E27FC236}">
                  <a16:creationId xmlns:a16="http://schemas.microsoft.com/office/drawing/2014/main" id="{C4CFD436-2FDD-4694-8259-FB5A2416A59D}"/>
                </a:ext>
              </a:extLst>
            </p:cNvPr>
            <p:cNvSpPr>
              <a:spLocks noChangeArrowheads="1"/>
            </p:cNvSpPr>
            <p:nvPr/>
          </p:nvSpPr>
          <p:spPr bwMode="auto">
            <a:xfrm>
              <a:off x="828675" y="3390900"/>
              <a:ext cx="2119313"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2800">
                  <a:latin typeface="Arial" panose="020B0604020202020204" pitchFamily="34" charset="0"/>
                  <a:ea typeface="宋体" panose="02010600030101010101" pitchFamily="2" charset="-122"/>
                </a:rPr>
                <a:t>and r6,</a:t>
              </a:r>
              <a:r>
                <a:rPr lang="en-US" altLang="zh-CN" sz="2800" u="sng">
                  <a:solidFill>
                    <a:schemeClr val="accent1"/>
                  </a:solidFill>
                  <a:latin typeface="Arial" panose="020B0604020202020204" pitchFamily="34" charset="0"/>
                  <a:ea typeface="宋体" panose="02010600030101010101" pitchFamily="2" charset="-122"/>
                </a:rPr>
                <a:t>r1</a:t>
              </a:r>
              <a:r>
                <a:rPr lang="en-US" altLang="zh-CN" sz="2800">
                  <a:latin typeface="Arial" panose="020B0604020202020204" pitchFamily="34" charset="0"/>
                  <a:ea typeface="宋体" panose="02010600030101010101" pitchFamily="2" charset="-122"/>
                </a:rPr>
                <a:t>,r7</a:t>
              </a:r>
            </a:p>
          </p:txBody>
        </p:sp>
        <p:sp>
          <p:nvSpPr>
            <p:cNvPr id="69650" name="Rectangle 14">
              <a:extLst>
                <a:ext uri="{FF2B5EF4-FFF2-40B4-BE49-F238E27FC236}">
                  <a16:creationId xmlns:a16="http://schemas.microsoft.com/office/drawing/2014/main" id="{0EC44D48-908E-4568-B02C-8A7092611860}"/>
                </a:ext>
              </a:extLst>
            </p:cNvPr>
            <p:cNvSpPr>
              <a:spLocks noChangeArrowheads="1"/>
            </p:cNvSpPr>
            <p:nvPr/>
          </p:nvSpPr>
          <p:spPr bwMode="auto">
            <a:xfrm>
              <a:off x="812800" y="4038600"/>
              <a:ext cx="2038350"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2800">
                  <a:latin typeface="Arial" panose="020B0604020202020204" pitchFamily="34" charset="0"/>
                  <a:ea typeface="宋体" panose="02010600030101010101" pitchFamily="2" charset="-122"/>
                </a:rPr>
                <a:t>or   r8,</a:t>
              </a:r>
              <a:r>
                <a:rPr lang="en-US" altLang="zh-CN" sz="2800" u="sng">
                  <a:solidFill>
                    <a:schemeClr val="accent1"/>
                  </a:solidFill>
                  <a:latin typeface="Arial" panose="020B0604020202020204" pitchFamily="34" charset="0"/>
                  <a:ea typeface="宋体" panose="02010600030101010101" pitchFamily="2" charset="-122"/>
                </a:rPr>
                <a:t>r1</a:t>
              </a:r>
              <a:r>
                <a:rPr lang="en-US" altLang="zh-CN" sz="2800">
                  <a:latin typeface="Arial" panose="020B0604020202020204" pitchFamily="34" charset="0"/>
                  <a:ea typeface="宋体" panose="02010600030101010101" pitchFamily="2" charset="-122"/>
                </a:rPr>
                <a:t>,r9</a:t>
              </a:r>
            </a:p>
          </p:txBody>
        </p:sp>
        <p:sp>
          <p:nvSpPr>
            <p:cNvPr id="69651" name="Rectangle 15">
              <a:extLst>
                <a:ext uri="{FF2B5EF4-FFF2-40B4-BE49-F238E27FC236}">
                  <a16:creationId xmlns:a16="http://schemas.microsoft.com/office/drawing/2014/main" id="{54A2E73B-9331-41D1-84F6-9E78D6698092}"/>
                </a:ext>
              </a:extLst>
            </p:cNvPr>
            <p:cNvSpPr>
              <a:spLocks noChangeArrowheads="1"/>
            </p:cNvSpPr>
            <p:nvPr/>
          </p:nvSpPr>
          <p:spPr bwMode="auto">
            <a:xfrm>
              <a:off x="839788" y="4745038"/>
              <a:ext cx="2436812"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2800">
                  <a:latin typeface="Arial" panose="020B0604020202020204" pitchFamily="34" charset="0"/>
                  <a:ea typeface="宋体" panose="02010600030101010101" pitchFamily="2" charset="-122"/>
                </a:rPr>
                <a:t>xor r10,</a:t>
              </a:r>
              <a:r>
                <a:rPr lang="en-US" altLang="zh-CN" sz="2800" u="sng">
                  <a:solidFill>
                    <a:schemeClr val="accent2"/>
                  </a:solidFill>
                  <a:latin typeface="Arial" panose="020B0604020202020204" pitchFamily="34" charset="0"/>
                  <a:ea typeface="宋体" panose="02010600030101010101" pitchFamily="2" charset="-122"/>
                </a:rPr>
                <a:t>r1</a:t>
              </a:r>
              <a:r>
                <a:rPr lang="en-US" altLang="zh-CN" sz="2800">
                  <a:latin typeface="Arial" panose="020B0604020202020204" pitchFamily="34" charset="0"/>
                  <a:ea typeface="宋体" panose="02010600030101010101" pitchFamily="2" charset="-122"/>
                </a:rPr>
                <a:t>,r11</a:t>
              </a:r>
            </a:p>
          </p:txBody>
        </p:sp>
        <p:sp>
          <p:nvSpPr>
            <p:cNvPr id="69652" name="Rectangle 16">
              <a:extLst>
                <a:ext uri="{FF2B5EF4-FFF2-40B4-BE49-F238E27FC236}">
                  <a16:creationId xmlns:a16="http://schemas.microsoft.com/office/drawing/2014/main" id="{A97873C0-9B9D-4398-BA22-F962DDF676E4}"/>
                </a:ext>
              </a:extLst>
            </p:cNvPr>
            <p:cNvSpPr>
              <a:spLocks noChangeArrowheads="1"/>
            </p:cNvSpPr>
            <p:nvPr/>
          </p:nvSpPr>
          <p:spPr bwMode="auto">
            <a:xfrm>
              <a:off x="3135313" y="1511300"/>
              <a:ext cx="4286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latin typeface="Arial" panose="020B0604020202020204" pitchFamily="34" charset="0"/>
                  <a:ea typeface="宋体" panose="02010600030101010101" pitchFamily="2" charset="-122"/>
                </a:rPr>
                <a:t>IF</a:t>
              </a:r>
            </a:p>
          </p:txBody>
        </p:sp>
        <p:sp>
          <p:nvSpPr>
            <p:cNvPr id="69653" name="Rectangle 17">
              <a:extLst>
                <a:ext uri="{FF2B5EF4-FFF2-40B4-BE49-F238E27FC236}">
                  <a16:creationId xmlns:a16="http://schemas.microsoft.com/office/drawing/2014/main" id="{95065B89-3A6A-4B45-AC99-7ACB8F2B054D}"/>
                </a:ext>
              </a:extLst>
            </p:cNvPr>
            <p:cNvSpPr>
              <a:spLocks noChangeArrowheads="1"/>
            </p:cNvSpPr>
            <p:nvPr/>
          </p:nvSpPr>
          <p:spPr bwMode="auto">
            <a:xfrm>
              <a:off x="3792740" y="1511300"/>
              <a:ext cx="57150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dirty="0" smtClean="0">
                  <a:latin typeface="Arial" panose="020B0604020202020204" pitchFamily="34" charset="0"/>
                  <a:ea typeface="宋体" panose="02010600030101010101" pitchFamily="2" charset="-122"/>
                </a:rPr>
                <a:t>ID</a:t>
              </a:r>
              <a:endParaRPr lang="en-US" altLang="zh-CN" sz="1800" dirty="0">
                <a:latin typeface="Arial" panose="020B0604020202020204" pitchFamily="34" charset="0"/>
                <a:ea typeface="宋体" panose="02010600030101010101" pitchFamily="2" charset="-122"/>
              </a:endParaRPr>
            </a:p>
          </p:txBody>
        </p:sp>
        <p:sp>
          <p:nvSpPr>
            <p:cNvPr id="69654" name="Rectangle 18">
              <a:extLst>
                <a:ext uri="{FF2B5EF4-FFF2-40B4-BE49-F238E27FC236}">
                  <a16:creationId xmlns:a16="http://schemas.microsoft.com/office/drawing/2014/main" id="{3543FB31-E9ED-4434-9EA2-398B8A4C4BB3}"/>
                </a:ext>
              </a:extLst>
            </p:cNvPr>
            <p:cNvSpPr>
              <a:spLocks noChangeArrowheads="1"/>
            </p:cNvSpPr>
            <p:nvPr/>
          </p:nvSpPr>
          <p:spPr bwMode="auto">
            <a:xfrm>
              <a:off x="4583113" y="1511300"/>
              <a:ext cx="5746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latin typeface="Arial" panose="020B0604020202020204" pitchFamily="34" charset="0"/>
                  <a:ea typeface="宋体" panose="02010600030101010101" pitchFamily="2" charset="-122"/>
                </a:rPr>
                <a:t>Ex</a:t>
              </a:r>
            </a:p>
          </p:txBody>
        </p:sp>
        <p:sp>
          <p:nvSpPr>
            <p:cNvPr id="69655" name="Rectangle 19">
              <a:extLst>
                <a:ext uri="{FF2B5EF4-FFF2-40B4-BE49-F238E27FC236}">
                  <a16:creationId xmlns:a16="http://schemas.microsoft.com/office/drawing/2014/main" id="{F7035B27-B79D-476F-A02A-8BA9FB55B7B7}"/>
                </a:ext>
              </a:extLst>
            </p:cNvPr>
            <p:cNvSpPr>
              <a:spLocks noChangeArrowheads="1"/>
            </p:cNvSpPr>
            <p:nvPr/>
          </p:nvSpPr>
          <p:spPr bwMode="auto">
            <a:xfrm>
              <a:off x="5026025" y="1511300"/>
              <a:ext cx="7445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latin typeface="Arial" panose="020B0604020202020204" pitchFamily="34" charset="0"/>
                  <a:ea typeface="宋体" panose="02010600030101010101" pitchFamily="2" charset="-122"/>
                </a:rPr>
                <a:t>Mem</a:t>
              </a:r>
            </a:p>
          </p:txBody>
        </p:sp>
        <p:sp>
          <p:nvSpPr>
            <p:cNvPr id="69656" name="Rectangle 20">
              <a:extLst>
                <a:ext uri="{FF2B5EF4-FFF2-40B4-BE49-F238E27FC236}">
                  <a16:creationId xmlns:a16="http://schemas.microsoft.com/office/drawing/2014/main" id="{DB82B487-CE99-4129-9982-F3AFFB851966}"/>
                </a:ext>
              </a:extLst>
            </p:cNvPr>
            <p:cNvSpPr>
              <a:spLocks noChangeArrowheads="1"/>
            </p:cNvSpPr>
            <p:nvPr/>
          </p:nvSpPr>
          <p:spPr bwMode="auto">
            <a:xfrm>
              <a:off x="5830888" y="1511300"/>
              <a:ext cx="71596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latin typeface="Arial" panose="020B0604020202020204" pitchFamily="34" charset="0"/>
                  <a:ea typeface="宋体" panose="02010600030101010101" pitchFamily="2" charset="-122"/>
                </a:rPr>
                <a:t>Wr</a:t>
              </a:r>
            </a:p>
          </p:txBody>
        </p:sp>
        <p:sp>
          <p:nvSpPr>
            <p:cNvPr id="69657" name="Line 21">
              <a:extLst>
                <a:ext uri="{FF2B5EF4-FFF2-40B4-BE49-F238E27FC236}">
                  <a16:creationId xmlns:a16="http://schemas.microsoft.com/office/drawing/2014/main" id="{EDE308D2-F72B-4114-BE94-68B5CB3857AE}"/>
                </a:ext>
              </a:extLst>
            </p:cNvPr>
            <p:cNvSpPr>
              <a:spLocks noChangeShapeType="1"/>
            </p:cNvSpPr>
            <p:nvPr/>
          </p:nvSpPr>
          <p:spPr bwMode="auto">
            <a:xfrm>
              <a:off x="3683000" y="1447800"/>
              <a:ext cx="0" cy="3884613"/>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58" name="Line 22">
              <a:extLst>
                <a:ext uri="{FF2B5EF4-FFF2-40B4-BE49-F238E27FC236}">
                  <a16:creationId xmlns:a16="http://schemas.microsoft.com/office/drawing/2014/main" id="{9D9FAB07-AFF3-4416-8500-59B4E9B4C549}"/>
                </a:ext>
              </a:extLst>
            </p:cNvPr>
            <p:cNvSpPr>
              <a:spLocks noChangeShapeType="1"/>
            </p:cNvSpPr>
            <p:nvPr/>
          </p:nvSpPr>
          <p:spPr bwMode="auto">
            <a:xfrm>
              <a:off x="4368800" y="1447800"/>
              <a:ext cx="0" cy="3884613"/>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59" name="Line 23">
              <a:extLst>
                <a:ext uri="{FF2B5EF4-FFF2-40B4-BE49-F238E27FC236}">
                  <a16:creationId xmlns:a16="http://schemas.microsoft.com/office/drawing/2014/main" id="{6EDB448E-4FB4-4FA6-AAEA-0DE29F08B8EA}"/>
                </a:ext>
              </a:extLst>
            </p:cNvPr>
            <p:cNvSpPr>
              <a:spLocks noChangeShapeType="1"/>
            </p:cNvSpPr>
            <p:nvPr/>
          </p:nvSpPr>
          <p:spPr bwMode="auto">
            <a:xfrm>
              <a:off x="5054600" y="1447800"/>
              <a:ext cx="0" cy="3941763"/>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60" name="Line 24">
              <a:extLst>
                <a:ext uri="{FF2B5EF4-FFF2-40B4-BE49-F238E27FC236}">
                  <a16:creationId xmlns:a16="http://schemas.microsoft.com/office/drawing/2014/main" id="{0253698F-1B51-42CF-9EF6-61174AC3779B}"/>
                </a:ext>
              </a:extLst>
            </p:cNvPr>
            <p:cNvSpPr>
              <a:spLocks noChangeShapeType="1"/>
            </p:cNvSpPr>
            <p:nvPr/>
          </p:nvSpPr>
          <p:spPr bwMode="auto">
            <a:xfrm>
              <a:off x="5740400" y="1447800"/>
              <a:ext cx="0" cy="3983038"/>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61" name="Line 25">
              <a:extLst>
                <a:ext uri="{FF2B5EF4-FFF2-40B4-BE49-F238E27FC236}">
                  <a16:creationId xmlns:a16="http://schemas.microsoft.com/office/drawing/2014/main" id="{12040095-B34A-44F7-909B-C70719065199}"/>
                </a:ext>
              </a:extLst>
            </p:cNvPr>
            <p:cNvSpPr>
              <a:spLocks noChangeShapeType="1"/>
            </p:cNvSpPr>
            <p:nvPr/>
          </p:nvSpPr>
          <p:spPr bwMode="auto">
            <a:xfrm>
              <a:off x="6426200" y="1447800"/>
              <a:ext cx="0" cy="3983038"/>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62" name="Line 26">
              <a:extLst>
                <a:ext uri="{FF2B5EF4-FFF2-40B4-BE49-F238E27FC236}">
                  <a16:creationId xmlns:a16="http://schemas.microsoft.com/office/drawing/2014/main" id="{E799EB42-7809-4C00-B0E7-8627FAAB970B}"/>
                </a:ext>
              </a:extLst>
            </p:cNvPr>
            <p:cNvSpPr>
              <a:spLocks noChangeShapeType="1"/>
            </p:cNvSpPr>
            <p:nvPr/>
          </p:nvSpPr>
          <p:spPr bwMode="auto">
            <a:xfrm>
              <a:off x="7112000" y="1447800"/>
              <a:ext cx="0" cy="4033838"/>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63" name="Line 27">
              <a:extLst>
                <a:ext uri="{FF2B5EF4-FFF2-40B4-BE49-F238E27FC236}">
                  <a16:creationId xmlns:a16="http://schemas.microsoft.com/office/drawing/2014/main" id="{AD7BB816-0A6B-43C2-9B3C-6900760AFC3E}"/>
                </a:ext>
              </a:extLst>
            </p:cNvPr>
            <p:cNvSpPr>
              <a:spLocks noChangeShapeType="1"/>
            </p:cNvSpPr>
            <p:nvPr/>
          </p:nvSpPr>
          <p:spPr bwMode="auto">
            <a:xfrm>
              <a:off x="7797800" y="1447800"/>
              <a:ext cx="0" cy="4111625"/>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64" name="Line 28">
              <a:extLst>
                <a:ext uri="{FF2B5EF4-FFF2-40B4-BE49-F238E27FC236}">
                  <a16:creationId xmlns:a16="http://schemas.microsoft.com/office/drawing/2014/main" id="{4265833A-3C95-4FF5-B851-066C72A9071F}"/>
                </a:ext>
              </a:extLst>
            </p:cNvPr>
            <p:cNvSpPr>
              <a:spLocks noChangeShapeType="1"/>
            </p:cNvSpPr>
            <p:nvPr/>
          </p:nvSpPr>
          <p:spPr bwMode="auto">
            <a:xfrm>
              <a:off x="8483600" y="1447800"/>
              <a:ext cx="0" cy="4033838"/>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65" name="Freeform 29">
              <a:extLst>
                <a:ext uri="{FF2B5EF4-FFF2-40B4-BE49-F238E27FC236}">
                  <a16:creationId xmlns:a16="http://schemas.microsoft.com/office/drawing/2014/main" id="{6C03457D-AEB7-4F5C-8149-2E479DA41335}"/>
                </a:ext>
              </a:extLst>
            </p:cNvPr>
            <p:cNvSpPr>
              <a:spLocks/>
            </p:cNvSpPr>
            <p:nvPr/>
          </p:nvSpPr>
          <p:spPr bwMode="auto">
            <a:xfrm>
              <a:off x="5149850" y="1974850"/>
              <a:ext cx="257175" cy="458788"/>
            </a:xfrm>
            <a:custGeom>
              <a:avLst/>
              <a:gdLst>
                <a:gd name="T0" fmla="*/ 2147483646 w 162"/>
                <a:gd name="T1" fmla="*/ 0 h 289"/>
                <a:gd name="T2" fmla="*/ 0 w 162"/>
                <a:gd name="T3" fmla="*/ 0 h 289"/>
                <a:gd name="T4" fmla="*/ 0 w 162"/>
                <a:gd name="T5" fmla="*/ 2147483646 h 289"/>
                <a:gd name="T6" fmla="*/ 2147483646 w 162"/>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66" name="Freeform 30">
              <a:extLst>
                <a:ext uri="{FF2B5EF4-FFF2-40B4-BE49-F238E27FC236}">
                  <a16:creationId xmlns:a16="http://schemas.microsoft.com/office/drawing/2014/main" id="{8E6D59CE-25F6-4937-9478-14684BDA1B7C}"/>
                </a:ext>
              </a:extLst>
            </p:cNvPr>
            <p:cNvSpPr>
              <a:spLocks/>
            </p:cNvSpPr>
            <p:nvPr/>
          </p:nvSpPr>
          <p:spPr bwMode="auto">
            <a:xfrm>
              <a:off x="5405438" y="1974850"/>
              <a:ext cx="260350" cy="458788"/>
            </a:xfrm>
            <a:custGeom>
              <a:avLst/>
              <a:gdLst>
                <a:gd name="T0" fmla="*/ 0 w 164"/>
                <a:gd name="T1" fmla="*/ 0 h 289"/>
                <a:gd name="T2" fmla="*/ 2147483646 w 164"/>
                <a:gd name="T3" fmla="*/ 0 h 289"/>
                <a:gd name="T4" fmla="*/ 2147483646 w 164"/>
                <a:gd name="T5" fmla="*/ 2147483646 h 289"/>
                <a:gd name="T6" fmla="*/ 0 w 164"/>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67" name="Freeform 31">
              <a:extLst>
                <a:ext uri="{FF2B5EF4-FFF2-40B4-BE49-F238E27FC236}">
                  <a16:creationId xmlns:a16="http://schemas.microsoft.com/office/drawing/2014/main" id="{B68B7FFF-7686-480E-B4A5-19D6BDDCA02E}"/>
                </a:ext>
              </a:extLst>
            </p:cNvPr>
            <p:cNvSpPr>
              <a:spLocks/>
            </p:cNvSpPr>
            <p:nvPr/>
          </p:nvSpPr>
          <p:spPr bwMode="auto">
            <a:xfrm>
              <a:off x="4541838" y="1822450"/>
              <a:ext cx="338137" cy="763588"/>
            </a:xfrm>
            <a:custGeom>
              <a:avLst/>
              <a:gdLst>
                <a:gd name="T0" fmla="*/ 0 w 213"/>
                <a:gd name="T1" fmla="*/ 2147483646 h 481"/>
                <a:gd name="T2" fmla="*/ 2147483646 w 213"/>
                <a:gd name="T3" fmla="*/ 2147483646 h 481"/>
                <a:gd name="T4" fmla="*/ 0 w 213"/>
                <a:gd name="T5" fmla="*/ 2147483646 h 481"/>
                <a:gd name="T6" fmla="*/ 0 w 213"/>
                <a:gd name="T7" fmla="*/ 0 h 481"/>
                <a:gd name="T8" fmla="*/ 2147483646 w 213"/>
                <a:gd name="T9" fmla="*/ 2147483646 h 481"/>
                <a:gd name="T10" fmla="*/ 2147483646 w 213"/>
                <a:gd name="T11" fmla="*/ 2147483646 h 481"/>
                <a:gd name="T12" fmla="*/ 0 w 213"/>
                <a:gd name="T13" fmla="*/ 2147483646 h 481"/>
                <a:gd name="T14" fmla="*/ 0 w 213"/>
                <a:gd name="T15" fmla="*/ 2147483646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68" name="Rectangle 32">
              <a:extLst>
                <a:ext uri="{FF2B5EF4-FFF2-40B4-BE49-F238E27FC236}">
                  <a16:creationId xmlns:a16="http://schemas.microsoft.com/office/drawing/2014/main" id="{95BE15A0-8361-4BCF-8510-54B174ECE3AB}"/>
                </a:ext>
              </a:extLst>
            </p:cNvPr>
            <p:cNvSpPr>
              <a:spLocks noChangeArrowheads="1"/>
            </p:cNvSpPr>
            <p:nvPr/>
          </p:nvSpPr>
          <p:spPr bwMode="auto">
            <a:xfrm rot="5400000">
              <a:off x="4390231" y="2016919"/>
              <a:ext cx="6080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ALU</a:t>
              </a:r>
            </a:p>
          </p:txBody>
        </p:sp>
        <p:sp>
          <p:nvSpPr>
            <p:cNvPr id="69669" name="Rectangle 33">
              <a:extLst>
                <a:ext uri="{FF2B5EF4-FFF2-40B4-BE49-F238E27FC236}">
                  <a16:creationId xmlns:a16="http://schemas.microsoft.com/office/drawing/2014/main" id="{8CB639D1-6465-4A2C-BD10-7DAFA7B5FEB3}"/>
                </a:ext>
              </a:extLst>
            </p:cNvPr>
            <p:cNvSpPr>
              <a:spLocks noChangeArrowheads="1"/>
            </p:cNvSpPr>
            <p:nvPr/>
          </p:nvSpPr>
          <p:spPr bwMode="auto">
            <a:xfrm>
              <a:off x="3133725" y="2035175"/>
              <a:ext cx="4302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Im</a:t>
              </a:r>
            </a:p>
          </p:txBody>
        </p:sp>
        <p:grpSp>
          <p:nvGrpSpPr>
            <p:cNvPr id="69670" name="Group 34">
              <a:extLst>
                <a:ext uri="{FF2B5EF4-FFF2-40B4-BE49-F238E27FC236}">
                  <a16:creationId xmlns:a16="http://schemas.microsoft.com/office/drawing/2014/main" id="{71469603-C98C-4251-9525-837B6DF56D6D}"/>
                </a:ext>
              </a:extLst>
            </p:cNvPr>
            <p:cNvGrpSpPr>
              <a:grpSpLocks/>
            </p:cNvGrpSpPr>
            <p:nvPr/>
          </p:nvGrpSpPr>
          <p:grpSpPr bwMode="auto">
            <a:xfrm>
              <a:off x="3071813" y="1974850"/>
              <a:ext cx="539750" cy="458788"/>
              <a:chOff x="1935" y="1349"/>
              <a:chExt cx="340" cy="289"/>
            </a:xfrm>
          </p:grpSpPr>
          <p:sp>
            <p:nvSpPr>
              <p:cNvPr id="69792" name="Freeform 35">
                <a:extLst>
                  <a:ext uri="{FF2B5EF4-FFF2-40B4-BE49-F238E27FC236}">
                    <a16:creationId xmlns:a16="http://schemas.microsoft.com/office/drawing/2014/main" id="{E98427A8-BB69-4FC2-9C5F-EFB406596423}"/>
                  </a:ext>
                </a:extLst>
              </p:cNvPr>
              <p:cNvSpPr>
                <a:spLocks/>
              </p:cNvSpPr>
              <p:nvPr/>
            </p:nvSpPr>
            <p:spPr bwMode="auto">
              <a:xfrm>
                <a:off x="1935" y="134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93" name="Freeform 36">
                <a:extLst>
                  <a:ext uri="{FF2B5EF4-FFF2-40B4-BE49-F238E27FC236}">
                    <a16:creationId xmlns:a16="http://schemas.microsoft.com/office/drawing/2014/main" id="{96F7A7A7-FBC7-4B79-9C47-2E4B15EE733B}"/>
                  </a:ext>
                </a:extLst>
              </p:cNvPr>
              <p:cNvSpPr>
                <a:spLocks/>
              </p:cNvSpPr>
              <p:nvPr/>
            </p:nvSpPr>
            <p:spPr bwMode="auto">
              <a:xfrm>
                <a:off x="2104" y="134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9671" name="Rectangle 37">
              <a:extLst>
                <a:ext uri="{FF2B5EF4-FFF2-40B4-BE49-F238E27FC236}">
                  <a16:creationId xmlns:a16="http://schemas.microsoft.com/office/drawing/2014/main" id="{9C1896D8-536C-4D81-8FBD-4C320F8B8B71}"/>
                </a:ext>
              </a:extLst>
            </p:cNvPr>
            <p:cNvSpPr>
              <a:spLocks noChangeArrowheads="1"/>
            </p:cNvSpPr>
            <p:nvPr/>
          </p:nvSpPr>
          <p:spPr bwMode="auto">
            <a:xfrm>
              <a:off x="3778250" y="1992313"/>
              <a:ext cx="5191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sp>
          <p:nvSpPr>
            <p:cNvPr id="69672" name="Freeform 38">
              <a:extLst>
                <a:ext uri="{FF2B5EF4-FFF2-40B4-BE49-F238E27FC236}">
                  <a16:creationId xmlns:a16="http://schemas.microsoft.com/office/drawing/2014/main" id="{7FE602B9-AEEA-468A-BC4D-836825FD2109}"/>
                </a:ext>
              </a:extLst>
            </p:cNvPr>
            <p:cNvSpPr>
              <a:spLocks/>
            </p:cNvSpPr>
            <p:nvPr/>
          </p:nvSpPr>
          <p:spPr bwMode="auto">
            <a:xfrm>
              <a:off x="3802063" y="1974850"/>
              <a:ext cx="236537" cy="458788"/>
            </a:xfrm>
            <a:custGeom>
              <a:avLst/>
              <a:gdLst>
                <a:gd name="T0" fmla="*/ 2147483646 w 149"/>
                <a:gd name="T1" fmla="*/ 0 h 289"/>
                <a:gd name="T2" fmla="*/ 0 w 149"/>
                <a:gd name="T3" fmla="*/ 0 h 289"/>
                <a:gd name="T4" fmla="*/ 0 w 149"/>
                <a:gd name="T5" fmla="*/ 2147483646 h 289"/>
                <a:gd name="T6" fmla="*/ 2147483646 w 149"/>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73" name="Freeform 39">
              <a:extLst>
                <a:ext uri="{FF2B5EF4-FFF2-40B4-BE49-F238E27FC236}">
                  <a16:creationId xmlns:a16="http://schemas.microsoft.com/office/drawing/2014/main" id="{BF456090-A8F7-4AEE-82AC-61CA529C5268}"/>
                </a:ext>
              </a:extLst>
            </p:cNvPr>
            <p:cNvSpPr>
              <a:spLocks/>
            </p:cNvSpPr>
            <p:nvPr/>
          </p:nvSpPr>
          <p:spPr bwMode="auto">
            <a:xfrm>
              <a:off x="4037013" y="1974850"/>
              <a:ext cx="234950" cy="458788"/>
            </a:xfrm>
            <a:custGeom>
              <a:avLst/>
              <a:gdLst>
                <a:gd name="T0" fmla="*/ 0 w 148"/>
                <a:gd name="T1" fmla="*/ 0 h 289"/>
                <a:gd name="T2" fmla="*/ 2147483646 w 148"/>
                <a:gd name="T3" fmla="*/ 0 h 289"/>
                <a:gd name="T4" fmla="*/ 2147483646 w 148"/>
                <a:gd name="T5" fmla="*/ 2147483646 h 289"/>
                <a:gd name="T6" fmla="*/ 0 w 148"/>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74" name="Line 40">
              <a:extLst>
                <a:ext uri="{FF2B5EF4-FFF2-40B4-BE49-F238E27FC236}">
                  <a16:creationId xmlns:a16="http://schemas.microsoft.com/office/drawing/2014/main" id="{BF79BC74-8A4A-4EB4-B177-B03AF2DEDA09}"/>
                </a:ext>
              </a:extLst>
            </p:cNvPr>
            <p:cNvSpPr>
              <a:spLocks noChangeShapeType="1"/>
            </p:cNvSpPr>
            <p:nvPr/>
          </p:nvSpPr>
          <p:spPr bwMode="auto">
            <a:xfrm>
              <a:off x="3613150" y="2203450"/>
              <a:ext cx="165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75" name="Freeform 41">
              <a:extLst>
                <a:ext uri="{FF2B5EF4-FFF2-40B4-BE49-F238E27FC236}">
                  <a16:creationId xmlns:a16="http://schemas.microsoft.com/office/drawing/2014/main" id="{46522F0E-BCD9-487D-96FA-E8079A9ABD6C}"/>
                </a:ext>
              </a:extLst>
            </p:cNvPr>
            <p:cNvSpPr>
              <a:spLocks/>
            </p:cNvSpPr>
            <p:nvPr/>
          </p:nvSpPr>
          <p:spPr bwMode="auto">
            <a:xfrm>
              <a:off x="3717925" y="2051050"/>
              <a:ext cx="76200" cy="153988"/>
            </a:xfrm>
            <a:custGeom>
              <a:avLst/>
              <a:gdLst>
                <a:gd name="T0" fmla="*/ 0 w 48"/>
                <a:gd name="T1" fmla="*/ 2147483646 h 97"/>
                <a:gd name="T2" fmla="*/ 0 w 48"/>
                <a:gd name="T3" fmla="*/ 0 h 97"/>
                <a:gd name="T4" fmla="*/ 2147483646 w 48"/>
                <a:gd name="T5" fmla="*/ 0 h 97"/>
                <a:gd name="T6" fmla="*/ 2147483646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76" name="Line 42">
              <a:extLst>
                <a:ext uri="{FF2B5EF4-FFF2-40B4-BE49-F238E27FC236}">
                  <a16:creationId xmlns:a16="http://schemas.microsoft.com/office/drawing/2014/main" id="{EBBD31D6-D802-40AC-80D8-7D1D1F8A1D9D}"/>
                </a:ext>
              </a:extLst>
            </p:cNvPr>
            <p:cNvSpPr>
              <a:spLocks noChangeShapeType="1"/>
            </p:cNvSpPr>
            <p:nvPr/>
          </p:nvSpPr>
          <p:spPr bwMode="auto">
            <a:xfrm>
              <a:off x="4273550" y="2051050"/>
              <a:ext cx="2619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77" name="Rectangle 43">
              <a:extLst>
                <a:ext uri="{FF2B5EF4-FFF2-40B4-BE49-F238E27FC236}">
                  <a16:creationId xmlns:a16="http://schemas.microsoft.com/office/drawing/2014/main" id="{70542DEB-D7DF-42BF-9475-6EBB2F005DAC}"/>
                </a:ext>
              </a:extLst>
            </p:cNvPr>
            <p:cNvSpPr>
              <a:spLocks noChangeArrowheads="1"/>
            </p:cNvSpPr>
            <p:nvPr/>
          </p:nvSpPr>
          <p:spPr bwMode="auto">
            <a:xfrm>
              <a:off x="5126038" y="2051050"/>
              <a:ext cx="496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Dm</a:t>
              </a:r>
            </a:p>
          </p:txBody>
        </p:sp>
        <p:sp>
          <p:nvSpPr>
            <p:cNvPr id="69678" name="Rectangle 44">
              <a:extLst>
                <a:ext uri="{FF2B5EF4-FFF2-40B4-BE49-F238E27FC236}">
                  <a16:creationId xmlns:a16="http://schemas.microsoft.com/office/drawing/2014/main" id="{8722D86C-F10D-4983-93FA-F2FC0A962CB1}"/>
                </a:ext>
              </a:extLst>
            </p:cNvPr>
            <p:cNvSpPr>
              <a:spLocks noChangeArrowheads="1"/>
            </p:cNvSpPr>
            <p:nvPr/>
          </p:nvSpPr>
          <p:spPr bwMode="auto">
            <a:xfrm>
              <a:off x="5856288" y="1984375"/>
              <a:ext cx="5191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sp>
          <p:nvSpPr>
            <p:cNvPr id="69679" name="Freeform 45">
              <a:extLst>
                <a:ext uri="{FF2B5EF4-FFF2-40B4-BE49-F238E27FC236}">
                  <a16:creationId xmlns:a16="http://schemas.microsoft.com/office/drawing/2014/main" id="{F43B8109-427F-4A90-A218-5920DB4A8D16}"/>
                </a:ext>
              </a:extLst>
            </p:cNvPr>
            <p:cNvSpPr>
              <a:spLocks/>
            </p:cNvSpPr>
            <p:nvPr/>
          </p:nvSpPr>
          <p:spPr bwMode="auto">
            <a:xfrm>
              <a:off x="6116638" y="1974850"/>
              <a:ext cx="227012" cy="458788"/>
            </a:xfrm>
            <a:custGeom>
              <a:avLst/>
              <a:gdLst>
                <a:gd name="T0" fmla="*/ 0 w 143"/>
                <a:gd name="T1" fmla="*/ 0 h 289"/>
                <a:gd name="T2" fmla="*/ 2147483646 w 143"/>
                <a:gd name="T3" fmla="*/ 0 h 289"/>
                <a:gd name="T4" fmla="*/ 2147483646 w 143"/>
                <a:gd name="T5" fmla="*/ 2147483646 h 289"/>
                <a:gd name="T6" fmla="*/ 0 w 143"/>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80" name="Line 46">
              <a:extLst>
                <a:ext uri="{FF2B5EF4-FFF2-40B4-BE49-F238E27FC236}">
                  <a16:creationId xmlns:a16="http://schemas.microsoft.com/office/drawing/2014/main" id="{093C09FC-F8E9-4B21-865B-9D9B8D017055}"/>
                </a:ext>
              </a:extLst>
            </p:cNvPr>
            <p:cNvSpPr>
              <a:spLocks noChangeShapeType="1"/>
            </p:cNvSpPr>
            <p:nvPr/>
          </p:nvSpPr>
          <p:spPr bwMode="auto">
            <a:xfrm>
              <a:off x="5653088" y="2203450"/>
              <a:ext cx="2333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81" name="Line 47">
              <a:extLst>
                <a:ext uri="{FF2B5EF4-FFF2-40B4-BE49-F238E27FC236}">
                  <a16:creationId xmlns:a16="http://schemas.microsoft.com/office/drawing/2014/main" id="{84027184-8D2C-4B26-8703-CE9BA840A586}"/>
                </a:ext>
              </a:extLst>
            </p:cNvPr>
            <p:cNvSpPr>
              <a:spLocks noChangeShapeType="1"/>
            </p:cNvSpPr>
            <p:nvPr/>
          </p:nvSpPr>
          <p:spPr bwMode="auto">
            <a:xfrm>
              <a:off x="4884738" y="2203450"/>
              <a:ext cx="2587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82" name="Freeform 48">
              <a:extLst>
                <a:ext uri="{FF2B5EF4-FFF2-40B4-BE49-F238E27FC236}">
                  <a16:creationId xmlns:a16="http://schemas.microsoft.com/office/drawing/2014/main" id="{A873BC6F-97BA-4EA5-ABCE-D7F535B2ED49}"/>
                </a:ext>
              </a:extLst>
            </p:cNvPr>
            <p:cNvSpPr>
              <a:spLocks/>
            </p:cNvSpPr>
            <p:nvPr/>
          </p:nvSpPr>
          <p:spPr bwMode="auto">
            <a:xfrm>
              <a:off x="5083175" y="2203450"/>
              <a:ext cx="684213" cy="306388"/>
            </a:xfrm>
            <a:custGeom>
              <a:avLst/>
              <a:gdLst>
                <a:gd name="T0" fmla="*/ 0 w 431"/>
                <a:gd name="T1" fmla="*/ 0 h 193"/>
                <a:gd name="T2" fmla="*/ 0 w 431"/>
                <a:gd name="T3" fmla="*/ 2147483646 h 193"/>
                <a:gd name="T4" fmla="*/ 2147483646 w 431"/>
                <a:gd name="T5" fmla="*/ 2147483646 h 193"/>
                <a:gd name="T6" fmla="*/ 2147483646 w 431"/>
                <a:gd name="T7" fmla="*/ 2147483646 h 193"/>
                <a:gd name="T8" fmla="*/ 2147483646 w 431"/>
                <a:gd name="T9" fmla="*/ 0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83" name="Line 49">
              <a:extLst>
                <a:ext uri="{FF2B5EF4-FFF2-40B4-BE49-F238E27FC236}">
                  <a16:creationId xmlns:a16="http://schemas.microsoft.com/office/drawing/2014/main" id="{A21CE82F-221B-471E-9488-CE094381A805}"/>
                </a:ext>
              </a:extLst>
            </p:cNvPr>
            <p:cNvSpPr>
              <a:spLocks noChangeShapeType="1"/>
            </p:cNvSpPr>
            <p:nvPr/>
          </p:nvSpPr>
          <p:spPr bwMode="auto">
            <a:xfrm>
              <a:off x="4273550" y="2355850"/>
              <a:ext cx="2619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84" name="Freeform 50">
              <a:extLst>
                <a:ext uri="{FF2B5EF4-FFF2-40B4-BE49-F238E27FC236}">
                  <a16:creationId xmlns:a16="http://schemas.microsoft.com/office/drawing/2014/main" id="{07C266CB-DDB1-4C40-85FE-6663898D216B}"/>
                </a:ext>
              </a:extLst>
            </p:cNvPr>
            <p:cNvSpPr>
              <a:spLocks/>
            </p:cNvSpPr>
            <p:nvPr/>
          </p:nvSpPr>
          <p:spPr bwMode="auto">
            <a:xfrm>
              <a:off x="4452938" y="2195513"/>
              <a:ext cx="534987" cy="441325"/>
            </a:xfrm>
            <a:custGeom>
              <a:avLst/>
              <a:gdLst>
                <a:gd name="T0" fmla="*/ 0 w 337"/>
                <a:gd name="T1" fmla="*/ 2147483646 h 278"/>
                <a:gd name="T2" fmla="*/ 0 w 337"/>
                <a:gd name="T3" fmla="*/ 2147483646 h 278"/>
                <a:gd name="T4" fmla="*/ 2147483646 w 337"/>
                <a:gd name="T5" fmla="*/ 2147483646 h 278"/>
                <a:gd name="T6" fmla="*/ 2147483646 w 337"/>
                <a:gd name="T7" fmla="*/ 2147483646 h 278"/>
                <a:gd name="T8" fmla="*/ 2147483646 w 337"/>
                <a:gd name="T9" fmla="*/ 0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9685" name="Group 51">
              <a:extLst>
                <a:ext uri="{FF2B5EF4-FFF2-40B4-BE49-F238E27FC236}">
                  <a16:creationId xmlns:a16="http://schemas.microsoft.com/office/drawing/2014/main" id="{27C71F15-89CF-426F-8F34-BD5299B9773D}"/>
                </a:ext>
              </a:extLst>
            </p:cNvPr>
            <p:cNvGrpSpPr>
              <a:grpSpLocks/>
            </p:cNvGrpSpPr>
            <p:nvPr/>
          </p:nvGrpSpPr>
          <p:grpSpPr bwMode="auto">
            <a:xfrm>
              <a:off x="5205413" y="2533650"/>
              <a:ext cx="352425" cy="763588"/>
              <a:chOff x="3279" y="1701"/>
              <a:chExt cx="222" cy="481"/>
            </a:xfrm>
          </p:grpSpPr>
          <p:sp>
            <p:nvSpPr>
              <p:cNvPr id="69790" name="Freeform 52">
                <a:extLst>
                  <a:ext uri="{FF2B5EF4-FFF2-40B4-BE49-F238E27FC236}">
                    <a16:creationId xmlns:a16="http://schemas.microsoft.com/office/drawing/2014/main" id="{BA43992B-D448-441B-AD26-A1CBF022ADF0}"/>
                  </a:ext>
                </a:extLst>
              </p:cNvPr>
              <p:cNvSpPr>
                <a:spLocks/>
              </p:cNvSpPr>
              <p:nvPr/>
            </p:nvSpPr>
            <p:spPr bwMode="auto">
              <a:xfrm>
                <a:off x="3288" y="1701"/>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91" name="Rectangle 53">
                <a:extLst>
                  <a:ext uri="{FF2B5EF4-FFF2-40B4-BE49-F238E27FC236}">
                    <a16:creationId xmlns:a16="http://schemas.microsoft.com/office/drawing/2014/main" id="{E6A08FC6-9FC3-4F0A-9AAD-C5CEBB09EFF8}"/>
                  </a:ext>
                </a:extLst>
              </p:cNvPr>
              <p:cNvSpPr>
                <a:spLocks noChangeArrowheads="1"/>
              </p:cNvSpPr>
              <p:nvPr/>
            </p:nvSpPr>
            <p:spPr bwMode="auto">
              <a:xfrm rot="5400000">
                <a:off x="3192" y="1824"/>
                <a:ext cx="38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ALU</a:t>
                </a:r>
              </a:p>
            </p:txBody>
          </p:sp>
        </p:grpSp>
        <p:grpSp>
          <p:nvGrpSpPr>
            <p:cNvPr id="69686" name="Group 54">
              <a:extLst>
                <a:ext uri="{FF2B5EF4-FFF2-40B4-BE49-F238E27FC236}">
                  <a16:creationId xmlns:a16="http://schemas.microsoft.com/office/drawing/2014/main" id="{F1177A5A-DB57-4C2C-B6A8-52A00643D0EC}"/>
                </a:ext>
              </a:extLst>
            </p:cNvPr>
            <p:cNvGrpSpPr>
              <a:grpSpLocks/>
            </p:cNvGrpSpPr>
            <p:nvPr/>
          </p:nvGrpSpPr>
          <p:grpSpPr bwMode="auto">
            <a:xfrm>
              <a:off x="3725863" y="2686050"/>
              <a:ext cx="563562" cy="458788"/>
              <a:chOff x="2347" y="1797"/>
              <a:chExt cx="355" cy="289"/>
            </a:xfrm>
          </p:grpSpPr>
          <p:sp>
            <p:nvSpPr>
              <p:cNvPr id="69786" name="Rectangle 55">
                <a:extLst>
                  <a:ext uri="{FF2B5EF4-FFF2-40B4-BE49-F238E27FC236}">
                    <a16:creationId xmlns:a16="http://schemas.microsoft.com/office/drawing/2014/main" id="{8686EB9A-31C8-4507-A577-79E59C682CAB}"/>
                  </a:ext>
                </a:extLst>
              </p:cNvPr>
              <p:cNvSpPr>
                <a:spLocks noChangeArrowheads="1"/>
              </p:cNvSpPr>
              <p:nvPr/>
            </p:nvSpPr>
            <p:spPr bwMode="auto">
              <a:xfrm>
                <a:off x="2347" y="1803"/>
                <a:ext cx="2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Im</a:t>
                </a:r>
              </a:p>
            </p:txBody>
          </p:sp>
          <p:grpSp>
            <p:nvGrpSpPr>
              <p:cNvPr id="69787" name="Group 56">
                <a:extLst>
                  <a:ext uri="{FF2B5EF4-FFF2-40B4-BE49-F238E27FC236}">
                    <a16:creationId xmlns:a16="http://schemas.microsoft.com/office/drawing/2014/main" id="{0353FECF-CF92-4B12-AB91-6F413B55F4A9}"/>
                  </a:ext>
                </a:extLst>
              </p:cNvPr>
              <p:cNvGrpSpPr>
                <a:grpSpLocks/>
              </p:cNvGrpSpPr>
              <p:nvPr/>
            </p:nvGrpSpPr>
            <p:grpSpPr bwMode="auto">
              <a:xfrm>
                <a:off x="2362" y="1797"/>
                <a:ext cx="340" cy="289"/>
                <a:chOff x="2362" y="1797"/>
                <a:chExt cx="340" cy="289"/>
              </a:xfrm>
            </p:grpSpPr>
            <p:sp>
              <p:nvSpPr>
                <p:cNvPr id="69788" name="Freeform 57">
                  <a:extLst>
                    <a:ext uri="{FF2B5EF4-FFF2-40B4-BE49-F238E27FC236}">
                      <a16:creationId xmlns:a16="http://schemas.microsoft.com/office/drawing/2014/main" id="{FEBD0992-77D8-4643-B09A-24AB7E189D9F}"/>
                    </a:ext>
                  </a:extLst>
                </p:cNvPr>
                <p:cNvSpPr>
                  <a:spLocks/>
                </p:cNvSpPr>
                <p:nvPr/>
              </p:nvSpPr>
              <p:spPr bwMode="auto">
                <a:xfrm>
                  <a:off x="2362" y="1797"/>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89" name="Freeform 58">
                  <a:extLst>
                    <a:ext uri="{FF2B5EF4-FFF2-40B4-BE49-F238E27FC236}">
                      <a16:creationId xmlns:a16="http://schemas.microsoft.com/office/drawing/2014/main" id="{AE2E922E-90ED-49AE-B996-4546E40A0405}"/>
                    </a:ext>
                  </a:extLst>
                </p:cNvPr>
                <p:cNvSpPr>
                  <a:spLocks/>
                </p:cNvSpPr>
                <p:nvPr/>
              </p:nvSpPr>
              <p:spPr bwMode="auto">
                <a:xfrm>
                  <a:off x="2531" y="1797"/>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69687" name="Rectangle 59">
              <a:extLst>
                <a:ext uri="{FF2B5EF4-FFF2-40B4-BE49-F238E27FC236}">
                  <a16:creationId xmlns:a16="http://schemas.microsoft.com/office/drawing/2014/main" id="{6CE05D10-DC07-4E5C-9C36-AEADE9291FA3}"/>
                </a:ext>
              </a:extLst>
            </p:cNvPr>
            <p:cNvSpPr>
              <a:spLocks noChangeArrowheads="1"/>
            </p:cNvSpPr>
            <p:nvPr/>
          </p:nvSpPr>
          <p:spPr bwMode="auto">
            <a:xfrm>
              <a:off x="4456113" y="2703513"/>
              <a:ext cx="5191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sp>
          <p:nvSpPr>
            <p:cNvPr id="69688" name="Freeform 60">
              <a:extLst>
                <a:ext uri="{FF2B5EF4-FFF2-40B4-BE49-F238E27FC236}">
                  <a16:creationId xmlns:a16="http://schemas.microsoft.com/office/drawing/2014/main" id="{8A7AB39A-0FA8-4BC3-86A5-767261E5F2E3}"/>
                </a:ext>
              </a:extLst>
            </p:cNvPr>
            <p:cNvSpPr>
              <a:spLocks/>
            </p:cNvSpPr>
            <p:nvPr/>
          </p:nvSpPr>
          <p:spPr bwMode="auto">
            <a:xfrm>
              <a:off x="4479925" y="2686050"/>
              <a:ext cx="236538" cy="458788"/>
            </a:xfrm>
            <a:custGeom>
              <a:avLst/>
              <a:gdLst>
                <a:gd name="T0" fmla="*/ 2147483646 w 149"/>
                <a:gd name="T1" fmla="*/ 0 h 289"/>
                <a:gd name="T2" fmla="*/ 0 w 149"/>
                <a:gd name="T3" fmla="*/ 0 h 289"/>
                <a:gd name="T4" fmla="*/ 0 w 149"/>
                <a:gd name="T5" fmla="*/ 2147483646 h 289"/>
                <a:gd name="T6" fmla="*/ 2147483646 w 149"/>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89" name="Line 61">
              <a:extLst>
                <a:ext uri="{FF2B5EF4-FFF2-40B4-BE49-F238E27FC236}">
                  <a16:creationId xmlns:a16="http://schemas.microsoft.com/office/drawing/2014/main" id="{3BF2666D-FAF4-4D74-B951-757F211FE7C9}"/>
                </a:ext>
              </a:extLst>
            </p:cNvPr>
            <p:cNvSpPr>
              <a:spLocks noChangeShapeType="1"/>
            </p:cNvSpPr>
            <p:nvPr/>
          </p:nvSpPr>
          <p:spPr bwMode="auto">
            <a:xfrm>
              <a:off x="4291013" y="2914650"/>
              <a:ext cx="165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90" name="Freeform 62">
              <a:extLst>
                <a:ext uri="{FF2B5EF4-FFF2-40B4-BE49-F238E27FC236}">
                  <a16:creationId xmlns:a16="http://schemas.microsoft.com/office/drawing/2014/main" id="{46D375AD-B505-4CC2-9E82-F82A23C1FFDA}"/>
                </a:ext>
              </a:extLst>
            </p:cNvPr>
            <p:cNvSpPr>
              <a:spLocks/>
            </p:cNvSpPr>
            <p:nvPr/>
          </p:nvSpPr>
          <p:spPr bwMode="auto">
            <a:xfrm>
              <a:off x="4395788" y="2762250"/>
              <a:ext cx="76200" cy="153988"/>
            </a:xfrm>
            <a:custGeom>
              <a:avLst/>
              <a:gdLst>
                <a:gd name="T0" fmla="*/ 0 w 48"/>
                <a:gd name="T1" fmla="*/ 2147483646 h 97"/>
                <a:gd name="T2" fmla="*/ 0 w 48"/>
                <a:gd name="T3" fmla="*/ 0 h 97"/>
                <a:gd name="T4" fmla="*/ 2147483646 w 48"/>
                <a:gd name="T5" fmla="*/ 0 h 97"/>
                <a:gd name="T6" fmla="*/ 2147483646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91" name="Line 63">
              <a:extLst>
                <a:ext uri="{FF2B5EF4-FFF2-40B4-BE49-F238E27FC236}">
                  <a16:creationId xmlns:a16="http://schemas.microsoft.com/office/drawing/2014/main" id="{377A1BC6-7CD4-4F11-9826-2D793AB2E325}"/>
                </a:ext>
              </a:extLst>
            </p:cNvPr>
            <p:cNvSpPr>
              <a:spLocks noChangeShapeType="1"/>
            </p:cNvSpPr>
            <p:nvPr/>
          </p:nvSpPr>
          <p:spPr bwMode="auto">
            <a:xfrm>
              <a:off x="4951413" y="2762250"/>
              <a:ext cx="2619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92" name="Rectangle 64">
              <a:extLst>
                <a:ext uri="{FF2B5EF4-FFF2-40B4-BE49-F238E27FC236}">
                  <a16:creationId xmlns:a16="http://schemas.microsoft.com/office/drawing/2014/main" id="{BB5986C1-1F49-40D7-A6E0-4DF9EFB76055}"/>
                </a:ext>
              </a:extLst>
            </p:cNvPr>
            <p:cNvSpPr>
              <a:spLocks noChangeArrowheads="1"/>
            </p:cNvSpPr>
            <p:nvPr/>
          </p:nvSpPr>
          <p:spPr bwMode="auto">
            <a:xfrm>
              <a:off x="5753100" y="2695575"/>
              <a:ext cx="4968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Dm</a:t>
              </a:r>
            </a:p>
          </p:txBody>
        </p:sp>
        <p:grpSp>
          <p:nvGrpSpPr>
            <p:cNvPr id="69693" name="Group 65">
              <a:extLst>
                <a:ext uri="{FF2B5EF4-FFF2-40B4-BE49-F238E27FC236}">
                  <a16:creationId xmlns:a16="http://schemas.microsoft.com/office/drawing/2014/main" id="{B9E91554-1373-4EB4-95ED-D3AB4396F7C7}"/>
                </a:ext>
              </a:extLst>
            </p:cNvPr>
            <p:cNvGrpSpPr>
              <a:grpSpLocks/>
            </p:cNvGrpSpPr>
            <p:nvPr/>
          </p:nvGrpSpPr>
          <p:grpSpPr bwMode="auto">
            <a:xfrm>
              <a:off x="5827713" y="2686050"/>
              <a:ext cx="515937" cy="458788"/>
              <a:chOff x="3671" y="1797"/>
              <a:chExt cx="325" cy="289"/>
            </a:xfrm>
          </p:grpSpPr>
          <p:sp>
            <p:nvSpPr>
              <p:cNvPr id="69784" name="Freeform 66">
                <a:extLst>
                  <a:ext uri="{FF2B5EF4-FFF2-40B4-BE49-F238E27FC236}">
                    <a16:creationId xmlns:a16="http://schemas.microsoft.com/office/drawing/2014/main" id="{02737367-163F-4C16-966B-5DBB02FE639F}"/>
                  </a:ext>
                </a:extLst>
              </p:cNvPr>
              <p:cNvSpPr>
                <a:spLocks/>
              </p:cNvSpPr>
              <p:nvPr/>
            </p:nvSpPr>
            <p:spPr bwMode="auto">
              <a:xfrm>
                <a:off x="3671" y="1797"/>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85" name="Freeform 67">
                <a:extLst>
                  <a:ext uri="{FF2B5EF4-FFF2-40B4-BE49-F238E27FC236}">
                    <a16:creationId xmlns:a16="http://schemas.microsoft.com/office/drawing/2014/main" id="{85E4722C-B6CD-49B9-BEBB-9668F2FE104B}"/>
                  </a:ext>
                </a:extLst>
              </p:cNvPr>
              <p:cNvSpPr>
                <a:spLocks/>
              </p:cNvSpPr>
              <p:nvPr/>
            </p:nvSpPr>
            <p:spPr bwMode="auto">
              <a:xfrm>
                <a:off x="3832" y="1797"/>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9694" name="Rectangle 68">
              <a:extLst>
                <a:ext uri="{FF2B5EF4-FFF2-40B4-BE49-F238E27FC236}">
                  <a16:creationId xmlns:a16="http://schemas.microsoft.com/office/drawing/2014/main" id="{0A282833-CBE3-458C-B9DD-455A6D7DCDCF}"/>
                </a:ext>
              </a:extLst>
            </p:cNvPr>
            <p:cNvSpPr>
              <a:spLocks noChangeArrowheads="1"/>
            </p:cNvSpPr>
            <p:nvPr/>
          </p:nvSpPr>
          <p:spPr bwMode="auto">
            <a:xfrm>
              <a:off x="6534150" y="2695575"/>
              <a:ext cx="5191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grpSp>
          <p:nvGrpSpPr>
            <p:cNvPr id="69695" name="Group 69">
              <a:extLst>
                <a:ext uri="{FF2B5EF4-FFF2-40B4-BE49-F238E27FC236}">
                  <a16:creationId xmlns:a16="http://schemas.microsoft.com/office/drawing/2014/main" id="{F52DEDDD-3CDF-470C-B893-50F62DD661C1}"/>
                </a:ext>
              </a:extLst>
            </p:cNvPr>
            <p:cNvGrpSpPr>
              <a:grpSpLocks/>
            </p:cNvGrpSpPr>
            <p:nvPr/>
          </p:nvGrpSpPr>
          <p:grpSpPr bwMode="auto">
            <a:xfrm>
              <a:off x="6570663" y="2686050"/>
              <a:ext cx="450850" cy="458788"/>
              <a:chOff x="4139" y="1797"/>
              <a:chExt cx="284" cy="289"/>
            </a:xfrm>
          </p:grpSpPr>
          <p:sp>
            <p:nvSpPr>
              <p:cNvPr id="69782" name="Freeform 70">
                <a:extLst>
                  <a:ext uri="{FF2B5EF4-FFF2-40B4-BE49-F238E27FC236}">
                    <a16:creationId xmlns:a16="http://schemas.microsoft.com/office/drawing/2014/main" id="{83E24D10-A8F0-4B44-A5C5-D914FDB5073B}"/>
                  </a:ext>
                </a:extLst>
              </p:cNvPr>
              <p:cNvSpPr>
                <a:spLocks/>
              </p:cNvSpPr>
              <p:nvPr/>
            </p:nvSpPr>
            <p:spPr bwMode="auto">
              <a:xfrm>
                <a:off x="4139" y="1797"/>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83" name="Freeform 71">
                <a:extLst>
                  <a:ext uri="{FF2B5EF4-FFF2-40B4-BE49-F238E27FC236}">
                    <a16:creationId xmlns:a16="http://schemas.microsoft.com/office/drawing/2014/main" id="{8FAE30F5-25FA-45CE-9130-D6490EDBEBC6}"/>
                  </a:ext>
                </a:extLst>
              </p:cNvPr>
              <p:cNvSpPr>
                <a:spLocks/>
              </p:cNvSpPr>
              <p:nvPr/>
            </p:nvSpPr>
            <p:spPr bwMode="auto">
              <a:xfrm>
                <a:off x="4280" y="1797"/>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9696" name="Line 72">
              <a:extLst>
                <a:ext uri="{FF2B5EF4-FFF2-40B4-BE49-F238E27FC236}">
                  <a16:creationId xmlns:a16="http://schemas.microsoft.com/office/drawing/2014/main" id="{C3FD8C1E-BDC4-450C-830E-F8A6E8BE2CA8}"/>
                </a:ext>
              </a:extLst>
            </p:cNvPr>
            <p:cNvSpPr>
              <a:spLocks noChangeShapeType="1"/>
            </p:cNvSpPr>
            <p:nvPr/>
          </p:nvSpPr>
          <p:spPr bwMode="auto">
            <a:xfrm>
              <a:off x="6330950" y="2914650"/>
              <a:ext cx="2333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97" name="Line 73">
              <a:extLst>
                <a:ext uri="{FF2B5EF4-FFF2-40B4-BE49-F238E27FC236}">
                  <a16:creationId xmlns:a16="http://schemas.microsoft.com/office/drawing/2014/main" id="{5EC1ACBF-C7F3-4679-870C-7C7398237338}"/>
                </a:ext>
              </a:extLst>
            </p:cNvPr>
            <p:cNvSpPr>
              <a:spLocks noChangeShapeType="1"/>
            </p:cNvSpPr>
            <p:nvPr/>
          </p:nvSpPr>
          <p:spPr bwMode="auto">
            <a:xfrm>
              <a:off x="5562600" y="2914650"/>
              <a:ext cx="2587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98" name="Freeform 74">
              <a:extLst>
                <a:ext uri="{FF2B5EF4-FFF2-40B4-BE49-F238E27FC236}">
                  <a16:creationId xmlns:a16="http://schemas.microsoft.com/office/drawing/2014/main" id="{D5C41620-7E43-41A1-8375-4AF0B9B83D9D}"/>
                </a:ext>
              </a:extLst>
            </p:cNvPr>
            <p:cNvSpPr>
              <a:spLocks/>
            </p:cNvSpPr>
            <p:nvPr/>
          </p:nvSpPr>
          <p:spPr bwMode="auto">
            <a:xfrm>
              <a:off x="5761038" y="2914650"/>
              <a:ext cx="684212" cy="306388"/>
            </a:xfrm>
            <a:custGeom>
              <a:avLst/>
              <a:gdLst>
                <a:gd name="T0" fmla="*/ 0 w 431"/>
                <a:gd name="T1" fmla="*/ 0 h 193"/>
                <a:gd name="T2" fmla="*/ 0 w 431"/>
                <a:gd name="T3" fmla="*/ 2147483646 h 193"/>
                <a:gd name="T4" fmla="*/ 2147483646 w 431"/>
                <a:gd name="T5" fmla="*/ 2147483646 h 193"/>
                <a:gd name="T6" fmla="*/ 2147483646 w 431"/>
                <a:gd name="T7" fmla="*/ 2147483646 h 193"/>
                <a:gd name="T8" fmla="*/ 2147483646 w 431"/>
                <a:gd name="T9" fmla="*/ 0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99" name="Line 75">
              <a:extLst>
                <a:ext uri="{FF2B5EF4-FFF2-40B4-BE49-F238E27FC236}">
                  <a16:creationId xmlns:a16="http://schemas.microsoft.com/office/drawing/2014/main" id="{34A7428B-B05C-480C-BD57-25B361721438}"/>
                </a:ext>
              </a:extLst>
            </p:cNvPr>
            <p:cNvSpPr>
              <a:spLocks noChangeShapeType="1"/>
            </p:cNvSpPr>
            <p:nvPr/>
          </p:nvSpPr>
          <p:spPr bwMode="auto">
            <a:xfrm>
              <a:off x="4951413" y="3067050"/>
              <a:ext cx="2619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00" name="Freeform 76">
              <a:extLst>
                <a:ext uri="{FF2B5EF4-FFF2-40B4-BE49-F238E27FC236}">
                  <a16:creationId xmlns:a16="http://schemas.microsoft.com/office/drawing/2014/main" id="{782172DF-6BF1-44F8-B397-58CC147F4932}"/>
                </a:ext>
              </a:extLst>
            </p:cNvPr>
            <p:cNvSpPr>
              <a:spLocks/>
            </p:cNvSpPr>
            <p:nvPr/>
          </p:nvSpPr>
          <p:spPr bwMode="auto">
            <a:xfrm>
              <a:off x="5105400" y="2906713"/>
              <a:ext cx="534988" cy="441325"/>
            </a:xfrm>
            <a:custGeom>
              <a:avLst/>
              <a:gdLst>
                <a:gd name="T0" fmla="*/ 0 w 337"/>
                <a:gd name="T1" fmla="*/ 2147483646 h 278"/>
                <a:gd name="T2" fmla="*/ 0 w 337"/>
                <a:gd name="T3" fmla="*/ 2147483646 h 278"/>
                <a:gd name="T4" fmla="*/ 2147483646 w 337"/>
                <a:gd name="T5" fmla="*/ 2147483646 h 278"/>
                <a:gd name="T6" fmla="*/ 2147483646 w 337"/>
                <a:gd name="T7" fmla="*/ 2147483646 h 278"/>
                <a:gd name="T8" fmla="*/ 2147483646 w 337"/>
                <a:gd name="T9" fmla="*/ 0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01" name="Freeform 77">
              <a:extLst>
                <a:ext uri="{FF2B5EF4-FFF2-40B4-BE49-F238E27FC236}">
                  <a16:creationId xmlns:a16="http://schemas.microsoft.com/office/drawing/2014/main" id="{F1CC3923-DDE3-4C45-87CD-9F1388129B9C}"/>
                </a:ext>
              </a:extLst>
            </p:cNvPr>
            <p:cNvSpPr>
              <a:spLocks/>
            </p:cNvSpPr>
            <p:nvPr/>
          </p:nvSpPr>
          <p:spPr bwMode="auto">
            <a:xfrm>
              <a:off x="6438900" y="3625850"/>
              <a:ext cx="684213" cy="306388"/>
            </a:xfrm>
            <a:custGeom>
              <a:avLst/>
              <a:gdLst>
                <a:gd name="T0" fmla="*/ 0 w 431"/>
                <a:gd name="T1" fmla="*/ 0 h 193"/>
                <a:gd name="T2" fmla="*/ 0 w 431"/>
                <a:gd name="T3" fmla="*/ 2147483646 h 193"/>
                <a:gd name="T4" fmla="*/ 2147483646 w 431"/>
                <a:gd name="T5" fmla="*/ 2147483646 h 193"/>
                <a:gd name="T6" fmla="*/ 2147483646 w 431"/>
                <a:gd name="T7" fmla="*/ 2147483646 h 193"/>
                <a:gd name="T8" fmla="*/ 2147483646 w 431"/>
                <a:gd name="T9" fmla="*/ 0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9702" name="Group 78">
              <a:extLst>
                <a:ext uri="{FF2B5EF4-FFF2-40B4-BE49-F238E27FC236}">
                  <a16:creationId xmlns:a16="http://schemas.microsoft.com/office/drawing/2014/main" id="{AA7D7553-2F17-4C2D-A69B-BEFBF59A116E}"/>
                </a:ext>
              </a:extLst>
            </p:cNvPr>
            <p:cNvGrpSpPr>
              <a:grpSpLocks/>
            </p:cNvGrpSpPr>
            <p:nvPr/>
          </p:nvGrpSpPr>
          <p:grpSpPr bwMode="auto">
            <a:xfrm>
              <a:off x="5883275" y="3244850"/>
              <a:ext cx="352425" cy="763588"/>
              <a:chOff x="3706" y="2149"/>
              <a:chExt cx="222" cy="481"/>
            </a:xfrm>
          </p:grpSpPr>
          <p:sp>
            <p:nvSpPr>
              <p:cNvPr id="69780" name="Freeform 79">
                <a:extLst>
                  <a:ext uri="{FF2B5EF4-FFF2-40B4-BE49-F238E27FC236}">
                    <a16:creationId xmlns:a16="http://schemas.microsoft.com/office/drawing/2014/main" id="{27F541D6-B78B-44AC-9BE4-5F9D0B28EBEF}"/>
                  </a:ext>
                </a:extLst>
              </p:cNvPr>
              <p:cNvSpPr>
                <a:spLocks/>
              </p:cNvSpPr>
              <p:nvPr/>
            </p:nvSpPr>
            <p:spPr bwMode="auto">
              <a:xfrm>
                <a:off x="3715" y="2149"/>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81" name="Rectangle 80">
                <a:extLst>
                  <a:ext uri="{FF2B5EF4-FFF2-40B4-BE49-F238E27FC236}">
                    <a16:creationId xmlns:a16="http://schemas.microsoft.com/office/drawing/2014/main" id="{7B10A44F-E22F-4A53-BD4A-55FD934C1D0B}"/>
                  </a:ext>
                </a:extLst>
              </p:cNvPr>
              <p:cNvSpPr>
                <a:spLocks noChangeArrowheads="1"/>
              </p:cNvSpPr>
              <p:nvPr/>
            </p:nvSpPr>
            <p:spPr bwMode="auto">
              <a:xfrm rot="5400000">
                <a:off x="3619" y="2272"/>
                <a:ext cx="38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ALU</a:t>
                </a:r>
              </a:p>
            </p:txBody>
          </p:sp>
        </p:grpSp>
        <p:grpSp>
          <p:nvGrpSpPr>
            <p:cNvPr id="69703" name="Group 81">
              <a:extLst>
                <a:ext uri="{FF2B5EF4-FFF2-40B4-BE49-F238E27FC236}">
                  <a16:creationId xmlns:a16="http://schemas.microsoft.com/office/drawing/2014/main" id="{3AE04A4E-15E7-4662-AA3E-0E6672D1BDCD}"/>
                </a:ext>
              </a:extLst>
            </p:cNvPr>
            <p:cNvGrpSpPr>
              <a:grpSpLocks/>
            </p:cNvGrpSpPr>
            <p:nvPr/>
          </p:nvGrpSpPr>
          <p:grpSpPr bwMode="auto">
            <a:xfrm>
              <a:off x="4403725" y="3397250"/>
              <a:ext cx="563563" cy="458788"/>
              <a:chOff x="2774" y="2245"/>
              <a:chExt cx="355" cy="289"/>
            </a:xfrm>
          </p:grpSpPr>
          <p:sp>
            <p:nvSpPr>
              <p:cNvPr id="69776" name="Rectangle 82">
                <a:extLst>
                  <a:ext uri="{FF2B5EF4-FFF2-40B4-BE49-F238E27FC236}">
                    <a16:creationId xmlns:a16="http://schemas.microsoft.com/office/drawing/2014/main" id="{7E46729C-A69C-422B-BBA9-C6232B1C6924}"/>
                  </a:ext>
                </a:extLst>
              </p:cNvPr>
              <p:cNvSpPr>
                <a:spLocks noChangeArrowheads="1"/>
              </p:cNvSpPr>
              <p:nvPr/>
            </p:nvSpPr>
            <p:spPr bwMode="auto">
              <a:xfrm>
                <a:off x="2774" y="2251"/>
                <a:ext cx="2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Im</a:t>
                </a:r>
              </a:p>
            </p:txBody>
          </p:sp>
          <p:grpSp>
            <p:nvGrpSpPr>
              <p:cNvPr id="69777" name="Group 83">
                <a:extLst>
                  <a:ext uri="{FF2B5EF4-FFF2-40B4-BE49-F238E27FC236}">
                    <a16:creationId xmlns:a16="http://schemas.microsoft.com/office/drawing/2014/main" id="{F2425F10-6B3D-4D35-B916-EFD493618058}"/>
                  </a:ext>
                </a:extLst>
              </p:cNvPr>
              <p:cNvGrpSpPr>
                <a:grpSpLocks/>
              </p:cNvGrpSpPr>
              <p:nvPr/>
            </p:nvGrpSpPr>
            <p:grpSpPr bwMode="auto">
              <a:xfrm>
                <a:off x="2789" y="2245"/>
                <a:ext cx="340" cy="289"/>
                <a:chOff x="2789" y="2245"/>
                <a:chExt cx="340" cy="289"/>
              </a:xfrm>
            </p:grpSpPr>
            <p:sp>
              <p:nvSpPr>
                <p:cNvPr id="69778" name="Freeform 84">
                  <a:extLst>
                    <a:ext uri="{FF2B5EF4-FFF2-40B4-BE49-F238E27FC236}">
                      <a16:creationId xmlns:a16="http://schemas.microsoft.com/office/drawing/2014/main" id="{A67F2D05-7023-4DE9-89C7-6A4A51B5C528}"/>
                    </a:ext>
                  </a:extLst>
                </p:cNvPr>
                <p:cNvSpPr>
                  <a:spLocks/>
                </p:cNvSpPr>
                <p:nvPr/>
              </p:nvSpPr>
              <p:spPr bwMode="auto">
                <a:xfrm>
                  <a:off x="2789" y="2245"/>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79" name="Freeform 85">
                  <a:extLst>
                    <a:ext uri="{FF2B5EF4-FFF2-40B4-BE49-F238E27FC236}">
                      <a16:creationId xmlns:a16="http://schemas.microsoft.com/office/drawing/2014/main" id="{29CC6796-2355-408F-9693-6D42C4E73321}"/>
                    </a:ext>
                  </a:extLst>
                </p:cNvPr>
                <p:cNvSpPr>
                  <a:spLocks/>
                </p:cNvSpPr>
                <p:nvPr/>
              </p:nvSpPr>
              <p:spPr bwMode="auto">
                <a:xfrm>
                  <a:off x="2958" y="2245"/>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69704" name="Rectangle 86">
              <a:extLst>
                <a:ext uri="{FF2B5EF4-FFF2-40B4-BE49-F238E27FC236}">
                  <a16:creationId xmlns:a16="http://schemas.microsoft.com/office/drawing/2014/main" id="{B78F5CC2-597C-449A-A52F-5412063584C0}"/>
                </a:ext>
              </a:extLst>
            </p:cNvPr>
            <p:cNvSpPr>
              <a:spLocks noChangeArrowheads="1"/>
            </p:cNvSpPr>
            <p:nvPr/>
          </p:nvSpPr>
          <p:spPr bwMode="auto">
            <a:xfrm>
              <a:off x="5133975" y="3414713"/>
              <a:ext cx="5191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sp>
          <p:nvSpPr>
            <p:cNvPr id="69705" name="Freeform 87">
              <a:extLst>
                <a:ext uri="{FF2B5EF4-FFF2-40B4-BE49-F238E27FC236}">
                  <a16:creationId xmlns:a16="http://schemas.microsoft.com/office/drawing/2014/main" id="{4A6919E2-EB1F-4AF0-831B-0847AB31B55A}"/>
                </a:ext>
              </a:extLst>
            </p:cNvPr>
            <p:cNvSpPr>
              <a:spLocks/>
            </p:cNvSpPr>
            <p:nvPr/>
          </p:nvSpPr>
          <p:spPr bwMode="auto">
            <a:xfrm>
              <a:off x="5157788" y="3397250"/>
              <a:ext cx="236537" cy="458788"/>
            </a:xfrm>
            <a:custGeom>
              <a:avLst/>
              <a:gdLst>
                <a:gd name="T0" fmla="*/ 2147483646 w 149"/>
                <a:gd name="T1" fmla="*/ 0 h 289"/>
                <a:gd name="T2" fmla="*/ 0 w 149"/>
                <a:gd name="T3" fmla="*/ 0 h 289"/>
                <a:gd name="T4" fmla="*/ 0 w 149"/>
                <a:gd name="T5" fmla="*/ 2147483646 h 289"/>
                <a:gd name="T6" fmla="*/ 2147483646 w 149"/>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06" name="Line 88">
              <a:extLst>
                <a:ext uri="{FF2B5EF4-FFF2-40B4-BE49-F238E27FC236}">
                  <a16:creationId xmlns:a16="http://schemas.microsoft.com/office/drawing/2014/main" id="{45CBCDA8-E441-49A4-ADF0-006E30AF1CAD}"/>
                </a:ext>
              </a:extLst>
            </p:cNvPr>
            <p:cNvSpPr>
              <a:spLocks noChangeShapeType="1"/>
            </p:cNvSpPr>
            <p:nvPr/>
          </p:nvSpPr>
          <p:spPr bwMode="auto">
            <a:xfrm>
              <a:off x="4968875" y="3625850"/>
              <a:ext cx="165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07" name="Freeform 89">
              <a:extLst>
                <a:ext uri="{FF2B5EF4-FFF2-40B4-BE49-F238E27FC236}">
                  <a16:creationId xmlns:a16="http://schemas.microsoft.com/office/drawing/2014/main" id="{C3A3736D-F63B-45CB-B826-1AF668210CD6}"/>
                </a:ext>
              </a:extLst>
            </p:cNvPr>
            <p:cNvSpPr>
              <a:spLocks/>
            </p:cNvSpPr>
            <p:nvPr/>
          </p:nvSpPr>
          <p:spPr bwMode="auto">
            <a:xfrm>
              <a:off x="5073650" y="3473450"/>
              <a:ext cx="76200" cy="153988"/>
            </a:xfrm>
            <a:custGeom>
              <a:avLst/>
              <a:gdLst>
                <a:gd name="T0" fmla="*/ 0 w 48"/>
                <a:gd name="T1" fmla="*/ 2147483646 h 97"/>
                <a:gd name="T2" fmla="*/ 0 w 48"/>
                <a:gd name="T3" fmla="*/ 0 h 97"/>
                <a:gd name="T4" fmla="*/ 2147483646 w 48"/>
                <a:gd name="T5" fmla="*/ 0 h 97"/>
                <a:gd name="T6" fmla="*/ 2147483646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08" name="Line 90">
              <a:extLst>
                <a:ext uri="{FF2B5EF4-FFF2-40B4-BE49-F238E27FC236}">
                  <a16:creationId xmlns:a16="http://schemas.microsoft.com/office/drawing/2014/main" id="{61AC460A-0A9A-466C-8E6B-FEC92A2BD833}"/>
                </a:ext>
              </a:extLst>
            </p:cNvPr>
            <p:cNvSpPr>
              <a:spLocks noChangeShapeType="1"/>
            </p:cNvSpPr>
            <p:nvPr/>
          </p:nvSpPr>
          <p:spPr bwMode="auto">
            <a:xfrm>
              <a:off x="5629275" y="3473450"/>
              <a:ext cx="2619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09" name="Rectangle 91">
              <a:extLst>
                <a:ext uri="{FF2B5EF4-FFF2-40B4-BE49-F238E27FC236}">
                  <a16:creationId xmlns:a16="http://schemas.microsoft.com/office/drawing/2014/main" id="{117702A4-0038-4976-BC7C-AAFFB4C5334A}"/>
                </a:ext>
              </a:extLst>
            </p:cNvPr>
            <p:cNvSpPr>
              <a:spLocks noChangeArrowheads="1"/>
            </p:cNvSpPr>
            <p:nvPr/>
          </p:nvSpPr>
          <p:spPr bwMode="auto">
            <a:xfrm>
              <a:off x="6430963" y="3406775"/>
              <a:ext cx="496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Dm</a:t>
              </a:r>
            </a:p>
          </p:txBody>
        </p:sp>
        <p:grpSp>
          <p:nvGrpSpPr>
            <p:cNvPr id="69710" name="Group 92">
              <a:extLst>
                <a:ext uri="{FF2B5EF4-FFF2-40B4-BE49-F238E27FC236}">
                  <a16:creationId xmlns:a16="http://schemas.microsoft.com/office/drawing/2014/main" id="{ABC96929-F3B7-491E-A39A-7348DB81C815}"/>
                </a:ext>
              </a:extLst>
            </p:cNvPr>
            <p:cNvGrpSpPr>
              <a:grpSpLocks/>
            </p:cNvGrpSpPr>
            <p:nvPr/>
          </p:nvGrpSpPr>
          <p:grpSpPr bwMode="auto">
            <a:xfrm>
              <a:off x="6505575" y="3397250"/>
              <a:ext cx="515938" cy="458788"/>
              <a:chOff x="4098" y="2245"/>
              <a:chExt cx="325" cy="289"/>
            </a:xfrm>
          </p:grpSpPr>
          <p:sp>
            <p:nvSpPr>
              <p:cNvPr id="69774" name="Freeform 93">
                <a:extLst>
                  <a:ext uri="{FF2B5EF4-FFF2-40B4-BE49-F238E27FC236}">
                    <a16:creationId xmlns:a16="http://schemas.microsoft.com/office/drawing/2014/main" id="{FCBA5A1C-BCBC-425D-9639-7B5546B1E7A9}"/>
                  </a:ext>
                </a:extLst>
              </p:cNvPr>
              <p:cNvSpPr>
                <a:spLocks/>
              </p:cNvSpPr>
              <p:nvPr/>
            </p:nvSpPr>
            <p:spPr bwMode="auto">
              <a:xfrm>
                <a:off x="4098" y="2245"/>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75" name="Freeform 94">
                <a:extLst>
                  <a:ext uri="{FF2B5EF4-FFF2-40B4-BE49-F238E27FC236}">
                    <a16:creationId xmlns:a16="http://schemas.microsoft.com/office/drawing/2014/main" id="{55A3447E-6A7E-48BA-B3A8-FEAA898D1B94}"/>
                  </a:ext>
                </a:extLst>
              </p:cNvPr>
              <p:cNvSpPr>
                <a:spLocks/>
              </p:cNvSpPr>
              <p:nvPr/>
            </p:nvSpPr>
            <p:spPr bwMode="auto">
              <a:xfrm>
                <a:off x="4259" y="2245"/>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9711" name="Rectangle 95">
              <a:extLst>
                <a:ext uri="{FF2B5EF4-FFF2-40B4-BE49-F238E27FC236}">
                  <a16:creationId xmlns:a16="http://schemas.microsoft.com/office/drawing/2014/main" id="{D93E00CA-FFCB-4AA0-9340-5E0055A2ACE3}"/>
                </a:ext>
              </a:extLst>
            </p:cNvPr>
            <p:cNvSpPr>
              <a:spLocks noChangeArrowheads="1"/>
            </p:cNvSpPr>
            <p:nvPr/>
          </p:nvSpPr>
          <p:spPr bwMode="auto">
            <a:xfrm>
              <a:off x="7212013" y="3406775"/>
              <a:ext cx="5191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grpSp>
          <p:nvGrpSpPr>
            <p:cNvPr id="69712" name="Group 96">
              <a:extLst>
                <a:ext uri="{FF2B5EF4-FFF2-40B4-BE49-F238E27FC236}">
                  <a16:creationId xmlns:a16="http://schemas.microsoft.com/office/drawing/2014/main" id="{6C154BA5-6CE3-4DBF-97A6-0F5F0BAD42DA}"/>
                </a:ext>
              </a:extLst>
            </p:cNvPr>
            <p:cNvGrpSpPr>
              <a:grpSpLocks/>
            </p:cNvGrpSpPr>
            <p:nvPr/>
          </p:nvGrpSpPr>
          <p:grpSpPr bwMode="auto">
            <a:xfrm>
              <a:off x="7248525" y="3397250"/>
              <a:ext cx="450850" cy="458788"/>
              <a:chOff x="4566" y="2245"/>
              <a:chExt cx="284" cy="289"/>
            </a:xfrm>
          </p:grpSpPr>
          <p:sp>
            <p:nvSpPr>
              <p:cNvPr id="69772" name="Freeform 97">
                <a:extLst>
                  <a:ext uri="{FF2B5EF4-FFF2-40B4-BE49-F238E27FC236}">
                    <a16:creationId xmlns:a16="http://schemas.microsoft.com/office/drawing/2014/main" id="{4A80BE3C-14CA-4A0B-AD07-B248F5A63629}"/>
                  </a:ext>
                </a:extLst>
              </p:cNvPr>
              <p:cNvSpPr>
                <a:spLocks/>
              </p:cNvSpPr>
              <p:nvPr/>
            </p:nvSpPr>
            <p:spPr bwMode="auto">
              <a:xfrm>
                <a:off x="4566" y="2245"/>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73" name="Freeform 98">
                <a:extLst>
                  <a:ext uri="{FF2B5EF4-FFF2-40B4-BE49-F238E27FC236}">
                    <a16:creationId xmlns:a16="http://schemas.microsoft.com/office/drawing/2014/main" id="{F184DFE9-693A-4557-8783-AD497651CD66}"/>
                  </a:ext>
                </a:extLst>
              </p:cNvPr>
              <p:cNvSpPr>
                <a:spLocks/>
              </p:cNvSpPr>
              <p:nvPr/>
            </p:nvSpPr>
            <p:spPr bwMode="auto">
              <a:xfrm>
                <a:off x="4707" y="2245"/>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9713" name="Line 99">
              <a:extLst>
                <a:ext uri="{FF2B5EF4-FFF2-40B4-BE49-F238E27FC236}">
                  <a16:creationId xmlns:a16="http://schemas.microsoft.com/office/drawing/2014/main" id="{7242C81F-C9F3-43D3-AD4E-E58BD7DBD11C}"/>
                </a:ext>
              </a:extLst>
            </p:cNvPr>
            <p:cNvSpPr>
              <a:spLocks noChangeShapeType="1"/>
            </p:cNvSpPr>
            <p:nvPr/>
          </p:nvSpPr>
          <p:spPr bwMode="auto">
            <a:xfrm>
              <a:off x="7008813" y="3625850"/>
              <a:ext cx="2333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14" name="Line 100">
              <a:extLst>
                <a:ext uri="{FF2B5EF4-FFF2-40B4-BE49-F238E27FC236}">
                  <a16:creationId xmlns:a16="http://schemas.microsoft.com/office/drawing/2014/main" id="{21CFEAE2-C449-40E9-B025-B288DC0B24EB}"/>
                </a:ext>
              </a:extLst>
            </p:cNvPr>
            <p:cNvSpPr>
              <a:spLocks noChangeShapeType="1"/>
            </p:cNvSpPr>
            <p:nvPr/>
          </p:nvSpPr>
          <p:spPr bwMode="auto">
            <a:xfrm>
              <a:off x="6240463" y="3625850"/>
              <a:ext cx="2587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15" name="Line 101">
              <a:extLst>
                <a:ext uri="{FF2B5EF4-FFF2-40B4-BE49-F238E27FC236}">
                  <a16:creationId xmlns:a16="http://schemas.microsoft.com/office/drawing/2014/main" id="{F5BB0FE0-FBF4-4CB8-ADA4-4553793F99D9}"/>
                </a:ext>
              </a:extLst>
            </p:cNvPr>
            <p:cNvSpPr>
              <a:spLocks noChangeShapeType="1"/>
            </p:cNvSpPr>
            <p:nvPr/>
          </p:nvSpPr>
          <p:spPr bwMode="auto">
            <a:xfrm>
              <a:off x="5629275" y="3778250"/>
              <a:ext cx="2619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16" name="Freeform 102">
              <a:extLst>
                <a:ext uri="{FF2B5EF4-FFF2-40B4-BE49-F238E27FC236}">
                  <a16:creationId xmlns:a16="http://schemas.microsoft.com/office/drawing/2014/main" id="{6A17ECC2-8C8C-46CE-8625-CC40B3569C71}"/>
                </a:ext>
              </a:extLst>
            </p:cNvPr>
            <p:cNvSpPr>
              <a:spLocks/>
            </p:cNvSpPr>
            <p:nvPr/>
          </p:nvSpPr>
          <p:spPr bwMode="auto">
            <a:xfrm>
              <a:off x="5808663" y="3617913"/>
              <a:ext cx="534987" cy="441325"/>
            </a:xfrm>
            <a:custGeom>
              <a:avLst/>
              <a:gdLst>
                <a:gd name="T0" fmla="*/ 0 w 337"/>
                <a:gd name="T1" fmla="*/ 2147483646 h 278"/>
                <a:gd name="T2" fmla="*/ 0 w 337"/>
                <a:gd name="T3" fmla="*/ 2147483646 h 278"/>
                <a:gd name="T4" fmla="*/ 2147483646 w 337"/>
                <a:gd name="T5" fmla="*/ 2147483646 h 278"/>
                <a:gd name="T6" fmla="*/ 2147483646 w 337"/>
                <a:gd name="T7" fmla="*/ 2147483646 h 278"/>
                <a:gd name="T8" fmla="*/ 2147483646 w 337"/>
                <a:gd name="T9" fmla="*/ 0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17" name="Freeform 103">
              <a:extLst>
                <a:ext uri="{FF2B5EF4-FFF2-40B4-BE49-F238E27FC236}">
                  <a16:creationId xmlns:a16="http://schemas.microsoft.com/office/drawing/2014/main" id="{FB2099C4-3AA6-4B59-AB98-5BEA85C8F2D1}"/>
                </a:ext>
              </a:extLst>
            </p:cNvPr>
            <p:cNvSpPr>
              <a:spLocks/>
            </p:cNvSpPr>
            <p:nvPr/>
          </p:nvSpPr>
          <p:spPr bwMode="auto">
            <a:xfrm>
              <a:off x="6575425" y="3956050"/>
              <a:ext cx="338138" cy="763588"/>
            </a:xfrm>
            <a:custGeom>
              <a:avLst/>
              <a:gdLst>
                <a:gd name="T0" fmla="*/ 0 w 213"/>
                <a:gd name="T1" fmla="*/ 2147483646 h 481"/>
                <a:gd name="T2" fmla="*/ 2147483646 w 213"/>
                <a:gd name="T3" fmla="*/ 2147483646 h 481"/>
                <a:gd name="T4" fmla="*/ 0 w 213"/>
                <a:gd name="T5" fmla="*/ 2147483646 h 481"/>
                <a:gd name="T6" fmla="*/ 0 w 213"/>
                <a:gd name="T7" fmla="*/ 0 h 481"/>
                <a:gd name="T8" fmla="*/ 2147483646 w 213"/>
                <a:gd name="T9" fmla="*/ 2147483646 h 481"/>
                <a:gd name="T10" fmla="*/ 2147483646 w 213"/>
                <a:gd name="T11" fmla="*/ 2147483646 h 481"/>
                <a:gd name="T12" fmla="*/ 0 w 213"/>
                <a:gd name="T13" fmla="*/ 2147483646 h 481"/>
                <a:gd name="T14" fmla="*/ 0 w 213"/>
                <a:gd name="T15" fmla="*/ 2147483646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18" name="Freeform 104">
              <a:extLst>
                <a:ext uri="{FF2B5EF4-FFF2-40B4-BE49-F238E27FC236}">
                  <a16:creationId xmlns:a16="http://schemas.microsoft.com/office/drawing/2014/main" id="{F121C331-91C9-4C6B-A9EB-696A0BFBEDB7}"/>
                </a:ext>
              </a:extLst>
            </p:cNvPr>
            <p:cNvSpPr>
              <a:spLocks/>
            </p:cNvSpPr>
            <p:nvPr/>
          </p:nvSpPr>
          <p:spPr bwMode="auto">
            <a:xfrm>
              <a:off x="7116763" y="4337050"/>
              <a:ext cx="684212" cy="306388"/>
            </a:xfrm>
            <a:custGeom>
              <a:avLst/>
              <a:gdLst>
                <a:gd name="T0" fmla="*/ 0 w 431"/>
                <a:gd name="T1" fmla="*/ 0 h 193"/>
                <a:gd name="T2" fmla="*/ 0 w 431"/>
                <a:gd name="T3" fmla="*/ 2147483646 h 193"/>
                <a:gd name="T4" fmla="*/ 2147483646 w 431"/>
                <a:gd name="T5" fmla="*/ 2147483646 h 193"/>
                <a:gd name="T6" fmla="*/ 2147483646 w 431"/>
                <a:gd name="T7" fmla="*/ 2147483646 h 193"/>
                <a:gd name="T8" fmla="*/ 2147483646 w 431"/>
                <a:gd name="T9" fmla="*/ 0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19" name="Freeform 105">
              <a:extLst>
                <a:ext uri="{FF2B5EF4-FFF2-40B4-BE49-F238E27FC236}">
                  <a16:creationId xmlns:a16="http://schemas.microsoft.com/office/drawing/2014/main" id="{D3CC6F7D-6B78-4150-A662-C0342EEDE47F}"/>
                </a:ext>
              </a:extLst>
            </p:cNvPr>
            <p:cNvSpPr>
              <a:spLocks/>
            </p:cNvSpPr>
            <p:nvPr/>
          </p:nvSpPr>
          <p:spPr bwMode="auto">
            <a:xfrm>
              <a:off x="5105400" y="4108450"/>
              <a:ext cx="269875" cy="458788"/>
            </a:xfrm>
            <a:custGeom>
              <a:avLst/>
              <a:gdLst>
                <a:gd name="T0" fmla="*/ 2147483646 w 170"/>
                <a:gd name="T1" fmla="*/ 0 h 289"/>
                <a:gd name="T2" fmla="*/ 0 w 170"/>
                <a:gd name="T3" fmla="*/ 0 h 289"/>
                <a:gd name="T4" fmla="*/ 0 w 170"/>
                <a:gd name="T5" fmla="*/ 2147483646 h 289"/>
                <a:gd name="T6" fmla="*/ 2147483646 w 170"/>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20" name="Freeform 106">
              <a:extLst>
                <a:ext uri="{FF2B5EF4-FFF2-40B4-BE49-F238E27FC236}">
                  <a16:creationId xmlns:a16="http://schemas.microsoft.com/office/drawing/2014/main" id="{21D91792-902C-4EE7-A4A2-9AF0CACABBE0}"/>
                </a:ext>
              </a:extLst>
            </p:cNvPr>
            <p:cNvSpPr>
              <a:spLocks/>
            </p:cNvSpPr>
            <p:nvPr/>
          </p:nvSpPr>
          <p:spPr bwMode="auto">
            <a:xfrm>
              <a:off x="5373688" y="4108450"/>
              <a:ext cx="271462" cy="458788"/>
            </a:xfrm>
            <a:custGeom>
              <a:avLst/>
              <a:gdLst>
                <a:gd name="T0" fmla="*/ 0 w 171"/>
                <a:gd name="T1" fmla="*/ 0 h 289"/>
                <a:gd name="T2" fmla="*/ 2147483646 w 171"/>
                <a:gd name="T3" fmla="*/ 0 h 289"/>
                <a:gd name="T4" fmla="*/ 2147483646 w 171"/>
                <a:gd name="T5" fmla="*/ 2147483646 h 289"/>
                <a:gd name="T6" fmla="*/ 0 w 171"/>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21" name="Rectangle 107">
              <a:extLst>
                <a:ext uri="{FF2B5EF4-FFF2-40B4-BE49-F238E27FC236}">
                  <a16:creationId xmlns:a16="http://schemas.microsoft.com/office/drawing/2014/main" id="{4272B5F5-F308-4459-B0EC-77A9ADA34272}"/>
                </a:ext>
              </a:extLst>
            </p:cNvPr>
            <p:cNvSpPr>
              <a:spLocks noChangeArrowheads="1"/>
            </p:cNvSpPr>
            <p:nvPr/>
          </p:nvSpPr>
          <p:spPr bwMode="auto">
            <a:xfrm>
              <a:off x="5081588" y="4117975"/>
              <a:ext cx="4302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Im</a:t>
              </a:r>
            </a:p>
          </p:txBody>
        </p:sp>
        <p:sp>
          <p:nvSpPr>
            <p:cNvPr id="69722" name="Rectangle 108">
              <a:extLst>
                <a:ext uri="{FF2B5EF4-FFF2-40B4-BE49-F238E27FC236}">
                  <a16:creationId xmlns:a16="http://schemas.microsoft.com/office/drawing/2014/main" id="{FCD56833-3894-4A0A-B307-A7DC7580AA8F}"/>
                </a:ext>
              </a:extLst>
            </p:cNvPr>
            <p:cNvSpPr>
              <a:spLocks noChangeArrowheads="1"/>
            </p:cNvSpPr>
            <p:nvPr/>
          </p:nvSpPr>
          <p:spPr bwMode="auto">
            <a:xfrm rot="5400000">
              <a:off x="6423819" y="4150519"/>
              <a:ext cx="6080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ALU</a:t>
              </a:r>
            </a:p>
          </p:txBody>
        </p:sp>
        <p:sp>
          <p:nvSpPr>
            <p:cNvPr id="69723" name="Rectangle 109">
              <a:extLst>
                <a:ext uri="{FF2B5EF4-FFF2-40B4-BE49-F238E27FC236}">
                  <a16:creationId xmlns:a16="http://schemas.microsoft.com/office/drawing/2014/main" id="{5E82B027-5A19-4DE8-A53D-C55E2B7BBF54}"/>
                </a:ext>
              </a:extLst>
            </p:cNvPr>
            <p:cNvSpPr>
              <a:spLocks noChangeArrowheads="1"/>
            </p:cNvSpPr>
            <p:nvPr/>
          </p:nvSpPr>
          <p:spPr bwMode="auto">
            <a:xfrm>
              <a:off x="5811838" y="4125913"/>
              <a:ext cx="5191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sp>
          <p:nvSpPr>
            <p:cNvPr id="69724" name="Freeform 110">
              <a:extLst>
                <a:ext uri="{FF2B5EF4-FFF2-40B4-BE49-F238E27FC236}">
                  <a16:creationId xmlns:a16="http://schemas.microsoft.com/office/drawing/2014/main" id="{2291BB5A-2574-4E0A-A196-D3C1C2C2FCD6}"/>
                </a:ext>
              </a:extLst>
            </p:cNvPr>
            <p:cNvSpPr>
              <a:spLocks/>
            </p:cNvSpPr>
            <p:nvPr/>
          </p:nvSpPr>
          <p:spPr bwMode="auto">
            <a:xfrm>
              <a:off x="5835650" y="4108450"/>
              <a:ext cx="236538" cy="458788"/>
            </a:xfrm>
            <a:custGeom>
              <a:avLst/>
              <a:gdLst>
                <a:gd name="T0" fmla="*/ 2147483646 w 149"/>
                <a:gd name="T1" fmla="*/ 0 h 289"/>
                <a:gd name="T2" fmla="*/ 0 w 149"/>
                <a:gd name="T3" fmla="*/ 0 h 289"/>
                <a:gd name="T4" fmla="*/ 0 w 149"/>
                <a:gd name="T5" fmla="*/ 2147483646 h 289"/>
                <a:gd name="T6" fmla="*/ 2147483646 w 149"/>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25" name="Line 111">
              <a:extLst>
                <a:ext uri="{FF2B5EF4-FFF2-40B4-BE49-F238E27FC236}">
                  <a16:creationId xmlns:a16="http://schemas.microsoft.com/office/drawing/2014/main" id="{B992F77C-95A1-4501-812A-BA1D9847FFF3}"/>
                </a:ext>
              </a:extLst>
            </p:cNvPr>
            <p:cNvSpPr>
              <a:spLocks noChangeShapeType="1"/>
            </p:cNvSpPr>
            <p:nvPr/>
          </p:nvSpPr>
          <p:spPr bwMode="auto">
            <a:xfrm>
              <a:off x="5646738" y="4337050"/>
              <a:ext cx="165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26" name="Freeform 112">
              <a:extLst>
                <a:ext uri="{FF2B5EF4-FFF2-40B4-BE49-F238E27FC236}">
                  <a16:creationId xmlns:a16="http://schemas.microsoft.com/office/drawing/2014/main" id="{96954B08-7681-40E7-B3A5-02A852AF20AF}"/>
                </a:ext>
              </a:extLst>
            </p:cNvPr>
            <p:cNvSpPr>
              <a:spLocks/>
            </p:cNvSpPr>
            <p:nvPr/>
          </p:nvSpPr>
          <p:spPr bwMode="auto">
            <a:xfrm>
              <a:off x="5751513" y="4184650"/>
              <a:ext cx="76200" cy="153988"/>
            </a:xfrm>
            <a:custGeom>
              <a:avLst/>
              <a:gdLst>
                <a:gd name="T0" fmla="*/ 0 w 48"/>
                <a:gd name="T1" fmla="*/ 2147483646 h 97"/>
                <a:gd name="T2" fmla="*/ 0 w 48"/>
                <a:gd name="T3" fmla="*/ 0 h 97"/>
                <a:gd name="T4" fmla="*/ 2147483646 w 48"/>
                <a:gd name="T5" fmla="*/ 0 h 97"/>
                <a:gd name="T6" fmla="*/ 2147483646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27" name="Line 113">
              <a:extLst>
                <a:ext uri="{FF2B5EF4-FFF2-40B4-BE49-F238E27FC236}">
                  <a16:creationId xmlns:a16="http://schemas.microsoft.com/office/drawing/2014/main" id="{3F92074F-7E84-456F-A533-51C87F69A506}"/>
                </a:ext>
              </a:extLst>
            </p:cNvPr>
            <p:cNvSpPr>
              <a:spLocks noChangeShapeType="1"/>
            </p:cNvSpPr>
            <p:nvPr/>
          </p:nvSpPr>
          <p:spPr bwMode="auto">
            <a:xfrm>
              <a:off x="6307138" y="4184650"/>
              <a:ext cx="2619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28" name="Rectangle 114">
              <a:extLst>
                <a:ext uri="{FF2B5EF4-FFF2-40B4-BE49-F238E27FC236}">
                  <a16:creationId xmlns:a16="http://schemas.microsoft.com/office/drawing/2014/main" id="{C5D3CD3A-9E9F-4B04-A8A5-1F9C3A3A14EF}"/>
                </a:ext>
              </a:extLst>
            </p:cNvPr>
            <p:cNvSpPr>
              <a:spLocks noChangeArrowheads="1"/>
            </p:cNvSpPr>
            <p:nvPr/>
          </p:nvSpPr>
          <p:spPr bwMode="auto">
            <a:xfrm>
              <a:off x="7108825" y="4117975"/>
              <a:ext cx="4968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Dm</a:t>
              </a:r>
            </a:p>
          </p:txBody>
        </p:sp>
        <p:sp>
          <p:nvSpPr>
            <p:cNvPr id="69729" name="Freeform 115">
              <a:extLst>
                <a:ext uri="{FF2B5EF4-FFF2-40B4-BE49-F238E27FC236}">
                  <a16:creationId xmlns:a16="http://schemas.microsoft.com/office/drawing/2014/main" id="{2B1C189B-64A3-4786-8722-F96269B7220E}"/>
                </a:ext>
              </a:extLst>
            </p:cNvPr>
            <p:cNvSpPr>
              <a:spLocks/>
            </p:cNvSpPr>
            <p:nvPr/>
          </p:nvSpPr>
          <p:spPr bwMode="auto">
            <a:xfrm>
              <a:off x="7183438" y="4108450"/>
              <a:ext cx="257175" cy="458788"/>
            </a:xfrm>
            <a:custGeom>
              <a:avLst/>
              <a:gdLst>
                <a:gd name="T0" fmla="*/ 2147483646 w 162"/>
                <a:gd name="T1" fmla="*/ 0 h 289"/>
                <a:gd name="T2" fmla="*/ 0 w 162"/>
                <a:gd name="T3" fmla="*/ 0 h 289"/>
                <a:gd name="T4" fmla="*/ 0 w 162"/>
                <a:gd name="T5" fmla="*/ 2147483646 h 289"/>
                <a:gd name="T6" fmla="*/ 2147483646 w 162"/>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30" name="Freeform 116">
              <a:extLst>
                <a:ext uri="{FF2B5EF4-FFF2-40B4-BE49-F238E27FC236}">
                  <a16:creationId xmlns:a16="http://schemas.microsoft.com/office/drawing/2014/main" id="{C50E9AEF-786A-4641-AC07-0F8BFF438543}"/>
                </a:ext>
              </a:extLst>
            </p:cNvPr>
            <p:cNvSpPr>
              <a:spLocks/>
            </p:cNvSpPr>
            <p:nvPr/>
          </p:nvSpPr>
          <p:spPr bwMode="auto">
            <a:xfrm>
              <a:off x="7439025" y="4108450"/>
              <a:ext cx="260350" cy="458788"/>
            </a:xfrm>
            <a:custGeom>
              <a:avLst/>
              <a:gdLst>
                <a:gd name="T0" fmla="*/ 0 w 164"/>
                <a:gd name="T1" fmla="*/ 0 h 289"/>
                <a:gd name="T2" fmla="*/ 2147483646 w 164"/>
                <a:gd name="T3" fmla="*/ 0 h 289"/>
                <a:gd name="T4" fmla="*/ 2147483646 w 164"/>
                <a:gd name="T5" fmla="*/ 2147483646 h 289"/>
                <a:gd name="T6" fmla="*/ 0 w 164"/>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31" name="Rectangle 117">
              <a:extLst>
                <a:ext uri="{FF2B5EF4-FFF2-40B4-BE49-F238E27FC236}">
                  <a16:creationId xmlns:a16="http://schemas.microsoft.com/office/drawing/2014/main" id="{6BDC0A27-E168-4BDE-BEF9-A1B6DD4A78B7}"/>
                </a:ext>
              </a:extLst>
            </p:cNvPr>
            <p:cNvSpPr>
              <a:spLocks noChangeArrowheads="1"/>
            </p:cNvSpPr>
            <p:nvPr/>
          </p:nvSpPr>
          <p:spPr bwMode="auto">
            <a:xfrm>
              <a:off x="7889875" y="4117975"/>
              <a:ext cx="5191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sp>
          <p:nvSpPr>
            <p:cNvPr id="69732" name="Freeform 118">
              <a:extLst>
                <a:ext uri="{FF2B5EF4-FFF2-40B4-BE49-F238E27FC236}">
                  <a16:creationId xmlns:a16="http://schemas.microsoft.com/office/drawing/2014/main" id="{B00D5B2F-2E98-4D00-8B8C-CA1E1A841E69}"/>
                </a:ext>
              </a:extLst>
            </p:cNvPr>
            <p:cNvSpPr>
              <a:spLocks/>
            </p:cNvSpPr>
            <p:nvPr/>
          </p:nvSpPr>
          <p:spPr bwMode="auto">
            <a:xfrm>
              <a:off x="7926388" y="4108450"/>
              <a:ext cx="225425" cy="458788"/>
            </a:xfrm>
            <a:custGeom>
              <a:avLst/>
              <a:gdLst>
                <a:gd name="T0" fmla="*/ 2147483646 w 142"/>
                <a:gd name="T1" fmla="*/ 0 h 289"/>
                <a:gd name="T2" fmla="*/ 0 w 142"/>
                <a:gd name="T3" fmla="*/ 0 h 289"/>
                <a:gd name="T4" fmla="*/ 0 w 142"/>
                <a:gd name="T5" fmla="*/ 2147483646 h 289"/>
                <a:gd name="T6" fmla="*/ 2147483646 w 142"/>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33" name="Freeform 119">
              <a:extLst>
                <a:ext uri="{FF2B5EF4-FFF2-40B4-BE49-F238E27FC236}">
                  <a16:creationId xmlns:a16="http://schemas.microsoft.com/office/drawing/2014/main" id="{036C8AE7-909D-4C58-AD43-FE63C4AA350E}"/>
                </a:ext>
              </a:extLst>
            </p:cNvPr>
            <p:cNvSpPr>
              <a:spLocks/>
            </p:cNvSpPr>
            <p:nvPr/>
          </p:nvSpPr>
          <p:spPr bwMode="auto">
            <a:xfrm>
              <a:off x="8150225" y="4108450"/>
              <a:ext cx="227013" cy="458788"/>
            </a:xfrm>
            <a:custGeom>
              <a:avLst/>
              <a:gdLst>
                <a:gd name="T0" fmla="*/ 0 w 143"/>
                <a:gd name="T1" fmla="*/ 0 h 289"/>
                <a:gd name="T2" fmla="*/ 2147483646 w 143"/>
                <a:gd name="T3" fmla="*/ 0 h 289"/>
                <a:gd name="T4" fmla="*/ 2147483646 w 143"/>
                <a:gd name="T5" fmla="*/ 2147483646 h 289"/>
                <a:gd name="T6" fmla="*/ 0 w 143"/>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34" name="Line 120">
              <a:extLst>
                <a:ext uri="{FF2B5EF4-FFF2-40B4-BE49-F238E27FC236}">
                  <a16:creationId xmlns:a16="http://schemas.microsoft.com/office/drawing/2014/main" id="{3258143C-267B-48E2-915A-4E892285A21C}"/>
                </a:ext>
              </a:extLst>
            </p:cNvPr>
            <p:cNvSpPr>
              <a:spLocks noChangeShapeType="1"/>
            </p:cNvSpPr>
            <p:nvPr/>
          </p:nvSpPr>
          <p:spPr bwMode="auto">
            <a:xfrm>
              <a:off x="7686675" y="4337050"/>
              <a:ext cx="2333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5" name="Line 121">
              <a:extLst>
                <a:ext uri="{FF2B5EF4-FFF2-40B4-BE49-F238E27FC236}">
                  <a16:creationId xmlns:a16="http://schemas.microsoft.com/office/drawing/2014/main" id="{D6166450-1FF4-4A93-8074-1FD840EDFAAA}"/>
                </a:ext>
              </a:extLst>
            </p:cNvPr>
            <p:cNvSpPr>
              <a:spLocks noChangeShapeType="1"/>
            </p:cNvSpPr>
            <p:nvPr/>
          </p:nvSpPr>
          <p:spPr bwMode="auto">
            <a:xfrm>
              <a:off x="6918325" y="4337050"/>
              <a:ext cx="2587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6" name="Line 122">
              <a:extLst>
                <a:ext uri="{FF2B5EF4-FFF2-40B4-BE49-F238E27FC236}">
                  <a16:creationId xmlns:a16="http://schemas.microsoft.com/office/drawing/2014/main" id="{1BA26261-4C8B-4AC7-B68E-80C5EA3C02E8}"/>
                </a:ext>
              </a:extLst>
            </p:cNvPr>
            <p:cNvSpPr>
              <a:spLocks noChangeShapeType="1"/>
            </p:cNvSpPr>
            <p:nvPr/>
          </p:nvSpPr>
          <p:spPr bwMode="auto">
            <a:xfrm>
              <a:off x="6307138" y="4489450"/>
              <a:ext cx="2619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7" name="Freeform 123">
              <a:extLst>
                <a:ext uri="{FF2B5EF4-FFF2-40B4-BE49-F238E27FC236}">
                  <a16:creationId xmlns:a16="http://schemas.microsoft.com/office/drawing/2014/main" id="{386C7ED9-2A1F-43D5-95CC-FA83A9FAA312}"/>
                </a:ext>
              </a:extLst>
            </p:cNvPr>
            <p:cNvSpPr>
              <a:spLocks/>
            </p:cNvSpPr>
            <p:nvPr/>
          </p:nvSpPr>
          <p:spPr bwMode="auto">
            <a:xfrm>
              <a:off x="6486525" y="4329113"/>
              <a:ext cx="534988" cy="441325"/>
            </a:xfrm>
            <a:custGeom>
              <a:avLst/>
              <a:gdLst>
                <a:gd name="T0" fmla="*/ 0 w 337"/>
                <a:gd name="T1" fmla="*/ 2147483646 h 278"/>
                <a:gd name="T2" fmla="*/ 0 w 337"/>
                <a:gd name="T3" fmla="*/ 2147483646 h 278"/>
                <a:gd name="T4" fmla="*/ 2147483646 w 337"/>
                <a:gd name="T5" fmla="*/ 2147483646 h 278"/>
                <a:gd name="T6" fmla="*/ 2147483646 w 337"/>
                <a:gd name="T7" fmla="*/ 2147483646 h 278"/>
                <a:gd name="T8" fmla="*/ 2147483646 w 337"/>
                <a:gd name="T9" fmla="*/ 0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9738" name="Group 124">
              <a:extLst>
                <a:ext uri="{FF2B5EF4-FFF2-40B4-BE49-F238E27FC236}">
                  <a16:creationId xmlns:a16="http://schemas.microsoft.com/office/drawing/2014/main" id="{555CA1CB-CCD3-4911-BC9A-611D29AB0792}"/>
                </a:ext>
              </a:extLst>
            </p:cNvPr>
            <p:cNvGrpSpPr>
              <a:grpSpLocks/>
            </p:cNvGrpSpPr>
            <p:nvPr/>
          </p:nvGrpSpPr>
          <p:grpSpPr bwMode="auto">
            <a:xfrm>
              <a:off x="7239000" y="4667250"/>
              <a:ext cx="352425" cy="763588"/>
              <a:chOff x="4560" y="3045"/>
              <a:chExt cx="222" cy="481"/>
            </a:xfrm>
          </p:grpSpPr>
          <p:sp>
            <p:nvSpPr>
              <p:cNvPr id="69770" name="Freeform 125">
                <a:extLst>
                  <a:ext uri="{FF2B5EF4-FFF2-40B4-BE49-F238E27FC236}">
                    <a16:creationId xmlns:a16="http://schemas.microsoft.com/office/drawing/2014/main" id="{CD41C52B-E405-4478-9959-164C133F97EA}"/>
                  </a:ext>
                </a:extLst>
              </p:cNvPr>
              <p:cNvSpPr>
                <a:spLocks/>
              </p:cNvSpPr>
              <p:nvPr/>
            </p:nvSpPr>
            <p:spPr bwMode="auto">
              <a:xfrm>
                <a:off x="4569" y="3045"/>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71" name="Rectangle 126">
                <a:extLst>
                  <a:ext uri="{FF2B5EF4-FFF2-40B4-BE49-F238E27FC236}">
                    <a16:creationId xmlns:a16="http://schemas.microsoft.com/office/drawing/2014/main" id="{030865EA-EE3C-42C4-96E7-BA5684C61CA2}"/>
                  </a:ext>
                </a:extLst>
              </p:cNvPr>
              <p:cNvSpPr>
                <a:spLocks noChangeArrowheads="1"/>
              </p:cNvSpPr>
              <p:nvPr/>
            </p:nvSpPr>
            <p:spPr bwMode="auto">
              <a:xfrm rot="5400000">
                <a:off x="4473" y="3168"/>
                <a:ext cx="38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ALU</a:t>
                </a:r>
              </a:p>
            </p:txBody>
          </p:sp>
        </p:grpSp>
        <p:grpSp>
          <p:nvGrpSpPr>
            <p:cNvPr id="69739" name="Group 127">
              <a:extLst>
                <a:ext uri="{FF2B5EF4-FFF2-40B4-BE49-F238E27FC236}">
                  <a16:creationId xmlns:a16="http://schemas.microsoft.com/office/drawing/2014/main" id="{BB87CE09-ADBD-48C5-A4DC-CBB0E387799C}"/>
                </a:ext>
              </a:extLst>
            </p:cNvPr>
            <p:cNvGrpSpPr>
              <a:grpSpLocks/>
            </p:cNvGrpSpPr>
            <p:nvPr/>
          </p:nvGrpSpPr>
          <p:grpSpPr bwMode="auto">
            <a:xfrm>
              <a:off x="5759450" y="4819650"/>
              <a:ext cx="563563" cy="458788"/>
              <a:chOff x="3628" y="3141"/>
              <a:chExt cx="355" cy="289"/>
            </a:xfrm>
          </p:grpSpPr>
          <p:sp>
            <p:nvSpPr>
              <p:cNvPr id="69766" name="Rectangle 128">
                <a:extLst>
                  <a:ext uri="{FF2B5EF4-FFF2-40B4-BE49-F238E27FC236}">
                    <a16:creationId xmlns:a16="http://schemas.microsoft.com/office/drawing/2014/main" id="{32811D6D-61E4-401C-98DD-3806D16C3D28}"/>
                  </a:ext>
                </a:extLst>
              </p:cNvPr>
              <p:cNvSpPr>
                <a:spLocks noChangeArrowheads="1"/>
              </p:cNvSpPr>
              <p:nvPr/>
            </p:nvSpPr>
            <p:spPr bwMode="auto">
              <a:xfrm>
                <a:off x="3628" y="3147"/>
                <a:ext cx="2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Im</a:t>
                </a:r>
              </a:p>
            </p:txBody>
          </p:sp>
          <p:grpSp>
            <p:nvGrpSpPr>
              <p:cNvPr id="69767" name="Group 129">
                <a:extLst>
                  <a:ext uri="{FF2B5EF4-FFF2-40B4-BE49-F238E27FC236}">
                    <a16:creationId xmlns:a16="http://schemas.microsoft.com/office/drawing/2014/main" id="{A6E34E85-EE5C-40B3-BC69-B2AB7DD6BF13}"/>
                  </a:ext>
                </a:extLst>
              </p:cNvPr>
              <p:cNvGrpSpPr>
                <a:grpSpLocks/>
              </p:cNvGrpSpPr>
              <p:nvPr/>
            </p:nvGrpSpPr>
            <p:grpSpPr bwMode="auto">
              <a:xfrm>
                <a:off x="3643" y="3141"/>
                <a:ext cx="340" cy="289"/>
                <a:chOff x="3643" y="3141"/>
                <a:chExt cx="340" cy="289"/>
              </a:xfrm>
            </p:grpSpPr>
            <p:sp>
              <p:nvSpPr>
                <p:cNvPr id="69768" name="Freeform 130">
                  <a:extLst>
                    <a:ext uri="{FF2B5EF4-FFF2-40B4-BE49-F238E27FC236}">
                      <a16:creationId xmlns:a16="http://schemas.microsoft.com/office/drawing/2014/main" id="{A92E0DD8-3489-4DC0-8514-3681CEF882FC}"/>
                    </a:ext>
                  </a:extLst>
                </p:cNvPr>
                <p:cNvSpPr>
                  <a:spLocks/>
                </p:cNvSpPr>
                <p:nvPr/>
              </p:nvSpPr>
              <p:spPr bwMode="auto">
                <a:xfrm>
                  <a:off x="3643" y="3141"/>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69" name="Freeform 131">
                  <a:extLst>
                    <a:ext uri="{FF2B5EF4-FFF2-40B4-BE49-F238E27FC236}">
                      <a16:creationId xmlns:a16="http://schemas.microsoft.com/office/drawing/2014/main" id="{E0923A94-5A99-4EF2-8CAA-6248A30809D2}"/>
                    </a:ext>
                  </a:extLst>
                </p:cNvPr>
                <p:cNvSpPr>
                  <a:spLocks/>
                </p:cNvSpPr>
                <p:nvPr/>
              </p:nvSpPr>
              <p:spPr bwMode="auto">
                <a:xfrm>
                  <a:off x="3812" y="3141"/>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69740" name="Rectangle 132">
              <a:extLst>
                <a:ext uri="{FF2B5EF4-FFF2-40B4-BE49-F238E27FC236}">
                  <a16:creationId xmlns:a16="http://schemas.microsoft.com/office/drawing/2014/main" id="{D282D779-AD8D-4F56-A18E-B4E2BB90D109}"/>
                </a:ext>
              </a:extLst>
            </p:cNvPr>
            <p:cNvSpPr>
              <a:spLocks noChangeArrowheads="1"/>
            </p:cNvSpPr>
            <p:nvPr/>
          </p:nvSpPr>
          <p:spPr bwMode="auto">
            <a:xfrm>
              <a:off x="6489700" y="4837113"/>
              <a:ext cx="5191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grpSp>
          <p:nvGrpSpPr>
            <p:cNvPr id="69741" name="Group 133">
              <a:extLst>
                <a:ext uri="{FF2B5EF4-FFF2-40B4-BE49-F238E27FC236}">
                  <a16:creationId xmlns:a16="http://schemas.microsoft.com/office/drawing/2014/main" id="{7FE3F5DD-CE04-4FE3-A427-9F2020FB5739}"/>
                </a:ext>
              </a:extLst>
            </p:cNvPr>
            <p:cNvGrpSpPr>
              <a:grpSpLocks/>
            </p:cNvGrpSpPr>
            <p:nvPr/>
          </p:nvGrpSpPr>
          <p:grpSpPr bwMode="auto">
            <a:xfrm>
              <a:off x="6513513" y="4819650"/>
              <a:ext cx="469900" cy="458788"/>
              <a:chOff x="4103" y="3141"/>
              <a:chExt cx="296" cy="289"/>
            </a:xfrm>
          </p:grpSpPr>
          <p:sp>
            <p:nvSpPr>
              <p:cNvPr id="69764" name="Freeform 134">
                <a:extLst>
                  <a:ext uri="{FF2B5EF4-FFF2-40B4-BE49-F238E27FC236}">
                    <a16:creationId xmlns:a16="http://schemas.microsoft.com/office/drawing/2014/main" id="{F9C4345C-145A-4DDC-AA99-8A34FCCA19CA}"/>
                  </a:ext>
                </a:extLst>
              </p:cNvPr>
              <p:cNvSpPr>
                <a:spLocks/>
              </p:cNvSpPr>
              <p:nvPr/>
            </p:nvSpPr>
            <p:spPr bwMode="auto">
              <a:xfrm>
                <a:off x="4103" y="3141"/>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65" name="Freeform 135">
                <a:extLst>
                  <a:ext uri="{FF2B5EF4-FFF2-40B4-BE49-F238E27FC236}">
                    <a16:creationId xmlns:a16="http://schemas.microsoft.com/office/drawing/2014/main" id="{9E207324-E9D1-4619-83EF-9C3D5332753D}"/>
                  </a:ext>
                </a:extLst>
              </p:cNvPr>
              <p:cNvSpPr>
                <a:spLocks/>
              </p:cNvSpPr>
              <p:nvPr/>
            </p:nvSpPr>
            <p:spPr bwMode="auto">
              <a:xfrm>
                <a:off x="4251" y="3141"/>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9742" name="Line 136">
              <a:extLst>
                <a:ext uri="{FF2B5EF4-FFF2-40B4-BE49-F238E27FC236}">
                  <a16:creationId xmlns:a16="http://schemas.microsoft.com/office/drawing/2014/main" id="{0E0B3B07-8945-409E-A240-1AAF6124EAE1}"/>
                </a:ext>
              </a:extLst>
            </p:cNvPr>
            <p:cNvSpPr>
              <a:spLocks noChangeShapeType="1"/>
            </p:cNvSpPr>
            <p:nvPr/>
          </p:nvSpPr>
          <p:spPr bwMode="auto">
            <a:xfrm>
              <a:off x="6324600" y="5048250"/>
              <a:ext cx="165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43" name="Freeform 137">
              <a:extLst>
                <a:ext uri="{FF2B5EF4-FFF2-40B4-BE49-F238E27FC236}">
                  <a16:creationId xmlns:a16="http://schemas.microsoft.com/office/drawing/2014/main" id="{243F4AA7-E421-4B90-BBB0-A17EE71C8F88}"/>
                </a:ext>
              </a:extLst>
            </p:cNvPr>
            <p:cNvSpPr>
              <a:spLocks/>
            </p:cNvSpPr>
            <p:nvPr/>
          </p:nvSpPr>
          <p:spPr bwMode="auto">
            <a:xfrm>
              <a:off x="6429375" y="4895850"/>
              <a:ext cx="76200" cy="153988"/>
            </a:xfrm>
            <a:custGeom>
              <a:avLst/>
              <a:gdLst>
                <a:gd name="T0" fmla="*/ 0 w 48"/>
                <a:gd name="T1" fmla="*/ 2147483646 h 97"/>
                <a:gd name="T2" fmla="*/ 0 w 48"/>
                <a:gd name="T3" fmla="*/ 0 h 97"/>
                <a:gd name="T4" fmla="*/ 2147483646 w 48"/>
                <a:gd name="T5" fmla="*/ 0 h 97"/>
                <a:gd name="T6" fmla="*/ 2147483646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44" name="Line 138">
              <a:extLst>
                <a:ext uri="{FF2B5EF4-FFF2-40B4-BE49-F238E27FC236}">
                  <a16:creationId xmlns:a16="http://schemas.microsoft.com/office/drawing/2014/main" id="{66EB6D9E-12A4-4CE0-88E0-99316E0ED835}"/>
                </a:ext>
              </a:extLst>
            </p:cNvPr>
            <p:cNvSpPr>
              <a:spLocks noChangeShapeType="1"/>
            </p:cNvSpPr>
            <p:nvPr/>
          </p:nvSpPr>
          <p:spPr bwMode="auto">
            <a:xfrm>
              <a:off x="6985000" y="4895850"/>
              <a:ext cx="2619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45" name="Rectangle 139">
              <a:extLst>
                <a:ext uri="{FF2B5EF4-FFF2-40B4-BE49-F238E27FC236}">
                  <a16:creationId xmlns:a16="http://schemas.microsoft.com/office/drawing/2014/main" id="{5D59FE48-57F6-4490-9432-21F33B849D12}"/>
                </a:ext>
              </a:extLst>
            </p:cNvPr>
            <p:cNvSpPr>
              <a:spLocks noChangeArrowheads="1"/>
            </p:cNvSpPr>
            <p:nvPr/>
          </p:nvSpPr>
          <p:spPr bwMode="auto">
            <a:xfrm>
              <a:off x="7786688" y="4829175"/>
              <a:ext cx="496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Dm</a:t>
              </a:r>
            </a:p>
          </p:txBody>
        </p:sp>
        <p:grpSp>
          <p:nvGrpSpPr>
            <p:cNvPr id="69746" name="Group 140">
              <a:extLst>
                <a:ext uri="{FF2B5EF4-FFF2-40B4-BE49-F238E27FC236}">
                  <a16:creationId xmlns:a16="http://schemas.microsoft.com/office/drawing/2014/main" id="{249A2CBB-22D0-4B49-A2B0-F2B9AD915A8D}"/>
                </a:ext>
              </a:extLst>
            </p:cNvPr>
            <p:cNvGrpSpPr>
              <a:grpSpLocks/>
            </p:cNvGrpSpPr>
            <p:nvPr/>
          </p:nvGrpSpPr>
          <p:grpSpPr bwMode="auto">
            <a:xfrm>
              <a:off x="7861300" y="4819650"/>
              <a:ext cx="515938" cy="458788"/>
              <a:chOff x="4952" y="3141"/>
              <a:chExt cx="325" cy="289"/>
            </a:xfrm>
          </p:grpSpPr>
          <p:sp>
            <p:nvSpPr>
              <p:cNvPr id="69762" name="Freeform 141">
                <a:extLst>
                  <a:ext uri="{FF2B5EF4-FFF2-40B4-BE49-F238E27FC236}">
                    <a16:creationId xmlns:a16="http://schemas.microsoft.com/office/drawing/2014/main" id="{F55294D0-AB80-4D11-9A06-8C3E430F34B8}"/>
                  </a:ext>
                </a:extLst>
              </p:cNvPr>
              <p:cNvSpPr>
                <a:spLocks/>
              </p:cNvSpPr>
              <p:nvPr/>
            </p:nvSpPr>
            <p:spPr bwMode="auto">
              <a:xfrm>
                <a:off x="4952" y="3141"/>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63" name="Freeform 142">
                <a:extLst>
                  <a:ext uri="{FF2B5EF4-FFF2-40B4-BE49-F238E27FC236}">
                    <a16:creationId xmlns:a16="http://schemas.microsoft.com/office/drawing/2014/main" id="{C4338E28-FCB8-46E1-A2E8-0F716321F54A}"/>
                  </a:ext>
                </a:extLst>
              </p:cNvPr>
              <p:cNvSpPr>
                <a:spLocks/>
              </p:cNvSpPr>
              <p:nvPr/>
            </p:nvSpPr>
            <p:spPr bwMode="auto">
              <a:xfrm>
                <a:off x="5113" y="3141"/>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9747" name="Rectangle 143">
              <a:extLst>
                <a:ext uri="{FF2B5EF4-FFF2-40B4-BE49-F238E27FC236}">
                  <a16:creationId xmlns:a16="http://schemas.microsoft.com/office/drawing/2014/main" id="{AF36C145-B3A6-4A86-946A-9F9D984CCBA9}"/>
                </a:ext>
              </a:extLst>
            </p:cNvPr>
            <p:cNvSpPr>
              <a:spLocks noChangeArrowheads="1"/>
            </p:cNvSpPr>
            <p:nvPr/>
          </p:nvSpPr>
          <p:spPr bwMode="auto">
            <a:xfrm>
              <a:off x="8567738" y="4829175"/>
              <a:ext cx="5191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grpSp>
          <p:nvGrpSpPr>
            <p:cNvPr id="69748" name="Group 144">
              <a:extLst>
                <a:ext uri="{FF2B5EF4-FFF2-40B4-BE49-F238E27FC236}">
                  <a16:creationId xmlns:a16="http://schemas.microsoft.com/office/drawing/2014/main" id="{9D2F98FC-E118-45E0-B421-8121213A04AF}"/>
                </a:ext>
              </a:extLst>
            </p:cNvPr>
            <p:cNvGrpSpPr>
              <a:grpSpLocks/>
            </p:cNvGrpSpPr>
            <p:nvPr/>
          </p:nvGrpSpPr>
          <p:grpSpPr bwMode="auto">
            <a:xfrm>
              <a:off x="8604250" y="4819650"/>
              <a:ext cx="450850" cy="458788"/>
              <a:chOff x="5420" y="3141"/>
              <a:chExt cx="284" cy="289"/>
            </a:xfrm>
          </p:grpSpPr>
          <p:sp>
            <p:nvSpPr>
              <p:cNvPr id="69760" name="Freeform 145">
                <a:extLst>
                  <a:ext uri="{FF2B5EF4-FFF2-40B4-BE49-F238E27FC236}">
                    <a16:creationId xmlns:a16="http://schemas.microsoft.com/office/drawing/2014/main" id="{8D2AB55A-6A98-4511-BD4C-69C8ABABE37E}"/>
                  </a:ext>
                </a:extLst>
              </p:cNvPr>
              <p:cNvSpPr>
                <a:spLocks/>
              </p:cNvSpPr>
              <p:nvPr/>
            </p:nvSpPr>
            <p:spPr bwMode="auto">
              <a:xfrm>
                <a:off x="5420" y="3141"/>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61" name="Freeform 146">
                <a:extLst>
                  <a:ext uri="{FF2B5EF4-FFF2-40B4-BE49-F238E27FC236}">
                    <a16:creationId xmlns:a16="http://schemas.microsoft.com/office/drawing/2014/main" id="{64D97BE8-D46D-44C6-8116-FEDFBB87633A}"/>
                  </a:ext>
                </a:extLst>
              </p:cNvPr>
              <p:cNvSpPr>
                <a:spLocks/>
              </p:cNvSpPr>
              <p:nvPr/>
            </p:nvSpPr>
            <p:spPr bwMode="auto">
              <a:xfrm>
                <a:off x="5561" y="3141"/>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9749" name="Line 147">
              <a:extLst>
                <a:ext uri="{FF2B5EF4-FFF2-40B4-BE49-F238E27FC236}">
                  <a16:creationId xmlns:a16="http://schemas.microsoft.com/office/drawing/2014/main" id="{02E60447-A7A1-403C-AA7B-281570CB68AF}"/>
                </a:ext>
              </a:extLst>
            </p:cNvPr>
            <p:cNvSpPr>
              <a:spLocks noChangeShapeType="1"/>
            </p:cNvSpPr>
            <p:nvPr/>
          </p:nvSpPr>
          <p:spPr bwMode="auto">
            <a:xfrm>
              <a:off x="8364538" y="5048250"/>
              <a:ext cx="2333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50" name="Line 148">
              <a:extLst>
                <a:ext uri="{FF2B5EF4-FFF2-40B4-BE49-F238E27FC236}">
                  <a16:creationId xmlns:a16="http://schemas.microsoft.com/office/drawing/2014/main" id="{E539D6D1-2F55-4CE6-A327-81935D41B165}"/>
                </a:ext>
              </a:extLst>
            </p:cNvPr>
            <p:cNvSpPr>
              <a:spLocks noChangeShapeType="1"/>
            </p:cNvSpPr>
            <p:nvPr/>
          </p:nvSpPr>
          <p:spPr bwMode="auto">
            <a:xfrm>
              <a:off x="7596188" y="5048250"/>
              <a:ext cx="2587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51" name="Freeform 149">
              <a:extLst>
                <a:ext uri="{FF2B5EF4-FFF2-40B4-BE49-F238E27FC236}">
                  <a16:creationId xmlns:a16="http://schemas.microsoft.com/office/drawing/2014/main" id="{C34AFC98-29C1-4C86-949F-12451D3B4B38}"/>
                </a:ext>
              </a:extLst>
            </p:cNvPr>
            <p:cNvSpPr>
              <a:spLocks/>
            </p:cNvSpPr>
            <p:nvPr/>
          </p:nvSpPr>
          <p:spPr bwMode="auto">
            <a:xfrm>
              <a:off x="7794625" y="5048250"/>
              <a:ext cx="684213" cy="306388"/>
            </a:xfrm>
            <a:custGeom>
              <a:avLst/>
              <a:gdLst>
                <a:gd name="T0" fmla="*/ 0 w 431"/>
                <a:gd name="T1" fmla="*/ 0 h 193"/>
                <a:gd name="T2" fmla="*/ 0 w 431"/>
                <a:gd name="T3" fmla="*/ 2147483646 h 193"/>
                <a:gd name="T4" fmla="*/ 2147483646 w 431"/>
                <a:gd name="T5" fmla="*/ 2147483646 h 193"/>
                <a:gd name="T6" fmla="*/ 2147483646 w 431"/>
                <a:gd name="T7" fmla="*/ 2147483646 h 193"/>
                <a:gd name="T8" fmla="*/ 2147483646 w 431"/>
                <a:gd name="T9" fmla="*/ 0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52" name="Line 150">
              <a:extLst>
                <a:ext uri="{FF2B5EF4-FFF2-40B4-BE49-F238E27FC236}">
                  <a16:creationId xmlns:a16="http://schemas.microsoft.com/office/drawing/2014/main" id="{BBF4278F-5F8E-426E-AEC2-7D1478DE5B04}"/>
                </a:ext>
              </a:extLst>
            </p:cNvPr>
            <p:cNvSpPr>
              <a:spLocks noChangeShapeType="1"/>
            </p:cNvSpPr>
            <p:nvPr/>
          </p:nvSpPr>
          <p:spPr bwMode="auto">
            <a:xfrm>
              <a:off x="6985000" y="5200650"/>
              <a:ext cx="2619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53" name="Freeform 151">
              <a:extLst>
                <a:ext uri="{FF2B5EF4-FFF2-40B4-BE49-F238E27FC236}">
                  <a16:creationId xmlns:a16="http://schemas.microsoft.com/office/drawing/2014/main" id="{5A92D0FB-A0B9-4AFE-A93A-FA6BFE4F94F1}"/>
                </a:ext>
              </a:extLst>
            </p:cNvPr>
            <p:cNvSpPr>
              <a:spLocks/>
            </p:cNvSpPr>
            <p:nvPr/>
          </p:nvSpPr>
          <p:spPr bwMode="auto">
            <a:xfrm>
              <a:off x="7164388" y="5040313"/>
              <a:ext cx="534987" cy="441325"/>
            </a:xfrm>
            <a:custGeom>
              <a:avLst/>
              <a:gdLst>
                <a:gd name="T0" fmla="*/ 0 w 337"/>
                <a:gd name="T1" fmla="*/ 2147483646 h 278"/>
                <a:gd name="T2" fmla="*/ 0 w 337"/>
                <a:gd name="T3" fmla="*/ 2147483646 h 278"/>
                <a:gd name="T4" fmla="*/ 2147483646 w 337"/>
                <a:gd name="T5" fmla="*/ 2147483646 h 278"/>
                <a:gd name="T6" fmla="*/ 2147483646 w 337"/>
                <a:gd name="T7" fmla="*/ 2147483646 h 278"/>
                <a:gd name="T8" fmla="*/ 2147483646 w 337"/>
                <a:gd name="T9" fmla="*/ 0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54" name="Line 152">
              <a:extLst>
                <a:ext uri="{FF2B5EF4-FFF2-40B4-BE49-F238E27FC236}">
                  <a16:creationId xmlns:a16="http://schemas.microsoft.com/office/drawing/2014/main" id="{B6F35B15-C227-4310-8F13-594F878562C5}"/>
                </a:ext>
              </a:extLst>
            </p:cNvPr>
            <p:cNvSpPr>
              <a:spLocks noChangeShapeType="1"/>
            </p:cNvSpPr>
            <p:nvPr/>
          </p:nvSpPr>
          <p:spPr bwMode="auto">
            <a:xfrm flipH="1">
              <a:off x="4724400" y="2271713"/>
              <a:ext cx="1752600" cy="45720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55" name="Line 153">
              <a:extLst>
                <a:ext uri="{FF2B5EF4-FFF2-40B4-BE49-F238E27FC236}">
                  <a16:creationId xmlns:a16="http://schemas.microsoft.com/office/drawing/2014/main" id="{89DA4A7E-CA23-48D3-937B-75E081CF1CC6}"/>
                </a:ext>
              </a:extLst>
            </p:cNvPr>
            <p:cNvSpPr>
              <a:spLocks noChangeShapeType="1"/>
            </p:cNvSpPr>
            <p:nvPr/>
          </p:nvSpPr>
          <p:spPr bwMode="auto">
            <a:xfrm flipH="1">
              <a:off x="5486400" y="2271713"/>
              <a:ext cx="990600" cy="114300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56" name="Line 154">
              <a:extLst>
                <a:ext uri="{FF2B5EF4-FFF2-40B4-BE49-F238E27FC236}">
                  <a16:creationId xmlns:a16="http://schemas.microsoft.com/office/drawing/2014/main" id="{A03333D9-940F-46FA-B366-3F0144D83488}"/>
                </a:ext>
              </a:extLst>
            </p:cNvPr>
            <p:cNvSpPr>
              <a:spLocks noChangeShapeType="1"/>
            </p:cNvSpPr>
            <p:nvPr/>
          </p:nvSpPr>
          <p:spPr bwMode="auto">
            <a:xfrm flipH="1">
              <a:off x="6172200" y="2271713"/>
              <a:ext cx="304800" cy="182880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57" name="Line 155">
              <a:extLst>
                <a:ext uri="{FF2B5EF4-FFF2-40B4-BE49-F238E27FC236}">
                  <a16:creationId xmlns:a16="http://schemas.microsoft.com/office/drawing/2014/main" id="{D593FB3E-6866-4903-855C-2D83E4F43790}"/>
                </a:ext>
              </a:extLst>
            </p:cNvPr>
            <p:cNvSpPr>
              <a:spLocks noChangeShapeType="1"/>
            </p:cNvSpPr>
            <p:nvPr/>
          </p:nvSpPr>
          <p:spPr bwMode="auto">
            <a:xfrm>
              <a:off x="6477000" y="2195513"/>
              <a:ext cx="228600" cy="266700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58" name="Oval 156">
              <a:extLst>
                <a:ext uri="{FF2B5EF4-FFF2-40B4-BE49-F238E27FC236}">
                  <a16:creationId xmlns:a16="http://schemas.microsoft.com/office/drawing/2014/main" id="{E22EB8C1-92E8-4BB1-89C2-D4AE50F1A1C7}"/>
                </a:ext>
              </a:extLst>
            </p:cNvPr>
            <p:cNvSpPr>
              <a:spLocks noChangeArrowheads="1"/>
            </p:cNvSpPr>
            <p:nvPr/>
          </p:nvSpPr>
          <p:spPr bwMode="auto">
            <a:xfrm>
              <a:off x="6440488" y="2168525"/>
              <a:ext cx="106362" cy="106363"/>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9759" name="文本框 1">
              <a:extLst>
                <a:ext uri="{FF2B5EF4-FFF2-40B4-BE49-F238E27FC236}">
                  <a16:creationId xmlns:a16="http://schemas.microsoft.com/office/drawing/2014/main" id="{55751956-7D79-4BE2-AC73-C487B38B1369}"/>
                </a:ext>
              </a:extLst>
            </p:cNvPr>
            <p:cNvSpPr txBox="1">
              <a:spLocks noChangeArrowheads="1"/>
            </p:cNvSpPr>
            <p:nvPr/>
          </p:nvSpPr>
          <p:spPr bwMode="auto">
            <a:xfrm>
              <a:off x="957768" y="1248073"/>
              <a:ext cx="11393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2400">
                  <a:ea typeface="宋体" panose="02010600030101010101" pitchFamily="2" charset="-122"/>
                </a:rPr>
                <a:t>例如：</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wipe(down)">
                                      <p:cBhvr>
                                        <p:cTn id="7" dur="500"/>
                                        <p:tgtEl>
                                          <p:spTgt spid="686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8732">
                                            <p:txEl>
                                              <p:pRg st="0" end="0"/>
                                            </p:txEl>
                                          </p:spTgt>
                                        </p:tgtEl>
                                        <p:attrNameLst>
                                          <p:attrName>style.visibility</p:attrName>
                                        </p:attrNameLst>
                                      </p:cBhvr>
                                      <p:to>
                                        <p:strVal val="visible"/>
                                      </p:to>
                                    </p:set>
                                    <p:animEffect transition="in" filter="wipe(down)">
                                      <p:cBhvr>
                                        <p:cTn id="17" dur="500"/>
                                        <p:tgtEl>
                                          <p:spTgt spid="6873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8732">
                                            <p:txEl>
                                              <p:pRg st="1" end="1"/>
                                            </p:txEl>
                                          </p:spTgt>
                                        </p:tgtEl>
                                        <p:attrNameLst>
                                          <p:attrName>style.visibility</p:attrName>
                                        </p:attrNameLst>
                                      </p:cBhvr>
                                      <p:to>
                                        <p:strVal val="visible"/>
                                      </p:to>
                                    </p:set>
                                    <p:animEffect transition="in" filter="wipe(down)">
                                      <p:cBhvr>
                                        <p:cTn id="22" dur="500"/>
                                        <p:tgtEl>
                                          <p:spTgt spid="687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P spid="6873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6F58252A-4D20-4D8F-BAF8-8F8679C3D1D0}"/>
              </a:ext>
            </a:extLst>
          </p:cNvPr>
          <p:cNvSpPr>
            <a:spLocks noGrp="1" noChangeArrowheads="1"/>
          </p:cNvSpPr>
          <p:nvPr>
            <p:ph type="title"/>
          </p:nvPr>
        </p:nvSpPr>
        <p:spPr>
          <a:xfrm>
            <a:off x="571500" y="203200"/>
            <a:ext cx="6862763" cy="368300"/>
          </a:xfrm>
        </p:spPr>
        <p:txBody>
          <a:bodyPr/>
          <a:lstStyle/>
          <a:p>
            <a:r>
              <a:rPr lang="zh-CN" altLang="en-US">
                <a:ea typeface="宋体" panose="02010600030101010101" pitchFamily="2" charset="-122"/>
              </a:rPr>
              <a:t>数据冒险的解决方法</a:t>
            </a:r>
          </a:p>
        </p:txBody>
      </p:sp>
      <p:sp>
        <p:nvSpPr>
          <p:cNvPr id="5" name="Rectangle 4">
            <a:extLst>
              <a:ext uri="{FF2B5EF4-FFF2-40B4-BE49-F238E27FC236}">
                <a16:creationId xmlns:a16="http://schemas.microsoft.com/office/drawing/2014/main" id="{82F5DD95-B541-4538-8206-745FE013757A}"/>
              </a:ext>
            </a:extLst>
          </p:cNvPr>
          <p:cNvSpPr txBox="1">
            <a:spLocks noChangeArrowheads="1"/>
          </p:cNvSpPr>
          <p:nvPr/>
        </p:nvSpPr>
        <p:spPr bwMode="auto">
          <a:xfrm>
            <a:off x="288925" y="1011238"/>
            <a:ext cx="8607425" cy="315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spcBef>
                <a:spcPct val="30000"/>
              </a:spcBef>
              <a:buSzPct val="100000"/>
              <a:buFont typeface="Times New Roman" panose="02020603050405020304" pitchFamily="18" charset="0"/>
              <a:buChar char="°"/>
              <a:defRPr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accent2"/>
                </a:solidFill>
                <a:latin typeface="Arial" panose="020B0604020202020204" pitchFamily="34" charset="0"/>
              </a:defRPr>
            </a:lvl2pPr>
            <a:lvl3pPr marL="1143000" indent="-228600">
              <a:lnSpc>
                <a:spcPct val="85000"/>
              </a:lnSpc>
              <a:spcBef>
                <a:spcPct val="40000"/>
              </a:spcBef>
              <a:buSzPct val="100000"/>
              <a:buChar char="-"/>
              <a:defRPr b="1">
                <a:solidFill>
                  <a:srgbClr val="990000"/>
                </a:solidFill>
                <a:latin typeface="Arial" panose="020B0604020202020204" pitchFamily="34" charset="0"/>
              </a:defRPr>
            </a:lvl3pPr>
            <a:lvl4pPr marL="1714500" indent="-342900">
              <a:spcBef>
                <a:spcPct val="20000"/>
              </a:spcBef>
              <a:buChar char="–"/>
              <a:defRPr sz="2000">
                <a:solidFill>
                  <a:schemeClr val="tx1"/>
                </a:solidFill>
                <a:latin typeface="Times New Roman" panose="02020603050405020304" pitchFamily="18" charset="0"/>
              </a:defRPr>
            </a:lvl4pPr>
            <a:lvl5pPr marL="2171700" indent="-342900">
              <a:spcBef>
                <a:spcPct val="20000"/>
              </a:spcBef>
              <a:buChar char="»"/>
              <a:defRPr sz="2000">
                <a:solidFill>
                  <a:schemeClr val="tx1"/>
                </a:solidFill>
                <a:latin typeface="Times New Roman" panose="02020603050405020304" pitchFamily="18" charset="0"/>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5000"/>
              </a:lnSpc>
              <a:spcBef>
                <a:spcPct val="15000"/>
              </a:spcBef>
            </a:pPr>
            <a:r>
              <a:rPr lang="zh-CN" altLang="en-US" sz="2400">
                <a:ea typeface="黑体" panose="02010609060101010101" pitchFamily="49" charset="-122"/>
              </a:rPr>
              <a:t>方法</a:t>
            </a:r>
            <a:r>
              <a:rPr lang="en-US" altLang="zh-CN" sz="2400">
                <a:ea typeface="黑体" panose="02010609060101010101" pitchFamily="49" charset="-122"/>
              </a:rPr>
              <a:t>1</a:t>
            </a:r>
            <a:r>
              <a:rPr lang="zh-CN" altLang="en-US" sz="2400">
                <a:ea typeface="黑体" panose="02010609060101010101" pitchFamily="49" charset="-122"/>
              </a:rPr>
              <a:t>：硬件阻塞（</a:t>
            </a:r>
            <a:r>
              <a:rPr lang="en-US" altLang="zh-CN" sz="2400">
                <a:ea typeface="黑体" panose="02010609060101010101" pitchFamily="49" charset="-122"/>
              </a:rPr>
              <a:t>stall</a:t>
            </a:r>
            <a:r>
              <a:rPr lang="zh-CN" altLang="en-US" sz="2400">
                <a:ea typeface="黑体" panose="02010609060101010101" pitchFamily="49" charset="-122"/>
              </a:rPr>
              <a:t>）</a:t>
            </a:r>
          </a:p>
          <a:p>
            <a:pPr>
              <a:lnSpc>
                <a:spcPct val="105000"/>
              </a:lnSpc>
              <a:spcBef>
                <a:spcPct val="15000"/>
              </a:spcBef>
            </a:pPr>
            <a:r>
              <a:rPr lang="zh-CN" altLang="en-US" sz="2400">
                <a:ea typeface="黑体" panose="02010609060101010101" pitchFamily="49" charset="-122"/>
              </a:rPr>
              <a:t>方法</a:t>
            </a:r>
            <a:r>
              <a:rPr lang="en-US" altLang="zh-CN" sz="2400">
                <a:ea typeface="黑体" panose="02010609060101010101" pitchFamily="49" charset="-122"/>
              </a:rPr>
              <a:t>2</a:t>
            </a:r>
            <a:r>
              <a:rPr lang="zh-CN" altLang="en-US" sz="2400">
                <a:ea typeface="黑体" panose="02010609060101010101" pitchFamily="49" charset="-122"/>
              </a:rPr>
              <a:t>：软件插入“</a:t>
            </a:r>
            <a:r>
              <a:rPr lang="en-US" altLang="zh-CN" sz="2400">
                <a:ea typeface="黑体" panose="02010609060101010101" pitchFamily="49" charset="-122"/>
              </a:rPr>
              <a:t>NOP”</a:t>
            </a:r>
            <a:r>
              <a:rPr lang="zh-CN" altLang="en-US" sz="2400">
                <a:ea typeface="黑体" panose="02010609060101010101" pitchFamily="49" charset="-122"/>
              </a:rPr>
              <a:t>指令</a:t>
            </a:r>
          </a:p>
          <a:p>
            <a:pPr>
              <a:lnSpc>
                <a:spcPct val="105000"/>
              </a:lnSpc>
              <a:spcBef>
                <a:spcPct val="15000"/>
              </a:spcBef>
            </a:pPr>
            <a:r>
              <a:rPr lang="zh-CN" altLang="en-US" sz="2400">
                <a:ea typeface="黑体" panose="02010609060101010101" pitchFamily="49" charset="-122"/>
              </a:rPr>
              <a:t>方法</a:t>
            </a:r>
            <a:r>
              <a:rPr lang="en-US" altLang="zh-CN" sz="2400">
                <a:ea typeface="黑体" panose="02010609060101010101" pitchFamily="49" charset="-122"/>
              </a:rPr>
              <a:t>3</a:t>
            </a:r>
            <a:r>
              <a:rPr lang="zh-CN" altLang="en-US" sz="2400">
                <a:ea typeface="黑体" panose="02010609060101010101" pitchFamily="49" charset="-122"/>
              </a:rPr>
              <a:t>：合理实现寄存器组的读</a:t>
            </a:r>
            <a:r>
              <a:rPr lang="en-US" altLang="zh-CN" sz="2400">
                <a:ea typeface="黑体" panose="02010609060101010101" pitchFamily="49" charset="-122"/>
              </a:rPr>
              <a:t>/</a:t>
            </a:r>
            <a:r>
              <a:rPr lang="zh-CN" altLang="en-US" sz="2400">
                <a:ea typeface="黑体" panose="02010609060101010101" pitchFamily="49" charset="-122"/>
              </a:rPr>
              <a:t>写操作</a:t>
            </a:r>
            <a:endParaRPr lang="en-US" altLang="zh-CN" sz="2400">
              <a:ea typeface="黑体" panose="02010609060101010101" pitchFamily="49" charset="-122"/>
            </a:endParaRPr>
          </a:p>
          <a:p>
            <a:pPr>
              <a:lnSpc>
                <a:spcPct val="105000"/>
              </a:lnSpc>
              <a:spcBef>
                <a:spcPct val="15000"/>
              </a:spcBef>
            </a:pPr>
            <a:r>
              <a:rPr lang="zh-CN" altLang="en-US" sz="2400">
                <a:ea typeface="黑体" panose="02010609060101010101" pitchFamily="49" charset="-122"/>
              </a:rPr>
              <a:t>方法</a:t>
            </a:r>
            <a:r>
              <a:rPr lang="en-US" altLang="zh-CN" sz="2400">
                <a:ea typeface="黑体" panose="02010609060101010101" pitchFamily="49" charset="-122"/>
              </a:rPr>
              <a:t>4</a:t>
            </a:r>
            <a:r>
              <a:rPr lang="zh-CN" altLang="en-US" sz="2400">
                <a:ea typeface="黑体" panose="02010609060101010101" pitchFamily="49" charset="-122"/>
              </a:rPr>
              <a:t>：转发（</a:t>
            </a:r>
            <a:r>
              <a:rPr lang="en-US" altLang="zh-CN" sz="2400">
                <a:ea typeface="黑体" panose="02010609060101010101" pitchFamily="49" charset="-122"/>
              </a:rPr>
              <a:t>Forwarding</a:t>
            </a:r>
            <a:r>
              <a:rPr lang="zh-CN" altLang="en-US" sz="2400">
                <a:ea typeface="黑体" panose="02010609060101010101" pitchFamily="49" charset="-122"/>
              </a:rPr>
              <a:t>或</a:t>
            </a:r>
            <a:r>
              <a:rPr lang="en-US" altLang="zh-CN" sz="2400">
                <a:ea typeface="黑体" panose="02010609060101010101" pitchFamily="49" charset="-122"/>
              </a:rPr>
              <a:t>Bypassing </a:t>
            </a:r>
            <a:r>
              <a:rPr lang="zh-CN" altLang="en-US" sz="2400">
                <a:ea typeface="黑体" panose="02010609060101010101" pitchFamily="49" charset="-122"/>
              </a:rPr>
              <a:t>旁路）技术</a:t>
            </a:r>
          </a:p>
          <a:p>
            <a:pPr>
              <a:lnSpc>
                <a:spcPct val="105000"/>
              </a:lnSpc>
              <a:spcBef>
                <a:spcPct val="15000"/>
              </a:spcBef>
            </a:pPr>
            <a:r>
              <a:rPr lang="zh-CN" altLang="en-US" sz="2400">
                <a:ea typeface="黑体" panose="02010609060101010101" pitchFamily="49" charset="-122"/>
              </a:rPr>
              <a:t>方法</a:t>
            </a:r>
            <a:r>
              <a:rPr lang="en-US" altLang="zh-CN" sz="2400">
                <a:ea typeface="黑体" panose="02010609060101010101" pitchFamily="49" charset="-122"/>
              </a:rPr>
              <a:t>5</a:t>
            </a:r>
            <a:r>
              <a:rPr lang="zh-CN" altLang="en-US" sz="2400">
                <a:ea typeface="黑体" panose="02010609060101010101" pitchFamily="49" charset="-122"/>
              </a:rPr>
              <a:t>：编译优化</a:t>
            </a:r>
            <a:r>
              <a:rPr lang="en-US" altLang="zh-CN" sz="2400">
                <a:ea typeface="黑体" panose="02010609060101010101" pitchFamily="49" charset="-122"/>
              </a:rPr>
              <a:t>--</a:t>
            </a:r>
            <a:r>
              <a:rPr lang="zh-CN" altLang="en-US" sz="2400">
                <a:ea typeface="黑体" panose="02010609060101010101" pitchFamily="49" charset="-122"/>
              </a:rPr>
              <a:t>调整指令顺序</a:t>
            </a:r>
            <a:r>
              <a:rPr lang="zh-CN" altLang="en-US" sz="2400">
                <a:solidFill>
                  <a:srgbClr val="008000"/>
                </a:solidFill>
                <a:ea typeface="黑体" panose="02010609060101010101" pitchFamily="49" charset="-122"/>
              </a:rPr>
              <a:t>（不能解决所有数据冒险）</a:t>
            </a:r>
          </a:p>
          <a:p>
            <a:pPr lvl="2">
              <a:buFontTx/>
              <a:buNone/>
            </a:pPr>
            <a:endParaRPr lang="zh-CN" altLang="en-US" sz="2400">
              <a:solidFill>
                <a:srgbClr val="008000"/>
              </a:solidFill>
              <a:ea typeface="宋体" panose="02010600030101010101" pitchFamily="2" charset="-122"/>
            </a:endParaRPr>
          </a:p>
          <a:p>
            <a:pPr lvl="1">
              <a:lnSpc>
                <a:spcPct val="115000"/>
              </a:lnSpc>
              <a:spcBef>
                <a:spcPct val="15000"/>
              </a:spcBef>
            </a:pPr>
            <a:endParaRPr lang="en-US" altLang="zh-CN" sz="2400">
              <a:solidFill>
                <a:srgbClr val="CC0000"/>
              </a:solidFill>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down)">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a:extLst>
              <a:ext uri="{FF2B5EF4-FFF2-40B4-BE49-F238E27FC236}">
                <a16:creationId xmlns:a16="http://schemas.microsoft.com/office/drawing/2014/main" id="{45EC2059-8088-4741-B252-5473BC21327D}"/>
              </a:ext>
            </a:extLst>
          </p:cNvPr>
          <p:cNvSpPr>
            <a:spLocks noGrp="1" noChangeArrowheads="1"/>
          </p:cNvSpPr>
          <p:nvPr>
            <p:ph type="title"/>
          </p:nvPr>
        </p:nvSpPr>
        <p:spPr>
          <a:xfrm>
            <a:off x="563563" y="211138"/>
            <a:ext cx="7896225" cy="373062"/>
          </a:xfrm>
          <a:noFill/>
        </p:spPr>
        <p:txBody>
          <a:bodyPr/>
          <a:lstStyle/>
          <a:p>
            <a:r>
              <a:rPr lang="zh-CN" altLang="en-US">
                <a:ea typeface="宋体" panose="02010600030101010101" pitchFamily="2" charset="-122"/>
              </a:rPr>
              <a:t>方法</a:t>
            </a:r>
            <a:r>
              <a:rPr lang="en-US" altLang="zh-CN">
                <a:ea typeface="宋体" panose="02010600030101010101" pitchFamily="2" charset="-122"/>
              </a:rPr>
              <a:t>1: </a:t>
            </a:r>
            <a:r>
              <a:rPr lang="zh-CN" altLang="en-US">
                <a:ea typeface="宋体" panose="02010600030101010101" pitchFamily="2" charset="-122"/>
              </a:rPr>
              <a:t>在硬件上采取措施，使相关指令延迟执行</a:t>
            </a:r>
          </a:p>
        </p:txBody>
      </p:sp>
      <p:grpSp>
        <p:nvGrpSpPr>
          <p:cNvPr id="2" name="组合 1"/>
          <p:cNvGrpSpPr/>
          <p:nvPr/>
        </p:nvGrpSpPr>
        <p:grpSpPr>
          <a:xfrm>
            <a:off x="191912" y="1506538"/>
            <a:ext cx="8816975" cy="4875212"/>
            <a:chOff x="295275" y="1506538"/>
            <a:chExt cx="8816975" cy="4875212"/>
          </a:xfrm>
        </p:grpSpPr>
        <p:sp>
          <p:nvSpPr>
            <p:cNvPr id="71682" name="Freeform 2">
              <a:extLst>
                <a:ext uri="{FF2B5EF4-FFF2-40B4-BE49-F238E27FC236}">
                  <a16:creationId xmlns:a16="http://schemas.microsoft.com/office/drawing/2014/main" id="{90ED73BF-14D5-49C2-9837-16F30F5C9791}"/>
                </a:ext>
              </a:extLst>
            </p:cNvPr>
            <p:cNvSpPr>
              <a:spLocks/>
            </p:cNvSpPr>
            <p:nvPr/>
          </p:nvSpPr>
          <p:spPr bwMode="auto">
            <a:xfrm>
              <a:off x="5821363" y="2146300"/>
              <a:ext cx="225425" cy="458788"/>
            </a:xfrm>
            <a:custGeom>
              <a:avLst/>
              <a:gdLst>
                <a:gd name="T0" fmla="*/ 2147483646 w 142"/>
                <a:gd name="T1" fmla="*/ 0 h 289"/>
                <a:gd name="T2" fmla="*/ 0 w 142"/>
                <a:gd name="T3" fmla="*/ 0 h 289"/>
                <a:gd name="T4" fmla="*/ 0 w 142"/>
                <a:gd name="T5" fmla="*/ 2147483646 h 289"/>
                <a:gd name="T6" fmla="*/ 2147483646 w 142"/>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solidFill>
              <a:schemeClr val="accent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684" name="Rectangle 4">
              <a:extLst>
                <a:ext uri="{FF2B5EF4-FFF2-40B4-BE49-F238E27FC236}">
                  <a16:creationId xmlns:a16="http://schemas.microsoft.com/office/drawing/2014/main" id="{4091AA44-6117-4C1E-8DAD-DC40977C71D7}"/>
                </a:ext>
              </a:extLst>
            </p:cNvPr>
            <p:cNvSpPr>
              <a:spLocks noChangeArrowheads="1"/>
            </p:cNvSpPr>
            <p:nvPr/>
          </p:nvSpPr>
          <p:spPr bwMode="auto">
            <a:xfrm>
              <a:off x="295275" y="2332038"/>
              <a:ext cx="358775" cy="310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800" b="0" i="1">
                  <a:latin typeface="Arial" panose="020B0604020202020204" pitchFamily="34" charset="0"/>
                  <a:ea typeface="宋体" panose="02010600030101010101" pitchFamily="2" charset="-122"/>
                </a:rPr>
                <a:t>I</a:t>
              </a:r>
            </a:p>
            <a:p>
              <a:pPr algn="ctr"/>
              <a:r>
                <a:rPr lang="en-US" altLang="zh-CN" sz="1800" b="0" i="1">
                  <a:latin typeface="Arial" panose="020B0604020202020204" pitchFamily="34" charset="0"/>
                  <a:ea typeface="宋体" panose="02010600030101010101" pitchFamily="2" charset="-122"/>
                </a:rPr>
                <a:t>n</a:t>
              </a:r>
            </a:p>
            <a:p>
              <a:pPr algn="ctr"/>
              <a:r>
                <a:rPr lang="en-US" altLang="zh-CN" sz="1800" b="0" i="1">
                  <a:latin typeface="Arial" panose="020B0604020202020204" pitchFamily="34" charset="0"/>
                  <a:ea typeface="宋体" panose="02010600030101010101" pitchFamily="2" charset="-122"/>
                </a:rPr>
                <a:t>s</a:t>
              </a:r>
            </a:p>
            <a:p>
              <a:pPr algn="ctr"/>
              <a:r>
                <a:rPr lang="en-US" altLang="zh-CN" sz="1800" b="0" i="1">
                  <a:latin typeface="Arial" panose="020B0604020202020204" pitchFamily="34" charset="0"/>
                  <a:ea typeface="宋体" panose="02010600030101010101" pitchFamily="2" charset="-122"/>
                </a:rPr>
                <a:t>t</a:t>
              </a:r>
            </a:p>
            <a:p>
              <a:pPr algn="ctr"/>
              <a:r>
                <a:rPr lang="en-US" altLang="zh-CN" sz="1800" b="0" i="1">
                  <a:latin typeface="Arial" panose="020B0604020202020204" pitchFamily="34" charset="0"/>
                  <a:ea typeface="宋体" panose="02010600030101010101" pitchFamily="2" charset="-122"/>
                </a:rPr>
                <a:t>r.</a:t>
              </a:r>
            </a:p>
            <a:p>
              <a:pPr algn="ctr"/>
              <a:endParaRPr lang="en-US" altLang="zh-CN" sz="1800" b="0" i="1">
                <a:latin typeface="Arial" panose="020B0604020202020204" pitchFamily="34" charset="0"/>
                <a:ea typeface="宋体" panose="02010600030101010101" pitchFamily="2" charset="-122"/>
              </a:endParaRPr>
            </a:p>
            <a:p>
              <a:pPr algn="ctr"/>
              <a:r>
                <a:rPr lang="en-US" altLang="zh-CN" sz="1800" b="0" i="1">
                  <a:latin typeface="Arial" panose="020B0604020202020204" pitchFamily="34" charset="0"/>
                  <a:ea typeface="宋体" panose="02010600030101010101" pitchFamily="2" charset="-122"/>
                </a:rPr>
                <a:t>O</a:t>
              </a:r>
            </a:p>
            <a:p>
              <a:pPr algn="ctr"/>
              <a:r>
                <a:rPr lang="en-US" altLang="zh-CN" sz="1800" b="0" i="1">
                  <a:latin typeface="Arial" panose="020B0604020202020204" pitchFamily="34" charset="0"/>
                  <a:ea typeface="宋体" panose="02010600030101010101" pitchFamily="2" charset="-122"/>
                </a:rPr>
                <a:t>r</a:t>
              </a:r>
            </a:p>
            <a:p>
              <a:pPr algn="ctr"/>
              <a:r>
                <a:rPr lang="en-US" altLang="zh-CN" sz="1800" b="0" i="1">
                  <a:latin typeface="Arial" panose="020B0604020202020204" pitchFamily="34" charset="0"/>
                  <a:ea typeface="宋体" panose="02010600030101010101" pitchFamily="2" charset="-122"/>
                </a:rPr>
                <a:t>d</a:t>
              </a:r>
            </a:p>
            <a:p>
              <a:pPr algn="ctr"/>
              <a:r>
                <a:rPr lang="en-US" altLang="zh-CN" sz="1800" b="0" i="1">
                  <a:latin typeface="Arial" panose="020B0604020202020204" pitchFamily="34" charset="0"/>
                  <a:ea typeface="宋体" panose="02010600030101010101" pitchFamily="2" charset="-122"/>
                </a:rPr>
                <a:t>e</a:t>
              </a:r>
            </a:p>
            <a:p>
              <a:pPr algn="ctr"/>
              <a:r>
                <a:rPr lang="en-US" altLang="zh-CN" sz="1800" b="0" i="1">
                  <a:latin typeface="Arial" panose="020B0604020202020204" pitchFamily="34" charset="0"/>
                  <a:ea typeface="宋体" panose="02010600030101010101" pitchFamily="2" charset="-122"/>
                </a:rPr>
                <a:t>r</a:t>
              </a:r>
            </a:p>
          </p:txBody>
        </p:sp>
        <p:sp>
          <p:nvSpPr>
            <p:cNvPr id="71685" name="Line 5">
              <a:extLst>
                <a:ext uri="{FF2B5EF4-FFF2-40B4-BE49-F238E27FC236}">
                  <a16:creationId xmlns:a16="http://schemas.microsoft.com/office/drawing/2014/main" id="{79DF99BA-EACA-4F79-BEF1-A32B661AB11A}"/>
                </a:ext>
              </a:extLst>
            </p:cNvPr>
            <p:cNvSpPr>
              <a:spLocks noChangeShapeType="1"/>
            </p:cNvSpPr>
            <p:nvPr/>
          </p:nvSpPr>
          <p:spPr bwMode="auto">
            <a:xfrm>
              <a:off x="779463" y="2322513"/>
              <a:ext cx="0" cy="32385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86" name="Line 6">
              <a:extLst>
                <a:ext uri="{FF2B5EF4-FFF2-40B4-BE49-F238E27FC236}">
                  <a16:creationId xmlns:a16="http://schemas.microsoft.com/office/drawing/2014/main" id="{F883F541-6216-40E9-847F-582EFC6F9398}"/>
                </a:ext>
              </a:extLst>
            </p:cNvPr>
            <p:cNvSpPr>
              <a:spLocks noChangeShapeType="1"/>
            </p:cNvSpPr>
            <p:nvPr/>
          </p:nvSpPr>
          <p:spPr bwMode="auto">
            <a:xfrm>
              <a:off x="1433513" y="1897063"/>
              <a:ext cx="6324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87" name="Rectangle 7">
              <a:extLst>
                <a:ext uri="{FF2B5EF4-FFF2-40B4-BE49-F238E27FC236}">
                  <a16:creationId xmlns:a16="http://schemas.microsoft.com/office/drawing/2014/main" id="{190168A4-2E7C-4187-A0D0-A36C49F55B60}"/>
                </a:ext>
              </a:extLst>
            </p:cNvPr>
            <p:cNvSpPr>
              <a:spLocks noChangeArrowheads="1"/>
            </p:cNvSpPr>
            <p:nvPr/>
          </p:nvSpPr>
          <p:spPr bwMode="auto">
            <a:xfrm>
              <a:off x="1196975" y="1506538"/>
              <a:ext cx="21240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b="0" i="1">
                  <a:latin typeface="Arial" panose="020B0604020202020204" pitchFamily="34" charset="0"/>
                  <a:ea typeface="宋体" panose="02010600030101010101" pitchFamily="2" charset="-122"/>
                </a:rPr>
                <a:t>Time (clock cycles)</a:t>
              </a:r>
            </a:p>
          </p:txBody>
        </p:sp>
        <p:sp>
          <p:nvSpPr>
            <p:cNvPr id="71688" name="Rectangle 8">
              <a:extLst>
                <a:ext uri="{FF2B5EF4-FFF2-40B4-BE49-F238E27FC236}">
                  <a16:creationId xmlns:a16="http://schemas.microsoft.com/office/drawing/2014/main" id="{913707BC-A402-4F76-B586-96D553B6294F}"/>
                </a:ext>
              </a:extLst>
            </p:cNvPr>
            <p:cNvSpPr>
              <a:spLocks noChangeArrowheads="1"/>
            </p:cNvSpPr>
            <p:nvPr/>
          </p:nvSpPr>
          <p:spPr bwMode="auto">
            <a:xfrm>
              <a:off x="815975" y="2141538"/>
              <a:ext cx="2119313"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2800">
                  <a:latin typeface="Arial" panose="020B0604020202020204" pitchFamily="34" charset="0"/>
                  <a:ea typeface="宋体" panose="02010600030101010101" pitchFamily="2" charset="-122"/>
                </a:rPr>
                <a:t>add </a:t>
              </a:r>
              <a:r>
                <a:rPr lang="en-US" altLang="zh-CN" sz="2800" u="sng">
                  <a:solidFill>
                    <a:schemeClr val="accent1"/>
                  </a:solidFill>
                  <a:latin typeface="Arial" panose="020B0604020202020204" pitchFamily="34" charset="0"/>
                  <a:ea typeface="宋体" panose="02010600030101010101" pitchFamily="2" charset="-122"/>
                </a:rPr>
                <a:t>r1</a:t>
              </a:r>
              <a:r>
                <a:rPr lang="en-US" altLang="zh-CN" sz="2800">
                  <a:latin typeface="Arial" panose="020B0604020202020204" pitchFamily="34" charset="0"/>
                  <a:ea typeface="宋体" panose="02010600030101010101" pitchFamily="2" charset="-122"/>
                </a:rPr>
                <a:t>,r2,r3</a:t>
              </a:r>
            </a:p>
          </p:txBody>
        </p:sp>
        <p:sp>
          <p:nvSpPr>
            <p:cNvPr id="71689" name="Rectangle 9">
              <a:extLst>
                <a:ext uri="{FF2B5EF4-FFF2-40B4-BE49-F238E27FC236}">
                  <a16:creationId xmlns:a16="http://schemas.microsoft.com/office/drawing/2014/main" id="{D903F59D-F28B-4241-B114-D0EF2369BA48}"/>
                </a:ext>
              </a:extLst>
            </p:cNvPr>
            <p:cNvSpPr>
              <a:spLocks noChangeArrowheads="1"/>
            </p:cNvSpPr>
            <p:nvPr/>
          </p:nvSpPr>
          <p:spPr bwMode="auto">
            <a:xfrm>
              <a:off x="806450" y="4884738"/>
              <a:ext cx="2119313"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2800">
                  <a:latin typeface="Arial" panose="020B0604020202020204" pitchFamily="34" charset="0"/>
                  <a:ea typeface="宋体" panose="02010600030101010101" pitchFamily="2" charset="-122"/>
                </a:rPr>
                <a:t>sub r4,</a:t>
              </a:r>
              <a:r>
                <a:rPr lang="en-US" altLang="zh-CN" sz="2800" u="sng">
                  <a:solidFill>
                    <a:schemeClr val="accent2"/>
                  </a:solidFill>
                  <a:latin typeface="Arial" panose="020B0604020202020204" pitchFamily="34" charset="0"/>
                  <a:ea typeface="宋体" panose="02010600030101010101" pitchFamily="2" charset="-122"/>
                </a:rPr>
                <a:t>r1</a:t>
              </a:r>
              <a:r>
                <a:rPr lang="en-US" altLang="zh-CN" sz="2800">
                  <a:latin typeface="Arial" panose="020B0604020202020204" pitchFamily="34" charset="0"/>
                  <a:ea typeface="宋体" panose="02010600030101010101" pitchFamily="2" charset="-122"/>
                </a:rPr>
                <a:t>,r3</a:t>
              </a:r>
            </a:p>
          </p:txBody>
        </p:sp>
        <p:sp>
          <p:nvSpPr>
            <p:cNvPr id="71690" name="Rectangle 10">
              <a:extLst>
                <a:ext uri="{FF2B5EF4-FFF2-40B4-BE49-F238E27FC236}">
                  <a16:creationId xmlns:a16="http://schemas.microsoft.com/office/drawing/2014/main" id="{FC455DB4-C476-44FF-A757-C361B0C99CE3}"/>
                </a:ext>
              </a:extLst>
            </p:cNvPr>
            <p:cNvSpPr>
              <a:spLocks noChangeArrowheads="1"/>
            </p:cNvSpPr>
            <p:nvPr/>
          </p:nvSpPr>
          <p:spPr bwMode="auto">
            <a:xfrm>
              <a:off x="781050" y="5608638"/>
              <a:ext cx="2119313"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2800">
                  <a:latin typeface="Arial" panose="020B0604020202020204" pitchFamily="34" charset="0"/>
                  <a:ea typeface="宋体" panose="02010600030101010101" pitchFamily="2" charset="-122"/>
                </a:rPr>
                <a:t>and r6,</a:t>
              </a:r>
              <a:r>
                <a:rPr lang="en-US" altLang="zh-CN" sz="2800" u="sng">
                  <a:solidFill>
                    <a:schemeClr val="accent2"/>
                  </a:solidFill>
                  <a:latin typeface="Arial" panose="020B0604020202020204" pitchFamily="34" charset="0"/>
                  <a:ea typeface="宋体" panose="02010600030101010101" pitchFamily="2" charset="-122"/>
                </a:rPr>
                <a:t>r1</a:t>
              </a:r>
              <a:r>
                <a:rPr lang="en-US" altLang="zh-CN" sz="2800">
                  <a:latin typeface="Arial" panose="020B0604020202020204" pitchFamily="34" charset="0"/>
                  <a:ea typeface="宋体" panose="02010600030101010101" pitchFamily="2" charset="-122"/>
                </a:rPr>
                <a:t>,r7</a:t>
              </a:r>
            </a:p>
          </p:txBody>
        </p:sp>
        <p:sp>
          <p:nvSpPr>
            <p:cNvPr id="71691" name="Rectangle 11">
              <a:extLst>
                <a:ext uri="{FF2B5EF4-FFF2-40B4-BE49-F238E27FC236}">
                  <a16:creationId xmlns:a16="http://schemas.microsoft.com/office/drawing/2014/main" id="{CB2A0D5F-92B6-4A6E-A7AD-6AB922EDC72B}"/>
                </a:ext>
              </a:extLst>
            </p:cNvPr>
            <p:cNvSpPr>
              <a:spLocks noChangeArrowheads="1"/>
            </p:cNvSpPr>
            <p:nvPr/>
          </p:nvSpPr>
          <p:spPr bwMode="auto">
            <a:xfrm>
              <a:off x="3063875" y="1825625"/>
              <a:ext cx="473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latin typeface="Arial" panose="020B0604020202020204" pitchFamily="34" charset="0"/>
                  <a:ea typeface="宋体" panose="02010600030101010101" pitchFamily="2" charset="-122"/>
                </a:rPr>
                <a:t>IF</a:t>
              </a:r>
            </a:p>
          </p:txBody>
        </p:sp>
        <p:sp>
          <p:nvSpPr>
            <p:cNvPr id="71692" name="Rectangle 12">
              <a:extLst>
                <a:ext uri="{FF2B5EF4-FFF2-40B4-BE49-F238E27FC236}">
                  <a16:creationId xmlns:a16="http://schemas.microsoft.com/office/drawing/2014/main" id="{7ECC4C92-D38B-4932-9F26-0100496CF6EB}"/>
                </a:ext>
              </a:extLst>
            </p:cNvPr>
            <p:cNvSpPr>
              <a:spLocks noChangeArrowheads="1"/>
            </p:cNvSpPr>
            <p:nvPr/>
          </p:nvSpPr>
          <p:spPr bwMode="auto">
            <a:xfrm>
              <a:off x="3703912" y="1825625"/>
              <a:ext cx="4127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dirty="0" smtClean="0">
                  <a:latin typeface="Arial" panose="020B0604020202020204" pitchFamily="34" charset="0"/>
                  <a:ea typeface="宋体" panose="02010600030101010101" pitchFamily="2" charset="-122"/>
                </a:rPr>
                <a:t>ID</a:t>
              </a:r>
              <a:endParaRPr lang="en-US" altLang="zh-CN" sz="1800" dirty="0">
                <a:latin typeface="Arial" panose="020B0604020202020204" pitchFamily="34" charset="0"/>
                <a:ea typeface="宋体" panose="02010600030101010101" pitchFamily="2" charset="-122"/>
              </a:endParaRPr>
            </a:p>
          </p:txBody>
        </p:sp>
        <p:sp>
          <p:nvSpPr>
            <p:cNvPr id="71693" name="Rectangle 13">
              <a:extLst>
                <a:ext uri="{FF2B5EF4-FFF2-40B4-BE49-F238E27FC236}">
                  <a16:creationId xmlns:a16="http://schemas.microsoft.com/office/drawing/2014/main" id="{576B84FA-E368-45FA-A30E-A610138590D0}"/>
                </a:ext>
              </a:extLst>
            </p:cNvPr>
            <p:cNvSpPr>
              <a:spLocks noChangeArrowheads="1"/>
            </p:cNvSpPr>
            <p:nvPr/>
          </p:nvSpPr>
          <p:spPr bwMode="auto">
            <a:xfrm>
              <a:off x="4383088" y="1825625"/>
              <a:ext cx="55245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dirty="0" smtClean="0">
                  <a:latin typeface="Arial" panose="020B0604020202020204" pitchFamily="34" charset="0"/>
                  <a:ea typeface="宋体" panose="02010600030101010101" pitchFamily="2" charset="-122"/>
                </a:rPr>
                <a:t>Ex</a:t>
              </a:r>
              <a:endParaRPr lang="en-US" altLang="zh-CN" sz="1800" dirty="0">
                <a:latin typeface="Arial" panose="020B0604020202020204" pitchFamily="34" charset="0"/>
                <a:ea typeface="宋体" panose="02010600030101010101" pitchFamily="2" charset="-122"/>
              </a:endParaRPr>
            </a:p>
          </p:txBody>
        </p:sp>
        <p:sp>
          <p:nvSpPr>
            <p:cNvPr id="71694" name="Rectangle 14">
              <a:extLst>
                <a:ext uri="{FF2B5EF4-FFF2-40B4-BE49-F238E27FC236}">
                  <a16:creationId xmlns:a16="http://schemas.microsoft.com/office/drawing/2014/main" id="{058EC00B-070A-4DD4-9E9A-C00699179DE6}"/>
                </a:ext>
              </a:extLst>
            </p:cNvPr>
            <p:cNvSpPr>
              <a:spLocks noChangeArrowheads="1"/>
            </p:cNvSpPr>
            <p:nvPr/>
          </p:nvSpPr>
          <p:spPr bwMode="auto">
            <a:xfrm>
              <a:off x="4984750" y="1825625"/>
              <a:ext cx="7842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dirty="0" smtClean="0">
                  <a:latin typeface="Arial" panose="020B0604020202020204" pitchFamily="34" charset="0"/>
                  <a:ea typeface="宋体" panose="02010600030101010101" pitchFamily="2" charset="-122"/>
                </a:rPr>
                <a:t>Mem</a:t>
              </a:r>
              <a:endParaRPr lang="en-US" altLang="zh-CN" sz="1800" dirty="0">
                <a:latin typeface="Arial" panose="020B0604020202020204" pitchFamily="34" charset="0"/>
                <a:ea typeface="宋体" panose="02010600030101010101" pitchFamily="2" charset="-122"/>
              </a:endParaRPr>
            </a:p>
          </p:txBody>
        </p:sp>
        <p:sp>
          <p:nvSpPr>
            <p:cNvPr id="71695" name="Rectangle 15">
              <a:extLst>
                <a:ext uri="{FF2B5EF4-FFF2-40B4-BE49-F238E27FC236}">
                  <a16:creationId xmlns:a16="http://schemas.microsoft.com/office/drawing/2014/main" id="{02EA8478-BA84-4534-922C-FC0E2EF87152}"/>
                </a:ext>
              </a:extLst>
            </p:cNvPr>
            <p:cNvSpPr>
              <a:spLocks noChangeArrowheads="1"/>
            </p:cNvSpPr>
            <p:nvPr/>
          </p:nvSpPr>
          <p:spPr bwMode="auto">
            <a:xfrm>
              <a:off x="5759450" y="1825625"/>
              <a:ext cx="59531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dirty="0" err="1" smtClean="0">
                  <a:latin typeface="Arial" panose="020B0604020202020204" pitchFamily="34" charset="0"/>
                  <a:ea typeface="宋体" panose="02010600030101010101" pitchFamily="2" charset="-122"/>
                </a:rPr>
                <a:t>Wr</a:t>
              </a:r>
              <a:endParaRPr lang="en-US" altLang="zh-CN" sz="1800" dirty="0">
                <a:latin typeface="Arial" panose="020B0604020202020204" pitchFamily="34" charset="0"/>
                <a:ea typeface="宋体" panose="02010600030101010101" pitchFamily="2" charset="-122"/>
              </a:endParaRPr>
            </a:p>
          </p:txBody>
        </p:sp>
        <p:sp>
          <p:nvSpPr>
            <p:cNvPr id="71696" name="Line 16">
              <a:extLst>
                <a:ext uri="{FF2B5EF4-FFF2-40B4-BE49-F238E27FC236}">
                  <a16:creationId xmlns:a16="http://schemas.microsoft.com/office/drawing/2014/main" id="{36E5E22C-579D-4322-B807-94FB41A6CACF}"/>
                </a:ext>
              </a:extLst>
            </p:cNvPr>
            <p:cNvSpPr>
              <a:spLocks noChangeShapeType="1"/>
            </p:cNvSpPr>
            <p:nvPr/>
          </p:nvSpPr>
          <p:spPr bwMode="auto">
            <a:xfrm>
              <a:off x="3611563" y="1619250"/>
              <a:ext cx="0" cy="448310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97" name="Line 17">
              <a:extLst>
                <a:ext uri="{FF2B5EF4-FFF2-40B4-BE49-F238E27FC236}">
                  <a16:creationId xmlns:a16="http://schemas.microsoft.com/office/drawing/2014/main" id="{CAC8DB2A-83B1-4F94-9A05-6CACF1D38419}"/>
                </a:ext>
              </a:extLst>
            </p:cNvPr>
            <p:cNvSpPr>
              <a:spLocks noChangeShapeType="1"/>
            </p:cNvSpPr>
            <p:nvPr/>
          </p:nvSpPr>
          <p:spPr bwMode="auto">
            <a:xfrm>
              <a:off x="4297363" y="1619250"/>
              <a:ext cx="0" cy="448310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98" name="Line 18">
              <a:extLst>
                <a:ext uri="{FF2B5EF4-FFF2-40B4-BE49-F238E27FC236}">
                  <a16:creationId xmlns:a16="http://schemas.microsoft.com/office/drawing/2014/main" id="{2287F360-BA08-4D8D-B477-3642C31BFF6B}"/>
                </a:ext>
              </a:extLst>
            </p:cNvPr>
            <p:cNvSpPr>
              <a:spLocks noChangeShapeType="1"/>
            </p:cNvSpPr>
            <p:nvPr/>
          </p:nvSpPr>
          <p:spPr bwMode="auto">
            <a:xfrm>
              <a:off x="4983163" y="1619250"/>
              <a:ext cx="0" cy="448310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99" name="Line 19">
              <a:extLst>
                <a:ext uri="{FF2B5EF4-FFF2-40B4-BE49-F238E27FC236}">
                  <a16:creationId xmlns:a16="http://schemas.microsoft.com/office/drawing/2014/main" id="{8056EBE2-B7B8-4BF7-BC4F-FD44FABBECCD}"/>
                </a:ext>
              </a:extLst>
            </p:cNvPr>
            <p:cNvSpPr>
              <a:spLocks noChangeShapeType="1"/>
            </p:cNvSpPr>
            <p:nvPr/>
          </p:nvSpPr>
          <p:spPr bwMode="auto">
            <a:xfrm>
              <a:off x="5668963" y="1619250"/>
              <a:ext cx="0" cy="448310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00" name="Line 20">
              <a:extLst>
                <a:ext uri="{FF2B5EF4-FFF2-40B4-BE49-F238E27FC236}">
                  <a16:creationId xmlns:a16="http://schemas.microsoft.com/office/drawing/2014/main" id="{1FD17C4A-5897-4A25-BC18-571F107B2774}"/>
                </a:ext>
              </a:extLst>
            </p:cNvPr>
            <p:cNvSpPr>
              <a:spLocks noChangeShapeType="1"/>
            </p:cNvSpPr>
            <p:nvPr/>
          </p:nvSpPr>
          <p:spPr bwMode="auto">
            <a:xfrm>
              <a:off x="6354763" y="1619250"/>
              <a:ext cx="0" cy="448310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01" name="Line 21">
              <a:extLst>
                <a:ext uri="{FF2B5EF4-FFF2-40B4-BE49-F238E27FC236}">
                  <a16:creationId xmlns:a16="http://schemas.microsoft.com/office/drawing/2014/main" id="{8822AACE-DDF5-4309-ADA0-F94E3A8AEBBA}"/>
                </a:ext>
              </a:extLst>
            </p:cNvPr>
            <p:cNvSpPr>
              <a:spLocks noChangeShapeType="1"/>
            </p:cNvSpPr>
            <p:nvPr/>
          </p:nvSpPr>
          <p:spPr bwMode="auto">
            <a:xfrm>
              <a:off x="7040563" y="1619250"/>
              <a:ext cx="0" cy="448310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02" name="Line 22">
              <a:extLst>
                <a:ext uri="{FF2B5EF4-FFF2-40B4-BE49-F238E27FC236}">
                  <a16:creationId xmlns:a16="http://schemas.microsoft.com/office/drawing/2014/main" id="{336B2B13-4533-457E-9BEC-0FE73440EA76}"/>
                </a:ext>
              </a:extLst>
            </p:cNvPr>
            <p:cNvSpPr>
              <a:spLocks noChangeShapeType="1"/>
            </p:cNvSpPr>
            <p:nvPr/>
          </p:nvSpPr>
          <p:spPr bwMode="auto">
            <a:xfrm>
              <a:off x="7726363" y="1619250"/>
              <a:ext cx="0" cy="448310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03" name="Line 23">
              <a:extLst>
                <a:ext uri="{FF2B5EF4-FFF2-40B4-BE49-F238E27FC236}">
                  <a16:creationId xmlns:a16="http://schemas.microsoft.com/office/drawing/2014/main" id="{589438E9-9B11-4F45-ADC4-44813893468D}"/>
                </a:ext>
              </a:extLst>
            </p:cNvPr>
            <p:cNvSpPr>
              <a:spLocks noChangeShapeType="1"/>
            </p:cNvSpPr>
            <p:nvPr/>
          </p:nvSpPr>
          <p:spPr bwMode="auto">
            <a:xfrm>
              <a:off x="8412163" y="1619250"/>
              <a:ext cx="0" cy="448310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04" name="Freeform 24">
              <a:extLst>
                <a:ext uri="{FF2B5EF4-FFF2-40B4-BE49-F238E27FC236}">
                  <a16:creationId xmlns:a16="http://schemas.microsoft.com/office/drawing/2014/main" id="{A8C29866-B47B-4979-9B1D-272C84541C8F}"/>
                </a:ext>
              </a:extLst>
            </p:cNvPr>
            <p:cNvSpPr>
              <a:spLocks/>
            </p:cNvSpPr>
            <p:nvPr/>
          </p:nvSpPr>
          <p:spPr bwMode="auto">
            <a:xfrm>
              <a:off x="5078413" y="2146300"/>
              <a:ext cx="257175" cy="458788"/>
            </a:xfrm>
            <a:custGeom>
              <a:avLst/>
              <a:gdLst>
                <a:gd name="T0" fmla="*/ 2147483646 w 162"/>
                <a:gd name="T1" fmla="*/ 0 h 289"/>
                <a:gd name="T2" fmla="*/ 0 w 162"/>
                <a:gd name="T3" fmla="*/ 0 h 289"/>
                <a:gd name="T4" fmla="*/ 0 w 162"/>
                <a:gd name="T5" fmla="*/ 2147483646 h 289"/>
                <a:gd name="T6" fmla="*/ 2147483646 w 162"/>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05" name="Freeform 25">
              <a:extLst>
                <a:ext uri="{FF2B5EF4-FFF2-40B4-BE49-F238E27FC236}">
                  <a16:creationId xmlns:a16="http://schemas.microsoft.com/office/drawing/2014/main" id="{C62A7EE1-A597-48D2-B268-1D030812F05F}"/>
                </a:ext>
              </a:extLst>
            </p:cNvPr>
            <p:cNvSpPr>
              <a:spLocks/>
            </p:cNvSpPr>
            <p:nvPr/>
          </p:nvSpPr>
          <p:spPr bwMode="auto">
            <a:xfrm>
              <a:off x="5334000" y="2146300"/>
              <a:ext cx="260350" cy="458788"/>
            </a:xfrm>
            <a:custGeom>
              <a:avLst/>
              <a:gdLst>
                <a:gd name="T0" fmla="*/ 0 w 164"/>
                <a:gd name="T1" fmla="*/ 0 h 289"/>
                <a:gd name="T2" fmla="*/ 2147483646 w 164"/>
                <a:gd name="T3" fmla="*/ 0 h 289"/>
                <a:gd name="T4" fmla="*/ 2147483646 w 164"/>
                <a:gd name="T5" fmla="*/ 2147483646 h 289"/>
                <a:gd name="T6" fmla="*/ 0 w 164"/>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06" name="Freeform 26">
              <a:extLst>
                <a:ext uri="{FF2B5EF4-FFF2-40B4-BE49-F238E27FC236}">
                  <a16:creationId xmlns:a16="http://schemas.microsoft.com/office/drawing/2014/main" id="{FF4F8D37-B4D2-4403-B711-CF4A7D691A82}"/>
                </a:ext>
              </a:extLst>
            </p:cNvPr>
            <p:cNvSpPr>
              <a:spLocks/>
            </p:cNvSpPr>
            <p:nvPr/>
          </p:nvSpPr>
          <p:spPr bwMode="auto">
            <a:xfrm>
              <a:off x="4470400" y="1993900"/>
              <a:ext cx="338138" cy="763588"/>
            </a:xfrm>
            <a:custGeom>
              <a:avLst/>
              <a:gdLst>
                <a:gd name="T0" fmla="*/ 0 w 213"/>
                <a:gd name="T1" fmla="*/ 2147483646 h 481"/>
                <a:gd name="T2" fmla="*/ 2147483646 w 213"/>
                <a:gd name="T3" fmla="*/ 2147483646 h 481"/>
                <a:gd name="T4" fmla="*/ 0 w 213"/>
                <a:gd name="T5" fmla="*/ 2147483646 h 481"/>
                <a:gd name="T6" fmla="*/ 0 w 213"/>
                <a:gd name="T7" fmla="*/ 0 h 481"/>
                <a:gd name="T8" fmla="*/ 2147483646 w 213"/>
                <a:gd name="T9" fmla="*/ 2147483646 h 481"/>
                <a:gd name="T10" fmla="*/ 2147483646 w 213"/>
                <a:gd name="T11" fmla="*/ 2147483646 h 481"/>
                <a:gd name="T12" fmla="*/ 0 w 213"/>
                <a:gd name="T13" fmla="*/ 2147483646 h 481"/>
                <a:gd name="T14" fmla="*/ 0 w 213"/>
                <a:gd name="T15" fmla="*/ 2147483646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07" name="Rectangle 27">
              <a:extLst>
                <a:ext uri="{FF2B5EF4-FFF2-40B4-BE49-F238E27FC236}">
                  <a16:creationId xmlns:a16="http://schemas.microsoft.com/office/drawing/2014/main" id="{DAB6AE10-B370-4DD2-A251-8D6F6FC1DEED}"/>
                </a:ext>
              </a:extLst>
            </p:cNvPr>
            <p:cNvSpPr>
              <a:spLocks noChangeArrowheads="1"/>
            </p:cNvSpPr>
            <p:nvPr/>
          </p:nvSpPr>
          <p:spPr bwMode="auto">
            <a:xfrm rot="5400000">
              <a:off x="4318794" y="2188369"/>
              <a:ext cx="6080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ALU</a:t>
              </a:r>
            </a:p>
          </p:txBody>
        </p:sp>
        <p:sp>
          <p:nvSpPr>
            <p:cNvPr id="71708" name="Rectangle 28">
              <a:extLst>
                <a:ext uri="{FF2B5EF4-FFF2-40B4-BE49-F238E27FC236}">
                  <a16:creationId xmlns:a16="http://schemas.microsoft.com/office/drawing/2014/main" id="{5EE71D33-3844-47C4-82D9-FC02185A9FBA}"/>
                </a:ext>
              </a:extLst>
            </p:cNvPr>
            <p:cNvSpPr>
              <a:spLocks noChangeArrowheads="1"/>
            </p:cNvSpPr>
            <p:nvPr/>
          </p:nvSpPr>
          <p:spPr bwMode="auto">
            <a:xfrm>
              <a:off x="3062288" y="2206625"/>
              <a:ext cx="4302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Im</a:t>
              </a:r>
            </a:p>
          </p:txBody>
        </p:sp>
        <p:grpSp>
          <p:nvGrpSpPr>
            <p:cNvPr id="71709" name="Group 29">
              <a:extLst>
                <a:ext uri="{FF2B5EF4-FFF2-40B4-BE49-F238E27FC236}">
                  <a16:creationId xmlns:a16="http://schemas.microsoft.com/office/drawing/2014/main" id="{F70FB10D-4D87-431A-946F-FE970A914C20}"/>
                </a:ext>
              </a:extLst>
            </p:cNvPr>
            <p:cNvGrpSpPr>
              <a:grpSpLocks/>
            </p:cNvGrpSpPr>
            <p:nvPr/>
          </p:nvGrpSpPr>
          <p:grpSpPr bwMode="auto">
            <a:xfrm>
              <a:off x="3000375" y="2146300"/>
              <a:ext cx="539750" cy="458788"/>
              <a:chOff x="1935" y="1349"/>
              <a:chExt cx="340" cy="289"/>
            </a:xfrm>
          </p:grpSpPr>
          <p:sp>
            <p:nvSpPr>
              <p:cNvPr id="71838" name="Freeform 30">
                <a:extLst>
                  <a:ext uri="{FF2B5EF4-FFF2-40B4-BE49-F238E27FC236}">
                    <a16:creationId xmlns:a16="http://schemas.microsoft.com/office/drawing/2014/main" id="{8492BADB-D761-4EA1-8A9A-2E757B1D224E}"/>
                  </a:ext>
                </a:extLst>
              </p:cNvPr>
              <p:cNvSpPr>
                <a:spLocks/>
              </p:cNvSpPr>
              <p:nvPr/>
            </p:nvSpPr>
            <p:spPr bwMode="auto">
              <a:xfrm>
                <a:off x="1935" y="134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839" name="Freeform 31">
                <a:extLst>
                  <a:ext uri="{FF2B5EF4-FFF2-40B4-BE49-F238E27FC236}">
                    <a16:creationId xmlns:a16="http://schemas.microsoft.com/office/drawing/2014/main" id="{C24A3007-73CA-49CF-B831-7E60C1FE7AA0}"/>
                  </a:ext>
                </a:extLst>
              </p:cNvPr>
              <p:cNvSpPr>
                <a:spLocks/>
              </p:cNvSpPr>
              <p:nvPr/>
            </p:nvSpPr>
            <p:spPr bwMode="auto">
              <a:xfrm>
                <a:off x="2104" y="134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1710" name="Rectangle 32">
              <a:extLst>
                <a:ext uri="{FF2B5EF4-FFF2-40B4-BE49-F238E27FC236}">
                  <a16:creationId xmlns:a16="http://schemas.microsoft.com/office/drawing/2014/main" id="{F1F7D0C0-85FE-40E9-90FA-7300E5B24ADE}"/>
                </a:ext>
              </a:extLst>
            </p:cNvPr>
            <p:cNvSpPr>
              <a:spLocks noChangeArrowheads="1"/>
            </p:cNvSpPr>
            <p:nvPr/>
          </p:nvSpPr>
          <p:spPr bwMode="auto">
            <a:xfrm>
              <a:off x="3706813" y="2163763"/>
              <a:ext cx="5191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sp>
          <p:nvSpPr>
            <p:cNvPr id="71711" name="Freeform 33">
              <a:extLst>
                <a:ext uri="{FF2B5EF4-FFF2-40B4-BE49-F238E27FC236}">
                  <a16:creationId xmlns:a16="http://schemas.microsoft.com/office/drawing/2014/main" id="{A8E5BB47-0445-44EF-84B7-027DD4C8D46D}"/>
                </a:ext>
              </a:extLst>
            </p:cNvPr>
            <p:cNvSpPr>
              <a:spLocks/>
            </p:cNvSpPr>
            <p:nvPr/>
          </p:nvSpPr>
          <p:spPr bwMode="auto">
            <a:xfrm>
              <a:off x="3730625" y="2146300"/>
              <a:ext cx="236538" cy="458788"/>
            </a:xfrm>
            <a:custGeom>
              <a:avLst/>
              <a:gdLst>
                <a:gd name="T0" fmla="*/ 2147483646 w 149"/>
                <a:gd name="T1" fmla="*/ 0 h 289"/>
                <a:gd name="T2" fmla="*/ 0 w 149"/>
                <a:gd name="T3" fmla="*/ 0 h 289"/>
                <a:gd name="T4" fmla="*/ 0 w 149"/>
                <a:gd name="T5" fmla="*/ 2147483646 h 289"/>
                <a:gd name="T6" fmla="*/ 2147483646 w 149"/>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12" name="Freeform 34">
              <a:extLst>
                <a:ext uri="{FF2B5EF4-FFF2-40B4-BE49-F238E27FC236}">
                  <a16:creationId xmlns:a16="http://schemas.microsoft.com/office/drawing/2014/main" id="{0D5596F5-9E84-4E4F-81B8-5449D78C8840}"/>
                </a:ext>
              </a:extLst>
            </p:cNvPr>
            <p:cNvSpPr>
              <a:spLocks/>
            </p:cNvSpPr>
            <p:nvPr/>
          </p:nvSpPr>
          <p:spPr bwMode="auto">
            <a:xfrm>
              <a:off x="3965575" y="2146300"/>
              <a:ext cx="234950" cy="458788"/>
            </a:xfrm>
            <a:custGeom>
              <a:avLst/>
              <a:gdLst>
                <a:gd name="T0" fmla="*/ 0 w 148"/>
                <a:gd name="T1" fmla="*/ 0 h 289"/>
                <a:gd name="T2" fmla="*/ 2147483646 w 148"/>
                <a:gd name="T3" fmla="*/ 0 h 289"/>
                <a:gd name="T4" fmla="*/ 2147483646 w 148"/>
                <a:gd name="T5" fmla="*/ 2147483646 h 289"/>
                <a:gd name="T6" fmla="*/ 0 w 148"/>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13" name="Line 35">
              <a:extLst>
                <a:ext uri="{FF2B5EF4-FFF2-40B4-BE49-F238E27FC236}">
                  <a16:creationId xmlns:a16="http://schemas.microsoft.com/office/drawing/2014/main" id="{F5E75E97-F91A-411D-B376-B8FC3AB9D0C2}"/>
                </a:ext>
              </a:extLst>
            </p:cNvPr>
            <p:cNvSpPr>
              <a:spLocks noChangeShapeType="1"/>
            </p:cNvSpPr>
            <p:nvPr/>
          </p:nvSpPr>
          <p:spPr bwMode="auto">
            <a:xfrm>
              <a:off x="3541713" y="2374900"/>
              <a:ext cx="165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14" name="Freeform 36">
              <a:extLst>
                <a:ext uri="{FF2B5EF4-FFF2-40B4-BE49-F238E27FC236}">
                  <a16:creationId xmlns:a16="http://schemas.microsoft.com/office/drawing/2014/main" id="{E40E020E-336B-45C3-B885-76A9125EA44B}"/>
                </a:ext>
              </a:extLst>
            </p:cNvPr>
            <p:cNvSpPr>
              <a:spLocks/>
            </p:cNvSpPr>
            <p:nvPr/>
          </p:nvSpPr>
          <p:spPr bwMode="auto">
            <a:xfrm>
              <a:off x="3646488" y="2222500"/>
              <a:ext cx="76200" cy="153988"/>
            </a:xfrm>
            <a:custGeom>
              <a:avLst/>
              <a:gdLst>
                <a:gd name="T0" fmla="*/ 0 w 48"/>
                <a:gd name="T1" fmla="*/ 2147483646 h 97"/>
                <a:gd name="T2" fmla="*/ 0 w 48"/>
                <a:gd name="T3" fmla="*/ 0 h 97"/>
                <a:gd name="T4" fmla="*/ 2147483646 w 48"/>
                <a:gd name="T5" fmla="*/ 0 h 97"/>
                <a:gd name="T6" fmla="*/ 2147483646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15" name="Line 37">
              <a:extLst>
                <a:ext uri="{FF2B5EF4-FFF2-40B4-BE49-F238E27FC236}">
                  <a16:creationId xmlns:a16="http://schemas.microsoft.com/office/drawing/2014/main" id="{3E362BA1-04B8-4E3A-BA51-BE2F09A82891}"/>
                </a:ext>
              </a:extLst>
            </p:cNvPr>
            <p:cNvSpPr>
              <a:spLocks noChangeShapeType="1"/>
            </p:cNvSpPr>
            <p:nvPr/>
          </p:nvSpPr>
          <p:spPr bwMode="auto">
            <a:xfrm>
              <a:off x="4202113" y="2222500"/>
              <a:ext cx="2619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16" name="Rectangle 38">
              <a:extLst>
                <a:ext uri="{FF2B5EF4-FFF2-40B4-BE49-F238E27FC236}">
                  <a16:creationId xmlns:a16="http://schemas.microsoft.com/office/drawing/2014/main" id="{D8B90B75-FB24-4B64-A1A3-E97FD464C96A}"/>
                </a:ext>
              </a:extLst>
            </p:cNvPr>
            <p:cNvSpPr>
              <a:spLocks noChangeArrowheads="1"/>
            </p:cNvSpPr>
            <p:nvPr/>
          </p:nvSpPr>
          <p:spPr bwMode="auto">
            <a:xfrm>
              <a:off x="5054600" y="2222500"/>
              <a:ext cx="4968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Dm</a:t>
              </a:r>
            </a:p>
          </p:txBody>
        </p:sp>
        <p:sp>
          <p:nvSpPr>
            <p:cNvPr id="71717" name="Rectangle 39">
              <a:extLst>
                <a:ext uri="{FF2B5EF4-FFF2-40B4-BE49-F238E27FC236}">
                  <a16:creationId xmlns:a16="http://schemas.microsoft.com/office/drawing/2014/main" id="{5E5606BE-E7BE-4025-997E-66AA8603B372}"/>
                </a:ext>
              </a:extLst>
            </p:cNvPr>
            <p:cNvSpPr>
              <a:spLocks noChangeArrowheads="1"/>
            </p:cNvSpPr>
            <p:nvPr/>
          </p:nvSpPr>
          <p:spPr bwMode="auto">
            <a:xfrm>
              <a:off x="5784850" y="2155825"/>
              <a:ext cx="5191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sp>
          <p:nvSpPr>
            <p:cNvPr id="71718" name="Freeform 40">
              <a:extLst>
                <a:ext uri="{FF2B5EF4-FFF2-40B4-BE49-F238E27FC236}">
                  <a16:creationId xmlns:a16="http://schemas.microsoft.com/office/drawing/2014/main" id="{74D77F7A-AE85-4F85-92C9-3BDC6CB76B97}"/>
                </a:ext>
              </a:extLst>
            </p:cNvPr>
            <p:cNvSpPr>
              <a:spLocks/>
            </p:cNvSpPr>
            <p:nvPr/>
          </p:nvSpPr>
          <p:spPr bwMode="auto">
            <a:xfrm>
              <a:off x="6045200" y="2146300"/>
              <a:ext cx="227013" cy="458788"/>
            </a:xfrm>
            <a:custGeom>
              <a:avLst/>
              <a:gdLst>
                <a:gd name="T0" fmla="*/ 0 w 143"/>
                <a:gd name="T1" fmla="*/ 0 h 289"/>
                <a:gd name="T2" fmla="*/ 2147483646 w 143"/>
                <a:gd name="T3" fmla="*/ 0 h 289"/>
                <a:gd name="T4" fmla="*/ 2147483646 w 143"/>
                <a:gd name="T5" fmla="*/ 2147483646 h 289"/>
                <a:gd name="T6" fmla="*/ 0 w 143"/>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19" name="Line 41">
              <a:extLst>
                <a:ext uri="{FF2B5EF4-FFF2-40B4-BE49-F238E27FC236}">
                  <a16:creationId xmlns:a16="http://schemas.microsoft.com/office/drawing/2014/main" id="{0EBAE5D2-3076-4D13-B7F3-E5FADFE76F53}"/>
                </a:ext>
              </a:extLst>
            </p:cNvPr>
            <p:cNvSpPr>
              <a:spLocks noChangeShapeType="1"/>
            </p:cNvSpPr>
            <p:nvPr/>
          </p:nvSpPr>
          <p:spPr bwMode="auto">
            <a:xfrm>
              <a:off x="5581650" y="2374900"/>
              <a:ext cx="2333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20" name="Line 42">
              <a:extLst>
                <a:ext uri="{FF2B5EF4-FFF2-40B4-BE49-F238E27FC236}">
                  <a16:creationId xmlns:a16="http://schemas.microsoft.com/office/drawing/2014/main" id="{F992721E-F425-4567-B97C-8952D3DF8965}"/>
                </a:ext>
              </a:extLst>
            </p:cNvPr>
            <p:cNvSpPr>
              <a:spLocks noChangeShapeType="1"/>
            </p:cNvSpPr>
            <p:nvPr/>
          </p:nvSpPr>
          <p:spPr bwMode="auto">
            <a:xfrm>
              <a:off x="4813300" y="2374900"/>
              <a:ext cx="2587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21" name="Freeform 43">
              <a:extLst>
                <a:ext uri="{FF2B5EF4-FFF2-40B4-BE49-F238E27FC236}">
                  <a16:creationId xmlns:a16="http://schemas.microsoft.com/office/drawing/2014/main" id="{07D2BF2E-A3E7-48B0-91E7-316734460131}"/>
                </a:ext>
              </a:extLst>
            </p:cNvPr>
            <p:cNvSpPr>
              <a:spLocks/>
            </p:cNvSpPr>
            <p:nvPr/>
          </p:nvSpPr>
          <p:spPr bwMode="auto">
            <a:xfrm>
              <a:off x="5011738" y="2374900"/>
              <a:ext cx="684212" cy="306388"/>
            </a:xfrm>
            <a:custGeom>
              <a:avLst/>
              <a:gdLst>
                <a:gd name="T0" fmla="*/ 0 w 431"/>
                <a:gd name="T1" fmla="*/ 0 h 193"/>
                <a:gd name="T2" fmla="*/ 0 w 431"/>
                <a:gd name="T3" fmla="*/ 2147483646 h 193"/>
                <a:gd name="T4" fmla="*/ 2147483646 w 431"/>
                <a:gd name="T5" fmla="*/ 2147483646 h 193"/>
                <a:gd name="T6" fmla="*/ 2147483646 w 431"/>
                <a:gd name="T7" fmla="*/ 2147483646 h 193"/>
                <a:gd name="T8" fmla="*/ 2147483646 w 431"/>
                <a:gd name="T9" fmla="*/ 0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22" name="Line 44">
              <a:extLst>
                <a:ext uri="{FF2B5EF4-FFF2-40B4-BE49-F238E27FC236}">
                  <a16:creationId xmlns:a16="http://schemas.microsoft.com/office/drawing/2014/main" id="{4C22C550-FA99-499D-9D5C-549C822728FC}"/>
                </a:ext>
              </a:extLst>
            </p:cNvPr>
            <p:cNvSpPr>
              <a:spLocks noChangeShapeType="1"/>
            </p:cNvSpPr>
            <p:nvPr/>
          </p:nvSpPr>
          <p:spPr bwMode="auto">
            <a:xfrm>
              <a:off x="4202113" y="2527300"/>
              <a:ext cx="2619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23" name="Freeform 45">
              <a:extLst>
                <a:ext uri="{FF2B5EF4-FFF2-40B4-BE49-F238E27FC236}">
                  <a16:creationId xmlns:a16="http://schemas.microsoft.com/office/drawing/2014/main" id="{ED98A92F-2709-415A-AD80-0CFF8591C623}"/>
                </a:ext>
              </a:extLst>
            </p:cNvPr>
            <p:cNvSpPr>
              <a:spLocks/>
            </p:cNvSpPr>
            <p:nvPr/>
          </p:nvSpPr>
          <p:spPr bwMode="auto">
            <a:xfrm>
              <a:off x="4381500" y="2366963"/>
              <a:ext cx="534988" cy="441325"/>
            </a:xfrm>
            <a:custGeom>
              <a:avLst/>
              <a:gdLst>
                <a:gd name="T0" fmla="*/ 0 w 337"/>
                <a:gd name="T1" fmla="*/ 2147483646 h 278"/>
                <a:gd name="T2" fmla="*/ 0 w 337"/>
                <a:gd name="T3" fmla="*/ 2147483646 h 278"/>
                <a:gd name="T4" fmla="*/ 2147483646 w 337"/>
                <a:gd name="T5" fmla="*/ 2147483646 h 278"/>
                <a:gd name="T6" fmla="*/ 2147483646 w 337"/>
                <a:gd name="T7" fmla="*/ 2147483646 h 278"/>
                <a:gd name="T8" fmla="*/ 2147483646 w 337"/>
                <a:gd name="T9" fmla="*/ 0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1724" name="Group 46">
              <a:extLst>
                <a:ext uri="{FF2B5EF4-FFF2-40B4-BE49-F238E27FC236}">
                  <a16:creationId xmlns:a16="http://schemas.microsoft.com/office/drawing/2014/main" id="{618FEA8B-23BE-49AC-9789-491A2FBE1EF6}"/>
                </a:ext>
              </a:extLst>
            </p:cNvPr>
            <p:cNvGrpSpPr>
              <a:grpSpLocks/>
            </p:cNvGrpSpPr>
            <p:nvPr/>
          </p:nvGrpSpPr>
          <p:grpSpPr bwMode="auto">
            <a:xfrm>
              <a:off x="7167563" y="4838700"/>
              <a:ext cx="352425" cy="763588"/>
              <a:chOff x="4560" y="3045"/>
              <a:chExt cx="222" cy="481"/>
            </a:xfrm>
          </p:grpSpPr>
          <p:sp>
            <p:nvSpPr>
              <p:cNvPr id="71836" name="Freeform 47">
                <a:extLst>
                  <a:ext uri="{FF2B5EF4-FFF2-40B4-BE49-F238E27FC236}">
                    <a16:creationId xmlns:a16="http://schemas.microsoft.com/office/drawing/2014/main" id="{766EB232-51E1-4951-B3A5-147855CD1BF6}"/>
                  </a:ext>
                </a:extLst>
              </p:cNvPr>
              <p:cNvSpPr>
                <a:spLocks/>
              </p:cNvSpPr>
              <p:nvPr/>
            </p:nvSpPr>
            <p:spPr bwMode="auto">
              <a:xfrm>
                <a:off x="4569" y="3045"/>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837" name="Rectangle 48">
                <a:extLst>
                  <a:ext uri="{FF2B5EF4-FFF2-40B4-BE49-F238E27FC236}">
                    <a16:creationId xmlns:a16="http://schemas.microsoft.com/office/drawing/2014/main" id="{14A84838-C0FF-40EA-ABA8-640A8107B1EF}"/>
                  </a:ext>
                </a:extLst>
              </p:cNvPr>
              <p:cNvSpPr>
                <a:spLocks noChangeArrowheads="1"/>
              </p:cNvSpPr>
              <p:nvPr/>
            </p:nvSpPr>
            <p:spPr bwMode="auto">
              <a:xfrm rot="5400000">
                <a:off x="4473" y="3168"/>
                <a:ext cx="38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ALU</a:t>
                </a:r>
              </a:p>
            </p:txBody>
          </p:sp>
        </p:grpSp>
        <p:grpSp>
          <p:nvGrpSpPr>
            <p:cNvPr id="71725" name="Group 49">
              <a:extLst>
                <a:ext uri="{FF2B5EF4-FFF2-40B4-BE49-F238E27FC236}">
                  <a16:creationId xmlns:a16="http://schemas.microsoft.com/office/drawing/2014/main" id="{5F69DCD0-6F05-4215-8C7F-37C9EEE96DD4}"/>
                </a:ext>
              </a:extLst>
            </p:cNvPr>
            <p:cNvGrpSpPr>
              <a:grpSpLocks/>
            </p:cNvGrpSpPr>
            <p:nvPr/>
          </p:nvGrpSpPr>
          <p:grpSpPr bwMode="auto">
            <a:xfrm>
              <a:off x="5688013" y="4991100"/>
              <a:ext cx="563562" cy="458788"/>
              <a:chOff x="3628" y="3141"/>
              <a:chExt cx="355" cy="289"/>
            </a:xfrm>
          </p:grpSpPr>
          <p:sp>
            <p:nvSpPr>
              <p:cNvPr id="71832" name="Rectangle 50">
                <a:extLst>
                  <a:ext uri="{FF2B5EF4-FFF2-40B4-BE49-F238E27FC236}">
                    <a16:creationId xmlns:a16="http://schemas.microsoft.com/office/drawing/2014/main" id="{82303522-A731-4A64-B931-0BBD8DABFCEF}"/>
                  </a:ext>
                </a:extLst>
              </p:cNvPr>
              <p:cNvSpPr>
                <a:spLocks noChangeArrowheads="1"/>
              </p:cNvSpPr>
              <p:nvPr/>
            </p:nvSpPr>
            <p:spPr bwMode="auto">
              <a:xfrm>
                <a:off x="3628" y="3147"/>
                <a:ext cx="2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Im</a:t>
                </a:r>
              </a:p>
            </p:txBody>
          </p:sp>
          <p:grpSp>
            <p:nvGrpSpPr>
              <p:cNvPr id="71833" name="Group 51">
                <a:extLst>
                  <a:ext uri="{FF2B5EF4-FFF2-40B4-BE49-F238E27FC236}">
                    <a16:creationId xmlns:a16="http://schemas.microsoft.com/office/drawing/2014/main" id="{AE4C6473-4E1D-46FA-BAF0-31CF3CB4FF29}"/>
                  </a:ext>
                </a:extLst>
              </p:cNvPr>
              <p:cNvGrpSpPr>
                <a:grpSpLocks/>
              </p:cNvGrpSpPr>
              <p:nvPr/>
            </p:nvGrpSpPr>
            <p:grpSpPr bwMode="auto">
              <a:xfrm>
                <a:off x="3643" y="3141"/>
                <a:ext cx="340" cy="289"/>
                <a:chOff x="3643" y="3141"/>
                <a:chExt cx="340" cy="289"/>
              </a:xfrm>
            </p:grpSpPr>
            <p:sp>
              <p:nvSpPr>
                <p:cNvPr id="71834" name="Freeform 52">
                  <a:extLst>
                    <a:ext uri="{FF2B5EF4-FFF2-40B4-BE49-F238E27FC236}">
                      <a16:creationId xmlns:a16="http://schemas.microsoft.com/office/drawing/2014/main" id="{21C75457-E7DF-4403-BC52-B234FDB12E10}"/>
                    </a:ext>
                  </a:extLst>
                </p:cNvPr>
                <p:cNvSpPr>
                  <a:spLocks/>
                </p:cNvSpPr>
                <p:nvPr/>
              </p:nvSpPr>
              <p:spPr bwMode="auto">
                <a:xfrm>
                  <a:off x="3643" y="3141"/>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835" name="Freeform 53">
                  <a:extLst>
                    <a:ext uri="{FF2B5EF4-FFF2-40B4-BE49-F238E27FC236}">
                      <a16:creationId xmlns:a16="http://schemas.microsoft.com/office/drawing/2014/main" id="{7C21646E-CFF4-4367-894B-496BC35B16AB}"/>
                    </a:ext>
                  </a:extLst>
                </p:cNvPr>
                <p:cNvSpPr>
                  <a:spLocks/>
                </p:cNvSpPr>
                <p:nvPr/>
              </p:nvSpPr>
              <p:spPr bwMode="auto">
                <a:xfrm>
                  <a:off x="3812" y="3141"/>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71726" name="Rectangle 54">
              <a:extLst>
                <a:ext uri="{FF2B5EF4-FFF2-40B4-BE49-F238E27FC236}">
                  <a16:creationId xmlns:a16="http://schemas.microsoft.com/office/drawing/2014/main" id="{44888D0A-B662-49C3-A73E-84CA592C906D}"/>
                </a:ext>
              </a:extLst>
            </p:cNvPr>
            <p:cNvSpPr>
              <a:spLocks noChangeArrowheads="1"/>
            </p:cNvSpPr>
            <p:nvPr/>
          </p:nvSpPr>
          <p:spPr bwMode="auto">
            <a:xfrm>
              <a:off x="6418263" y="5008563"/>
              <a:ext cx="5191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grpSp>
          <p:nvGrpSpPr>
            <p:cNvPr id="71727" name="Group 55">
              <a:extLst>
                <a:ext uri="{FF2B5EF4-FFF2-40B4-BE49-F238E27FC236}">
                  <a16:creationId xmlns:a16="http://schemas.microsoft.com/office/drawing/2014/main" id="{2EAC4247-57F4-4BD5-B6CC-6E58A4EFC521}"/>
                </a:ext>
              </a:extLst>
            </p:cNvPr>
            <p:cNvGrpSpPr>
              <a:grpSpLocks/>
            </p:cNvGrpSpPr>
            <p:nvPr/>
          </p:nvGrpSpPr>
          <p:grpSpPr bwMode="auto">
            <a:xfrm>
              <a:off x="6442075" y="4991100"/>
              <a:ext cx="469900" cy="458788"/>
              <a:chOff x="4103" y="3141"/>
              <a:chExt cx="296" cy="289"/>
            </a:xfrm>
          </p:grpSpPr>
          <p:sp>
            <p:nvSpPr>
              <p:cNvPr id="71830" name="Freeform 56">
                <a:extLst>
                  <a:ext uri="{FF2B5EF4-FFF2-40B4-BE49-F238E27FC236}">
                    <a16:creationId xmlns:a16="http://schemas.microsoft.com/office/drawing/2014/main" id="{0A992116-543F-4867-A32F-BC655FF9DCE9}"/>
                  </a:ext>
                </a:extLst>
              </p:cNvPr>
              <p:cNvSpPr>
                <a:spLocks/>
              </p:cNvSpPr>
              <p:nvPr/>
            </p:nvSpPr>
            <p:spPr bwMode="auto">
              <a:xfrm>
                <a:off x="4103" y="3141"/>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831" name="Freeform 57">
                <a:extLst>
                  <a:ext uri="{FF2B5EF4-FFF2-40B4-BE49-F238E27FC236}">
                    <a16:creationId xmlns:a16="http://schemas.microsoft.com/office/drawing/2014/main" id="{227A4301-0F40-4803-BD57-ECFBA024309D}"/>
                  </a:ext>
                </a:extLst>
              </p:cNvPr>
              <p:cNvSpPr>
                <a:spLocks/>
              </p:cNvSpPr>
              <p:nvPr/>
            </p:nvSpPr>
            <p:spPr bwMode="auto">
              <a:xfrm>
                <a:off x="4251" y="3141"/>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1728" name="Line 58">
              <a:extLst>
                <a:ext uri="{FF2B5EF4-FFF2-40B4-BE49-F238E27FC236}">
                  <a16:creationId xmlns:a16="http://schemas.microsoft.com/office/drawing/2014/main" id="{610DC1A1-5877-44E4-9B88-C3960A6AD711}"/>
                </a:ext>
              </a:extLst>
            </p:cNvPr>
            <p:cNvSpPr>
              <a:spLocks noChangeShapeType="1"/>
            </p:cNvSpPr>
            <p:nvPr/>
          </p:nvSpPr>
          <p:spPr bwMode="auto">
            <a:xfrm>
              <a:off x="6253163" y="5219700"/>
              <a:ext cx="165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29" name="Freeform 59">
              <a:extLst>
                <a:ext uri="{FF2B5EF4-FFF2-40B4-BE49-F238E27FC236}">
                  <a16:creationId xmlns:a16="http://schemas.microsoft.com/office/drawing/2014/main" id="{1B4ABA11-C624-4261-9C04-88099CB9672A}"/>
                </a:ext>
              </a:extLst>
            </p:cNvPr>
            <p:cNvSpPr>
              <a:spLocks/>
            </p:cNvSpPr>
            <p:nvPr/>
          </p:nvSpPr>
          <p:spPr bwMode="auto">
            <a:xfrm>
              <a:off x="6357938" y="5067300"/>
              <a:ext cx="76200" cy="153988"/>
            </a:xfrm>
            <a:custGeom>
              <a:avLst/>
              <a:gdLst>
                <a:gd name="T0" fmla="*/ 0 w 48"/>
                <a:gd name="T1" fmla="*/ 2147483646 h 97"/>
                <a:gd name="T2" fmla="*/ 0 w 48"/>
                <a:gd name="T3" fmla="*/ 0 h 97"/>
                <a:gd name="T4" fmla="*/ 2147483646 w 48"/>
                <a:gd name="T5" fmla="*/ 0 h 97"/>
                <a:gd name="T6" fmla="*/ 2147483646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30" name="Line 60">
              <a:extLst>
                <a:ext uri="{FF2B5EF4-FFF2-40B4-BE49-F238E27FC236}">
                  <a16:creationId xmlns:a16="http://schemas.microsoft.com/office/drawing/2014/main" id="{899E33CB-863C-433E-A3D4-3BB5E693F7AA}"/>
                </a:ext>
              </a:extLst>
            </p:cNvPr>
            <p:cNvSpPr>
              <a:spLocks noChangeShapeType="1"/>
            </p:cNvSpPr>
            <p:nvPr/>
          </p:nvSpPr>
          <p:spPr bwMode="auto">
            <a:xfrm>
              <a:off x="6913563" y="5067300"/>
              <a:ext cx="2619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31" name="Rectangle 61">
              <a:extLst>
                <a:ext uri="{FF2B5EF4-FFF2-40B4-BE49-F238E27FC236}">
                  <a16:creationId xmlns:a16="http://schemas.microsoft.com/office/drawing/2014/main" id="{A4748F39-7DFA-47FE-87B4-948D96124872}"/>
                </a:ext>
              </a:extLst>
            </p:cNvPr>
            <p:cNvSpPr>
              <a:spLocks noChangeArrowheads="1"/>
            </p:cNvSpPr>
            <p:nvPr/>
          </p:nvSpPr>
          <p:spPr bwMode="auto">
            <a:xfrm>
              <a:off x="7715250" y="5000625"/>
              <a:ext cx="4968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Dm</a:t>
              </a:r>
            </a:p>
          </p:txBody>
        </p:sp>
        <p:grpSp>
          <p:nvGrpSpPr>
            <p:cNvPr id="71732" name="Group 62">
              <a:extLst>
                <a:ext uri="{FF2B5EF4-FFF2-40B4-BE49-F238E27FC236}">
                  <a16:creationId xmlns:a16="http://schemas.microsoft.com/office/drawing/2014/main" id="{525E31E3-A27B-48F7-B92B-0F651148F005}"/>
                </a:ext>
              </a:extLst>
            </p:cNvPr>
            <p:cNvGrpSpPr>
              <a:grpSpLocks/>
            </p:cNvGrpSpPr>
            <p:nvPr/>
          </p:nvGrpSpPr>
          <p:grpSpPr bwMode="auto">
            <a:xfrm>
              <a:off x="7789863" y="4991100"/>
              <a:ext cx="515937" cy="458788"/>
              <a:chOff x="4952" y="3141"/>
              <a:chExt cx="325" cy="289"/>
            </a:xfrm>
          </p:grpSpPr>
          <p:sp>
            <p:nvSpPr>
              <p:cNvPr id="71828" name="Freeform 63">
                <a:extLst>
                  <a:ext uri="{FF2B5EF4-FFF2-40B4-BE49-F238E27FC236}">
                    <a16:creationId xmlns:a16="http://schemas.microsoft.com/office/drawing/2014/main" id="{C41E20B4-48CE-40AF-87B4-5A6A00AA6D41}"/>
                  </a:ext>
                </a:extLst>
              </p:cNvPr>
              <p:cNvSpPr>
                <a:spLocks/>
              </p:cNvSpPr>
              <p:nvPr/>
            </p:nvSpPr>
            <p:spPr bwMode="auto">
              <a:xfrm>
                <a:off x="4952" y="3141"/>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829" name="Freeform 64">
                <a:extLst>
                  <a:ext uri="{FF2B5EF4-FFF2-40B4-BE49-F238E27FC236}">
                    <a16:creationId xmlns:a16="http://schemas.microsoft.com/office/drawing/2014/main" id="{E4BD1001-91E5-4213-B8B2-50CEA14E7D7A}"/>
                  </a:ext>
                </a:extLst>
              </p:cNvPr>
              <p:cNvSpPr>
                <a:spLocks/>
              </p:cNvSpPr>
              <p:nvPr/>
            </p:nvSpPr>
            <p:spPr bwMode="auto">
              <a:xfrm>
                <a:off x="5113" y="3141"/>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1733" name="Rectangle 65">
              <a:extLst>
                <a:ext uri="{FF2B5EF4-FFF2-40B4-BE49-F238E27FC236}">
                  <a16:creationId xmlns:a16="http://schemas.microsoft.com/office/drawing/2014/main" id="{0760F095-A280-4E60-A0BA-595E6D24F7EB}"/>
                </a:ext>
              </a:extLst>
            </p:cNvPr>
            <p:cNvSpPr>
              <a:spLocks noChangeArrowheads="1"/>
            </p:cNvSpPr>
            <p:nvPr/>
          </p:nvSpPr>
          <p:spPr bwMode="auto">
            <a:xfrm>
              <a:off x="8496300" y="5000625"/>
              <a:ext cx="5191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grpSp>
          <p:nvGrpSpPr>
            <p:cNvPr id="71734" name="Group 66">
              <a:extLst>
                <a:ext uri="{FF2B5EF4-FFF2-40B4-BE49-F238E27FC236}">
                  <a16:creationId xmlns:a16="http://schemas.microsoft.com/office/drawing/2014/main" id="{B4A192A3-62F3-4C28-A693-F71776EE6254}"/>
                </a:ext>
              </a:extLst>
            </p:cNvPr>
            <p:cNvGrpSpPr>
              <a:grpSpLocks/>
            </p:cNvGrpSpPr>
            <p:nvPr/>
          </p:nvGrpSpPr>
          <p:grpSpPr bwMode="auto">
            <a:xfrm>
              <a:off x="8532813" y="4991100"/>
              <a:ext cx="450850" cy="458788"/>
              <a:chOff x="5420" y="3141"/>
              <a:chExt cx="284" cy="289"/>
            </a:xfrm>
          </p:grpSpPr>
          <p:sp>
            <p:nvSpPr>
              <p:cNvPr id="71826" name="Freeform 67">
                <a:extLst>
                  <a:ext uri="{FF2B5EF4-FFF2-40B4-BE49-F238E27FC236}">
                    <a16:creationId xmlns:a16="http://schemas.microsoft.com/office/drawing/2014/main" id="{BD2BF372-528E-442F-AB1C-F3F24445B63F}"/>
                  </a:ext>
                </a:extLst>
              </p:cNvPr>
              <p:cNvSpPr>
                <a:spLocks/>
              </p:cNvSpPr>
              <p:nvPr/>
            </p:nvSpPr>
            <p:spPr bwMode="auto">
              <a:xfrm>
                <a:off x="5420" y="3141"/>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827" name="Freeform 68">
                <a:extLst>
                  <a:ext uri="{FF2B5EF4-FFF2-40B4-BE49-F238E27FC236}">
                    <a16:creationId xmlns:a16="http://schemas.microsoft.com/office/drawing/2014/main" id="{8549FDD6-8CF2-4FF3-8FC2-507C68458F36}"/>
                  </a:ext>
                </a:extLst>
              </p:cNvPr>
              <p:cNvSpPr>
                <a:spLocks/>
              </p:cNvSpPr>
              <p:nvPr/>
            </p:nvSpPr>
            <p:spPr bwMode="auto">
              <a:xfrm>
                <a:off x="5561" y="3141"/>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1735" name="Line 69">
              <a:extLst>
                <a:ext uri="{FF2B5EF4-FFF2-40B4-BE49-F238E27FC236}">
                  <a16:creationId xmlns:a16="http://schemas.microsoft.com/office/drawing/2014/main" id="{A18BAA2E-6966-435C-9EAB-3EE0503C4EF1}"/>
                </a:ext>
              </a:extLst>
            </p:cNvPr>
            <p:cNvSpPr>
              <a:spLocks noChangeShapeType="1"/>
            </p:cNvSpPr>
            <p:nvPr/>
          </p:nvSpPr>
          <p:spPr bwMode="auto">
            <a:xfrm>
              <a:off x="8293100" y="5219700"/>
              <a:ext cx="2333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36" name="Line 70">
              <a:extLst>
                <a:ext uri="{FF2B5EF4-FFF2-40B4-BE49-F238E27FC236}">
                  <a16:creationId xmlns:a16="http://schemas.microsoft.com/office/drawing/2014/main" id="{A1071E29-9DA2-41B7-8E80-438A6C96E31A}"/>
                </a:ext>
              </a:extLst>
            </p:cNvPr>
            <p:cNvSpPr>
              <a:spLocks noChangeShapeType="1"/>
            </p:cNvSpPr>
            <p:nvPr/>
          </p:nvSpPr>
          <p:spPr bwMode="auto">
            <a:xfrm>
              <a:off x="7524750" y="5219700"/>
              <a:ext cx="2587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37" name="Freeform 71">
              <a:extLst>
                <a:ext uri="{FF2B5EF4-FFF2-40B4-BE49-F238E27FC236}">
                  <a16:creationId xmlns:a16="http://schemas.microsoft.com/office/drawing/2014/main" id="{D342CE38-DE83-43B0-A1EB-11580736C2F8}"/>
                </a:ext>
              </a:extLst>
            </p:cNvPr>
            <p:cNvSpPr>
              <a:spLocks/>
            </p:cNvSpPr>
            <p:nvPr/>
          </p:nvSpPr>
          <p:spPr bwMode="auto">
            <a:xfrm>
              <a:off x="7723188" y="5219700"/>
              <a:ext cx="684212" cy="306388"/>
            </a:xfrm>
            <a:custGeom>
              <a:avLst/>
              <a:gdLst>
                <a:gd name="T0" fmla="*/ 0 w 431"/>
                <a:gd name="T1" fmla="*/ 0 h 193"/>
                <a:gd name="T2" fmla="*/ 0 w 431"/>
                <a:gd name="T3" fmla="*/ 2147483646 h 193"/>
                <a:gd name="T4" fmla="*/ 2147483646 w 431"/>
                <a:gd name="T5" fmla="*/ 2147483646 h 193"/>
                <a:gd name="T6" fmla="*/ 2147483646 w 431"/>
                <a:gd name="T7" fmla="*/ 2147483646 h 193"/>
                <a:gd name="T8" fmla="*/ 2147483646 w 431"/>
                <a:gd name="T9" fmla="*/ 0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38" name="Line 72">
              <a:extLst>
                <a:ext uri="{FF2B5EF4-FFF2-40B4-BE49-F238E27FC236}">
                  <a16:creationId xmlns:a16="http://schemas.microsoft.com/office/drawing/2014/main" id="{B85B5514-2514-4B7C-8E7A-C2009F9A1576}"/>
                </a:ext>
              </a:extLst>
            </p:cNvPr>
            <p:cNvSpPr>
              <a:spLocks noChangeShapeType="1"/>
            </p:cNvSpPr>
            <p:nvPr/>
          </p:nvSpPr>
          <p:spPr bwMode="auto">
            <a:xfrm>
              <a:off x="6913563" y="5372100"/>
              <a:ext cx="2619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39" name="Freeform 73">
              <a:extLst>
                <a:ext uri="{FF2B5EF4-FFF2-40B4-BE49-F238E27FC236}">
                  <a16:creationId xmlns:a16="http://schemas.microsoft.com/office/drawing/2014/main" id="{9702690A-5D4E-4668-9D3A-C01D744807AB}"/>
                </a:ext>
              </a:extLst>
            </p:cNvPr>
            <p:cNvSpPr>
              <a:spLocks/>
            </p:cNvSpPr>
            <p:nvPr/>
          </p:nvSpPr>
          <p:spPr bwMode="auto">
            <a:xfrm>
              <a:off x="7092950" y="5211763"/>
              <a:ext cx="534988" cy="441325"/>
            </a:xfrm>
            <a:custGeom>
              <a:avLst/>
              <a:gdLst>
                <a:gd name="T0" fmla="*/ 0 w 337"/>
                <a:gd name="T1" fmla="*/ 2147483646 h 278"/>
                <a:gd name="T2" fmla="*/ 0 w 337"/>
                <a:gd name="T3" fmla="*/ 2147483646 h 278"/>
                <a:gd name="T4" fmla="*/ 2147483646 w 337"/>
                <a:gd name="T5" fmla="*/ 2147483646 h 278"/>
                <a:gd name="T6" fmla="*/ 2147483646 w 337"/>
                <a:gd name="T7" fmla="*/ 2147483646 h 278"/>
                <a:gd name="T8" fmla="*/ 2147483646 w 337"/>
                <a:gd name="T9" fmla="*/ 0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40" name="Line 74">
              <a:extLst>
                <a:ext uri="{FF2B5EF4-FFF2-40B4-BE49-F238E27FC236}">
                  <a16:creationId xmlns:a16="http://schemas.microsoft.com/office/drawing/2014/main" id="{7B700D3F-69EC-4288-B4EE-4CDEC4D38A07}"/>
                </a:ext>
              </a:extLst>
            </p:cNvPr>
            <p:cNvSpPr>
              <a:spLocks noChangeShapeType="1"/>
            </p:cNvSpPr>
            <p:nvPr/>
          </p:nvSpPr>
          <p:spPr bwMode="auto">
            <a:xfrm>
              <a:off x="6434138" y="2438400"/>
              <a:ext cx="204787" cy="2536825"/>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41" name="Oval 75">
              <a:extLst>
                <a:ext uri="{FF2B5EF4-FFF2-40B4-BE49-F238E27FC236}">
                  <a16:creationId xmlns:a16="http://schemas.microsoft.com/office/drawing/2014/main" id="{7017AF95-53D5-47A7-AA7D-2A680BBB4362}"/>
                </a:ext>
              </a:extLst>
            </p:cNvPr>
            <p:cNvSpPr>
              <a:spLocks noChangeArrowheads="1"/>
            </p:cNvSpPr>
            <p:nvPr/>
          </p:nvSpPr>
          <p:spPr bwMode="auto">
            <a:xfrm>
              <a:off x="6369050" y="2339975"/>
              <a:ext cx="106363" cy="106363"/>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1742" name="Rectangle 76">
              <a:extLst>
                <a:ext uri="{FF2B5EF4-FFF2-40B4-BE49-F238E27FC236}">
                  <a16:creationId xmlns:a16="http://schemas.microsoft.com/office/drawing/2014/main" id="{214E35B8-8979-4471-823C-67046B190575}"/>
                </a:ext>
              </a:extLst>
            </p:cNvPr>
            <p:cNvSpPr>
              <a:spLocks noChangeArrowheads="1"/>
            </p:cNvSpPr>
            <p:nvPr/>
          </p:nvSpPr>
          <p:spPr bwMode="auto">
            <a:xfrm>
              <a:off x="876300" y="2897188"/>
              <a:ext cx="893763"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2800">
                  <a:solidFill>
                    <a:schemeClr val="accent1"/>
                  </a:solidFill>
                  <a:latin typeface="Arial" panose="020B0604020202020204" pitchFamily="34" charset="0"/>
                  <a:ea typeface="宋体" panose="02010600030101010101" pitchFamily="2" charset="-122"/>
                </a:rPr>
                <a:t>stall</a:t>
              </a:r>
            </a:p>
          </p:txBody>
        </p:sp>
        <p:sp>
          <p:nvSpPr>
            <p:cNvPr id="71743" name="Rectangle 77">
              <a:extLst>
                <a:ext uri="{FF2B5EF4-FFF2-40B4-BE49-F238E27FC236}">
                  <a16:creationId xmlns:a16="http://schemas.microsoft.com/office/drawing/2014/main" id="{31BBD3DE-545E-4CF8-B81B-509901C6FA77}"/>
                </a:ext>
              </a:extLst>
            </p:cNvPr>
            <p:cNvSpPr>
              <a:spLocks noChangeArrowheads="1"/>
            </p:cNvSpPr>
            <p:nvPr/>
          </p:nvSpPr>
          <p:spPr bwMode="auto">
            <a:xfrm>
              <a:off x="876300" y="3570288"/>
              <a:ext cx="893763"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2800">
                  <a:solidFill>
                    <a:schemeClr val="accent1"/>
                  </a:solidFill>
                  <a:latin typeface="Arial" panose="020B0604020202020204" pitchFamily="34" charset="0"/>
                  <a:ea typeface="宋体" panose="02010600030101010101" pitchFamily="2" charset="-122"/>
                </a:rPr>
                <a:t>stall</a:t>
              </a:r>
            </a:p>
          </p:txBody>
        </p:sp>
        <p:sp>
          <p:nvSpPr>
            <p:cNvPr id="71744" name="Rectangle 78">
              <a:extLst>
                <a:ext uri="{FF2B5EF4-FFF2-40B4-BE49-F238E27FC236}">
                  <a16:creationId xmlns:a16="http://schemas.microsoft.com/office/drawing/2014/main" id="{AF808862-ED5E-4340-A03E-6F9589DBE960}"/>
                </a:ext>
              </a:extLst>
            </p:cNvPr>
            <p:cNvSpPr>
              <a:spLocks noChangeArrowheads="1"/>
            </p:cNvSpPr>
            <p:nvPr/>
          </p:nvSpPr>
          <p:spPr bwMode="auto">
            <a:xfrm>
              <a:off x="876300" y="4217988"/>
              <a:ext cx="893763"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2800">
                  <a:solidFill>
                    <a:schemeClr val="accent1"/>
                  </a:solidFill>
                  <a:latin typeface="Arial" panose="020B0604020202020204" pitchFamily="34" charset="0"/>
                  <a:ea typeface="宋体" panose="02010600030101010101" pitchFamily="2" charset="-122"/>
                </a:rPr>
                <a:t>stall</a:t>
              </a:r>
            </a:p>
          </p:txBody>
        </p:sp>
        <p:grpSp>
          <p:nvGrpSpPr>
            <p:cNvPr id="71745" name="Group 79">
              <a:extLst>
                <a:ext uri="{FF2B5EF4-FFF2-40B4-BE49-F238E27FC236}">
                  <a16:creationId xmlns:a16="http://schemas.microsoft.com/office/drawing/2014/main" id="{34A29028-EF84-486B-A93A-9BC912EF3096}"/>
                </a:ext>
              </a:extLst>
            </p:cNvPr>
            <p:cNvGrpSpPr>
              <a:grpSpLocks/>
            </p:cNvGrpSpPr>
            <p:nvPr/>
          </p:nvGrpSpPr>
          <p:grpSpPr bwMode="auto">
            <a:xfrm>
              <a:off x="7821613" y="5567363"/>
              <a:ext cx="352425" cy="763587"/>
              <a:chOff x="4972" y="3504"/>
              <a:chExt cx="222" cy="481"/>
            </a:xfrm>
          </p:grpSpPr>
          <p:sp>
            <p:nvSpPr>
              <p:cNvPr id="71824" name="Freeform 80">
                <a:extLst>
                  <a:ext uri="{FF2B5EF4-FFF2-40B4-BE49-F238E27FC236}">
                    <a16:creationId xmlns:a16="http://schemas.microsoft.com/office/drawing/2014/main" id="{FA8B0D79-FEFD-4367-ABB3-3AAA2818BC6C}"/>
                  </a:ext>
                </a:extLst>
              </p:cNvPr>
              <p:cNvSpPr>
                <a:spLocks/>
              </p:cNvSpPr>
              <p:nvPr/>
            </p:nvSpPr>
            <p:spPr bwMode="auto">
              <a:xfrm>
                <a:off x="4981" y="3504"/>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825" name="Rectangle 81">
                <a:extLst>
                  <a:ext uri="{FF2B5EF4-FFF2-40B4-BE49-F238E27FC236}">
                    <a16:creationId xmlns:a16="http://schemas.microsoft.com/office/drawing/2014/main" id="{A948C56D-A3E0-4AE7-93D8-FB1B7D8DD0B5}"/>
                  </a:ext>
                </a:extLst>
              </p:cNvPr>
              <p:cNvSpPr>
                <a:spLocks noChangeArrowheads="1"/>
              </p:cNvSpPr>
              <p:nvPr/>
            </p:nvSpPr>
            <p:spPr bwMode="auto">
              <a:xfrm rot="5400000">
                <a:off x="4885" y="3627"/>
                <a:ext cx="38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ALU</a:t>
                </a:r>
              </a:p>
            </p:txBody>
          </p:sp>
        </p:grpSp>
        <p:grpSp>
          <p:nvGrpSpPr>
            <p:cNvPr id="71746" name="Group 82">
              <a:extLst>
                <a:ext uri="{FF2B5EF4-FFF2-40B4-BE49-F238E27FC236}">
                  <a16:creationId xmlns:a16="http://schemas.microsoft.com/office/drawing/2014/main" id="{06683F53-DED2-4D0C-8A63-9CA7386000AA}"/>
                </a:ext>
              </a:extLst>
            </p:cNvPr>
            <p:cNvGrpSpPr>
              <a:grpSpLocks/>
            </p:cNvGrpSpPr>
            <p:nvPr/>
          </p:nvGrpSpPr>
          <p:grpSpPr bwMode="auto">
            <a:xfrm>
              <a:off x="6367463" y="5719763"/>
              <a:ext cx="563562" cy="458787"/>
              <a:chOff x="4040" y="3600"/>
              <a:chExt cx="355" cy="289"/>
            </a:xfrm>
          </p:grpSpPr>
          <p:sp>
            <p:nvSpPr>
              <p:cNvPr id="71820" name="Rectangle 83">
                <a:extLst>
                  <a:ext uri="{FF2B5EF4-FFF2-40B4-BE49-F238E27FC236}">
                    <a16:creationId xmlns:a16="http://schemas.microsoft.com/office/drawing/2014/main" id="{FA809F8C-F422-452E-A84D-C4E502923159}"/>
                  </a:ext>
                </a:extLst>
              </p:cNvPr>
              <p:cNvSpPr>
                <a:spLocks noChangeArrowheads="1"/>
              </p:cNvSpPr>
              <p:nvPr/>
            </p:nvSpPr>
            <p:spPr bwMode="auto">
              <a:xfrm>
                <a:off x="4040" y="3606"/>
                <a:ext cx="2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Im</a:t>
                </a:r>
              </a:p>
            </p:txBody>
          </p:sp>
          <p:grpSp>
            <p:nvGrpSpPr>
              <p:cNvPr id="71821" name="Group 84">
                <a:extLst>
                  <a:ext uri="{FF2B5EF4-FFF2-40B4-BE49-F238E27FC236}">
                    <a16:creationId xmlns:a16="http://schemas.microsoft.com/office/drawing/2014/main" id="{2E3AEA00-997C-46D2-8756-614915B87FA0}"/>
                  </a:ext>
                </a:extLst>
              </p:cNvPr>
              <p:cNvGrpSpPr>
                <a:grpSpLocks/>
              </p:cNvGrpSpPr>
              <p:nvPr/>
            </p:nvGrpSpPr>
            <p:grpSpPr bwMode="auto">
              <a:xfrm>
                <a:off x="4055" y="3600"/>
                <a:ext cx="340" cy="289"/>
                <a:chOff x="4055" y="3600"/>
                <a:chExt cx="340" cy="289"/>
              </a:xfrm>
            </p:grpSpPr>
            <p:sp>
              <p:nvSpPr>
                <p:cNvPr id="71822" name="Freeform 85">
                  <a:extLst>
                    <a:ext uri="{FF2B5EF4-FFF2-40B4-BE49-F238E27FC236}">
                      <a16:creationId xmlns:a16="http://schemas.microsoft.com/office/drawing/2014/main" id="{B2220F38-B000-4076-BD48-8BF8B763F4E9}"/>
                    </a:ext>
                  </a:extLst>
                </p:cNvPr>
                <p:cNvSpPr>
                  <a:spLocks/>
                </p:cNvSpPr>
                <p:nvPr/>
              </p:nvSpPr>
              <p:spPr bwMode="auto">
                <a:xfrm>
                  <a:off x="4055" y="3600"/>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823" name="Freeform 86">
                  <a:extLst>
                    <a:ext uri="{FF2B5EF4-FFF2-40B4-BE49-F238E27FC236}">
                      <a16:creationId xmlns:a16="http://schemas.microsoft.com/office/drawing/2014/main" id="{66C85C5C-89D1-44DA-87E6-99F995B91FEB}"/>
                    </a:ext>
                  </a:extLst>
                </p:cNvPr>
                <p:cNvSpPr>
                  <a:spLocks/>
                </p:cNvSpPr>
                <p:nvPr/>
              </p:nvSpPr>
              <p:spPr bwMode="auto">
                <a:xfrm>
                  <a:off x="4224" y="3600"/>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71747" name="Rectangle 87">
              <a:extLst>
                <a:ext uri="{FF2B5EF4-FFF2-40B4-BE49-F238E27FC236}">
                  <a16:creationId xmlns:a16="http://schemas.microsoft.com/office/drawing/2014/main" id="{3C2D1696-1BF2-425C-AF1A-87B10EB8D7AE}"/>
                </a:ext>
              </a:extLst>
            </p:cNvPr>
            <p:cNvSpPr>
              <a:spLocks noChangeArrowheads="1"/>
            </p:cNvSpPr>
            <p:nvPr/>
          </p:nvSpPr>
          <p:spPr bwMode="auto">
            <a:xfrm>
              <a:off x="7097713" y="5737225"/>
              <a:ext cx="5191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grpSp>
          <p:nvGrpSpPr>
            <p:cNvPr id="71748" name="Group 88">
              <a:extLst>
                <a:ext uri="{FF2B5EF4-FFF2-40B4-BE49-F238E27FC236}">
                  <a16:creationId xmlns:a16="http://schemas.microsoft.com/office/drawing/2014/main" id="{C392C3F3-F775-4132-8A8E-66DB67249F95}"/>
                </a:ext>
              </a:extLst>
            </p:cNvPr>
            <p:cNvGrpSpPr>
              <a:grpSpLocks/>
            </p:cNvGrpSpPr>
            <p:nvPr/>
          </p:nvGrpSpPr>
          <p:grpSpPr bwMode="auto">
            <a:xfrm>
              <a:off x="7121525" y="5719763"/>
              <a:ext cx="469900" cy="458787"/>
              <a:chOff x="4515" y="3600"/>
              <a:chExt cx="296" cy="289"/>
            </a:xfrm>
          </p:grpSpPr>
          <p:sp>
            <p:nvSpPr>
              <p:cNvPr id="71818" name="Freeform 89">
                <a:extLst>
                  <a:ext uri="{FF2B5EF4-FFF2-40B4-BE49-F238E27FC236}">
                    <a16:creationId xmlns:a16="http://schemas.microsoft.com/office/drawing/2014/main" id="{72F2DC78-7689-4200-852B-E05457704E54}"/>
                  </a:ext>
                </a:extLst>
              </p:cNvPr>
              <p:cNvSpPr>
                <a:spLocks/>
              </p:cNvSpPr>
              <p:nvPr/>
            </p:nvSpPr>
            <p:spPr bwMode="auto">
              <a:xfrm>
                <a:off x="4515" y="3600"/>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819" name="Freeform 90">
                <a:extLst>
                  <a:ext uri="{FF2B5EF4-FFF2-40B4-BE49-F238E27FC236}">
                    <a16:creationId xmlns:a16="http://schemas.microsoft.com/office/drawing/2014/main" id="{F7F5A570-77FB-405E-89FE-7997C8E89D07}"/>
                  </a:ext>
                </a:extLst>
              </p:cNvPr>
              <p:cNvSpPr>
                <a:spLocks/>
              </p:cNvSpPr>
              <p:nvPr/>
            </p:nvSpPr>
            <p:spPr bwMode="auto">
              <a:xfrm>
                <a:off x="4663" y="3600"/>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1749" name="Line 91">
              <a:extLst>
                <a:ext uri="{FF2B5EF4-FFF2-40B4-BE49-F238E27FC236}">
                  <a16:creationId xmlns:a16="http://schemas.microsoft.com/office/drawing/2014/main" id="{14BC1CBC-38CE-4438-BB3E-2A8F5709578F}"/>
                </a:ext>
              </a:extLst>
            </p:cNvPr>
            <p:cNvSpPr>
              <a:spLocks noChangeShapeType="1"/>
            </p:cNvSpPr>
            <p:nvPr/>
          </p:nvSpPr>
          <p:spPr bwMode="auto">
            <a:xfrm>
              <a:off x="6932613" y="5948363"/>
              <a:ext cx="165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50" name="Freeform 92">
              <a:extLst>
                <a:ext uri="{FF2B5EF4-FFF2-40B4-BE49-F238E27FC236}">
                  <a16:creationId xmlns:a16="http://schemas.microsoft.com/office/drawing/2014/main" id="{7F36718E-97D0-48B8-9F2A-A5E7647582CB}"/>
                </a:ext>
              </a:extLst>
            </p:cNvPr>
            <p:cNvSpPr>
              <a:spLocks/>
            </p:cNvSpPr>
            <p:nvPr/>
          </p:nvSpPr>
          <p:spPr bwMode="auto">
            <a:xfrm>
              <a:off x="7037388" y="5795963"/>
              <a:ext cx="76200" cy="153987"/>
            </a:xfrm>
            <a:custGeom>
              <a:avLst/>
              <a:gdLst>
                <a:gd name="T0" fmla="*/ 0 w 48"/>
                <a:gd name="T1" fmla="*/ 2147483646 h 97"/>
                <a:gd name="T2" fmla="*/ 0 w 48"/>
                <a:gd name="T3" fmla="*/ 0 h 97"/>
                <a:gd name="T4" fmla="*/ 2147483646 w 48"/>
                <a:gd name="T5" fmla="*/ 0 h 97"/>
                <a:gd name="T6" fmla="*/ 2147483646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51" name="Line 93">
              <a:extLst>
                <a:ext uri="{FF2B5EF4-FFF2-40B4-BE49-F238E27FC236}">
                  <a16:creationId xmlns:a16="http://schemas.microsoft.com/office/drawing/2014/main" id="{46F02F4D-6081-498D-B1EE-89E78E4A344E}"/>
                </a:ext>
              </a:extLst>
            </p:cNvPr>
            <p:cNvSpPr>
              <a:spLocks noChangeShapeType="1"/>
            </p:cNvSpPr>
            <p:nvPr/>
          </p:nvSpPr>
          <p:spPr bwMode="auto">
            <a:xfrm>
              <a:off x="7593013" y="5795963"/>
              <a:ext cx="2619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52" name="Rectangle 94">
              <a:extLst>
                <a:ext uri="{FF2B5EF4-FFF2-40B4-BE49-F238E27FC236}">
                  <a16:creationId xmlns:a16="http://schemas.microsoft.com/office/drawing/2014/main" id="{17CDF54C-01D2-4A97-B8C1-633406E2B8F3}"/>
                </a:ext>
              </a:extLst>
            </p:cNvPr>
            <p:cNvSpPr>
              <a:spLocks noChangeArrowheads="1"/>
            </p:cNvSpPr>
            <p:nvPr/>
          </p:nvSpPr>
          <p:spPr bwMode="auto">
            <a:xfrm>
              <a:off x="8394700" y="5729288"/>
              <a:ext cx="4968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Dm</a:t>
              </a:r>
            </a:p>
          </p:txBody>
        </p:sp>
        <p:grpSp>
          <p:nvGrpSpPr>
            <p:cNvPr id="71753" name="Group 95">
              <a:extLst>
                <a:ext uri="{FF2B5EF4-FFF2-40B4-BE49-F238E27FC236}">
                  <a16:creationId xmlns:a16="http://schemas.microsoft.com/office/drawing/2014/main" id="{050BE0FC-6EB1-4BD3-8742-EEEA923EC251}"/>
                </a:ext>
              </a:extLst>
            </p:cNvPr>
            <p:cNvGrpSpPr>
              <a:grpSpLocks/>
            </p:cNvGrpSpPr>
            <p:nvPr/>
          </p:nvGrpSpPr>
          <p:grpSpPr bwMode="auto">
            <a:xfrm>
              <a:off x="8469313" y="5719763"/>
              <a:ext cx="515937" cy="458787"/>
              <a:chOff x="5364" y="3600"/>
              <a:chExt cx="325" cy="289"/>
            </a:xfrm>
          </p:grpSpPr>
          <p:sp>
            <p:nvSpPr>
              <p:cNvPr id="71816" name="Freeform 96">
                <a:extLst>
                  <a:ext uri="{FF2B5EF4-FFF2-40B4-BE49-F238E27FC236}">
                    <a16:creationId xmlns:a16="http://schemas.microsoft.com/office/drawing/2014/main" id="{5C2CE831-DF9A-470B-A821-BD3590238CFE}"/>
                  </a:ext>
                </a:extLst>
              </p:cNvPr>
              <p:cNvSpPr>
                <a:spLocks/>
              </p:cNvSpPr>
              <p:nvPr/>
            </p:nvSpPr>
            <p:spPr bwMode="auto">
              <a:xfrm>
                <a:off x="5364" y="3600"/>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817" name="Freeform 97">
                <a:extLst>
                  <a:ext uri="{FF2B5EF4-FFF2-40B4-BE49-F238E27FC236}">
                    <a16:creationId xmlns:a16="http://schemas.microsoft.com/office/drawing/2014/main" id="{3005F7BA-CC2D-4D4B-9FCD-C68528652767}"/>
                  </a:ext>
                </a:extLst>
              </p:cNvPr>
              <p:cNvSpPr>
                <a:spLocks/>
              </p:cNvSpPr>
              <p:nvPr/>
            </p:nvSpPr>
            <p:spPr bwMode="auto">
              <a:xfrm>
                <a:off x="5525" y="3600"/>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1754" name="Line 98">
              <a:extLst>
                <a:ext uri="{FF2B5EF4-FFF2-40B4-BE49-F238E27FC236}">
                  <a16:creationId xmlns:a16="http://schemas.microsoft.com/office/drawing/2014/main" id="{198F3462-1D26-4E9D-B613-651F3C1F71AA}"/>
                </a:ext>
              </a:extLst>
            </p:cNvPr>
            <p:cNvSpPr>
              <a:spLocks noChangeShapeType="1"/>
            </p:cNvSpPr>
            <p:nvPr/>
          </p:nvSpPr>
          <p:spPr bwMode="auto">
            <a:xfrm>
              <a:off x="8204200" y="5948363"/>
              <a:ext cx="2587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55" name="Freeform 99">
              <a:extLst>
                <a:ext uri="{FF2B5EF4-FFF2-40B4-BE49-F238E27FC236}">
                  <a16:creationId xmlns:a16="http://schemas.microsoft.com/office/drawing/2014/main" id="{83376ED3-850D-4556-A6A5-2227FF130CF8}"/>
                </a:ext>
              </a:extLst>
            </p:cNvPr>
            <p:cNvSpPr>
              <a:spLocks/>
            </p:cNvSpPr>
            <p:nvPr/>
          </p:nvSpPr>
          <p:spPr bwMode="auto">
            <a:xfrm>
              <a:off x="8428038" y="5948363"/>
              <a:ext cx="684212" cy="306387"/>
            </a:xfrm>
            <a:custGeom>
              <a:avLst/>
              <a:gdLst>
                <a:gd name="T0" fmla="*/ 0 w 431"/>
                <a:gd name="T1" fmla="*/ 0 h 193"/>
                <a:gd name="T2" fmla="*/ 0 w 431"/>
                <a:gd name="T3" fmla="*/ 2147483646 h 193"/>
                <a:gd name="T4" fmla="*/ 2147483646 w 431"/>
                <a:gd name="T5" fmla="*/ 2147483646 h 193"/>
                <a:gd name="T6" fmla="*/ 2147483646 w 431"/>
                <a:gd name="T7" fmla="*/ 2147483646 h 193"/>
                <a:gd name="T8" fmla="*/ 2147483646 w 431"/>
                <a:gd name="T9" fmla="*/ 0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56" name="Line 100">
              <a:extLst>
                <a:ext uri="{FF2B5EF4-FFF2-40B4-BE49-F238E27FC236}">
                  <a16:creationId xmlns:a16="http://schemas.microsoft.com/office/drawing/2014/main" id="{9B8C5AC8-110B-47A3-B464-FBD8A66710EA}"/>
                </a:ext>
              </a:extLst>
            </p:cNvPr>
            <p:cNvSpPr>
              <a:spLocks noChangeShapeType="1"/>
            </p:cNvSpPr>
            <p:nvPr/>
          </p:nvSpPr>
          <p:spPr bwMode="auto">
            <a:xfrm>
              <a:off x="7593013" y="6100763"/>
              <a:ext cx="2619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57" name="Freeform 101">
              <a:extLst>
                <a:ext uri="{FF2B5EF4-FFF2-40B4-BE49-F238E27FC236}">
                  <a16:creationId xmlns:a16="http://schemas.microsoft.com/office/drawing/2014/main" id="{88A60899-0AB3-4E0C-BD38-23E4DA82CA76}"/>
                </a:ext>
              </a:extLst>
            </p:cNvPr>
            <p:cNvSpPr>
              <a:spLocks/>
            </p:cNvSpPr>
            <p:nvPr/>
          </p:nvSpPr>
          <p:spPr bwMode="auto">
            <a:xfrm>
              <a:off x="7772400" y="5940425"/>
              <a:ext cx="534988" cy="441325"/>
            </a:xfrm>
            <a:custGeom>
              <a:avLst/>
              <a:gdLst>
                <a:gd name="T0" fmla="*/ 0 w 337"/>
                <a:gd name="T1" fmla="*/ 2147483646 h 278"/>
                <a:gd name="T2" fmla="*/ 0 w 337"/>
                <a:gd name="T3" fmla="*/ 2147483646 h 278"/>
                <a:gd name="T4" fmla="*/ 2147483646 w 337"/>
                <a:gd name="T5" fmla="*/ 2147483646 h 278"/>
                <a:gd name="T6" fmla="*/ 2147483646 w 337"/>
                <a:gd name="T7" fmla="*/ 2147483646 h 278"/>
                <a:gd name="T8" fmla="*/ 2147483646 w 337"/>
                <a:gd name="T9" fmla="*/ 0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1758" name="Group 102">
              <a:extLst>
                <a:ext uri="{FF2B5EF4-FFF2-40B4-BE49-F238E27FC236}">
                  <a16:creationId xmlns:a16="http://schemas.microsoft.com/office/drawing/2014/main" id="{94174296-CC91-45A9-9FEC-20B5EA0E1C51}"/>
                </a:ext>
              </a:extLst>
            </p:cNvPr>
            <p:cNvGrpSpPr>
              <a:grpSpLocks/>
            </p:cNvGrpSpPr>
            <p:nvPr/>
          </p:nvGrpSpPr>
          <p:grpSpPr bwMode="auto">
            <a:xfrm>
              <a:off x="3627438" y="2841625"/>
              <a:ext cx="3462337" cy="542925"/>
              <a:chOff x="2330" y="1787"/>
              <a:chExt cx="2181" cy="342"/>
            </a:xfrm>
          </p:grpSpPr>
          <p:grpSp>
            <p:nvGrpSpPr>
              <p:cNvPr id="71799" name="Group 103">
                <a:extLst>
                  <a:ext uri="{FF2B5EF4-FFF2-40B4-BE49-F238E27FC236}">
                    <a16:creationId xmlns:a16="http://schemas.microsoft.com/office/drawing/2014/main" id="{D597A611-CF02-42E4-BFD8-B858A20FD040}"/>
                  </a:ext>
                </a:extLst>
              </p:cNvPr>
              <p:cNvGrpSpPr>
                <a:grpSpLocks/>
              </p:cNvGrpSpPr>
              <p:nvPr/>
            </p:nvGrpSpPr>
            <p:grpSpPr bwMode="auto">
              <a:xfrm>
                <a:off x="2736" y="1787"/>
                <a:ext cx="485" cy="342"/>
                <a:chOff x="2736" y="1787"/>
                <a:chExt cx="485" cy="342"/>
              </a:xfrm>
            </p:grpSpPr>
            <p:sp>
              <p:nvSpPr>
                <p:cNvPr id="71814" name="Freeform 104">
                  <a:extLst>
                    <a:ext uri="{FF2B5EF4-FFF2-40B4-BE49-F238E27FC236}">
                      <a16:creationId xmlns:a16="http://schemas.microsoft.com/office/drawing/2014/main" id="{BD13FD8A-FD86-411C-B1E8-5862CCE9FDEE}"/>
                    </a:ext>
                  </a:extLst>
                </p:cNvPr>
                <p:cNvSpPr>
                  <a:spLocks/>
                </p:cNvSpPr>
                <p:nvPr/>
              </p:nvSpPr>
              <p:spPr bwMode="auto">
                <a:xfrm>
                  <a:off x="2762" y="1787"/>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cmpd="sng">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815" name="Rectangle 105">
                  <a:extLst>
                    <a:ext uri="{FF2B5EF4-FFF2-40B4-BE49-F238E27FC236}">
                      <a16:creationId xmlns:a16="http://schemas.microsoft.com/office/drawing/2014/main" id="{B36600C8-B981-4FAD-A2CE-599B8EFCFB87}"/>
                    </a:ext>
                  </a:extLst>
                </p:cNvPr>
                <p:cNvSpPr>
                  <a:spLocks noChangeArrowheads="1"/>
                </p:cNvSpPr>
                <p:nvPr/>
              </p:nvSpPr>
              <p:spPr bwMode="auto">
                <a:xfrm>
                  <a:off x="2736" y="1857"/>
                  <a:ext cx="4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i="1">
                      <a:solidFill>
                        <a:schemeClr val="accent1"/>
                      </a:solidFill>
                      <a:ea typeface="宋体" panose="02010600030101010101" pitchFamily="2" charset="-122"/>
                    </a:rPr>
                    <a:t>bubble</a:t>
                  </a:r>
                </a:p>
              </p:txBody>
            </p:sp>
          </p:grpSp>
          <p:grpSp>
            <p:nvGrpSpPr>
              <p:cNvPr id="71800" name="Group 106">
                <a:extLst>
                  <a:ext uri="{FF2B5EF4-FFF2-40B4-BE49-F238E27FC236}">
                    <a16:creationId xmlns:a16="http://schemas.microsoft.com/office/drawing/2014/main" id="{36EC308C-A61C-47AC-9C69-E77BF3C319B4}"/>
                  </a:ext>
                </a:extLst>
              </p:cNvPr>
              <p:cNvGrpSpPr>
                <a:grpSpLocks/>
              </p:cNvGrpSpPr>
              <p:nvPr/>
            </p:nvGrpSpPr>
            <p:grpSpPr bwMode="auto">
              <a:xfrm>
                <a:off x="3173" y="1787"/>
                <a:ext cx="485" cy="342"/>
                <a:chOff x="3173" y="1787"/>
                <a:chExt cx="485" cy="342"/>
              </a:xfrm>
            </p:grpSpPr>
            <p:sp>
              <p:nvSpPr>
                <p:cNvPr id="71812" name="Freeform 107">
                  <a:extLst>
                    <a:ext uri="{FF2B5EF4-FFF2-40B4-BE49-F238E27FC236}">
                      <a16:creationId xmlns:a16="http://schemas.microsoft.com/office/drawing/2014/main" id="{71EFFD1F-A085-4D08-84DD-99642042AE3E}"/>
                    </a:ext>
                  </a:extLst>
                </p:cNvPr>
                <p:cNvSpPr>
                  <a:spLocks/>
                </p:cNvSpPr>
                <p:nvPr/>
              </p:nvSpPr>
              <p:spPr bwMode="auto">
                <a:xfrm>
                  <a:off x="3199" y="1787"/>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cmpd="sng">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813" name="Rectangle 108">
                  <a:extLst>
                    <a:ext uri="{FF2B5EF4-FFF2-40B4-BE49-F238E27FC236}">
                      <a16:creationId xmlns:a16="http://schemas.microsoft.com/office/drawing/2014/main" id="{0AFC59B0-D84E-4931-8F54-BE82D3DD337B}"/>
                    </a:ext>
                  </a:extLst>
                </p:cNvPr>
                <p:cNvSpPr>
                  <a:spLocks noChangeArrowheads="1"/>
                </p:cNvSpPr>
                <p:nvPr/>
              </p:nvSpPr>
              <p:spPr bwMode="auto">
                <a:xfrm>
                  <a:off x="3173" y="1857"/>
                  <a:ext cx="4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i="1">
                      <a:solidFill>
                        <a:schemeClr val="accent1"/>
                      </a:solidFill>
                      <a:ea typeface="宋体" panose="02010600030101010101" pitchFamily="2" charset="-122"/>
                    </a:rPr>
                    <a:t>bubble</a:t>
                  </a:r>
                </a:p>
              </p:txBody>
            </p:sp>
          </p:grpSp>
          <p:grpSp>
            <p:nvGrpSpPr>
              <p:cNvPr id="71801" name="Group 109">
                <a:extLst>
                  <a:ext uri="{FF2B5EF4-FFF2-40B4-BE49-F238E27FC236}">
                    <a16:creationId xmlns:a16="http://schemas.microsoft.com/office/drawing/2014/main" id="{8BC0829D-04DE-4862-AEB8-D5D000DD812A}"/>
                  </a:ext>
                </a:extLst>
              </p:cNvPr>
              <p:cNvGrpSpPr>
                <a:grpSpLocks/>
              </p:cNvGrpSpPr>
              <p:nvPr/>
            </p:nvGrpSpPr>
            <p:grpSpPr bwMode="auto">
              <a:xfrm>
                <a:off x="3610" y="1787"/>
                <a:ext cx="485" cy="342"/>
                <a:chOff x="3610" y="1787"/>
                <a:chExt cx="485" cy="342"/>
              </a:xfrm>
            </p:grpSpPr>
            <p:sp>
              <p:nvSpPr>
                <p:cNvPr id="71810" name="Freeform 110">
                  <a:extLst>
                    <a:ext uri="{FF2B5EF4-FFF2-40B4-BE49-F238E27FC236}">
                      <a16:creationId xmlns:a16="http://schemas.microsoft.com/office/drawing/2014/main" id="{AEF8C9F8-90EC-4376-92F2-F48127EFD23A}"/>
                    </a:ext>
                  </a:extLst>
                </p:cNvPr>
                <p:cNvSpPr>
                  <a:spLocks/>
                </p:cNvSpPr>
                <p:nvPr/>
              </p:nvSpPr>
              <p:spPr bwMode="auto">
                <a:xfrm>
                  <a:off x="3636" y="1787"/>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cmpd="sng">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811" name="Rectangle 111">
                  <a:extLst>
                    <a:ext uri="{FF2B5EF4-FFF2-40B4-BE49-F238E27FC236}">
                      <a16:creationId xmlns:a16="http://schemas.microsoft.com/office/drawing/2014/main" id="{668CB461-0F6E-45B7-B5E8-CD1CB5DFAE92}"/>
                    </a:ext>
                  </a:extLst>
                </p:cNvPr>
                <p:cNvSpPr>
                  <a:spLocks noChangeArrowheads="1"/>
                </p:cNvSpPr>
                <p:nvPr/>
              </p:nvSpPr>
              <p:spPr bwMode="auto">
                <a:xfrm>
                  <a:off x="3610" y="1857"/>
                  <a:ext cx="4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i="1">
                      <a:solidFill>
                        <a:schemeClr val="accent1"/>
                      </a:solidFill>
                      <a:ea typeface="宋体" panose="02010600030101010101" pitchFamily="2" charset="-122"/>
                    </a:rPr>
                    <a:t>bubble</a:t>
                  </a:r>
                </a:p>
              </p:txBody>
            </p:sp>
          </p:grpSp>
          <p:grpSp>
            <p:nvGrpSpPr>
              <p:cNvPr id="71802" name="Group 112">
                <a:extLst>
                  <a:ext uri="{FF2B5EF4-FFF2-40B4-BE49-F238E27FC236}">
                    <a16:creationId xmlns:a16="http://schemas.microsoft.com/office/drawing/2014/main" id="{20590E28-B3E6-4BE8-9F58-E829FF52192B}"/>
                  </a:ext>
                </a:extLst>
              </p:cNvPr>
              <p:cNvGrpSpPr>
                <a:grpSpLocks/>
              </p:cNvGrpSpPr>
              <p:nvPr/>
            </p:nvGrpSpPr>
            <p:grpSpPr bwMode="auto">
              <a:xfrm>
                <a:off x="2330" y="1808"/>
                <a:ext cx="340" cy="289"/>
                <a:chOff x="2330" y="1808"/>
                <a:chExt cx="340" cy="289"/>
              </a:xfrm>
            </p:grpSpPr>
            <p:sp>
              <p:nvSpPr>
                <p:cNvPr id="71808" name="Freeform 113">
                  <a:extLst>
                    <a:ext uri="{FF2B5EF4-FFF2-40B4-BE49-F238E27FC236}">
                      <a16:creationId xmlns:a16="http://schemas.microsoft.com/office/drawing/2014/main" id="{7E8C2957-139D-4953-9EF0-B9E96615B40B}"/>
                    </a:ext>
                  </a:extLst>
                </p:cNvPr>
                <p:cNvSpPr>
                  <a:spLocks/>
                </p:cNvSpPr>
                <p:nvPr/>
              </p:nvSpPr>
              <p:spPr bwMode="auto">
                <a:xfrm>
                  <a:off x="2330" y="1808"/>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809" name="Freeform 114">
                  <a:extLst>
                    <a:ext uri="{FF2B5EF4-FFF2-40B4-BE49-F238E27FC236}">
                      <a16:creationId xmlns:a16="http://schemas.microsoft.com/office/drawing/2014/main" id="{7BC258B7-E5FB-4063-A50F-2D1D9DDFDF74}"/>
                    </a:ext>
                  </a:extLst>
                </p:cNvPr>
                <p:cNvSpPr>
                  <a:spLocks/>
                </p:cNvSpPr>
                <p:nvPr/>
              </p:nvSpPr>
              <p:spPr bwMode="auto">
                <a:xfrm>
                  <a:off x="2499" y="1808"/>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1803" name="Line 115">
                <a:extLst>
                  <a:ext uri="{FF2B5EF4-FFF2-40B4-BE49-F238E27FC236}">
                    <a16:creationId xmlns:a16="http://schemas.microsoft.com/office/drawing/2014/main" id="{DED61B49-3268-40D2-A371-4CEA8FFF7018}"/>
                  </a:ext>
                </a:extLst>
              </p:cNvPr>
              <p:cNvSpPr>
                <a:spLocks noChangeShapeType="1"/>
              </p:cNvSpPr>
              <p:nvPr/>
            </p:nvSpPr>
            <p:spPr bwMode="auto">
              <a:xfrm>
                <a:off x="2671" y="1952"/>
                <a:ext cx="1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804" name="Group 116">
                <a:extLst>
                  <a:ext uri="{FF2B5EF4-FFF2-40B4-BE49-F238E27FC236}">
                    <a16:creationId xmlns:a16="http://schemas.microsoft.com/office/drawing/2014/main" id="{7B1A3CE5-8751-449B-947F-B9B68C489745}"/>
                  </a:ext>
                </a:extLst>
              </p:cNvPr>
              <p:cNvGrpSpPr>
                <a:grpSpLocks/>
              </p:cNvGrpSpPr>
              <p:nvPr/>
            </p:nvGrpSpPr>
            <p:grpSpPr bwMode="auto">
              <a:xfrm>
                <a:off x="4026" y="1787"/>
                <a:ext cx="485" cy="342"/>
                <a:chOff x="4026" y="1787"/>
                <a:chExt cx="485" cy="342"/>
              </a:xfrm>
            </p:grpSpPr>
            <p:sp>
              <p:nvSpPr>
                <p:cNvPr id="71806" name="Freeform 117">
                  <a:extLst>
                    <a:ext uri="{FF2B5EF4-FFF2-40B4-BE49-F238E27FC236}">
                      <a16:creationId xmlns:a16="http://schemas.microsoft.com/office/drawing/2014/main" id="{C25200D2-E7A0-48F2-81E5-5B60F2E5EBB3}"/>
                    </a:ext>
                  </a:extLst>
                </p:cNvPr>
                <p:cNvSpPr>
                  <a:spLocks/>
                </p:cNvSpPr>
                <p:nvPr/>
              </p:nvSpPr>
              <p:spPr bwMode="auto">
                <a:xfrm>
                  <a:off x="4052" y="1787"/>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cmpd="sng">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807" name="Rectangle 118">
                  <a:extLst>
                    <a:ext uri="{FF2B5EF4-FFF2-40B4-BE49-F238E27FC236}">
                      <a16:creationId xmlns:a16="http://schemas.microsoft.com/office/drawing/2014/main" id="{321A258B-72FC-4CD5-B8D1-AFA6ABF0A1FC}"/>
                    </a:ext>
                  </a:extLst>
                </p:cNvPr>
                <p:cNvSpPr>
                  <a:spLocks noChangeArrowheads="1"/>
                </p:cNvSpPr>
                <p:nvPr/>
              </p:nvSpPr>
              <p:spPr bwMode="auto">
                <a:xfrm>
                  <a:off x="4026" y="1857"/>
                  <a:ext cx="4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i="1">
                      <a:solidFill>
                        <a:schemeClr val="accent1"/>
                      </a:solidFill>
                      <a:ea typeface="宋体" panose="02010600030101010101" pitchFamily="2" charset="-122"/>
                    </a:rPr>
                    <a:t>bubble</a:t>
                  </a:r>
                </a:p>
              </p:txBody>
            </p:sp>
          </p:grpSp>
          <p:sp>
            <p:nvSpPr>
              <p:cNvPr id="71805" name="Rectangle 119">
                <a:extLst>
                  <a:ext uri="{FF2B5EF4-FFF2-40B4-BE49-F238E27FC236}">
                    <a16:creationId xmlns:a16="http://schemas.microsoft.com/office/drawing/2014/main" id="{4D3C6B45-63BD-42E9-B87B-FD09867CA33A}"/>
                  </a:ext>
                </a:extLst>
              </p:cNvPr>
              <p:cNvSpPr>
                <a:spLocks noChangeArrowheads="1"/>
              </p:cNvSpPr>
              <p:nvPr/>
            </p:nvSpPr>
            <p:spPr bwMode="auto">
              <a:xfrm>
                <a:off x="2369" y="1846"/>
                <a:ext cx="2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Im</a:t>
                </a:r>
              </a:p>
            </p:txBody>
          </p:sp>
        </p:grpSp>
        <p:grpSp>
          <p:nvGrpSpPr>
            <p:cNvPr id="71759" name="Group 120">
              <a:extLst>
                <a:ext uri="{FF2B5EF4-FFF2-40B4-BE49-F238E27FC236}">
                  <a16:creationId xmlns:a16="http://schemas.microsoft.com/office/drawing/2014/main" id="{8A6509AE-C8F9-43B1-9733-143BC549835F}"/>
                </a:ext>
              </a:extLst>
            </p:cNvPr>
            <p:cNvGrpSpPr>
              <a:grpSpLocks/>
            </p:cNvGrpSpPr>
            <p:nvPr/>
          </p:nvGrpSpPr>
          <p:grpSpPr bwMode="auto">
            <a:xfrm>
              <a:off x="4321175" y="3552825"/>
              <a:ext cx="3462338" cy="542925"/>
              <a:chOff x="2767" y="2235"/>
              <a:chExt cx="2181" cy="342"/>
            </a:xfrm>
          </p:grpSpPr>
          <p:grpSp>
            <p:nvGrpSpPr>
              <p:cNvPr id="71782" name="Group 121">
                <a:extLst>
                  <a:ext uri="{FF2B5EF4-FFF2-40B4-BE49-F238E27FC236}">
                    <a16:creationId xmlns:a16="http://schemas.microsoft.com/office/drawing/2014/main" id="{94F048C6-2B1A-486E-8A52-81DDD370D86D}"/>
                  </a:ext>
                </a:extLst>
              </p:cNvPr>
              <p:cNvGrpSpPr>
                <a:grpSpLocks/>
              </p:cNvGrpSpPr>
              <p:nvPr/>
            </p:nvGrpSpPr>
            <p:grpSpPr bwMode="auto">
              <a:xfrm>
                <a:off x="3173" y="2235"/>
                <a:ext cx="485" cy="342"/>
                <a:chOff x="3173" y="2235"/>
                <a:chExt cx="485" cy="342"/>
              </a:xfrm>
            </p:grpSpPr>
            <p:sp>
              <p:nvSpPr>
                <p:cNvPr id="71797" name="Freeform 122">
                  <a:extLst>
                    <a:ext uri="{FF2B5EF4-FFF2-40B4-BE49-F238E27FC236}">
                      <a16:creationId xmlns:a16="http://schemas.microsoft.com/office/drawing/2014/main" id="{49426C2D-AE3D-4665-B403-7E0773620345}"/>
                    </a:ext>
                  </a:extLst>
                </p:cNvPr>
                <p:cNvSpPr>
                  <a:spLocks/>
                </p:cNvSpPr>
                <p:nvPr/>
              </p:nvSpPr>
              <p:spPr bwMode="auto">
                <a:xfrm>
                  <a:off x="3199" y="2235"/>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cmpd="sng">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98" name="Rectangle 123">
                  <a:extLst>
                    <a:ext uri="{FF2B5EF4-FFF2-40B4-BE49-F238E27FC236}">
                      <a16:creationId xmlns:a16="http://schemas.microsoft.com/office/drawing/2014/main" id="{5B53F822-9909-4D7B-8505-4094BB6967B6}"/>
                    </a:ext>
                  </a:extLst>
                </p:cNvPr>
                <p:cNvSpPr>
                  <a:spLocks noChangeArrowheads="1"/>
                </p:cNvSpPr>
                <p:nvPr/>
              </p:nvSpPr>
              <p:spPr bwMode="auto">
                <a:xfrm>
                  <a:off x="3173" y="2305"/>
                  <a:ext cx="4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i="1">
                      <a:solidFill>
                        <a:schemeClr val="accent1"/>
                      </a:solidFill>
                      <a:ea typeface="宋体" panose="02010600030101010101" pitchFamily="2" charset="-122"/>
                    </a:rPr>
                    <a:t>bubble</a:t>
                  </a:r>
                </a:p>
              </p:txBody>
            </p:sp>
          </p:grpSp>
          <p:grpSp>
            <p:nvGrpSpPr>
              <p:cNvPr id="71783" name="Group 124">
                <a:extLst>
                  <a:ext uri="{FF2B5EF4-FFF2-40B4-BE49-F238E27FC236}">
                    <a16:creationId xmlns:a16="http://schemas.microsoft.com/office/drawing/2014/main" id="{A590A712-7920-41DB-9488-2BFB207F8EAD}"/>
                  </a:ext>
                </a:extLst>
              </p:cNvPr>
              <p:cNvGrpSpPr>
                <a:grpSpLocks/>
              </p:cNvGrpSpPr>
              <p:nvPr/>
            </p:nvGrpSpPr>
            <p:grpSpPr bwMode="auto">
              <a:xfrm>
                <a:off x="3610" y="2235"/>
                <a:ext cx="485" cy="342"/>
                <a:chOff x="3610" y="2235"/>
                <a:chExt cx="485" cy="342"/>
              </a:xfrm>
            </p:grpSpPr>
            <p:sp>
              <p:nvSpPr>
                <p:cNvPr id="71795" name="Freeform 125">
                  <a:extLst>
                    <a:ext uri="{FF2B5EF4-FFF2-40B4-BE49-F238E27FC236}">
                      <a16:creationId xmlns:a16="http://schemas.microsoft.com/office/drawing/2014/main" id="{E16CF609-13F6-4675-BFF2-7CA0D94102F0}"/>
                    </a:ext>
                  </a:extLst>
                </p:cNvPr>
                <p:cNvSpPr>
                  <a:spLocks/>
                </p:cNvSpPr>
                <p:nvPr/>
              </p:nvSpPr>
              <p:spPr bwMode="auto">
                <a:xfrm>
                  <a:off x="3636" y="2235"/>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cmpd="sng">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96" name="Rectangle 126">
                  <a:extLst>
                    <a:ext uri="{FF2B5EF4-FFF2-40B4-BE49-F238E27FC236}">
                      <a16:creationId xmlns:a16="http://schemas.microsoft.com/office/drawing/2014/main" id="{563B4E69-13B1-4B26-BA54-70BBEBBE6D3C}"/>
                    </a:ext>
                  </a:extLst>
                </p:cNvPr>
                <p:cNvSpPr>
                  <a:spLocks noChangeArrowheads="1"/>
                </p:cNvSpPr>
                <p:nvPr/>
              </p:nvSpPr>
              <p:spPr bwMode="auto">
                <a:xfrm>
                  <a:off x="3610" y="2305"/>
                  <a:ext cx="4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i="1">
                      <a:solidFill>
                        <a:schemeClr val="accent1"/>
                      </a:solidFill>
                      <a:ea typeface="宋体" panose="02010600030101010101" pitchFamily="2" charset="-122"/>
                    </a:rPr>
                    <a:t>bubble</a:t>
                  </a:r>
                </a:p>
              </p:txBody>
            </p:sp>
          </p:grpSp>
          <p:grpSp>
            <p:nvGrpSpPr>
              <p:cNvPr id="71784" name="Group 127">
                <a:extLst>
                  <a:ext uri="{FF2B5EF4-FFF2-40B4-BE49-F238E27FC236}">
                    <a16:creationId xmlns:a16="http://schemas.microsoft.com/office/drawing/2014/main" id="{54E6715F-8B8A-4074-B93F-D9AAE647ED3D}"/>
                  </a:ext>
                </a:extLst>
              </p:cNvPr>
              <p:cNvGrpSpPr>
                <a:grpSpLocks/>
              </p:cNvGrpSpPr>
              <p:nvPr/>
            </p:nvGrpSpPr>
            <p:grpSpPr bwMode="auto">
              <a:xfrm>
                <a:off x="4047" y="2235"/>
                <a:ext cx="485" cy="342"/>
                <a:chOff x="4047" y="2235"/>
                <a:chExt cx="485" cy="342"/>
              </a:xfrm>
            </p:grpSpPr>
            <p:sp>
              <p:nvSpPr>
                <p:cNvPr id="71793" name="Freeform 128">
                  <a:extLst>
                    <a:ext uri="{FF2B5EF4-FFF2-40B4-BE49-F238E27FC236}">
                      <a16:creationId xmlns:a16="http://schemas.microsoft.com/office/drawing/2014/main" id="{9BFC10BC-7D84-44D2-9C82-9A5AE448B01D}"/>
                    </a:ext>
                  </a:extLst>
                </p:cNvPr>
                <p:cNvSpPr>
                  <a:spLocks/>
                </p:cNvSpPr>
                <p:nvPr/>
              </p:nvSpPr>
              <p:spPr bwMode="auto">
                <a:xfrm>
                  <a:off x="4073" y="2235"/>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cmpd="sng">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94" name="Rectangle 129">
                  <a:extLst>
                    <a:ext uri="{FF2B5EF4-FFF2-40B4-BE49-F238E27FC236}">
                      <a16:creationId xmlns:a16="http://schemas.microsoft.com/office/drawing/2014/main" id="{13E23F16-C329-4AD7-936A-D7D6C689F618}"/>
                    </a:ext>
                  </a:extLst>
                </p:cNvPr>
                <p:cNvSpPr>
                  <a:spLocks noChangeArrowheads="1"/>
                </p:cNvSpPr>
                <p:nvPr/>
              </p:nvSpPr>
              <p:spPr bwMode="auto">
                <a:xfrm>
                  <a:off x="4047" y="2305"/>
                  <a:ext cx="4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i="1">
                      <a:solidFill>
                        <a:schemeClr val="accent1"/>
                      </a:solidFill>
                      <a:ea typeface="宋体" panose="02010600030101010101" pitchFamily="2" charset="-122"/>
                    </a:rPr>
                    <a:t>bubble</a:t>
                  </a:r>
                </a:p>
              </p:txBody>
            </p:sp>
          </p:grpSp>
          <p:grpSp>
            <p:nvGrpSpPr>
              <p:cNvPr id="71785" name="Group 130">
                <a:extLst>
                  <a:ext uri="{FF2B5EF4-FFF2-40B4-BE49-F238E27FC236}">
                    <a16:creationId xmlns:a16="http://schemas.microsoft.com/office/drawing/2014/main" id="{B8232FB3-1DFF-4C94-8E95-AADBE6CBCC99}"/>
                  </a:ext>
                </a:extLst>
              </p:cNvPr>
              <p:cNvGrpSpPr>
                <a:grpSpLocks/>
              </p:cNvGrpSpPr>
              <p:nvPr/>
            </p:nvGrpSpPr>
            <p:grpSpPr bwMode="auto">
              <a:xfrm>
                <a:off x="2767" y="2256"/>
                <a:ext cx="340" cy="289"/>
                <a:chOff x="2767" y="2256"/>
                <a:chExt cx="340" cy="289"/>
              </a:xfrm>
            </p:grpSpPr>
            <p:sp>
              <p:nvSpPr>
                <p:cNvPr id="71791" name="Freeform 131">
                  <a:extLst>
                    <a:ext uri="{FF2B5EF4-FFF2-40B4-BE49-F238E27FC236}">
                      <a16:creationId xmlns:a16="http://schemas.microsoft.com/office/drawing/2014/main" id="{FDA5E68C-B1BA-49BF-BDCE-C3EB075A6252}"/>
                    </a:ext>
                  </a:extLst>
                </p:cNvPr>
                <p:cNvSpPr>
                  <a:spLocks/>
                </p:cNvSpPr>
                <p:nvPr/>
              </p:nvSpPr>
              <p:spPr bwMode="auto">
                <a:xfrm>
                  <a:off x="2767" y="2256"/>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92" name="Freeform 132">
                  <a:extLst>
                    <a:ext uri="{FF2B5EF4-FFF2-40B4-BE49-F238E27FC236}">
                      <a16:creationId xmlns:a16="http://schemas.microsoft.com/office/drawing/2014/main" id="{86A60D70-C13E-4697-99BA-D334AEB1DFC9}"/>
                    </a:ext>
                  </a:extLst>
                </p:cNvPr>
                <p:cNvSpPr>
                  <a:spLocks/>
                </p:cNvSpPr>
                <p:nvPr/>
              </p:nvSpPr>
              <p:spPr bwMode="auto">
                <a:xfrm>
                  <a:off x="2936" y="2256"/>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1786" name="Line 133">
                <a:extLst>
                  <a:ext uri="{FF2B5EF4-FFF2-40B4-BE49-F238E27FC236}">
                    <a16:creationId xmlns:a16="http://schemas.microsoft.com/office/drawing/2014/main" id="{89737619-CD8D-4FFB-9CAD-59D34505A07B}"/>
                  </a:ext>
                </a:extLst>
              </p:cNvPr>
              <p:cNvSpPr>
                <a:spLocks noChangeShapeType="1"/>
              </p:cNvSpPr>
              <p:nvPr/>
            </p:nvSpPr>
            <p:spPr bwMode="auto">
              <a:xfrm>
                <a:off x="3108" y="2400"/>
                <a:ext cx="1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787" name="Group 134">
                <a:extLst>
                  <a:ext uri="{FF2B5EF4-FFF2-40B4-BE49-F238E27FC236}">
                    <a16:creationId xmlns:a16="http://schemas.microsoft.com/office/drawing/2014/main" id="{FF901FE7-281B-4E61-A284-D4D2B57C1E31}"/>
                  </a:ext>
                </a:extLst>
              </p:cNvPr>
              <p:cNvGrpSpPr>
                <a:grpSpLocks/>
              </p:cNvGrpSpPr>
              <p:nvPr/>
            </p:nvGrpSpPr>
            <p:grpSpPr bwMode="auto">
              <a:xfrm>
                <a:off x="4463" y="2235"/>
                <a:ext cx="485" cy="342"/>
                <a:chOff x="4463" y="2235"/>
                <a:chExt cx="485" cy="342"/>
              </a:xfrm>
            </p:grpSpPr>
            <p:sp>
              <p:nvSpPr>
                <p:cNvPr id="71789" name="Freeform 135">
                  <a:extLst>
                    <a:ext uri="{FF2B5EF4-FFF2-40B4-BE49-F238E27FC236}">
                      <a16:creationId xmlns:a16="http://schemas.microsoft.com/office/drawing/2014/main" id="{AB745F53-4259-4CC4-887B-24171D4BD79B}"/>
                    </a:ext>
                  </a:extLst>
                </p:cNvPr>
                <p:cNvSpPr>
                  <a:spLocks/>
                </p:cNvSpPr>
                <p:nvPr/>
              </p:nvSpPr>
              <p:spPr bwMode="auto">
                <a:xfrm>
                  <a:off x="4489" y="2235"/>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cmpd="sng">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90" name="Rectangle 136">
                  <a:extLst>
                    <a:ext uri="{FF2B5EF4-FFF2-40B4-BE49-F238E27FC236}">
                      <a16:creationId xmlns:a16="http://schemas.microsoft.com/office/drawing/2014/main" id="{AD28EFAA-CF8D-4D0C-B122-2AA21D7C4708}"/>
                    </a:ext>
                  </a:extLst>
                </p:cNvPr>
                <p:cNvSpPr>
                  <a:spLocks noChangeArrowheads="1"/>
                </p:cNvSpPr>
                <p:nvPr/>
              </p:nvSpPr>
              <p:spPr bwMode="auto">
                <a:xfrm>
                  <a:off x="4463" y="2305"/>
                  <a:ext cx="4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i="1">
                      <a:solidFill>
                        <a:schemeClr val="accent1"/>
                      </a:solidFill>
                      <a:ea typeface="宋体" panose="02010600030101010101" pitchFamily="2" charset="-122"/>
                    </a:rPr>
                    <a:t>bubble</a:t>
                  </a:r>
                </a:p>
              </p:txBody>
            </p:sp>
          </p:grpSp>
          <p:sp>
            <p:nvSpPr>
              <p:cNvPr id="71788" name="Rectangle 137">
                <a:extLst>
                  <a:ext uri="{FF2B5EF4-FFF2-40B4-BE49-F238E27FC236}">
                    <a16:creationId xmlns:a16="http://schemas.microsoft.com/office/drawing/2014/main" id="{B018D41F-FBF1-4A86-9376-5488A1628FF6}"/>
                  </a:ext>
                </a:extLst>
              </p:cNvPr>
              <p:cNvSpPr>
                <a:spLocks noChangeArrowheads="1"/>
              </p:cNvSpPr>
              <p:nvPr/>
            </p:nvSpPr>
            <p:spPr bwMode="auto">
              <a:xfrm>
                <a:off x="2806" y="2294"/>
                <a:ext cx="2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Im</a:t>
                </a:r>
              </a:p>
            </p:txBody>
          </p:sp>
        </p:grpSp>
        <p:grpSp>
          <p:nvGrpSpPr>
            <p:cNvPr id="71760" name="Group 138">
              <a:extLst>
                <a:ext uri="{FF2B5EF4-FFF2-40B4-BE49-F238E27FC236}">
                  <a16:creationId xmlns:a16="http://schemas.microsoft.com/office/drawing/2014/main" id="{54B47D1C-5C8C-4166-BB89-26B535669D8B}"/>
                </a:ext>
              </a:extLst>
            </p:cNvPr>
            <p:cNvGrpSpPr>
              <a:grpSpLocks/>
            </p:cNvGrpSpPr>
            <p:nvPr/>
          </p:nvGrpSpPr>
          <p:grpSpPr bwMode="auto">
            <a:xfrm>
              <a:off x="5030788" y="4146550"/>
              <a:ext cx="3462337" cy="542925"/>
              <a:chOff x="3214" y="2609"/>
              <a:chExt cx="2181" cy="342"/>
            </a:xfrm>
          </p:grpSpPr>
          <p:grpSp>
            <p:nvGrpSpPr>
              <p:cNvPr id="71765" name="Group 139">
                <a:extLst>
                  <a:ext uri="{FF2B5EF4-FFF2-40B4-BE49-F238E27FC236}">
                    <a16:creationId xmlns:a16="http://schemas.microsoft.com/office/drawing/2014/main" id="{37AFBB51-DB80-46CA-9422-0B2BCA3BF38B}"/>
                  </a:ext>
                </a:extLst>
              </p:cNvPr>
              <p:cNvGrpSpPr>
                <a:grpSpLocks/>
              </p:cNvGrpSpPr>
              <p:nvPr/>
            </p:nvGrpSpPr>
            <p:grpSpPr bwMode="auto">
              <a:xfrm>
                <a:off x="3620" y="2609"/>
                <a:ext cx="485" cy="342"/>
                <a:chOff x="3620" y="2609"/>
                <a:chExt cx="485" cy="342"/>
              </a:xfrm>
            </p:grpSpPr>
            <p:sp>
              <p:nvSpPr>
                <p:cNvPr id="71780" name="Freeform 140">
                  <a:extLst>
                    <a:ext uri="{FF2B5EF4-FFF2-40B4-BE49-F238E27FC236}">
                      <a16:creationId xmlns:a16="http://schemas.microsoft.com/office/drawing/2014/main" id="{20AE1AFA-5455-45CE-A966-A5A4D40DD9A1}"/>
                    </a:ext>
                  </a:extLst>
                </p:cNvPr>
                <p:cNvSpPr>
                  <a:spLocks/>
                </p:cNvSpPr>
                <p:nvPr/>
              </p:nvSpPr>
              <p:spPr bwMode="auto">
                <a:xfrm>
                  <a:off x="3646" y="2609"/>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cmpd="sng">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81" name="Rectangle 141">
                  <a:extLst>
                    <a:ext uri="{FF2B5EF4-FFF2-40B4-BE49-F238E27FC236}">
                      <a16:creationId xmlns:a16="http://schemas.microsoft.com/office/drawing/2014/main" id="{C508A265-23BC-4B46-9C25-7247323F7E15}"/>
                    </a:ext>
                  </a:extLst>
                </p:cNvPr>
                <p:cNvSpPr>
                  <a:spLocks noChangeArrowheads="1"/>
                </p:cNvSpPr>
                <p:nvPr/>
              </p:nvSpPr>
              <p:spPr bwMode="auto">
                <a:xfrm>
                  <a:off x="3620" y="2679"/>
                  <a:ext cx="4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i="1">
                      <a:solidFill>
                        <a:schemeClr val="accent1"/>
                      </a:solidFill>
                      <a:ea typeface="宋体" panose="02010600030101010101" pitchFamily="2" charset="-122"/>
                    </a:rPr>
                    <a:t>bubble</a:t>
                  </a:r>
                </a:p>
              </p:txBody>
            </p:sp>
          </p:grpSp>
          <p:grpSp>
            <p:nvGrpSpPr>
              <p:cNvPr id="71766" name="Group 142">
                <a:extLst>
                  <a:ext uri="{FF2B5EF4-FFF2-40B4-BE49-F238E27FC236}">
                    <a16:creationId xmlns:a16="http://schemas.microsoft.com/office/drawing/2014/main" id="{F788B97B-50AC-4CE7-A001-42EBC7BDBD7C}"/>
                  </a:ext>
                </a:extLst>
              </p:cNvPr>
              <p:cNvGrpSpPr>
                <a:grpSpLocks/>
              </p:cNvGrpSpPr>
              <p:nvPr/>
            </p:nvGrpSpPr>
            <p:grpSpPr bwMode="auto">
              <a:xfrm>
                <a:off x="4057" y="2609"/>
                <a:ext cx="485" cy="342"/>
                <a:chOff x="4057" y="2609"/>
                <a:chExt cx="485" cy="342"/>
              </a:xfrm>
            </p:grpSpPr>
            <p:sp>
              <p:nvSpPr>
                <p:cNvPr id="71778" name="Freeform 143">
                  <a:extLst>
                    <a:ext uri="{FF2B5EF4-FFF2-40B4-BE49-F238E27FC236}">
                      <a16:creationId xmlns:a16="http://schemas.microsoft.com/office/drawing/2014/main" id="{D7FBD8CC-0A22-495B-9A8A-8FB5D3E0DCE5}"/>
                    </a:ext>
                  </a:extLst>
                </p:cNvPr>
                <p:cNvSpPr>
                  <a:spLocks/>
                </p:cNvSpPr>
                <p:nvPr/>
              </p:nvSpPr>
              <p:spPr bwMode="auto">
                <a:xfrm>
                  <a:off x="4083" y="2609"/>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cmpd="sng">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79" name="Rectangle 144">
                  <a:extLst>
                    <a:ext uri="{FF2B5EF4-FFF2-40B4-BE49-F238E27FC236}">
                      <a16:creationId xmlns:a16="http://schemas.microsoft.com/office/drawing/2014/main" id="{CA3ED72C-BD86-4788-8269-7DD689A1467F}"/>
                    </a:ext>
                  </a:extLst>
                </p:cNvPr>
                <p:cNvSpPr>
                  <a:spLocks noChangeArrowheads="1"/>
                </p:cNvSpPr>
                <p:nvPr/>
              </p:nvSpPr>
              <p:spPr bwMode="auto">
                <a:xfrm>
                  <a:off x="4057" y="2679"/>
                  <a:ext cx="4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i="1">
                      <a:solidFill>
                        <a:schemeClr val="accent1"/>
                      </a:solidFill>
                      <a:ea typeface="宋体" panose="02010600030101010101" pitchFamily="2" charset="-122"/>
                    </a:rPr>
                    <a:t>bubble</a:t>
                  </a:r>
                </a:p>
              </p:txBody>
            </p:sp>
          </p:grpSp>
          <p:grpSp>
            <p:nvGrpSpPr>
              <p:cNvPr id="71767" name="Group 145">
                <a:extLst>
                  <a:ext uri="{FF2B5EF4-FFF2-40B4-BE49-F238E27FC236}">
                    <a16:creationId xmlns:a16="http://schemas.microsoft.com/office/drawing/2014/main" id="{0E1C9425-E128-40B1-8ABA-17B6A688F321}"/>
                  </a:ext>
                </a:extLst>
              </p:cNvPr>
              <p:cNvGrpSpPr>
                <a:grpSpLocks/>
              </p:cNvGrpSpPr>
              <p:nvPr/>
            </p:nvGrpSpPr>
            <p:grpSpPr bwMode="auto">
              <a:xfrm>
                <a:off x="4494" y="2609"/>
                <a:ext cx="485" cy="342"/>
                <a:chOff x="4494" y="2609"/>
                <a:chExt cx="485" cy="342"/>
              </a:xfrm>
            </p:grpSpPr>
            <p:sp>
              <p:nvSpPr>
                <p:cNvPr id="71776" name="Freeform 146">
                  <a:extLst>
                    <a:ext uri="{FF2B5EF4-FFF2-40B4-BE49-F238E27FC236}">
                      <a16:creationId xmlns:a16="http://schemas.microsoft.com/office/drawing/2014/main" id="{F09AC99C-4790-4382-A5B1-0D142D4BF4FC}"/>
                    </a:ext>
                  </a:extLst>
                </p:cNvPr>
                <p:cNvSpPr>
                  <a:spLocks/>
                </p:cNvSpPr>
                <p:nvPr/>
              </p:nvSpPr>
              <p:spPr bwMode="auto">
                <a:xfrm>
                  <a:off x="4520" y="2609"/>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cmpd="sng">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77" name="Rectangle 147">
                  <a:extLst>
                    <a:ext uri="{FF2B5EF4-FFF2-40B4-BE49-F238E27FC236}">
                      <a16:creationId xmlns:a16="http://schemas.microsoft.com/office/drawing/2014/main" id="{76AE2031-4056-47F0-A53D-E195943A832E}"/>
                    </a:ext>
                  </a:extLst>
                </p:cNvPr>
                <p:cNvSpPr>
                  <a:spLocks noChangeArrowheads="1"/>
                </p:cNvSpPr>
                <p:nvPr/>
              </p:nvSpPr>
              <p:spPr bwMode="auto">
                <a:xfrm>
                  <a:off x="4494" y="2679"/>
                  <a:ext cx="4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i="1">
                      <a:solidFill>
                        <a:schemeClr val="accent1"/>
                      </a:solidFill>
                      <a:ea typeface="宋体" panose="02010600030101010101" pitchFamily="2" charset="-122"/>
                    </a:rPr>
                    <a:t>bubble</a:t>
                  </a:r>
                </a:p>
              </p:txBody>
            </p:sp>
          </p:grpSp>
          <p:grpSp>
            <p:nvGrpSpPr>
              <p:cNvPr id="71768" name="Group 148">
                <a:extLst>
                  <a:ext uri="{FF2B5EF4-FFF2-40B4-BE49-F238E27FC236}">
                    <a16:creationId xmlns:a16="http://schemas.microsoft.com/office/drawing/2014/main" id="{6C4CC586-45DB-4E52-B042-221602247DE3}"/>
                  </a:ext>
                </a:extLst>
              </p:cNvPr>
              <p:cNvGrpSpPr>
                <a:grpSpLocks/>
              </p:cNvGrpSpPr>
              <p:nvPr/>
            </p:nvGrpSpPr>
            <p:grpSpPr bwMode="auto">
              <a:xfrm>
                <a:off x="3214" y="2630"/>
                <a:ext cx="340" cy="289"/>
                <a:chOff x="3214" y="2630"/>
                <a:chExt cx="340" cy="289"/>
              </a:xfrm>
            </p:grpSpPr>
            <p:sp>
              <p:nvSpPr>
                <p:cNvPr id="71774" name="Freeform 149">
                  <a:extLst>
                    <a:ext uri="{FF2B5EF4-FFF2-40B4-BE49-F238E27FC236}">
                      <a16:creationId xmlns:a16="http://schemas.microsoft.com/office/drawing/2014/main" id="{9187F6A1-E6A6-4D66-8948-5426B58F47DB}"/>
                    </a:ext>
                  </a:extLst>
                </p:cNvPr>
                <p:cNvSpPr>
                  <a:spLocks/>
                </p:cNvSpPr>
                <p:nvPr/>
              </p:nvSpPr>
              <p:spPr bwMode="auto">
                <a:xfrm>
                  <a:off x="3214" y="2630"/>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75" name="Freeform 150">
                  <a:extLst>
                    <a:ext uri="{FF2B5EF4-FFF2-40B4-BE49-F238E27FC236}">
                      <a16:creationId xmlns:a16="http://schemas.microsoft.com/office/drawing/2014/main" id="{B2D8E8AA-46B2-4B2E-93CE-14C792D37EED}"/>
                    </a:ext>
                  </a:extLst>
                </p:cNvPr>
                <p:cNvSpPr>
                  <a:spLocks/>
                </p:cNvSpPr>
                <p:nvPr/>
              </p:nvSpPr>
              <p:spPr bwMode="auto">
                <a:xfrm>
                  <a:off x="3383" y="2630"/>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1769" name="Line 151">
                <a:extLst>
                  <a:ext uri="{FF2B5EF4-FFF2-40B4-BE49-F238E27FC236}">
                    <a16:creationId xmlns:a16="http://schemas.microsoft.com/office/drawing/2014/main" id="{7D7D1BD6-935B-45F2-A042-3CC020F49F37}"/>
                  </a:ext>
                </a:extLst>
              </p:cNvPr>
              <p:cNvSpPr>
                <a:spLocks noChangeShapeType="1"/>
              </p:cNvSpPr>
              <p:nvPr/>
            </p:nvSpPr>
            <p:spPr bwMode="auto">
              <a:xfrm>
                <a:off x="3555" y="2774"/>
                <a:ext cx="1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770" name="Group 152">
                <a:extLst>
                  <a:ext uri="{FF2B5EF4-FFF2-40B4-BE49-F238E27FC236}">
                    <a16:creationId xmlns:a16="http://schemas.microsoft.com/office/drawing/2014/main" id="{48923D89-7B2E-4C2B-9422-7A3031394CC7}"/>
                  </a:ext>
                </a:extLst>
              </p:cNvPr>
              <p:cNvGrpSpPr>
                <a:grpSpLocks/>
              </p:cNvGrpSpPr>
              <p:nvPr/>
            </p:nvGrpSpPr>
            <p:grpSpPr bwMode="auto">
              <a:xfrm>
                <a:off x="4910" y="2609"/>
                <a:ext cx="485" cy="342"/>
                <a:chOff x="4910" y="2609"/>
                <a:chExt cx="485" cy="342"/>
              </a:xfrm>
            </p:grpSpPr>
            <p:sp>
              <p:nvSpPr>
                <p:cNvPr id="71772" name="Freeform 153">
                  <a:extLst>
                    <a:ext uri="{FF2B5EF4-FFF2-40B4-BE49-F238E27FC236}">
                      <a16:creationId xmlns:a16="http://schemas.microsoft.com/office/drawing/2014/main" id="{A64BA679-86EF-415B-AFFB-0EEE5D2C5D28}"/>
                    </a:ext>
                  </a:extLst>
                </p:cNvPr>
                <p:cNvSpPr>
                  <a:spLocks/>
                </p:cNvSpPr>
                <p:nvPr/>
              </p:nvSpPr>
              <p:spPr bwMode="auto">
                <a:xfrm>
                  <a:off x="4936" y="2609"/>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cmpd="sng">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73" name="Rectangle 154">
                  <a:extLst>
                    <a:ext uri="{FF2B5EF4-FFF2-40B4-BE49-F238E27FC236}">
                      <a16:creationId xmlns:a16="http://schemas.microsoft.com/office/drawing/2014/main" id="{A0EDB256-11BE-4DD8-9A84-48A15240E93C}"/>
                    </a:ext>
                  </a:extLst>
                </p:cNvPr>
                <p:cNvSpPr>
                  <a:spLocks noChangeArrowheads="1"/>
                </p:cNvSpPr>
                <p:nvPr/>
              </p:nvSpPr>
              <p:spPr bwMode="auto">
                <a:xfrm>
                  <a:off x="4910" y="2679"/>
                  <a:ext cx="4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i="1">
                      <a:solidFill>
                        <a:schemeClr val="accent1"/>
                      </a:solidFill>
                      <a:ea typeface="宋体" panose="02010600030101010101" pitchFamily="2" charset="-122"/>
                    </a:rPr>
                    <a:t>bubble</a:t>
                  </a:r>
                </a:p>
              </p:txBody>
            </p:sp>
          </p:grpSp>
          <p:sp>
            <p:nvSpPr>
              <p:cNvPr id="71771" name="Rectangle 155">
                <a:extLst>
                  <a:ext uri="{FF2B5EF4-FFF2-40B4-BE49-F238E27FC236}">
                    <a16:creationId xmlns:a16="http://schemas.microsoft.com/office/drawing/2014/main" id="{96A517E3-DF2C-49E5-BF03-EDBA58C5D02C}"/>
                  </a:ext>
                </a:extLst>
              </p:cNvPr>
              <p:cNvSpPr>
                <a:spLocks noChangeArrowheads="1"/>
              </p:cNvSpPr>
              <p:nvPr/>
            </p:nvSpPr>
            <p:spPr bwMode="auto">
              <a:xfrm>
                <a:off x="3253" y="2668"/>
                <a:ext cx="2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Im</a:t>
                </a:r>
              </a:p>
            </p:txBody>
          </p:sp>
        </p:grpSp>
      </p:grpSp>
      <p:sp>
        <p:nvSpPr>
          <p:cNvPr id="158" name="Rectangle 156">
            <a:extLst>
              <a:ext uri="{FF2B5EF4-FFF2-40B4-BE49-F238E27FC236}">
                <a16:creationId xmlns:a16="http://schemas.microsoft.com/office/drawing/2014/main" id="{8F4FEC86-F194-4AD7-A081-B1A1F3A8F1A0}"/>
              </a:ext>
            </a:extLst>
          </p:cNvPr>
          <p:cNvSpPr>
            <a:spLocks noChangeArrowheads="1"/>
          </p:cNvSpPr>
          <p:nvPr/>
        </p:nvSpPr>
        <p:spPr bwMode="auto">
          <a:xfrm>
            <a:off x="238125" y="638175"/>
            <a:ext cx="793908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buFontTx/>
              <a:buChar char="•"/>
            </a:pPr>
            <a:r>
              <a:rPr lang="zh-CN" altLang="en-US" sz="2400">
                <a:ea typeface="宋体" panose="02010600030101010101" pitchFamily="2" charset="-122"/>
              </a:rPr>
              <a:t> </a:t>
            </a:r>
            <a:r>
              <a:rPr lang="zh-CN" altLang="en-US" sz="2000">
                <a:latin typeface="Arial" panose="020B0604020202020204" pitchFamily="34" charset="0"/>
                <a:ea typeface="黑体" panose="02010609060101010101" pitchFamily="49" charset="-122"/>
                <a:cs typeface="Arial" panose="020B0604020202020204" pitchFamily="34" charset="0"/>
              </a:rPr>
              <a:t>硬件上通过阻塞</a:t>
            </a:r>
            <a:r>
              <a:rPr lang="en-US" altLang="zh-CN" sz="2000">
                <a:latin typeface="Arial" panose="020B0604020202020204" pitchFamily="34" charset="0"/>
                <a:ea typeface="黑体" panose="02010609060101010101" pitchFamily="49" charset="-122"/>
                <a:cs typeface="Arial" panose="020B0604020202020204" pitchFamily="34" charset="0"/>
              </a:rPr>
              <a:t>(stall)</a:t>
            </a:r>
            <a:r>
              <a:rPr lang="zh-CN" altLang="en-US" sz="2000">
                <a:latin typeface="Arial" panose="020B0604020202020204" pitchFamily="34" charset="0"/>
                <a:ea typeface="黑体" panose="02010609060101010101" pitchFamily="49" charset="-122"/>
              </a:rPr>
              <a:t>方式阻止后续指令执行，延迟到有新值以后！</a:t>
            </a:r>
          </a:p>
        </p:txBody>
      </p:sp>
      <p:sp>
        <p:nvSpPr>
          <p:cNvPr id="159" name="Text Box 157">
            <a:extLst>
              <a:ext uri="{FF2B5EF4-FFF2-40B4-BE49-F238E27FC236}">
                <a16:creationId xmlns:a16="http://schemas.microsoft.com/office/drawing/2014/main" id="{AB5C6748-7272-47FB-9237-0097C9BC54CC}"/>
              </a:ext>
            </a:extLst>
          </p:cNvPr>
          <p:cNvSpPr txBox="1">
            <a:spLocks noChangeArrowheads="1"/>
          </p:cNvSpPr>
          <p:nvPr/>
        </p:nvSpPr>
        <p:spPr bwMode="auto">
          <a:xfrm>
            <a:off x="377825" y="1038225"/>
            <a:ext cx="7254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a:solidFill>
                  <a:srgbClr val="CC0000"/>
                </a:solidFill>
                <a:latin typeface="Arial" panose="020B0604020202020204" pitchFamily="34" charset="0"/>
                <a:ea typeface="黑体" panose="02010609060101010101" pitchFamily="49" charset="-122"/>
              </a:rPr>
              <a:t>这种做法称为流水线阻塞，也称为插入“气泡</a:t>
            </a:r>
            <a:r>
              <a:rPr lang="en-US" altLang="zh-CN" sz="2000">
                <a:solidFill>
                  <a:srgbClr val="CC0000"/>
                </a:solidFill>
                <a:latin typeface="Arial" panose="020B0604020202020204" pitchFamily="34" charset="0"/>
                <a:ea typeface="黑体" panose="02010609060101010101" pitchFamily="49" charset="-122"/>
              </a:rPr>
              <a:t>(Bubble)”</a:t>
            </a:r>
          </a:p>
        </p:txBody>
      </p:sp>
      <p:sp>
        <p:nvSpPr>
          <p:cNvPr id="160" name="Rectangle 158">
            <a:extLst>
              <a:ext uri="{FF2B5EF4-FFF2-40B4-BE49-F238E27FC236}">
                <a16:creationId xmlns:a16="http://schemas.microsoft.com/office/drawing/2014/main" id="{BFCDD2AA-B88C-49E2-BF60-4DF1B6EE791F}"/>
              </a:ext>
            </a:extLst>
          </p:cNvPr>
          <p:cNvSpPr>
            <a:spLocks noChangeArrowheads="1"/>
          </p:cNvSpPr>
          <p:nvPr/>
        </p:nvSpPr>
        <p:spPr bwMode="auto">
          <a:xfrm>
            <a:off x="119063" y="6392863"/>
            <a:ext cx="82629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buFontTx/>
              <a:buChar char="•"/>
            </a:pPr>
            <a:r>
              <a:rPr lang="zh-CN" altLang="en-US" sz="2000">
                <a:solidFill>
                  <a:srgbClr val="CC0000"/>
                </a:solidFill>
                <a:latin typeface="Arial" panose="020B0604020202020204" pitchFamily="34" charset="0"/>
                <a:ea typeface="黑体" panose="02010609060101010101" pitchFamily="49" charset="-122"/>
              </a:rPr>
              <a:t> 缺点：控制比较复杂，需要改数据通路；指令被延迟三个时钟执行。</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blinds(horizontal)">
                                      <p:cBhvr>
                                        <p:cTn id="7" dur="500"/>
                                        <p:tgtEl>
                                          <p:spTgt spid="1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9"/>
                                        </p:tgtEl>
                                        <p:attrNameLst>
                                          <p:attrName>style.visibility</p:attrName>
                                        </p:attrNameLst>
                                      </p:cBhvr>
                                      <p:to>
                                        <p:strVal val="visible"/>
                                      </p:to>
                                    </p:set>
                                    <p:animEffect transition="in" filter="blinds(horizontal)">
                                      <p:cBhvr>
                                        <p:cTn id="12" dur="500"/>
                                        <p:tgtEl>
                                          <p:spTgt spid="1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0"/>
                                        </p:tgtEl>
                                        <p:attrNameLst>
                                          <p:attrName>style.visibility</p:attrName>
                                        </p:attrNameLst>
                                      </p:cBhvr>
                                      <p:to>
                                        <p:strVal val="visible"/>
                                      </p:to>
                                    </p:set>
                                    <p:animEffect transition="in" filter="blinds(horizontal)">
                                      <p:cBhvr>
                                        <p:cTn id="22" dur="5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p:bldP spid="16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a:extLst>
              <a:ext uri="{FF2B5EF4-FFF2-40B4-BE49-F238E27FC236}">
                <a16:creationId xmlns:a16="http://schemas.microsoft.com/office/drawing/2014/main" id="{A5D4E8B1-2284-4FF9-8B50-79A54FEBA1FF}"/>
              </a:ext>
            </a:extLst>
          </p:cNvPr>
          <p:cNvSpPr>
            <a:spLocks noGrp="1" noChangeArrowheads="1"/>
          </p:cNvSpPr>
          <p:nvPr>
            <p:ph type="title"/>
          </p:nvPr>
        </p:nvSpPr>
        <p:spPr>
          <a:xfrm>
            <a:off x="563563" y="211138"/>
            <a:ext cx="5853112" cy="373062"/>
          </a:xfrm>
          <a:noFill/>
        </p:spPr>
        <p:txBody>
          <a:bodyPr/>
          <a:lstStyle/>
          <a:p>
            <a:r>
              <a:rPr lang="zh-CN" altLang="en-US">
                <a:ea typeface="宋体" panose="02010600030101010101" pitchFamily="2" charset="-122"/>
              </a:rPr>
              <a:t>方法 </a:t>
            </a:r>
            <a:r>
              <a:rPr lang="en-US" altLang="zh-CN">
                <a:ea typeface="宋体" panose="02010600030101010101" pitchFamily="2" charset="-122"/>
              </a:rPr>
              <a:t>2: </a:t>
            </a:r>
            <a:r>
              <a:rPr lang="zh-CN" altLang="en-US">
                <a:ea typeface="宋体" panose="02010600030101010101" pitchFamily="2" charset="-122"/>
              </a:rPr>
              <a:t>软件上插入空操作指令</a:t>
            </a:r>
          </a:p>
        </p:txBody>
      </p:sp>
      <p:sp>
        <p:nvSpPr>
          <p:cNvPr id="78" name="Rectangle 76">
            <a:extLst>
              <a:ext uri="{FF2B5EF4-FFF2-40B4-BE49-F238E27FC236}">
                <a16:creationId xmlns:a16="http://schemas.microsoft.com/office/drawing/2014/main" id="{C17A799B-307E-418C-8EC9-67990201E976}"/>
              </a:ext>
            </a:extLst>
          </p:cNvPr>
          <p:cNvSpPr>
            <a:spLocks noChangeArrowheads="1"/>
          </p:cNvSpPr>
          <p:nvPr/>
        </p:nvSpPr>
        <p:spPr bwMode="auto">
          <a:xfrm>
            <a:off x="85725" y="714375"/>
            <a:ext cx="8904288"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buFontTx/>
              <a:buChar char="•"/>
            </a:pPr>
            <a:r>
              <a:rPr lang="zh-CN" altLang="en-US" sz="2000" dirty="0">
                <a:solidFill>
                  <a:srgbClr val="CC0000"/>
                </a:solidFill>
                <a:latin typeface="Arial" panose="020B0604020202020204" pitchFamily="34" charset="0"/>
                <a:ea typeface="黑体" panose="02010609060101010101" pitchFamily="49" charset="-122"/>
              </a:rPr>
              <a:t> </a:t>
            </a:r>
            <a:r>
              <a:rPr lang="zh-CN" altLang="en-US" sz="2000" dirty="0">
                <a:solidFill>
                  <a:schemeClr val="tx2"/>
                </a:solidFill>
                <a:latin typeface="Arial" panose="020B0604020202020204" pitchFamily="34" charset="0"/>
                <a:ea typeface="黑体" panose="02010609060101010101" pitchFamily="49" charset="-122"/>
              </a:rPr>
              <a:t>由</a:t>
            </a:r>
            <a:r>
              <a:rPr lang="zh-CN" altLang="en-US" sz="2000" dirty="0">
                <a:solidFill>
                  <a:schemeClr val="accent1"/>
                </a:solidFill>
                <a:latin typeface="Arial" panose="020B0604020202020204" pitchFamily="34" charset="0"/>
                <a:ea typeface="黑体" panose="02010609060101010101" pitchFamily="49" charset="-122"/>
              </a:rPr>
              <a:t>编译器</a:t>
            </a:r>
            <a:r>
              <a:rPr lang="zh-CN" altLang="en-US" sz="2000" dirty="0">
                <a:solidFill>
                  <a:schemeClr val="tx2"/>
                </a:solidFill>
                <a:latin typeface="Arial" panose="020B0604020202020204" pitchFamily="34" charset="0"/>
                <a:ea typeface="黑体" panose="02010609060101010101" pitchFamily="49" charset="-122"/>
              </a:rPr>
              <a:t>插入三条</a:t>
            </a:r>
            <a:r>
              <a:rPr lang="en-US" altLang="zh-CN" sz="2000" dirty="0">
                <a:solidFill>
                  <a:schemeClr val="accent1"/>
                </a:solidFill>
                <a:latin typeface="Arial" panose="020B0604020202020204" pitchFamily="34" charset="0"/>
                <a:ea typeface="黑体" panose="02010609060101010101" pitchFamily="49" charset="-122"/>
              </a:rPr>
              <a:t>NOP</a:t>
            </a:r>
            <a:r>
              <a:rPr lang="zh-CN" altLang="en-US" sz="2000" dirty="0">
                <a:solidFill>
                  <a:schemeClr val="accent1"/>
                </a:solidFill>
                <a:latin typeface="Arial" panose="020B0604020202020204" pitchFamily="34" charset="0"/>
                <a:ea typeface="黑体" panose="02010609060101010101" pitchFamily="49" charset="-122"/>
              </a:rPr>
              <a:t>指令</a:t>
            </a:r>
            <a:r>
              <a:rPr lang="zh-CN" altLang="en-US" sz="2000" dirty="0">
                <a:solidFill>
                  <a:schemeClr val="tx2"/>
                </a:solidFill>
                <a:latin typeface="Arial" panose="020B0604020202020204" pitchFamily="34" charset="0"/>
                <a:ea typeface="黑体" panose="02010609060101010101" pitchFamily="49" charset="-122"/>
              </a:rPr>
              <a:t>，浪费三条指令的空间和时间，是最差的做法。</a:t>
            </a:r>
          </a:p>
          <a:p>
            <a:r>
              <a:rPr lang="zh-CN" altLang="en-US" sz="2000" dirty="0">
                <a:solidFill>
                  <a:srgbClr val="CC0000"/>
                </a:solidFill>
                <a:latin typeface="Arial" panose="020B0604020202020204" pitchFamily="34" charset="0"/>
                <a:ea typeface="黑体" panose="02010609060101010101" pitchFamily="49" charset="-122"/>
              </a:rPr>
              <a:t>  好处：</a:t>
            </a:r>
            <a:r>
              <a:rPr lang="zh-CN" altLang="en-US" sz="2000" dirty="0">
                <a:latin typeface="Arial" panose="020B0604020202020204" pitchFamily="34" charset="0"/>
                <a:ea typeface="黑体" panose="02010609060101010101" pitchFamily="49" charset="-122"/>
              </a:rPr>
              <a:t>数据通路简单，即无需改数据通路。</a:t>
            </a:r>
          </a:p>
        </p:txBody>
      </p:sp>
      <p:grpSp>
        <p:nvGrpSpPr>
          <p:cNvPr id="2" name="组合 1"/>
          <p:cNvGrpSpPr/>
          <p:nvPr/>
        </p:nvGrpSpPr>
        <p:grpSpPr>
          <a:xfrm>
            <a:off x="191791" y="1501775"/>
            <a:ext cx="8804275" cy="4875213"/>
            <a:chOff x="366713" y="1501775"/>
            <a:chExt cx="8804275" cy="4875213"/>
          </a:xfrm>
        </p:grpSpPr>
        <p:sp>
          <p:nvSpPr>
            <p:cNvPr id="72706" name="Freeform 2">
              <a:extLst>
                <a:ext uri="{FF2B5EF4-FFF2-40B4-BE49-F238E27FC236}">
                  <a16:creationId xmlns:a16="http://schemas.microsoft.com/office/drawing/2014/main" id="{0508CC4F-34A2-4F4A-BF7A-ADBC77ABF973}"/>
                </a:ext>
              </a:extLst>
            </p:cNvPr>
            <p:cNvSpPr>
              <a:spLocks/>
            </p:cNvSpPr>
            <p:nvPr/>
          </p:nvSpPr>
          <p:spPr bwMode="auto">
            <a:xfrm>
              <a:off x="5892800" y="2141538"/>
              <a:ext cx="225425" cy="458787"/>
            </a:xfrm>
            <a:custGeom>
              <a:avLst/>
              <a:gdLst>
                <a:gd name="T0" fmla="*/ 2147483646 w 142"/>
                <a:gd name="T1" fmla="*/ 0 h 289"/>
                <a:gd name="T2" fmla="*/ 0 w 142"/>
                <a:gd name="T3" fmla="*/ 0 h 289"/>
                <a:gd name="T4" fmla="*/ 0 w 142"/>
                <a:gd name="T5" fmla="*/ 2147483646 h 289"/>
                <a:gd name="T6" fmla="*/ 2147483646 w 142"/>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solidFill>
              <a:schemeClr val="accent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08" name="Rectangle 4">
              <a:extLst>
                <a:ext uri="{FF2B5EF4-FFF2-40B4-BE49-F238E27FC236}">
                  <a16:creationId xmlns:a16="http://schemas.microsoft.com/office/drawing/2014/main" id="{6967BBD6-E314-492B-8706-77C233D60D48}"/>
                </a:ext>
              </a:extLst>
            </p:cNvPr>
            <p:cNvSpPr>
              <a:spLocks noChangeArrowheads="1"/>
            </p:cNvSpPr>
            <p:nvPr/>
          </p:nvSpPr>
          <p:spPr bwMode="auto">
            <a:xfrm>
              <a:off x="366713" y="2327275"/>
              <a:ext cx="358775" cy="310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800" b="0" i="1">
                  <a:latin typeface="Arial" panose="020B0604020202020204" pitchFamily="34" charset="0"/>
                  <a:ea typeface="宋体" panose="02010600030101010101" pitchFamily="2" charset="-122"/>
                </a:rPr>
                <a:t>I</a:t>
              </a:r>
            </a:p>
            <a:p>
              <a:pPr algn="ctr"/>
              <a:r>
                <a:rPr lang="en-US" altLang="zh-CN" sz="1800" b="0" i="1">
                  <a:latin typeface="Arial" panose="020B0604020202020204" pitchFamily="34" charset="0"/>
                  <a:ea typeface="宋体" panose="02010600030101010101" pitchFamily="2" charset="-122"/>
                </a:rPr>
                <a:t>n</a:t>
              </a:r>
            </a:p>
            <a:p>
              <a:pPr algn="ctr"/>
              <a:r>
                <a:rPr lang="en-US" altLang="zh-CN" sz="1800" b="0" i="1">
                  <a:latin typeface="Arial" panose="020B0604020202020204" pitchFamily="34" charset="0"/>
                  <a:ea typeface="宋体" panose="02010600030101010101" pitchFamily="2" charset="-122"/>
                </a:rPr>
                <a:t>s</a:t>
              </a:r>
            </a:p>
            <a:p>
              <a:pPr algn="ctr"/>
              <a:r>
                <a:rPr lang="en-US" altLang="zh-CN" sz="1800" b="0" i="1">
                  <a:latin typeface="Arial" panose="020B0604020202020204" pitchFamily="34" charset="0"/>
                  <a:ea typeface="宋体" panose="02010600030101010101" pitchFamily="2" charset="-122"/>
                </a:rPr>
                <a:t>t</a:t>
              </a:r>
            </a:p>
            <a:p>
              <a:pPr algn="ctr"/>
              <a:r>
                <a:rPr lang="en-US" altLang="zh-CN" sz="1800" b="0" i="1">
                  <a:latin typeface="Arial" panose="020B0604020202020204" pitchFamily="34" charset="0"/>
                  <a:ea typeface="宋体" panose="02010600030101010101" pitchFamily="2" charset="-122"/>
                </a:rPr>
                <a:t>r.</a:t>
              </a:r>
            </a:p>
            <a:p>
              <a:pPr algn="ctr"/>
              <a:endParaRPr lang="en-US" altLang="zh-CN" sz="1800" b="0" i="1">
                <a:latin typeface="Arial" panose="020B0604020202020204" pitchFamily="34" charset="0"/>
                <a:ea typeface="宋体" panose="02010600030101010101" pitchFamily="2" charset="-122"/>
              </a:endParaRPr>
            </a:p>
            <a:p>
              <a:pPr algn="ctr"/>
              <a:r>
                <a:rPr lang="en-US" altLang="zh-CN" sz="1800" b="0" i="1">
                  <a:latin typeface="Arial" panose="020B0604020202020204" pitchFamily="34" charset="0"/>
                  <a:ea typeface="宋体" panose="02010600030101010101" pitchFamily="2" charset="-122"/>
                </a:rPr>
                <a:t>O</a:t>
              </a:r>
            </a:p>
            <a:p>
              <a:pPr algn="ctr"/>
              <a:r>
                <a:rPr lang="en-US" altLang="zh-CN" sz="1800" b="0" i="1">
                  <a:latin typeface="Arial" panose="020B0604020202020204" pitchFamily="34" charset="0"/>
                  <a:ea typeface="宋体" panose="02010600030101010101" pitchFamily="2" charset="-122"/>
                </a:rPr>
                <a:t>r</a:t>
              </a:r>
            </a:p>
            <a:p>
              <a:pPr algn="ctr"/>
              <a:r>
                <a:rPr lang="en-US" altLang="zh-CN" sz="1800" b="0" i="1">
                  <a:latin typeface="Arial" panose="020B0604020202020204" pitchFamily="34" charset="0"/>
                  <a:ea typeface="宋体" panose="02010600030101010101" pitchFamily="2" charset="-122"/>
                </a:rPr>
                <a:t>d</a:t>
              </a:r>
            </a:p>
            <a:p>
              <a:pPr algn="ctr"/>
              <a:r>
                <a:rPr lang="en-US" altLang="zh-CN" sz="1800" b="0" i="1">
                  <a:latin typeface="Arial" panose="020B0604020202020204" pitchFamily="34" charset="0"/>
                  <a:ea typeface="宋体" panose="02010600030101010101" pitchFamily="2" charset="-122"/>
                </a:rPr>
                <a:t>e</a:t>
              </a:r>
            </a:p>
            <a:p>
              <a:pPr algn="ctr"/>
              <a:r>
                <a:rPr lang="en-US" altLang="zh-CN" sz="1800" b="0" i="1">
                  <a:latin typeface="Arial" panose="020B0604020202020204" pitchFamily="34" charset="0"/>
                  <a:ea typeface="宋体" panose="02010600030101010101" pitchFamily="2" charset="-122"/>
                </a:rPr>
                <a:t>r</a:t>
              </a:r>
            </a:p>
          </p:txBody>
        </p:sp>
        <p:sp>
          <p:nvSpPr>
            <p:cNvPr id="72709" name="Line 5">
              <a:extLst>
                <a:ext uri="{FF2B5EF4-FFF2-40B4-BE49-F238E27FC236}">
                  <a16:creationId xmlns:a16="http://schemas.microsoft.com/office/drawing/2014/main" id="{40B06DCC-7F3C-475B-A18D-077480557859}"/>
                </a:ext>
              </a:extLst>
            </p:cNvPr>
            <p:cNvSpPr>
              <a:spLocks noChangeShapeType="1"/>
            </p:cNvSpPr>
            <p:nvPr/>
          </p:nvSpPr>
          <p:spPr bwMode="auto">
            <a:xfrm>
              <a:off x="850900" y="2317750"/>
              <a:ext cx="0" cy="32385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10" name="Line 6">
              <a:extLst>
                <a:ext uri="{FF2B5EF4-FFF2-40B4-BE49-F238E27FC236}">
                  <a16:creationId xmlns:a16="http://schemas.microsoft.com/office/drawing/2014/main" id="{C8046FBD-B5DF-4CE3-8A2B-66F6E3CD735F}"/>
                </a:ext>
              </a:extLst>
            </p:cNvPr>
            <p:cNvSpPr>
              <a:spLocks noChangeShapeType="1"/>
            </p:cNvSpPr>
            <p:nvPr/>
          </p:nvSpPr>
          <p:spPr bwMode="auto">
            <a:xfrm>
              <a:off x="1504950" y="1892300"/>
              <a:ext cx="6324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11" name="Rectangle 7">
              <a:extLst>
                <a:ext uri="{FF2B5EF4-FFF2-40B4-BE49-F238E27FC236}">
                  <a16:creationId xmlns:a16="http://schemas.microsoft.com/office/drawing/2014/main" id="{A6AA1507-7725-4A4B-B0C3-285348920451}"/>
                </a:ext>
              </a:extLst>
            </p:cNvPr>
            <p:cNvSpPr>
              <a:spLocks noChangeArrowheads="1"/>
            </p:cNvSpPr>
            <p:nvPr/>
          </p:nvSpPr>
          <p:spPr bwMode="auto">
            <a:xfrm>
              <a:off x="1268413" y="1501775"/>
              <a:ext cx="2124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b="0" i="1">
                  <a:latin typeface="Arial" panose="020B0604020202020204" pitchFamily="34" charset="0"/>
                  <a:ea typeface="宋体" panose="02010600030101010101" pitchFamily="2" charset="-122"/>
                </a:rPr>
                <a:t>Time (clock cycles)</a:t>
              </a:r>
            </a:p>
          </p:txBody>
        </p:sp>
        <p:sp>
          <p:nvSpPr>
            <p:cNvPr id="72712" name="Rectangle 8">
              <a:extLst>
                <a:ext uri="{FF2B5EF4-FFF2-40B4-BE49-F238E27FC236}">
                  <a16:creationId xmlns:a16="http://schemas.microsoft.com/office/drawing/2014/main" id="{A36990F6-BD3C-46BC-BFE0-6375829B873F}"/>
                </a:ext>
              </a:extLst>
            </p:cNvPr>
            <p:cNvSpPr>
              <a:spLocks noChangeArrowheads="1"/>
            </p:cNvSpPr>
            <p:nvPr/>
          </p:nvSpPr>
          <p:spPr bwMode="auto">
            <a:xfrm>
              <a:off x="887413" y="2136775"/>
              <a:ext cx="2119312"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2800">
                  <a:latin typeface="Arial" panose="020B0604020202020204" pitchFamily="34" charset="0"/>
                  <a:ea typeface="宋体" panose="02010600030101010101" pitchFamily="2" charset="-122"/>
                </a:rPr>
                <a:t>add </a:t>
              </a:r>
              <a:r>
                <a:rPr lang="en-US" altLang="zh-CN" sz="2800" u="sng">
                  <a:solidFill>
                    <a:schemeClr val="accent1"/>
                  </a:solidFill>
                  <a:latin typeface="Arial" panose="020B0604020202020204" pitchFamily="34" charset="0"/>
                  <a:ea typeface="宋体" panose="02010600030101010101" pitchFamily="2" charset="-122"/>
                </a:rPr>
                <a:t>r1</a:t>
              </a:r>
              <a:r>
                <a:rPr lang="en-US" altLang="zh-CN" sz="2800">
                  <a:latin typeface="Arial" panose="020B0604020202020204" pitchFamily="34" charset="0"/>
                  <a:ea typeface="宋体" panose="02010600030101010101" pitchFamily="2" charset="-122"/>
                </a:rPr>
                <a:t>,r2,r3</a:t>
              </a:r>
            </a:p>
          </p:txBody>
        </p:sp>
        <p:sp>
          <p:nvSpPr>
            <p:cNvPr id="72713" name="Rectangle 9">
              <a:extLst>
                <a:ext uri="{FF2B5EF4-FFF2-40B4-BE49-F238E27FC236}">
                  <a16:creationId xmlns:a16="http://schemas.microsoft.com/office/drawing/2014/main" id="{76BB0EA1-2472-4646-85BF-AC3FD3FEBDE3}"/>
                </a:ext>
              </a:extLst>
            </p:cNvPr>
            <p:cNvSpPr>
              <a:spLocks noChangeArrowheads="1"/>
            </p:cNvSpPr>
            <p:nvPr/>
          </p:nvSpPr>
          <p:spPr bwMode="auto">
            <a:xfrm>
              <a:off x="877888" y="4879975"/>
              <a:ext cx="2119312"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2800">
                  <a:latin typeface="Arial" panose="020B0604020202020204" pitchFamily="34" charset="0"/>
                  <a:ea typeface="宋体" panose="02010600030101010101" pitchFamily="2" charset="-122"/>
                </a:rPr>
                <a:t>sub r4,</a:t>
              </a:r>
              <a:r>
                <a:rPr lang="en-US" altLang="zh-CN" sz="2800" u="sng">
                  <a:solidFill>
                    <a:schemeClr val="accent2"/>
                  </a:solidFill>
                  <a:latin typeface="Arial" panose="020B0604020202020204" pitchFamily="34" charset="0"/>
                  <a:ea typeface="宋体" panose="02010600030101010101" pitchFamily="2" charset="-122"/>
                </a:rPr>
                <a:t>r1</a:t>
              </a:r>
              <a:r>
                <a:rPr lang="en-US" altLang="zh-CN" sz="2800">
                  <a:latin typeface="Arial" panose="020B0604020202020204" pitchFamily="34" charset="0"/>
                  <a:ea typeface="宋体" panose="02010600030101010101" pitchFamily="2" charset="-122"/>
                </a:rPr>
                <a:t>,r3</a:t>
              </a:r>
            </a:p>
          </p:txBody>
        </p:sp>
        <p:sp>
          <p:nvSpPr>
            <p:cNvPr id="72714" name="Rectangle 10">
              <a:extLst>
                <a:ext uri="{FF2B5EF4-FFF2-40B4-BE49-F238E27FC236}">
                  <a16:creationId xmlns:a16="http://schemas.microsoft.com/office/drawing/2014/main" id="{6419EEC2-4824-4448-B708-AF1362391876}"/>
                </a:ext>
              </a:extLst>
            </p:cNvPr>
            <p:cNvSpPr>
              <a:spLocks noChangeArrowheads="1"/>
            </p:cNvSpPr>
            <p:nvPr/>
          </p:nvSpPr>
          <p:spPr bwMode="auto">
            <a:xfrm>
              <a:off x="865188" y="5680075"/>
              <a:ext cx="2119312"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2800">
                  <a:latin typeface="Arial" panose="020B0604020202020204" pitchFamily="34" charset="0"/>
                  <a:ea typeface="宋体" panose="02010600030101010101" pitchFamily="2" charset="-122"/>
                </a:rPr>
                <a:t>and r6,</a:t>
              </a:r>
              <a:r>
                <a:rPr lang="en-US" altLang="zh-CN" sz="2800" u="sng">
                  <a:solidFill>
                    <a:schemeClr val="accent2"/>
                  </a:solidFill>
                  <a:latin typeface="Arial" panose="020B0604020202020204" pitchFamily="34" charset="0"/>
                  <a:ea typeface="宋体" panose="02010600030101010101" pitchFamily="2" charset="-122"/>
                </a:rPr>
                <a:t>r1</a:t>
              </a:r>
              <a:r>
                <a:rPr lang="en-US" altLang="zh-CN" sz="2800">
                  <a:latin typeface="Arial" panose="020B0604020202020204" pitchFamily="34" charset="0"/>
                  <a:ea typeface="宋体" panose="02010600030101010101" pitchFamily="2" charset="-122"/>
                </a:rPr>
                <a:t>,r7</a:t>
              </a:r>
            </a:p>
          </p:txBody>
        </p:sp>
        <p:sp>
          <p:nvSpPr>
            <p:cNvPr id="72715" name="Rectangle 11">
              <a:extLst>
                <a:ext uri="{FF2B5EF4-FFF2-40B4-BE49-F238E27FC236}">
                  <a16:creationId xmlns:a16="http://schemas.microsoft.com/office/drawing/2014/main" id="{2DD6E2DE-60C1-4EA2-8319-E2D6F5D0C1E8}"/>
                </a:ext>
              </a:extLst>
            </p:cNvPr>
            <p:cNvSpPr>
              <a:spLocks noChangeArrowheads="1"/>
            </p:cNvSpPr>
            <p:nvPr/>
          </p:nvSpPr>
          <p:spPr bwMode="auto">
            <a:xfrm>
              <a:off x="3206750" y="1835150"/>
              <a:ext cx="44608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latin typeface="Arial" panose="020B0604020202020204" pitchFamily="34" charset="0"/>
                  <a:ea typeface="宋体" panose="02010600030101010101" pitchFamily="2" charset="-122"/>
                </a:rPr>
                <a:t>IF</a:t>
              </a:r>
            </a:p>
          </p:txBody>
        </p:sp>
        <p:sp>
          <p:nvSpPr>
            <p:cNvPr id="72716" name="Rectangle 12">
              <a:extLst>
                <a:ext uri="{FF2B5EF4-FFF2-40B4-BE49-F238E27FC236}">
                  <a16:creationId xmlns:a16="http://schemas.microsoft.com/office/drawing/2014/main" id="{8581737F-517D-4364-B361-BD37E80C20F7}"/>
                </a:ext>
              </a:extLst>
            </p:cNvPr>
            <p:cNvSpPr>
              <a:spLocks noChangeArrowheads="1"/>
            </p:cNvSpPr>
            <p:nvPr/>
          </p:nvSpPr>
          <p:spPr bwMode="auto">
            <a:xfrm>
              <a:off x="3826683" y="1835096"/>
              <a:ext cx="53657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dirty="0" smtClean="0">
                  <a:latin typeface="Arial" panose="020B0604020202020204" pitchFamily="34" charset="0"/>
                  <a:ea typeface="宋体" panose="02010600030101010101" pitchFamily="2" charset="-122"/>
                </a:rPr>
                <a:t>ID</a:t>
              </a:r>
              <a:endParaRPr lang="en-US" altLang="zh-CN" sz="1800" dirty="0">
                <a:latin typeface="Arial" panose="020B0604020202020204" pitchFamily="34" charset="0"/>
                <a:ea typeface="宋体" panose="02010600030101010101" pitchFamily="2" charset="-122"/>
              </a:endParaRPr>
            </a:p>
          </p:txBody>
        </p:sp>
        <p:sp>
          <p:nvSpPr>
            <p:cNvPr id="72717" name="Rectangle 13">
              <a:extLst>
                <a:ext uri="{FF2B5EF4-FFF2-40B4-BE49-F238E27FC236}">
                  <a16:creationId xmlns:a16="http://schemas.microsoft.com/office/drawing/2014/main" id="{13C36929-FF22-4705-B00B-42735AFD3AEC}"/>
                </a:ext>
              </a:extLst>
            </p:cNvPr>
            <p:cNvSpPr>
              <a:spLocks noChangeArrowheads="1"/>
            </p:cNvSpPr>
            <p:nvPr/>
          </p:nvSpPr>
          <p:spPr bwMode="auto">
            <a:xfrm>
              <a:off x="4560888" y="1835150"/>
              <a:ext cx="625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latin typeface="Arial" panose="020B0604020202020204" pitchFamily="34" charset="0"/>
                  <a:ea typeface="宋体" panose="02010600030101010101" pitchFamily="2" charset="-122"/>
                </a:rPr>
                <a:t>EX</a:t>
              </a:r>
            </a:p>
          </p:txBody>
        </p:sp>
        <p:sp>
          <p:nvSpPr>
            <p:cNvPr id="72718" name="Rectangle 14">
              <a:extLst>
                <a:ext uri="{FF2B5EF4-FFF2-40B4-BE49-F238E27FC236}">
                  <a16:creationId xmlns:a16="http://schemas.microsoft.com/office/drawing/2014/main" id="{A9977C02-2F8B-444A-992C-59D1AF582DD4}"/>
                </a:ext>
              </a:extLst>
            </p:cNvPr>
            <p:cNvSpPr>
              <a:spLocks noChangeArrowheads="1"/>
            </p:cNvSpPr>
            <p:nvPr/>
          </p:nvSpPr>
          <p:spPr bwMode="auto">
            <a:xfrm>
              <a:off x="5040313" y="1835150"/>
              <a:ext cx="752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dirty="0" smtClean="0">
                  <a:latin typeface="Arial" panose="020B0604020202020204" pitchFamily="34" charset="0"/>
                  <a:ea typeface="宋体" panose="02010600030101010101" pitchFamily="2" charset="-122"/>
                </a:rPr>
                <a:t>Mem</a:t>
              </a:r>
              <a:endParaRPr lang="en-US" altLang="zh-CN" sz="1800" dirty="0">
                <a:latin typeface="Arial" panose="020B0604020202020204" pitchFamily="34" charset="0"/>
                <a:ea typeface="宋体" panose="02010600030101010101" pitchFamily="2" charset="-122"/>
              </a:endParaRPr>
            </a:p>
          </p:txBody>
        </p:sp>
        <p:sp>
          <p:nvSpPr>
            <p:cNvPr id="72719" name="Rectangle 15">
              <a:extLst>
                <a:ext uri="{FF2B5EF4-FFF2-40B4-BE49-F238E27FC236}">
                  <a16:creationId xmlns:a16="http://schemas.microsoft.com/office/drawing/2014/main" id="{3FA02F69-C5C5-4ECA-A947-5145DA82A2B0}"/>
                </a:ext>
              </a:extLst>
            </p:cNvPr>
            <p:cNvSpPr>
              <a:spLocks noChangeArrowheads="1"/>
            </p:cNvSpPr>
            <p:nvPr/>
          </p:nvSpPr>
          <p:spPr bwMode="auto">
            <a:xfrm>
              <a:off x="5845175" y="1835150"/>
              <a:ext cx="5937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dirty="0" err="1" smtClean="0">
                  <a:latin typeface="Arial" panose="020B0604020202020204" pitchFamily="34" charset="0"/>
                  <a:ea typeface="宋体" panose="02010600030101010101" pitchFamily="2" charset="-122"/>
                </a:rPr>
                <a:t>Wr</a:t>
              </a:r>
              <a:endParaRPr lang="en-US" altLang="zh-CN" sz="1800" dirty="0">
                <a:latin typeface="Arial" panose="020B0604020202020204" pitchFamily="34" charset="0"/>
                <a:ea typeface="宋体" panose="02010600030101010101" pitchFamily="2" charset="-122"/>
              </a:endParaRPr>
            </a:p>
          </p:txBody>
        </p:sp>
        <p:sp>
          <p:nvSpPr>
            <p:cNvPr id="72720" name="Line 16">
              <a:extLst>
                <a:ext uri="{FF2B5EF4-FFF2-40B4-BE49-F238E27FC236}">
                  <a16:creationId xmlns:a16="http://schemas.microsoft.com/office/drawing/2014/main" id="{8200CEDF-44EA-4FA3-B789-44C1EA4C0815}"/>
                </a:ext>
              </a:extLst>
            </p:cNvPr>
            <p:cNvSpPr>
              <a:spLocks noChangeShapeType="1"/>
            </p:cNvSpPr>
            <p:nvPr/>
          </p:nvSpPr>
          <p:spPr bwMode="auto">
            <a:xfrm>
              <a:off x="3683000" y="1614488"/>
              <a:ext cx="0" cy="448310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21" name="Line 17">
              <a:extLst>
                <a:ext uri="{FF2B5EF4-FFF2-40B4-BE49-F238E27FC236}">
                  <a16:creationId xmlns:a16="http://schemas.microsoft.com/office/drawing/2014/main" id="{D807521C-2293-4C4C-959A-2697ADFEAA81}"/>
                </a:ext>
              </a:extLst>
            </p:cNvPr>
            <p:cNvSpPr>
              <a:spLocks noChangeShapeType="1"/>
            </p:cNvSpPr>
            <p:nvPr/>
          </p:nvSpPr>
          <p:spPr bwMode="auto">
            <a:xfrm>
              <a:off x="4368800" y="1614488"/>
              <a:ext cx="0" cy="448310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22" name="Line 18">
              <a:extLst>
                <a:ext uri="{FF2B5EF4-FFF2-40B4-BE49-F238E27FC236}">
                  <a16:creationId xmlns:a16="http://schemas.microsoft.com/office/drawing/2014/main" id="{B1F1624E-F17C-4A5D-8475-78633008648C}"/>
                </a:ext>
              </a:extLst>
            </p:cNvPr>
            <p:cNvSpPr>
              <a:spLocks noChangeShapeType="1"/>
            </p:cNvSpPr>
            <p:nvPr/>
          </p:nvSpPr>
          <p:spPr bwMode="auto">
            <a:xfrm>
              <a:off x="5054600" y="1614488"/>
              <a:ext cx="0" cy="448310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23" name="Line 19">
              <a:extLst>
                <a:ext uri="{FF2B5EF4-FFF2-40B4-BE49-F238E27FC236}">
                  <a16:creationId xmlns:a16="http://schemas.microsoft.com/office/drawing/2014/main" id="{EBF1980E-0263-4396-ABB8-93EB241E020E}"/>
                </a:ext>
              </a:extLst>
            </p:cNvPr>
            <p:cNvSpPr>
              <a:spLocks noChangeShapeType="1"/>
            </p:cNvSpPr>
            <p:nvPr/>
          </p:nvSpPr>
          <p:spPr bwMode="auto">
            <a:xfrm>
              <a:off x="5740400" y="1614488"/>
              <a:ext cx="0" cy="448310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24" name="Line 20">
              <a:extLst>
                <a:ext uri="{FF2B5EF4-FFF2-40B4-BE49-F238E27FC236}">
                  <a16:creationId xmlns:a16="http://schemas.microsoft.com/office/drawing/2014/main" id="{4B17B3EE-E0A5-4934-95A0-539B2493163D}"/>
                </a:ext>
              </a:extLst>
            </p:cNvPr>
            <p:cNvSpPr>
              <a:spLocks noChangeShapeType="1"/>
            </p:cNvSpPr>
            <p:nvPr/>
          </p:nvSpPr>
          <p:spPr bwMode="auto">
            <a:xfrm>
              <a:off x="6426200" y="1614488"/>
              <a:ext cx="0" cy="448310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25" name="Line 21">
              <a:extLst>
                <a:ext uri="{FF2B5EF4-FFF2-40B4-BE49-F238E27FC236}">
                  <a16:creationId xmlns:a16="http://schemas.microsoft.com/office/drawing/2014/main" id="{75441439-3DC7-40AF-B7C4-E8C60860E0AE}"/>
                </a:ext>
              </a:extLst>
            </p:cNvPr>
            <p:cNvSpPr>
              <a:spLocks noChangeShapeType="1"/>
            </p:cNvSpPr>
            <p:nvPr/>
          </p:nvSpPr>
          <p:spPr bwMode="auto">
            <a:xfrm>
              <a:off x="7112000" y="1614488"/>
              <a:ext cx="0" cy="448310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26" name="Line 22">
              <a:extLst>
                <a:ext uri="{FF2B5EF4-FFF2-40B4-BE49-F238E27FC236}">
                  <a16:creationId xmlns:a16="http://schemas.microsoft.com/office/drawing/2014/main" id="{59026D24-50E9-4338-B4B4-282182236E9D}"/>
                </a:ext>
              </a:extLst>
            </p:cNvPr>
            <p:cNvSpPr>
              <a:spLocks noChangeShapeType="1"/>
            </p:cNvSpPr>
            <p:nvPr/>
          </p:nvSpPr>
          <p:spPr bwMode="auto">
            <a:xfrm>
              <a:off x="7797800" y="1614488"/>
              <a:ext cx="0" cy="448310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27" name="Line 23">
              <a:extLst>
                <a:ext uri="{FF2B5EF4-FFF2-40B4-BE49-F238E27FC236}">
                  <a16:creationId xmlns:a16="http://schemas.microsoft.com/office/drawing/2014/main" id="{BEABD9CB-1A36-451E-ABBD-BA5D774AC579}"/>
                </a:ext>
              </a:extLst>
            </p:cNvPr>
            <p:cNvSpPr>
              <a:spLocks noChangeShapeType="1"/>
            </p:cNvSpPr>
            <p:nvPr/>
          </p:nvSpPr>
          <p:spPr bwMode="auto">
            <a:xfrm>
              <a:off x="8483600" y="1614488"/>
              <a:ext cx="0" cy="448310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28" name="Freeform 24">
              <a:extLst>
                <a:ext uri="{FF2B5EF4-FFF2-40B4-BE49-F238E27FC236}">
                  <a16:creationId xmlns:a16="http://schemas.microsoft.com/office/drawing/2014/main" id="{A6202FD7-6906-4663-9460-EE4046F7D07B}"/>
                </a:ext>
              </a:extLst>
            </p:cNvPr>
            <p:cNvSpPr>
              <a:spLocks/>
            </p:cNvSpPr>
            <p:nvPr/>
          </p:nvSpPr>
          <p:spPr bwMode="auto">
            <a:xfrm>
              <a:off x="5149850" y="2141538"/>
              <a:ext cx="257175" cy="458787"/>
            </a:xfrm>
            <a:custGeom>
              <a:avLst/>
              <a:gdLst>
                <a:gd name="T0" fmla="*/ 2147483646 w 162"/>
                <a:gd name="T1" fmla="*/ 0 h 289"/>
                <a:gd name="T2" fmla="*/ 0 w 162"/>
                <a:gd name="T3" fmla="*/ 0 h 289"/>
                <a:gd name="T4" fmla="*/ 0 w 162"/>
                <a:gd name="T5" fmla="*/ 2147483646 h 289"/>
                <a:gd name="T6" fmla="*/ 2147483646 w 162"/>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29" name="Freeform 25">
              <a:extLst>
                <a:ext uri="{FF2B5EF4-FFF2-40B4-BE49-F238E27FC236}">
                  <a16:creationId xmlns:a16="http://schemas.microsoft.com/office/drawing/2014/main" id="{7E2B795A-0914-4ABC-B91F-864BD837D4F1}"/>
                </a:ext>
              </a:extLst>
            </p:cNvPr>
            <p:cNvSpPr>
              <a:spLocks/>
            </p:cNvSpPr>
            <p:nvPr/>
          </p:nvSpPr>
          <p:spPr bwMode="auto">
            <a:xfrm>
              <a:off x="5405438" y="2141538"/>
              <a:ext cx="260350" cy="458787"/>
            </a:xfrm>
            <a:custGeom>
              <a:avLst/>
              <a:gdLst>
                <a:gd name="T0" fmla="*/ 0 w 164"/>
                <a:gd name="T1" fmla="*/ 0 h 289"/>
                <a:gd name="T2" fmla="*/ 2147483646 w 164"/>
                <a:gd name="T3" fmla="*/ 0 h 289"/>
                <a:gd name="T4" fmla="*/ 2147483646 w 164"/>
                <a:gd name="T5" fmla="*/ 2147483646 h 289"/>
                <a:gd name="T6" fmla="*/ 0 w 164"/>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30" name="Freeform 26">
              <a:extLst>
                <a:ext uri="{FF2B5EF4-FFF2-40B4-BE49-F238E27FC236}">
                  <a16:creationId xmlns:a16="http://schemas.microsoft.com/office/drawing/2014/main" id="{E813BB31-6E4B-4205-A804-1E125B12B86A}"/>
                </a:ext>
              </a:extLst>
            </p:cNvPr>
            <p:cNvSpPr>
              <a:spLocks/>
            </p:cNvSpPr>
            <p:nvPr/>
          </p:nvSpPr>
          <p:spPr bwMode="auto">
            <a:xfrm>
              <a:off x="4541838" y="1989138"/>
              <a:ext cx="338137" cy="763587"/>
            </a:xfrm>
            <a:custGeom>
              <a:avLst/>
              <a:gdLst>
                <a:gd name="T0" fmla="*/ 0 w 213"/>
                <a:gd name="T1" fmla="*/ 2147483646 h 481"/>
                <a:gd name="T2" fmla="*/ 2147483646 w 213"/>
                <a:gd name="T3" fmla="*/ 2147483646 h 481"/>
                <a:gd name="T4" fmla="*/ 0 w 213"/>
                <a:gd name="T5" fmla="*/ 2147483646 h 481"/>
                <a:gd name="T6" fmla="*/ 0 w 213"/>
                <a:gd name="T7" fmla="*/ 0 h 481"/>
                <a:gd name="T8" fmla="*/ 2147483646 w 213"/>
                <a:gd name="T9" fmla="*/ 2147483646 h 481"/>
                <a:gd name="T10" fmla="*/ 2147483646 w 213"/>
                <a:gd name="T11" fmla="*/ 2147483646 h 481"/>
                <a:gd name="T12" fmla="*/ 0 w 213"/>
                <a:gd name="T13" fmla="*/ 2147483646 h 481"/>
                <a:gd name="T14" fmla="*/ 0 w 213"/>
                <a:gd name="T15" fmla="*/ 2147483646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31" name="Rectangle 27">
              <a:extLst>
                <a:ext uri="{FF2B5EF4-FFF2-40B4-BE49-F238E27FC236}">
                  <a16:creationId xmlns:a16="http://schemas.microsoft.com/office/drawing/2014/main" id="{76299A48-7969-49E9-976A-9BCB551746FF}"/>
                </a:ext>
              </a:extLst>
            </p:cNvPr>
            <p:cNvSpPr>
              <a:spLocks noChangeArrowheads="1"/>
            </p:cNvSpPr>
            <p:nvPr/>
          </p:nvSpPr>
          <p:spPr bwMode="auto">
            <a:xfrm rot="5400000">
              <a:off x="4390232" y="2183606"/>
              <a:ext cx="6080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ALU</a:t>
              </a:r>
            </a:p>
          </p:txBody>
        </p:sp>
        <p:sp>
          <p:nvSpPr>
            <p:cNvPr id="72732" name="Rectangle 28">
              <a:extLst>
                <a:ext uri="{FF2B5EF4-FFF2-40B4-BE49-F238E27FC236}">
                  <a16:creationId xmlns:a16="http://schemas.microsoft.com/office/drawing/2014/main" id="{4A87E459-CAC3-4B18-A2D3-15020BD66C15}"/>
                </a:ext>
              </a:extLst>
            </p:cNvPr>
            <p:cNvSpPr>
              <a:spLocks noChangeArrowheads="1"/>
            </p:cNvSpPr>
            <p:nvPr/>
          </p:nvSpPr>
          <p:spPr bwMode="auto">
            <a:xfrm>
              <a:off x="3133725" y="2201863"/>
              <a:ext cx="4302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Im</a:t>
              </a:r>
            </a:p>
          </p:txBody>
        </p:sp>
        <p:grpSp>
          <p:nvGrpSpPr>
            <p:cNvPr id="72733" name="Group 29">
              <a:extLst>
                <a:ext uri="{FF2B5EF4-FFF2-40B4-BE49-F238E27FC236}">
                  <a16:creationId xmlns:a16="http://schemas.microsoft.com/office/drawing/2014/main" id="{6E4C0336-C759-4FE1-8E29-FE59613C055E}"/>
                </a:ext>
              </a:extLst>
            </p:cNvPr>
            <p:cNvGrpSpPr>
              <a:grpSpLocks/>
            </p:cNvGrpSpPr>
            <p:nvPr/>
          </p:nvGrpSpPr>
          <p:grpSpPr bwMode="auto">
            <a:xfrm>
              <a:off x="3071813" y="2141538"/>
              <a:ext cx="539750" cy="458787"/>
              <a:chOff x="1935" y="1349"/>
              <a:chExt cx="340" cy="289"/>
            </a:xfrm>
          </p:grpSpPr>
          <p:sp>
            <p:nvSpPr>
              <p:cNvPr id="72883" name="Freeform 30">
                <a:extLst>
                  <a:ext uri="{FF2B5EF4-FFF2-40B4-BE49-F238E27FC236}">
                    <a16:creationId xmlns:a16="http://schemas.microsoft.com/office/drawing/2014/main" id="{6A23D087-B840-47FE-8736-87E94EF304B7}"/>
                  </a:ext>
                </a:extLst>
              </p:cNvPr>
              <p:cNvSpPr>
                <a:spLocks/>
              </p:cNvSpPr>
              <p:nvPr/>
            </p:nvSpPr>
            <p:spPr bwMode="auto">
              <a:xfrm>
                <a:off x="1935" y="134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884" name="Freeform 31">
                <a:extLst>
                  <a:ext uri="{FF2B5EF4-FFF2-40B4-BE49-F238E27FC236}">
                    <a16:creationId xmlns:a16="http://schemas.microsoft.com/office/drawing/2014/main" id="{CCA7ECBB-B668-4D4D-9379-3167633113A9}"/>
                  </a:ext>
                </a:extLst>
              </p:cNvPr>
              <p:cNvSpPr>
                <a:spLocks/>
              </p:cNvSpPr>
              <p:nvPr/>
            </p:nvSpPr>
            <p:spPr bwMode="auto">
              <a:xfrm>
                <a:off x="2104" y="134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2734" name="Rectangle 32">
              <a:extLst>
                <a:ext uri="{FF2B5EF4-FFF2-40B4-BE49-F238E27FC236}">
                  <a16:creationId xmlns:a16="http://schemas.microsoft.com/office/drawing/2014/main" id="{4CE9DDFE-2718-4F97-9F2A-5CDEE26BFA22}"/>
                </a:ext>
              </a:extLst>
            </p:cNvPr>
            <p:cNvSpPr>
              <a:spLocks noChangeArrowheads="1"/>
            </p:cNvSpPr>
            <p:nvPr/>
          </p:nvSpPr>
          <p:spPr bwMode="auto">
            <a:xfrm>
              <a:off x="3778250" y="2159000"/>
              <a:ext cx="5191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sp>
          <p:nvSpPr>
            <p:cNvPr id="72735" name="Freeform 33">
              <a:extLst>
                <a:ext uri="{FF2B5EF4-FFF2-40B4-BE49-F238E27FC236}">
                  <a16:creationId xmlns:a16="http://schemas.microsoft.com/office/drawing/2014/main" id="{AEE5CCEF-5CE7-4167-A633-402272DEE9C5}"/>
                </a:ext>
              </a:extLst>
            </p:cNvPr>
            <p:cNvSpPr>
              <a:spLocks/>
            </p:cNvSpPr>
            <p:nvPr/>
          </p:nvSpPr>
          <p:spPr bwMode="auto">
            <a:xfrm>
              <a:off x="3802063" y="2141538"/>
              <a:ext cx="236537" cy="458787"/>
            </a:xfrm>
            <a:custGeom>
              <a:avLst/>
              <a:gdLst>
                <a:gd name="T0" fmla="*/ 2147483646 w 149"/>
                <a:gd name="T1" fmla="*/ 0 h 289"/>
                <a:gd name="T2" fmla="*/ 0 w 149"/>
                <a:gd name="T3" fmla="*/ 0 h 289"/>
                <a:gd name="T4" fmla="*/ 0 w 149"/>
                <a:gd name="T5" fmla="*/ 2147483646 h 289"/>
                <a:gd name="T6" fmla="*/ 2147483646 w 149"/>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36" name="Freeform 34">
              <a:extLst>
                <a:ext uri="{FF2B5EF4-FFF2-40B4-BE49-F238E27FC236}">
                  <a16:creationId xmlns:a16="http://schemas.microsoft.com/office/drawing/2014/main" id="{645198BB-D761-46EE-9267-BD9A0CAECD42}"/>
                </a:ext>
              </a:extLst>
            </p:cNvPr>
            <p:cNvSpPr>
              <a:spLocks/>
            </p:cNvSpPr>
            <p:nvPr/>
          </p:nvSpPr>
          <p:spPr bwMode="auto">
            <a:xfrm>
              <a:off x="4037013" y="2141538"/>
              <a:ext cx="234950" cy="458787"/>
            </a:xfrm>
            <a:custGeom>
              <a:avLst/>
              <a:gdLst>
                <a:gd name="T0" fmla="*/ 0 w 148"/>
                <a:gd name="T1" fmla="*/ 0 h 289"/>
                <a:gd name="T2" fmla="*/ 2147483646 w 148"/>
                <a:gd name="T3" fmla="*/ 0 h 289"/>
                <a:gd name="T4" fmla="*/ 2147483646 w 148"/>
                <a:gd name="T5" fmla="*/ 2147483646 h 289"/>
                <a:gd name="T6" fmla="*/ 0 w 148"/>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37" name="Line 35">
              <a:extLst>
                <a:ext uri="{FF2B5EF4-FFF2-40B4-BE49-F238E27FC236}">
                  <a16:creationId xmlns:a16="http://schemas.microsoft.com/office/drawing/2014/main" id="{C6A52F85-1926-492D-855A-7C53553C0A82}"/>
                </a:ext>
              </a:extLst>
            </p:cNvPr>
            <p:cNvSpPr>
              <a:spLocks noChangeShapeType="1"/>
            </p:cNvSpPr>
            <p:nvPr/>
          </p:nvSpPr>
          <p:spPr bwMode="auto">
            <a:xfrm>
              <a:off x="3613150" y="2370138"/>
              <a:ext cx="165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38" name="Freeform 36">
              <a:extLst>
                <a:ext uri="{FF2B5EF4-FFF2-40B4-BE49-F238E27FC236}">
                  <a16:creationId xmlns:a16="http://schemas.microsoft.com/office/drawing/2014/main" id="{7C032E26-017E-4D15-92C9-1FE7376C7582}"/>
                </a:ext>
              </a:extLst>
            </p:cNvPr>
            <p:cNvSpPr>
              <a:spLocks/>
            </p:cNvSpPr>
            <p:nvPr/>
          </p:nvSpPr>
          <p:spPr bwMode="auto">
            <a:xfrm>
              <a:off x="3717925" y="2217738"/>
              <a:ext cx="76200" cy="153987"/>
            </a:xfrm>
            <a:custGeom>
              <a:avLst/>
              <a:gdLst>
                <a:gd name="T0" fmla="*/ 0 w 48"/>
                <a:gd name="T1" fmla="*/ 2147483646 h 97"/>
                <a:gd name="T2" fmla="*/ 0 w 48"/>
                <a:gd name="T3" fmla="*/ 0 h 97"/>
                <a:gd name="T4" fmla="*/ 2147483646 w 48"/>
                <a:gd name="T5" fmla="*/ 0 h 97"/>
                <a:gd name="T6" fmla="*/ 2147483646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39" name="Line 37">
              <a:extLst>
                <a:ext uri="{FF2B5EF4-FFF2-40B4-BE49-F238E27FC236}">
                  <a16:creationId xmlns:a16="http://schemas.microsoft.com/office/drawing/2014/main" id="{68081CC9-D02E-4172-AC26-A89321C05396}"/>
                </a:ext>
              </a:extLst>
            </p:cNvPr>
            <p:cNvSpPr>
              <a:spLocks noChangeShapeType="1"/>
            </p:cNvSpPr>
            <p:nvPr/>
          </p:nvSpPr>
          <p:spPr bwMode="auto">
            <a:xfrm>
              <a:off x="4273550" y="2217738"/>
              <a:ext cx="2619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40" name="Rectangle 38">
              <a:extLst>
                <a:ext uri="{FF2B5EF4-FFF2-40B4-BE49-F238E27FC236}">
                  <a16:creationId xmlns:a16="http://schemas.microsoft.com/office/drawing/2014/main" id="{47F19ECE-71ED-48FE-888E-15A8B7245F6B}"/>
                </a:ext>
              </a:extLst>
            </p:cNvPr>
            <p:cNvSpPr>
              <a:spLocks noChangeArrowheads="1"/>
            </p:cNvSpPr>
            <p:nvPr/>
          </p:nvSpPr>
          <p:spPr bwMode="auto">
            <a:xfrm>
              <a:off x="5126038" y="2217738"/>
              <a:ext cx="496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Dm</a:t>
              </a:r>
            </a:p>
          </p:txBody>
        </p:sp>
        <p:sp>
          <p:nvSpPr>
            <p:cNvPr id="72741" name="Rectangle 39">
              <a:extLst>
                <a:ext uri="{FF2B5EF4-FFF2-40B4-BE49-F238E27FC236}">
                  <a16:creationId xmlns:a16="http://schemas.microsoft.com/office/drawing/2014/main" id="{496408F5-6F91-40DA-AFB8-9CE479F6A4E2}"/>
                </a:ext>
              </a:extLst>
            </p:cNvPr>
            <p:cNvSpPr>
              <a:spLocks noChangeArrowheads="1"/>
            </p:cNvSpPr>
            <p:nvPr/>
          </p:nvSpPr>
          <p:spPr bwMode="auto">
            <a:xfrm>
              <a:off x="5856288" y="2151063"/>
              <a:ext cx="5191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sp>
          <p:nvSpPr>
            <p:cNvPr id="72742" name="Freeform 40">
              <a:extLst>
                <a:ext uri="{FF2B5EF4-FFF2-40B4-BE49-F238E27FC236}">
                  <a16:creationId xmlns:a16="http://schemas.microsoft.com/office/drawing/2014/main" id="{F4A649F6-22C1-4A4A-B3F7-AC48BF24DB49}"/>
                </a:ext>
              </a:extLst>
            </p:cNvPr>
            <p:cNvSpPr>
              <a:spLocks/>
            </p:cNvSpPr>
            <p:nvPr/>
          </p:nvSpPr>
          <p:spPr bwMode="auto">
            <a:xfrm>
              <a:off x="6116638" y="2141538"/>
              <a:ext cx="227012" cy="458787"/>
            </a:xfrm>
            <a:custGeom>
              <a:avLst/>
              <a:gdLst>
                <a:gd name="T0" fmla="*/ 0 w 143"/>
                <a:gd name="T1" fmla="*/ 0 h 289"/>
                <a:gd name="T2" fmla="*/ 2147483646 w 143"/>
                <a:gd name="T3" fmla="*/ 0 h 289"/>
                <a:gd name="T4" fmla="*/ 2147483646 w 143"/>
                <a:gd name="T5" fmla="*/ 2147483646 h 289"/>
                <a:gd name="T6" fmla="*/ 0 w 143"/>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43" name="Line 41">
              <a:extLst>
                <a:ext uri="{FF2B5EF4-FFF2-40B4-BE49-F238E27FC236}">
                  <a16:creationId xmlns:a16="http://schemas.microsoft.com/office/drawing/2014/main" id="{EA9B71D1-CDDF-462F-9F45-B247615436BE}"/>
                </a:ext>
              </a:extLst>
            </p:cNvPr>
            <p:cNvSpPr>
              <a:spLocks noChangeShapeType="1"/>
            </p:cNvSpPr>
            <p:nvPr/>
          </p:nvSpPr>
          <p:spPr bwMode="auto">
            <a:xfrm>
              <a:off x="5653088" y="2370138"/>
              <a:ext cx="2333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44" name="Line 42">
              <a:extLst>
                <a:ext uri="{FF2B5EF4-FFF2-40B4-BE49-F238E27FC236}">
                  <a16:creationId xmlns:a16="http://schemas.microsoft.com/office/drawing/2014/main" id="{E3504934-6579-4262-8EAE-9463AA4A992F}"/>
                </a:ext>
              </a:extLst>
            </p:cNvPr>
            <p:cNvSpPr>
              <a:spLocks noChangeShapeType="1"/>
            </p:cNvSpPr>
            <p:nvPr/>
          </p:nvSpPr>
          <p:spPr bwMode="auto">
            <a:xfrm>
              <a:off x="4884738" y="2370138"/>
              <a:ext cx="2587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45" name="Freeform 43">
              <a:extLst>
                <a:ext uri="{FF2B5EF4-FFF2-40B4-BE49-F238E27FC236}">
                  <a16:creationId xmlns:a16="http://schemas.microsoft.com/office/drawing/2014/main" id="{148B93A3-A339-4BF0-BDAA-8DE3E8412216}"/>
                </a:ext>
              </a:extLst>
            </p:cNvPr>
            <p:cNvSpPr>
              <a:spLocks/>
            </p:cNvSpPr>
            <p:nvPr/>
          </p:nvSpPr>
          <p:spPr bwMode="auto">
            <a:xfrm>
              <a:off x="5083175" y="2370138"/>
              <a:ext cx="684213" cy="306387"/>
            </a:xfrm>
            <a:custGeom>
              <a:avLst/>
              <a:gdLst>
                <a:gd name="T0" fmla="*/ 0 w 431"/>
                <a:gd name="T1" fmla="*/ 0 h 193"/>
                <a:gd name="T2" fmla="*/ 0 w 431"/>
                <a:gd name="T3" fmla="*/ 2147483646 h 193"/>
                <a:gd name="T4" fmla="*/ 2147483646 w 431"/>
                <a:gd name="T5" fmla="*/ 2147483646 h 193"/>
                <a:gd name="T6" fmla="*/ 2147483646 w 431"/>
                <a:gd name="T7" fmla="*/ 2147483646 h 193"/>
                <a:gd name="T8" fmla="*/ 2147483646 w 431"/>
                <a:gd name="T9" fmla="*/ 0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46" name="Line 44">
              <a:extLst>
                <a:ext uri="{FF2B5EF4-FFF2-40B4-BE49-F238E27FC236}">
                  <a16:creationId xmlns:a16="http://schemas.microsoft.com/office/drawing/2014/main" id="{D0D4F756-83F3-4308-A8FF-E2113B6630E7}"/>
                </a:ext>
              </a:extLst>
            </p:cNvPr>
            <p:cNvSpPr>
              <a:spLocks noChangeShapeType="1"/>
            </p:cNvSpPr>
            <p:nvPr/>
          </p:nvSpPr>
          <p:spPr bwMode="auto">
            <a:xfrm>
              <a:off x="4273550" y="2522538"/>
              <a:ext cx="2619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47" name="Freeform 45">
              <a:extLst>
                <a:ext uri="{FF2B5EF4-FFF2-40B4-BE49-F238E27FC236}">
                  <a16:creationId xmlns:a16="http://schemas.microsoft.com/office/drawing/2014/main" id="{2C365DB7-981B-4D58-914D-770B5F8285DA}"/>
                </a:ext>
              </a:extLst>
            </p:cNvPr>
            <p:cNvSpPr>
              <a:spLocks/>
            </p:cNvSpPr>
            <p:nvPr/>
          </p:nvSpPr>
          <p:spPr bwMode="auto">
            <a:xfrm>
              <a:off x="4452938" y="2362200"/>
              <a:ext cx="534987" cy="441325"/>
            </a:xfrm>
            <a:custGeom>
              <a:avLst/>
              <a:gdLst>
                <a:gd name="T0" fmla="*/ 0 w 337"/>
                <a:gd name="T1" fmla="*/ 2147483646 h 278"/>
                <a:gd name="T2" fmla="*/ 0 w 337"/>
                <a:gd name="T3" fmla="*/ 2147483646 h 278"/>
                <a:gd name="T4" fmla="*/ 2147483646 w 337"/>
                <a:gd name="T5" fmla="*/ 2147483646 h 278"/>
                <a:gd name="T6" fmla="*/ 2147483646 w 337"/>
                <a:gd name="T7" fmla="*/ 2147483646 h 278"/>
                <a:gd name="T8" fmla="*/ 2147483646 w 337"/>
                <a:gd name="T9" fmla="*/ 0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2748" name="Group 46">
              <a:extLst>
                <a:ext uri="{FF2B5EF4-FFF2-40B4-BE49-F238E27FC236}">
                  <a16:creationId xmlns:a16="http://schemas.microsoft.com/office/drawing/2014/main" id="{D319D449-BAA5-4DDD-A8BC-4DB3E26FA059}"/>
                </a:ext>
              </a:extLst>
            </p:cNvPr>
            <p:cNvGrpSpPr>
              <a:grpSpLocks/>
            </p:cNvGrpSpPr>
            <p:nvPr/>
          </p:nvGrpSpPr>
          <p:grpSpPr bwMode="auto">
            <a:xfrm>
              <a:off x="7239000" y="4833938"/>
              <a:ext cx="352425" cy="763587"/>
              <a:chOff x="4560" y="3045"/>
              <a:chExt cx="222" cy="481"/>
            </a:xfrm>
          </p:grpSpPr>
          <p:sp>
            <p:nvSpPr>
              <p:cNvPr id="72881" name="Freeform 47">
                <a:extLst>
                  <a:ext uri="{FF2B5EF4-FFF2-40B4-BE49-F238E27FC236}">
                    <a16:creationId xmlns:a16="http://schemas.microsoft.com/office/drawing/2014/main" id="{46DC4F55-9016-496B-925C-631865A6628E}"/>
                  </a:ext>
                </a:extLst>
              </p:cNvPr>
              <p:cNvSpPr>
                <a:spLocks/>
              </p:cNvSpPr>
              <p:nvPr/>
            </p:nvSpPr>
            <p:spPr bwMode="auto">
              <a:xfrm>
                <a:off x="4569" y="3045"/>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882" name="Rectangle 48">
                <a:extLst>
                  <a:ext uri="{FF2B5EF4-FFF2-40B4-BE49-F238E27FC236}">
                    <a16:creationId xmlns:a16="http://schemas.microsoft.com/office/drawing/2014/main" id="{38504285-9848-4195-BE51-58224588DD58}"/>
                  </a:ext>
                </a:extLst>
              </p:cNvPr>
              <p:cNvSpPr>
                <a:spLocks noChangeArrowheads="1"/>
              </p:cNvSpPr>
              <p:nvPr/>
            </p:nvSpPr>
            <p:spPr bwMode="auto">
              <a:xfrm rot="5400000">
                <a:off x="4473" y="3168"/>
                <a:ext cx="38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ALU</a:t>
                </a:r>
              </a:p>
            </p:txBody>
          </p:sp>
        </p:grpSp>
        <p:grpSp>
          <p:nvGrpSpPr>
            <p:cNvPr id="72749" name="Group 49">
              <a:extLst>
                <a:ext uri="{FF2B5EF4-FFF2-40B4-BE49-F238E27FC236}">
                  <a16:creationId xmlns:a16="http://schemas.microsoft.com/office/drawing/2014/main" id="{4B19907A-6340-43D9-819A-703CF36D9397}"/>
                </a:ext>
              </a:extLst>
            </p:cNvPr>
            <p:cNvGrpSpPr>
              <a:grpSpLocks/>
            </p:cNvGrpSpPr>
            <p:nvPr/>
          </p:nvGrpSpPr>
          <p:grpSpPr bwMode="auto">
            <a:xfrm>
              <a:off x="5759450" y="4986338"/>
              <a:ext cx="563563" cy="458787"/>
              <a:chOff x="3628" y="3141"/>
              <a:chExt cx="355" cy="289"/>
            </a:xfrm>
          </p:grpSpPr>
          <p:sp>
            <p:nvSpPr>
              <p:cNvPr id="72877" name="Rectangle 50">
                <a:extLst>
                  <a:ext uri="{FF2B5EF4-FFF2-40B4-BE49-F238E27FC236}">
                    <a16:creationId xmlns:a16="http://schemas.microsoft.com/office/drawing/2014/main" id="{26075CA0-9A03-4B9C-8E1F-5BBB27F59928}"/>
                  </a:ext>
                </a:extLst>
              </p:cNvPr>
              <p:cNvSpPr>
                <a:spLocks noChangeArrowheads="1"/>
              </p:cNvSpPr>
              <p:nvPr/>
            </p:nvSpPr>
            <p:spPr bwMode="auto">
              <a:xfrm>
                <a:off x="3628" y="3147"/>
                <a:ext cx="2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Im</a:t>
                </a:r>
              </a:p>
            </p:txBody>
          </p:sp>
          <p:grpSp>
            <p:nvGrpSpPr>
              <p:cNvPr id="72878" name="Group 51">
                <a:extLst>
                  <a:ext uri="{FF2B5EF4-FFF2-40B4-BE49-F238E27FC236}">
                    <a16:creationId xmlns:a16="http://schemas.microsoft.com/office/drawing/2014/main" id="{A14D4476-44FA-4682-B7E3-D0457E05685B}"/>
                  </a:ext>
                </a:extLst>
              </p:cNvPr>
              <p:cNvGrpSpPr>
                <a:grpSpLocks/>
              </p:cNvGrpSpPr>
              <p:nvPr/>
            </p:nvGrpSpPr>
            <p:grpSpPr bwMode="auto">
              <a:xfrm>
                <a:off x="3643" y="3141"/>
                <a:ext cx="340" cy="289"/>
                <a:chOff x="3643" y="3141"/>
                <a:chExt cx="340" cy="289"/>
              </a:xfrm>
            </p:grpSpPr>
            <p:sp>
              <p:nvSpPr>
                <p:cNvPr id="72879" name="Freeform 52">
                  <a:extLst>
                    <a:ext uri="{FF2B5EF4-FFF2-40B4-BE49-F238E27FC236}">
                      <a16:creationId xmlns:a16="http://schemas.microsoft.com/office/drawing/2014/main" id="{22634591-73C3-4FA0-943A-51CF3E74CBF1}"/>
                    </a:ext>
                  </a:extLst>
                </p:cNvPr>
                <p:cNvSpPr>
                  <a:spLocks/>
                </p:cNvSpPr>
                <p:nvPr/>
              </p:nvSpPr>
              <p:spPr bwMode="auto">
                <a:xfrm>
                  <a:off x="3643" y="3141"/>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880" name="Freeform 53">
                  <a:extLst>
                    <a:ext uri="{FF2B5EF4-FFF2-40B4-BE49-F238E27FC236}">
                      <a16:creationId xmlns:a16="http://schemas.microsoft.com/office/drawing/2014/main" id="{2CC3DF82-4362-4C3D-96D5-EFCB68EE81EB}"/>
                    </a:ext>
                  </a:extLst>
                </p:cNvPr>
                <p:cNvSpPr>
                  <a:spLocks/>
                </p:cNvSpPr>
                <p:nvPr/>
              </p:nvSpPr>
              <p:spPr bwMode="auto">
                <a:xfrm>
                  <a:off x="3812" y="3141"/>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72750" name="Rectangle 54">
              <a:extLst>
                <a:ext uri="{FF2B5EF4-FFF2-40B4-BE49-F238E27FC236}">
                  <a16:creationId xmlns:a16="http://schemas.microsoft.com/office/drawing/2014/main" id="{6E1A8676-D8F1-4EF7-B7CF-0AFFF95A0061}"/>
                </a:ext>
              </a:extLst>
            </p:cNvPr>
            <p:cNvSpPr>
              <a:spLocks noChangeArrowheads="1"/>
            </p:cNvSpPr>
            <p:nvPr/>
          </p:nvSpPr>
          <p:spPr bwMode="auto">
            <a:xfrm>
              <a:off x="6489700" y="5003800"/>
              <a:ext cx="5191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grpSp>
          <p:nvGrpSpPr>
            <p:cNvPr id="72751" name="Group 55">
              <a:extLst>
                <a:ext uri="{FF2B5EF4-FFF2-40B4-BE49-F238E27FC236}">
                  <a16:creationId xmlns:a16="http://schemas.microsoft.com/office/drawing/2014/main" id="{EA1AA01A-8F8E-4980-A38A-C1FF0B2B1573}"/>
                </a:ext>
              </a:extLst>
            </p:cNvPr>
            <p:cNvGrpSpPr>
              <a:grpSpLocks/>
            </p:cNvGrpSpPr>
            <p:nvPr/>
          </p:nvGrpSpPr>
          <p:grpSpPr bwMode="auto">
            <a:xfrm>
              <a:off x="6513513" y="4986338"/>
              <a:ext cx="469900" cy="458787"/>
              <a:chOff x="4103" y="3141"/>
              <a:chExt cx="296" cy="289"/>
            </a:xfrm>
          </p:grpSpPr>
          <p:sp>
            <p:nvSpPr>
              <p:cNvPr id="72875" name="Freeform 56">
                <a:extLst>
                  <a:ext uri="{FF2B5EF4-FFF2-40B4-BE49-F238E27FC236}">
                    <a16:creationId xmlns:a16="http://schemas.microsoft.com/office/drawing/2014/main" id="{EBD8FECF-6DDD-4BAB-8178-962616FFCF7F}"/>
                  </a:ext>
                </a:extLst>
              </p:cNvPr>
              <p:cNvSpPr>
                <a:spLocks/>
              </p:cNvSpPr>
              <p:nvPr/>
            </p:nvSpPr>
            <p:spPr bwMode="auto">
              <a:xfrm>
                <a:off x="4103" y="3141"/>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876" name="Freeform 57">
                <a:extLst>
                  <a:ext uri="{FF2B5EF4-FFF2-40B4-BE49-F238E27FC236}">
                    <a16:creationId xmlns:a16="http://schemas.microsoft.com/office/drawing/2014/main" id="{1514BF44-57F4-43E5-9289-8C07874E88DC}"/>
                  </a:ext>
                </a:extLst>
              </p:cNvPr>
              <p:cNvSpPr>
                <a:spLocks/>
              </p:cNvSpPr>
              <p:nvPr/>
            </p:nvSpPr>
            <p:spPr bwMode="auto">
              <a:xfrm>
                <a:off x="4251" y="3141"/>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2752" name="Line 58">
              <a:extLst>
                <a:ext uri="{FF2B5EF4-FFF2-40B4-BE49-F238E27FC236}">
                  <a16:creationId xmlns:a16="http://schemas.microsoft.com/office/drawing/2014/main" id="{DE442F67-E76A-4F80-BD30-D6F3011C5B5D}"/>
                </a:ext>
              </a:extLst>
            </p:cNvPr>
            <p:cNvSpPr>
              <a:spLocks noChangeShapeType="1"/>
            </p:cNvSpPr>
            <p:nvPr/>
          </p:nvSpPr>
          <p:spPr bwMode="auto">
            <a:xfrm>
              <a:off x="6324600" y="5214938"/>
              <a:ext cx="165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53" name="Freeform 59">
              <a:extLst>
                <a:ext uri="{FF2B5EF4-FFF2-40B4-BE49-F238E27FC236}">
                  <a16:creationId xmlns:a16="http://schemas.microsoft.com/office/drawing/2014/main" id="{E8776571-61A8-4AA8-9215-39962DC5C0B0}"/>
                </a:ext>
              </a:extLst>
            </p:cNvPr>
            <p:cNvSpPr>
              <a:spLocks/>
            </p:cNvSpPr>
            <p:nvPr/>
          </p:nvSpPr>
          <p:spPr bwMode="auto">
            <a:xfrm>
              <a:off x="6429375" y="5062538"/>
              <a:ext cx="76200" cy="153987"/>
            </a:xfrm>
            <a:custGeom>
              <a:avLst/>
              <a:gdLst>
                <a:gd name="T0" fmla="*/ 0 w 48"/>
                <a:gd name="T1" fmla="*/ 2147483646 h 97"/>
                <a:gd name="T2" fmla="*/ 0 w 48"/>
                <a:gd name="T3" fmla="*/ 0 h 97"/>
                <a:gd name="T4" fmla="*/ 2147483646 w 48"/>
                <a:gd name="T5" fmla="*/ 0 h 97"/>
                <a:gd name="T6" fmla="*/ 2147483646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54" name="Line 60">
              <a:extLst>
                <a:ext uri="{FF2B5EF4-FFF2-40B4-BE49-F238E27FC236}">
                  <a16:creationId xmlns:a16="http://schemas.microsoft.com/office/drawing/2014/main" id="{8B5C4A54-7870-4CB5-B273-51AACDDFDD12}"/>
                </a:ext>
              </a:extLst>
            </p:cNvPr>
            <p:cNvSpPr>
              <a:spLocks noChangeShapeType="1"/>
            </p:cNvSpPr>
            <p:nvPr/>
          </p:nvSpPr>
          <p:spPr bwMode="auto">
            <a:xfrm>
              <a:off x="6985000" y="5062538"/>
              <a:ext cx="2619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55" name="Rectangle 61">
              <a:extLst>
                <a:ext uri="{FF2B5EF4-FFF2-40B4-BE49-F238E27FC236}">
                  <a16:creationId xmlns:a16="http://schemas.microsoft.com/office/drawing/2014/main" id="{DC4771A9-7FFB-4CA9-A064-97D5C4258A99}"/>
                </a:ext>
              </a:extLst>
            </p:cNvPr>
            <p:cNvSpPr>
              <a:spLocks noChangeArrowheads="1"/>
            </p:cNvSpPr>
            <p:nvPr/>
          </p:nvSpPr>
          <p:spPr bwMode="auto">
            <a:xfrm>
              <a:off x="7786688" y="4995863"/>
              <a:ext cx="496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Dm</a:t>
              </a:r>
            </a:p>
          </p:txBody>
        </p:sp>
        <p:grpSp>
          <p:nvGrpSpPr>
            <p:cNvPr id="72756" name="Group 62">
              <a:extLst>
                <a:ext uri="{FF2B5EF4-FFF2-40B4-BE49-F238E27FC236}">
                  <a16:creationId xmlns:a16="http://schemas.microsoft.com/office/drawing/2014/main" id="{C1879D30-AB33-4D5A-99F0-52AF3733DD56}"/>
                </a:ext>
              </a:extLst>
            </p:cNvPr>
            <p:cNvGrpSpPr>
              <a:grpSpLocks/>
            </p:cNvGrpSpPr>
            <p:nvPr/>
          </p:nvGrpSpPr>
          <p:grpSpPr bwMode="auto">
            <a:xfrm>
              <a:off x="7861300" y="4986338"/>
              <a:ext cx="515938" cy="458787"/>
              <a:chOff x="4952" y="3141"/>
              <a:chExt cx="325" cy="289"/>
            </a:xfrm>
          </p:grpSpPr>
          <p:sp>
            <p:nvSpPr>
              <p:cNvPr id="72873" name="Freeform 63">
                <a:extLst>
                  <a:ext uri="{FF2B5EF4-FFF2-40B4-BE49-F238E27FC236}">
                    <a16:creationId xmlns:a16="http://schemas.microsoft.com/office/drawing/2014/main" id="{48537804-8129-416A-B5E6-A684F3A1605C}"/>
                  </a:ext>
                </a:extLst>
              </p:cNvPr>
              <p:cNvSpPr>
                <a:spLocks/>
              </p:cNvSpPr>
              <p:nvPr/>
            </p:nvSpPr>
            <p:spPr bwMode="auto">
              <a:xfrm>
                <a:off x="4952" y="3141"/>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874" name="Freeform 64">
                <a:extLst>
                  <a:ext uri="{FF2B5EF4-FFF2-40B4-BE49-F238E27FC236}">
                    <a16:creationId xmlns:a16="http://schemas.microsoft.com/office/drawing/2014/main" id="{DDCC7023-420D-4A1E-BC47-42FD76412357}"/>
                  </a:ext>
                </a:extLst>
              </p:cNvPr>
              <p:cNvSpPr>
                <a:spLocks/>
              </p:cNvSpPr>
              <p:nvPr/>
            </p:nvSpPr>
            <p:spPr bwMode="auto">
              <a:xfrm>
                <a:off x="5113" y="3141"/>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2757" name="Rectangle 65">
              <a:extLst>
                <a:ext uri="{FF2B5EF4-FFF2-40B4-BE49-F238E27FC236}">
                  <a16:creationId xmlns:a16="http://schemas.microsoft.com/office/drawing/2014/main" id="{AEEFA139-F5C3-4F01-9EB0-C3348A5E5600}"/>
                </a:ext>
              </a:extLst>
            </p:cNvPr>
            <p:cNvSpPr>
              <a:spLocks noChangeArrowheads="1"/>
            </p:cNvSpPr>
            <p:nvPr/>
          </p:nvSpPr>
          <p:spPr bwMode="auto">
            <a:xfrm>
              <a:off x="8567738" y="4995863"/>
              <a:ext cx="5191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grpSp>
          <p:nvGrpSpPr>
            <p:cNvPr id="72758" name="Group 66">
              <a:extLst>
                <a:ext uri="{FF2B5EF4-FFF2-40B4-BE49-F238E27FC236}">
                  <a16:creationId xmlns:a16="http://schemas.microsoft.com/office/drawing/2014/main" id="{EC17A5B2-CDD0-4C3E-9B31-11B14CD65BF3}"/>
                </a:ext>
              </a:extLst>
            </p:cNvPr>
            <p:cNvGrpSpPr>
              <a:grpSpLocks/>
            </p:cNvGrpSpPr>
            <p:nvPr/>
          </p:nvGrpSpPr>
          <p:grpSpPr bwMode="auto">
            <a:xfrm>
              <a:off x="8604250" y="4986338"/>
              <a:ext cx="450850" cy="458787"/>
              <a:chOff x="5420" y="3141"/>
              <a:chExt cx="284" cy="289"/>
            </a:xfrm>
          </p:grpSpPr>
          <p:sp>
            <p:nvSpPr>
              <p:cNvPr id="72871" name="Freeform 67">
                <a:extLst>
                  <a:ext uri="{FF2B5EF4-FFF2-40B4-BE49-F238E27FC236}">
                    <a16:creationId xmlns:a16="http://schemas.microsoft.com/office/drawing/2014/main" id="{B6A85643-F6CA-4935-8A01-27149A352AFC}"/>
                  </a:ext>
                </a:extLst>
              </p:cNvPr>
              <p:cNvSpPr>
                <a:spLocks/>
              </p:cNvSpPr>
              <p:nvPr/>
            </p:nvSpPr>
            <p:spPr bwMode="auto">
              <a:xfrm>
                <a:off x="5420" y="3141"/>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872" name="Freeform 68">
                <a:extLst>
                  <a:ext uri="{FF2B5EF4-FFF2-40B4-BE49-F238E27FC236}">
                    <a16:creationId xmlns:a16="http://schemas.microsoft.com/office/drawing/2014/main" id="{59443D50-46A1-4780-8494-45823701705A}"/>
                  </a:ext>
                </a:extLst>
              </p:cNvPr>
              <p:cNvSpPr>
                <a:spLocks/>
              </p:cNvSpPr>
              <p:nvPr/>
            </p:nvSpPr>
            <p:spPr bwMode="auto">
              <a:xfrm>
                <a:off x="5561" y="3141"/>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2759" name="Line 69">
              <a:extLst>
                <a:ext uri="{FF2B5EF4-FFF2-40B4-BE49-F238E27FC236}">
                  <a16:creationId xmlns:a16="http://schemas.microsoft.com/office/drawing/2014/main" id="{D70379E9-8934-4B2F-B705-138192709F23}"/>
                </a:ext>
              </a:extLst>
            </p:cNvPr>
            <p:cNvSpPr>
              <a:spLocks noChangeShapeType="1"/>
            </p:cNvSpPr>
            <p:nvPr/>
          </p:nvSpPr>
          <p:spPr bwMode="auto">
            <a:xfrm>
              <a:off x="8364538" y="5214938"/>
              <a:ext cx="2333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60" name="Line 70">
              <a:extLst>
                <a:ext uri="{FF2B5EF4-FFF2-40B4-BE49-F238E27FC236}">
                  <a16:creationId xmlns:a16="http://schemas.microsoft.com/office/drawing/2014/main" id="{E512A7BD-04B8-4413-96C1-6C320B2270ED}"/>
                </a:ext>
              </a:extLst>
            </p:cNvPr>
            <p:cNvSpPr>
              <a:spLocks noChangeShapeType="1"/>
            </p:cNvSpPr>
            <p:nvPr/>
          </p:nvSpPr>
          <p:spPr bwMode="auto">
            <a:xfrm>
              <a:off x="7596188" y="5214938"/>
              <a:ext cx="2587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61" name="Freeform 71">
              <a:extLst>
                <a:ext uri="{FF2B5EF4-FFF2-40B4-BE49-F238E27FC236}">
                  <a16:creationId xmlns:a16="http://schemas.microsoft.com/office/drawing/2014/main" id="{7DF7CA25-5D49-4D5D-93D8-46FBD6431553}"/>
                </a:ext>
              </a:extLst>
            </p:cNvPr>
            <p:cNvSpPr>
              <a:spLocks/>
            </p:cNvSpPr>
            <p:nvPr/>
          </p:nvSpPr>
          <p:spPr bwMode="auto">
            <a:xfrm>
              <a:off x="7794625" y="5214938"/>
              <a:ext cx="684213" cy="306387"/>
            </a:xfrm>
            <a:custGeom>
              <a:avLst/>
              <a:gdLst>
                <a:gd name="T0" fmla="*/ 0 w 431"/>
                <a:gd name="T1" fmla="*/ 0 h 193"/>
                <a:gd name="T2" fmla="*/ 0 w 431"/>
                <a:gd name="T3" fmla="*/ 2147483646 h 193"/>
                <a:gd name="T4" fmla="*/ 2147483646 w 431"/>
                <a:gd name="T5" fmla="*/ 2147483646 h 193"/>
                <a:gd name="T6" fmla="*/ 2147483646 w 431"/>
                <a:gd name="T7" fmla="*/ 2147483646 h 193"/>
                <a:gd name="T8" fmla="*/ 2147483646 w 431"/>
                <a:gd name="T9" fmla="*/ 0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62" name="Line 72">
              <a:extLst>
                <a:ext uri="{FF2B5EF4-FFF2-40B4-BE49-F238E27FC236}">
                  <a16:creationId xmlns:a16="http://schemas.microsoft.com/office/drawing/2014/main" id="{6B48DFB8-4F2B-4D4D-BD19-9E6AB96CA1FC}"/>
                </a:ext>
              </a:extLst>
            </p:cNvPr>
            <p:cNvSpPr>
              <a:spLocks noChangeShapeType="1"/>
            </p:cNvSpPr>
            <p:nvPr/>
          </p:nvSpPr>
          <p:spPr bwMode="auto">
            <a:xfrm>
              <a:off x="6985000" y="5367338"/>
              <a:ext cx="2619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63" name="Freeform 73">
              <a:extLst>
                <a:ext uri="{FF2B5EF4-FFF2-40B4-BE49-F238E27FC236}">
                  <a16:creationId xmlns:a16="http://schemas.microsoft.com/office/drawing/2014/main" id="{E970C234-A079-4AC1-A95F-1DE56EF6372B}"/>
                </a:ext>
              </a:extLst>
            </p:cNvPr>
            <p:cNvSpPr>
              <a:spLocks/>
            </p:cNvSpPr>
            <p:nvPr/>
          </p:nvSpPr>
          <p:spPr bwMode="auto">
            <a:xfrm>
              <a:off x="7177088" y="5207000"/>
              <a:ext cx="534987" cy="441325"/>
            </a:xfrm>
            <a:custGeom>
              <a:avLst/>
              <a:gdLst>
                <a:gd name="T0" fmla="*/ 0 w 337"/>
                <a:gd name="T1" fmla="*/ 2147483646 h 278"/>
                <a:gd name="T2" fmla="*/ 0 w 337"/>
                <a:gd name="T3" fmla="*/ 2147483646 h 278"/>
                <a:gd name="T4" fmla="*/ 2147483646 w 337"/>
                <a:gd name="T5" fmla="*/ 2147483646 h 278"/>
                <a:gd name="T6" fmla="*/ 2147483646 w 337"/>
                <a:gd name="T7" fmla="*/ 2147483646 h 278"/>
                <a:gd name="T8" fmla="*/ 2147483646 w 337"/>
                <a:gd name="T9" fmla="*/ 0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64" name="Line 74">
              <a:extLst>
                <a:ext uri="{FF2B5EF4-FFF2-40B4-BE49-F238E27FC236}">
                  <a16:creationId xmlns:a16="http://schemas.microsoft.com/office/drawing/2014/main" id="{694A879D-17EB-4846-B600-94BF9005E982}"/>
                </a:ext>
              </a:extLst>
            </p:cNvPr>
            <p:cNvSpPr>
              <a:spLocks noChangeShapeType="1"/>
            </p:cNvSpPr>
            <p:nvPr/>
          </p:nvSpPr>
          <p:spPr bwMode="auto">
            <a:xfrm>
              <a:off x="6532563" y="2408238"/>
              <a:ext cx="177800" cy="2549525"/>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65" name="Oval 75">
              <a:extLst>
                <a:ext uri="{FF2B5EF4-FFF2-40B4-BE49-F238E27FC236}">
                  <a16:creationId xmlns:a16="http://schemas.microsoft.com/office/drawing/2014/main" id="{153EE287-8BD1-47D9-BB57-104874D797F8}"/>
                </a:ext>
              </a:extLst>
            </p:cNvPr>
            <p:cNvSpPr>
              <a:spLocks noChangeArrowheads="1"/>
            </p:cNvSpPr>
            <p:nvPr/>
          </p:nvSpPr>
          <p:spPr bwMode="auto">
            <a:xfrm>
              <a:off x="6440488" y="2335213"/>
              <a:ext cx="106362" cy="106362"/>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2767" name="Rectangle 77">
              <a:extLst>
                <a:ext uri="{FF2B5EF4-FFF2-40B4-BE49-F238E27FC236}">
                  <a16:creationId xmlns:a16="http://schemas.microsoft.com/office/drawing/2014/main" id="{F24AC236-2DB7-4BBB-BD02-E8CAA0FD6947}"/>
                </a:ext>
              </a:extLst>
            </p:cNvPr>
            <p:cNvSpPr>
              <a:spLocks noChangeArrowheads="1"/>
            </p:cNvSpPr>
            <p:nvPr/>
          </p:nvSpPr>
          <p:spPr bwMode="auto">
            <a:xfrm>
              <a:off x="947738" y="2701925"/>
              <a:ext cx="833437"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2800">
                  <a:solidFill>
                    <a:schemeClr val="accent1"/>
                  </a:solidFill>
                  <a:latin typeface="Arial" panose="020B0604020202020204" pitchFamily="34" charset="0"/>
                  <a:ea typeface="宋体" panose="02010600030101010101" pitchFamily="2" charset="-122"/>
                </a:rPr>
                <a:t>nop</a:t>
              </a:r>
            </a:p>
          </p:txBody>
        </p:sp>
        <p:sp>
          <p:nvSpPr>
            <p:cNvPr id="72768" name="Rectangle 78">
              <a:extLst>
                <a:ext uri="{FF2B5EF4-FFF2-40B4-BE49-F238E27FC236}">
                  <a16:creationId xmlns:a16="http://schemas.microsoft.com/office/drawing/2014/main" id="{693196C0-BAF7-4714-9308-90D55D25F259}"/>
                </a:ext>
              </a:extLst>
            </p:cNvPr>
            <p:cNvSpPr>
              <a:spLocks noChangeArrowheads="1"/>
            </p:cNvSpPr>
            <p:nvPr/>
          </p:nvSpPr>
          <p:spPr bwMode="auto">
            <a:xfrm>
              <a:off x="947738" y="3395663"/>
              <a:ext cx="833437"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2800">
                  <a:solidFill>
                    <a:schemeClr val="accent1"/>
                  </a:solidFill>
                  <a:latin typeface="Arial" panose="020B0604020202020204" pitchFamily="34" charset="0"/>
                  <a:ea typeface="宋体" panose="02010600030101010101" pitchFamily="2" charset="-122"/>
                </a:rPr>
                <a:t>nop</a:t>
              </a:r>
            </a:p>
          </p:txBody>
        </p:sp>
        <p:sp>
          <p:nvSpPr>
            <p:cNvPr id="72769" name="Rectangle 79">
              <a:extLst>
                <a:ext uri="{FF2B5EF4-FFF2-40B4-BE49-F238E27FC236}">
                  <a16:creationId xmlns:a16="http://schemas.microsoft.com/office/drawing/2014/main" id="{DCD86453-72EF-4370-9E4E-BE43E09FAC61}"/>
                </a:ext>
              </a:extLst>
            </p:cNvPr>
            <p:cNvSpPr>
              <a:spLocks noChangeArrowheads="1"/>
            </p:cNvSpPr>
            <p:nvPr/>
          </p:nvSpPr>
          <p:spPr bwMode="auto">
            <a:xfrm>
              <a:off x="985838" y="4124325"/>
              <a:ext cx="833437"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2800">
                  <a:solidFill>
                    <a:schemeClr val="accent1"/>
                  </a:solidFill>
                  <a:latin typeface="Arial" panose="020B0604020202020204" pitchFamily="34" charset="0"/>
                  <a:ea typeface="宋体" panose="02010600030101010101" pitchFamily="2" charset="-122"/>
                </a:rPr>
                <a:t>nop</a:t>
              </a:r>
            </a:p>
          </p:txBody>
        </p:sp>
        <p:grpSp>
          <p:nvGrpSpPr>
            <p:cNvPr id="72770" name="Group 80">
              <a:extLst>
                <a:ext uri="{FF2B5EF4-FFF2-40B4-BE49-F238E27FC236}">
                  <a16:creationId xmlns:a16="http://schemas.microsoft.com/office/drawing/2014/main" id="{AD26D4EF-1A5C-42AD-82B3-3220064BE86A}"/>
                </a:ext>
              </a:extLst>
            </p:cNvPr>
            <p:cNvGrpSpPr>
              <a:grpSpLocks/>
            </p:cNvGrpSpPr>
            <p:nvPr/>
          </p:nvGrpSpPr>
          <p:grpSpPr bwMode="auto">
            <a:xfrm>
              <a:off x="7918450" y="5562600"/>
              <a:ext cx="352425" cy="763588"/>
              <a:chOff x="4972" y="3504"/>
              <a:chExt cx="222" cy="481"/>
            </a:xfrm>
          </p:grpSpPr>
          <p:sp>
            <p:nvSpPr>
              <p:cNvPr id="72869" name="Freeform 81">
                <a:extLst>
                  <a:ext uri="{FF2B5EF4-FFF2-40B4-BE49-F238E27FC236}">
                    <a16:creationId xmlns:a16="http://schemas.microsoft.com/office/drawing/2014/main" id="{15E2BFB5-B303-4B8B-9DE1-159A0D0329EE}"/>
                  </a:ext>
                </a:extLst>
              </p:cNvPr>
              <p:cNvSpPr>
                <a:spLocks/>
              </p:cNvSpPr>
              <p:nvPr/>
            </p:nvSpPr>
            <p:spPr bwMode="auto">
              <a:xfrm>
                <a:off x="4981" y="3504"/>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870" name="Rectangle 82">
                <a:extLst>
                  <a:ext uri="{FF2B5EF4-FFF2-40B4-BE49-F238E27FC236}">
                    <a16:creationId xmlns:a16="http://schemas.microsoft.com/office/drawing/2014/main" id="{4DC7F68D-4B5C-4141-8410-099C858B2BD6}"/>
                  </a:ext>
                </a:extLst>
              </p:cNvPr>
              <p:cNvSpPr>
                <a:spLocks noChangeArrowheads="1"/>
              </p:cNvSpPr>
              <p:nvPr/>
            </p:nvSpPr>
            <p:spPr bwMode="auto">
              <a:xfrm rot="5400000">
                <a:off x="4885" y="3627"/>
                <a:ext cx="38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ALU</a:t>
                </a:r>
              </a:p>
            </p:txBody>
          </p:sp>
        </p:grpSp>
        <p:grpSp>
          <p:nvGrpSpPr>
            <p:cNvPr id="72771" name="Group 83">
              <a:extLst>
                <a:ext uri="{FF2B5EF4-FFF2-40B4-BE49-F238E27FC236}">
                  <a16:creationId xmlns:a16="http://schemas.microsoft.com/office/drawing/2014/main" id="{B1C4CDB4-278D-41E7-A65D-2999D071FA96}"/>
                </a:ext>
              </a:extLst>
            </p:cNvPr>
            <p:cNvGrpSpPr>
              <a:grpSpLocks/>
            </p:cNvGrpSpPr>
            <p:nvPr/>
          </p:nvGrpSpPr>
          <p:grpSpPr bwMode="auto">
            <a:xfrm>
              <a:off x="6438900" y="5715000"/>
              <a:ext cx="563563" cy="458788"/>
              <a:chOff x="4040" y="3600"/>
              <a:chExt cx="355" cy="289"/>
            </a:xfrm>
          </p:grpSpPr>
          <p:sp>
            <p:nvSpPr>
              <p:cNvPr id="72865" name="Rectangle 84">
                <a:extLst>
                  <a:ext uri="{FF2B5EF4-FFF2-40B4-BE49-F238E27FC236}">
                    <a16:creationId xmlns:a16="http://schemas.microsoft.com/office/drawing/2014/main" id="{46788729-436C-468F-B836-4CD0EAC4CBE9}"/>
                  </a:ext>
                </a:extLst>
              </p:cNvPr>
              <p:cNvSpPr>
                <a:spLocks noChangeArrowheads="1"/>
              </p:cNvSpPr>
              <p:nvPr/>
            </p:nvSpPr>
            <p:spPr bwMode="auto">
              <a:xfrm>
                <a:off x="4040" y="3606"/>
                <a:ext cx="2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Im</a:t>
                </a:r>
              </a:p>
            </p:txBody>
          </p:sp>
          <p:grpSp>
            <p:nvGrpSpPr>
              <p:cNvPr id="72866" name="Group 85">
                <a:extLst>
                  <a:ext uri="{FF2B5EF4-FFF2-40B4-BE49-F238E27FC236}">
                    <a16:creationId xmlns:a16="http://schemas.microsoft.com/office/drawing/2014/main" id="{2BFB9C88-B88E-4E3F-90B2-E044F274D38B}"/>
                  </a:ext>
                </a:extLst>
              </p:cNvPr>
              <p:cNvGrpSpPr>
                <a:grpSpLocks/>
              </p:cNvGrpSpPr>
              <p:nvPr/>
            </p:nvGrpSpPr>
            <p:grpSpPr bwMode="auto">
              <a:xfrm>
                <a:off x="4055" y="3600"/>
                <a:ext cx="340" cy="289"/>
                <a:chOff x="4055" y="3600"/>
                <a:chExt cx="340" cy="289"/>
              </a:xfrm>
            </p:grpSpPr>
            <p:sp>
              <p:nvSpPr>
                <p:cNvPr id="72867" name="Freeform 86">
                  <a:extLst>
                    <a:ext uri="{FF2B5EF4-FFF2-40B4-BE49-F238E27FC236}">
                      <a16:creationId xmlns:a16="http://schemas.microsoft.com/office/drawing/2014/main" id="{9BF8E6C6-503D-45ED-93CA-FA62AD53A8E6}"/>
                    </a:ext>
                  </a:extLst>
                </p:cNvPr>
                <p:cNvSpPr>
                  <a:spLocks/>
                </p:cNvSpPr>
                <p:nvPr/>
              </p:nvSpPr>
              <p:spPr bwMode="auto">
                <a:xfrm>
                  <a:off x="4055" y="3600"/>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868" name="Freeform 87">
                  <a:extLst>
                    <a:ext uri="{FF2B5EF4-FFF2-40B4-BE49-F238E27FC236}">
                      <a16:creationId xmlns:a16="http://schemas.microsoft.com/office/drawing/2014/main" id="{F7E33531-5C1A-45B7-B752-59D091FAAF66}"/>
                    </a:ext>
                  </a:extLst>
                </p:cNvPr>
                <p:cNvSpPr>
                  <a:spLocks/>
                </p:cNvSpPr>
                <p:nvPr/>
              </p:nvSpPr>
              <p:spPr bwMode="auto">
                <a:xfrm>
                  <a:off x="4224" y="3600"/>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72772" name="Rectangle 88">
              <a:extLst>
                <a:ext uri="{FF2B5EF4-FFF2-40B4-BE49-F238E27FC236}">
                  <a16:creationId xmlns:a16="http://schemas.microsoft.com/office/drawing/2014/main" id="{9946A46F-DE5B-4696-A386-DFF7EA4D4F8A}"/>
                </a:ext>
              </a:extLst>
            </p:cNvPr>
            <p:cNvSpPr>
              <a:spLocks noChangeArrowheads="1"/>
            </p:cNvSpPr>
            <p:nvPr/>
          </p:nvSpPr>
          <p:spPr bwMode="auto">
            <a:xfrm>
              <a:off x="7169150" y="5732463"/>
              <a:ext cx="5191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grpSp>
          <p:nvGrpSpPr>
            <p:cNvPr id="72773" name="Group 89">
              <a:extLst>
                <a:ext uri="{FF2B5EF4-FFF2-40B4-BE49-F238E27FC236}">
                  <a16:creationId xmlns:a16="http://schemas.microsoft.com/office/drawing/2014/main" id="{C1754399-7039-4882-9D04-164D1495FADB}"/>
                </a:ext>
              </a:extLst>
            </p:cNvPr>
            <p:cNvGrpSpPr>
              <a:grpSpLocks/>
            </p:cNvGrpSpPr>
            <p:nvPr/>
          </p:nvGrpSpPr>
          <p:grpSpPr bwMode="auto">
            <a:xfrm>
              <a:off x="7192963" y="5715000"/>
              <a:ext cx="469900" cy="458788"/>
              <a:chOff x="4515" y="3600"/>
              <a:chExt cx="296" cy="289"/>
            </a:xfrm>
          </p:grpSpPr>
          <p:sp>
            <p:nvSpPr>
              <p:cNvPr id="72863" name="Freeform 90">
                <a:extLst>
                  <a:ext uri="{FF2B5EF4-FFF2-40B4-BE49-F238E27FC236}">
                    <a16:creationId xmlns:a16="http://schemas.microsoft.com/office/drawing/2014/main" id="{98FBECF5-AF09-46FC-8406-833406FFF60D}"/>
                  </a:ext>
                </a:extLst>
              </p:cNvPr>
              <p:cNvSpPr>
                <a:spLocks/>
              </p:cNvSpPr>
              <p:nvPr/>
            </p:nvSpPr>
            <p:spPr bwMode="auto">
              <a:xfrm>
                <a:off x="4515" y="3600"/>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864" name="Freeform 91">
                <a:extLst>
                  <a:ext uri="{FF2B5EF4-FFF2-40B4-BE49-F238E27FC236}">
                    <a16:creationId xmlns:a16="http://schemas.microsoft.com/office/drawing/2014/main" id="{FF7646CB-D7AA-4B15-8C24-C3D04F9FEF5B}"/>
                  </a:ext>
                </a:extLst>
              </p:cNvPr>
              <p:cNvSpPr>
                <a:spLocks/>
              </p:cNvSpPr>
              <p:nvPr/>
            </p:nvSpPr>
            <p:spPr bwMode="auto">
              <a:xfrm>
                <a:off x="4663" y="3600"/>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2774" name="Line 92">
              <a:extLst>
                <a:ext uri="{FF2B5EF4-FFF2-40B4-BE49-F238E27FC236}">
                  <a16:creationId xmlns:a16="http://schemas.microsoft.com/office/drawing/2014/main" id="{8FBB3F7E-A141-4347-A5A3-B0D3E696DEB4}"/>
                </a:ext>
              </a:extLst>
            </p:cNvPr>
            <p:cNvSpPr>
              <a:spLocks noChangeShapeType="1"/>
            </p:cNvSpPr>
            <p:nvPr/>
          </p:nvSpPr>
          <p:spPr bwMode="auto">
            <a:xfrm>
              <a:off x="7004050" y="5943600"/>
              <a:ext cx="165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75" name="Freeform 93">
              <a:extLst>
                <a:ext uri="{FF2B5EF4-FFF2-40B4-BE49-F238E27FC236}">
                  <a16:creationId xmlns:a16="http://schemas.microsoft.com/office/drawing/2014/main" id="{2C2E2D43-8FFF-41CD-BB0E-59711C65225D}"/>
                </a:ext>
              </a:extLst>
            </p:cNvPr>
            <p:cNvSpPr>
              <a:spLocks/>
            </p:cNvSpPr>
            <p:nvPr/>
          </p:nvSpPr>
          <p:spPr bwMode="auto">
            <a:xfrm>
              <a:off x="7108825" y="5791200"/>
              <a:ext cx="76200" cy="153988"/>
            </a:xfrm>
            <a:custGeom>
              <a:avLst/>
              <a:gdLst>
                <a:gd name="T0" fmla="*/ 0 w 48"/>
                <a:gd name="T1" fmla="*/ 2147483646 h 97"/>
                <a:gd name="T2" fmla="*/ 0 w 48"/>
                <a:gd name="T3" fmla="*/ 0 h 97"/>
                <a:gd name="T4" fmla="*/ 2147483646 w 48"/>
                <a:gd name="T5" fmla="*/ 0 h 97"/>
                <a:gd name="T6" fmla="*/ 2147483646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76" name="Line 94">
              <a:extLst>
                <a:ext uri="{FF2B5EF4-FFF2-40B4-BE49-F238E27FC236}">
                  <a16:creationId xmlns:a16="http://schemas.microsoft.com/office/drawing/2014/main" id="{9DD76720-474E-4682-8029-FCFE39A38A30}"/>
                </a:ext>
              </a:extLst>
            </p:cNvPr>
            <p:cNvSpPr>
              <a:spLocks noChangeShapeType="1"/>
            </p:cNvSpPr>
            <p:nvPr/>
          </p:nvSpPr>
          <p:spPr bwMode="auto">
            <a:xfrm>
              <a:off x="7664450" y="5791200"/>
              <a:ext cx="2619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77" name="Rectangle 95">
              <a:extLst>
                <a:ext uri="{FF2B5EF4-FFF2-40B4-BE49-F238E27FC236}">
                  <a16:creationId xmlns:a16="http://schemas.microsoft.com/office/drawing/2014/main" id="{749167A9-355B-41F4-9624-F305F8E973DA}"/>
                </a:ext>
              </a:extLst>
            </p:cNvPr>
            <p:cNvSpPr>
              <a:spLocks noChangeArrowheads="1"/>
            </p:cNvSpPr>
            <p:nvPr/>
          </p:nvSpPr>
          <p:spPr bwMode="auto">
            <a:xfrm>
              <a:off x="8466138" y="5724525"/>
              <a:ext cx="496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Dm</a:t>
              </a:r>
            </a:p>
          </p:txBody>
        </p:sp>
        <p:grpSp>
          <p:nvGrpSpPr>
            <p:cNvPr id="72778" name="Group 96">
              <a:extLst>
                <a:ext uri="{FF2B5EF4-FFF2-40B4-BE49-F238E27FC236}">
                  <a16:creationId xmlns:a16="http://schemas.microsoft.com/office/drawing/2014/main" id="{C2E65CE0-FD51-4EAA-ACE9-379BBE446B32}"/>
                </a:ext>
              </a:extLst>
            </p:cNvPr>
            <p:cNvGrpSpPr>
              <a:grpSpLocks/>
            </p:cNvGrpSpPr>
            <p:nvPr/>
          </p:nvGrpSpPr>
          <p:grpSpPr bwMode="auto">
            <a:xfrm>
              <a:off x="8540750" y="5715000"/>
              <a:ext cx="515938" cy="458788"/>
              <a:chOff x="5364" y="3600"/>
              <a:chExt cx="325" cy="289"/>
            </a:xfrm>
          </p:grpSpPr>
          <p:sp>
            <p:nvSpPr>
              <p:cNvPr id="72861" name="Freeform 97">
                <a:extLst>
                  <a:ext uri="{FF2B5EF4-FFF2-40B4-BE49-F238E27FC236}">
                    <a16:creationId xmlns:a16="http://schemas.microsoft.com/office/drawing/2014/main" id="{A5DE0CA6-7CC0-4D47-A5E8-2EDF79178531}"/>
                  </a:ext>
                </a:extLst>
              </p:cNvPr>
              <p:cNvSpPr>
                <a:spLocks/>
              </p:cNvSpPr>
              <p:nvPr/>
            </p:nvSpPr>
            <p:spPr bwMode="auto">
              <a:xfrm>
                <a:off x="5364" y="3600"/>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862" name="Freeform 98">
                <a:extLst>
                  <a:ext uri="{FF2B5EF4-FFF2-40B4-BE49-F238E27FC236}">
                    <a16:creationId xmlns:a16="http://schemas.microsoft.com/office/drawing/2014/main" id="{7A2A9EDE-C17C-453C-A97E-A0A49C2DB3B5}"/>
                  </a:ext>
                </a:extLst>
              </p:cNvPr>
              <p:cNvSpPr>
                <a:spLocks/>
              </p:cNvSpPr>
              <p:nvPr/>
            </p:nvSpPr>
            <p:spPr bwMode="auto">
              <a:xfrm>
                <a:off x="5525" y="3600"/>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2779" name="Line 99">
              <a:extLst>
                <a:ext uri="{FF2B5EF4-FFF2-40B4-BE49-F238E27FC236}">
                  <a16:creationId xmlns:a16="http://schemas.microsoft.com/office/drawing/2014/main" id="{EB6E5A2E-EBFA-4C25-9189-7C1261CFD31C}"/>
                </a:ext>
              </a:extLst>
            </p:cNvPr>
            <p:cNvSpPr>
              <a:spLocks noChangeShapeType="1"/>
            </p:cNvSpPr>
            <p:nvPr/>
          </p:nvSpPr>
          <p:spPr bwMode="auto">
            <a:xfrm>
              <a:off x="8275638" y="5943600"/>
              <a:ext cx="2587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80" name="Freeform 100">
              <a:extLst>
                <a:ext uri="{FF2B5EF4-FFF2-40B4-BE49-F238E27FC236}">
                  <a16:creationId xmlns:a16="http://schemas.microsoft.com/office/drawing/2014/main" id="{BDDEAC0C-FFE9-48ED-A0A7-09D71EF5264A}"/>
                </a:ext>
              </a:extLst>
            </p:cNvPr>
            <p:cNvSpPr>
              <a:spLocks/>
            </p:cNvSpPr>
            <p:nvPr/>
          </p:nvSpPr>
          <p:spPr bwMode="auto">
            <a:xfrm>
              <a:off x="8486775" y="5943600"/>
              <a:ext cx="684213" cy="306388"/>
            </a:xfrm>
            <a:custGeom>
              <a:avLst/>
              <a:gdLst>
                <a:gd name="T0" fmla="*/ 0 w 431"/>
                <a:gd name="T1" fmla="*/ 0 h 193"/>
                <a:gd name="T2" fmla="*/ 0 w 431"/>
                <a:gd name="T3" fmla="*/ 2147483646 h 193"/>
                <a:gd name="T4" fmla="*/ 2147483646 w 431"/>
                <a:gd name="T5" fmla="*/ 2147483646 h 193"/>
                <a:gd name="T6" fmla="*/ 2147483646 w 431"/>
                <a:gd name="T7" fmla="*/ 2147483646 h 193"/>
                <a:gd name="T8" fmla="*/ 2147483646 w 431"/>
                <a:gd name="T9" fmla="*/ 0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81" name="Line 101">
              <a:extLst>
                <a:ext uri="{FF2B5EF4-FFF2-40B4-BE49-F238E27FC236}">
                  <a16:creationId xmlns:a16="http://schemas.microsoft.com/office/drawing/2014/main" id="{4B4660A5-8AAE-493A-87E8-78EDDA3908F2}"/>
                </a:ext>
              </a:extLst>
            </p:cNvPr>
            <p:cNvSpPr>
              <a:spLocks noChangeShapeType="1"/>
            </p:cNvSpPr>
            <p:nvPr/>
          </p:nvSpPr>
          <p:spPr bwMode="auto">
            <a:xfrm>
              <a:off x="7664450" y="6096000"/>
              <a:ext cx="2619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82" name="Freeform 102">
              <a:extLst>
                <a:ext uri="{FF2B5EF4-FFF2-40B4-BE49-F238E27FC236}">
                  <a16:creationId xmlns:a16="http://schemas.microsoft.com/office/drawing/2014/main" id="{A23C9CB9-D0A9-47AF-A742-1E61AE868B8B}"/>
                </a:ext>
              </a:extLst>
            </p:cNvPr>
            <p:cNvSpPr>
              <a:spLocks/>
            </p:cNvSpPr>
            <p:nvPr/>
          </p:nvSpPr>
          <p:spPr bwMode="auto">
            <a:xfrm>
              <a:off x="7856538" y="5935663"/>
              <a:ext cx="534987" cy="441325"/>
            </a:xfrm>
            <a:custGeom>
              <a:avLst/>
              <a:gdLst>
                <a:gd name="T0" fmla="*/ 0 w 337"/>
                <a:gd name="T1" fmla="*/ 2147483646 h 278"/>
                <a:gd name="T2" fmla="*/ 0 w 337"/>
                <a:gd name="T3" fmla="*/ 2147483646 h 278"/>
                <a:gd name="T4" fmla="*/ 2147483646 w 337"/>
                <a:gd name="T5" fmla="*/ 2147483646 h 278"/>
                <a:gd name="T6" fmla="*/ 2147483646 w 337"/>
                <a:gd name="T7" fmla="*/ 2147483646 h 278"/>
                <a:gd name="T8" fmla="*/ 2147483646 w 337"/>
                <a:gd name="T9" fmla="*/ 0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83" name="Freeform 103">
              <a:extLst>
                <a:ext uri="{FF2B5EF4-FFF2-40B4-BE49-F238E27FC236}">
                  <a16:creationId xmlns:a16="http://schemas.microsoft.com/office/drawing/2014/main" id="{C03D30E3-6F09-445B-84FD-EF884E48A7FF}"/>
                </a:ext>
              </a:extLst>
            </p:cNvPr>
            <p:cNvSpPr>
              <a:spLocks/>
            </p:cNvSpPr>
            <p:nvPr/>
          </p:nvSpPr>
          <p:spPr bwMode="auto">
            <a:xfrm>
              <a:off x="4714875" y="2852738"/>
              <a:ext cx="234950" cy="458787"/>
            </a:xfrm>
            <a:custGeom>
              <a:avLst/>
              <a:gdLst>
                <a:gd name="T0" fmla="*/ 0 w 148"/>
                <a:gd name="T1" fmla="*/ 0 h 289"/>
                <a:gd name="T2" fmla="*/ 2147483646 w 148"/>
                <a:gd name="T3" fmla="*/ 0 h 289"/>
                <a:gd name="T4" fmla="*/ 2147483646 w 148"/>
                <a:gd name="T5" fmla="*/ 2147483646 h 289"/>
                <a:gd name="T6" fmla="*/ 0 w 148"/>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84" name="Freeform 104">
              <a:extLst>
                <a:ext uri="{FF2B5EF4-FFF2-40B4-BE49-F238E27FC236}">
                  <a16:creationId xmlns:a16="http://schemas.microsoft.com/office/drawing/2014/main" id="{9145E0C6-BB83-4E3D-95D6-FEBEE36EF59E}"/>
                </a:ext>
              </a:extLst>
            </p:cNvPr>
            <p:cNvSpPr>
              <a:spLocks/>
            </p:cNvSpPr>
            <p:nvPr/>
          </p:nvSpPr>
          <p:spPr bwMode="auto">
            <a:xfrm>
              <a:off x="5392738" y="3563938"/>
              <a:ext cx="234950" cy="458787"/>
            </a:xfrm>
            <a:custGeom>
              <a:avLst/>
              <a:gdLst>
                <a:gd name="T0" fmla="*/ 0 w 148"/>
                <a:gd name="T1" fmla="*/ 0 h 289"/>
                <a:gd name="T2" fmla="*/ 2147483646 w 148"/>
                <a:gd name="T3" fmla="*/ 0 h 289"/>
                <a:gd name="T4" fmla="*/ 2147483646 w 148"/>
                <a:gd name="T5" fmla="*/ 2147483646 h 289"/>
                <a:gd name="T6" fmla="*/ 0 w 148"/>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85" name="Freeform 105">
              <a:extLst>
                <a:ext uri="{FF2B5EF4-FFF2-40B4-BE49-F238E27FC236}">
                  <a16:creationId xmlns:a16="http://schemas.microsoft.com/office/drawing/2014/main" id="{DE70AF1D-16C3-4325-A7E9-AFCB2DB83DFC}"/>
                </a:ext>
              </a:extLst>
            </p:cNvPr>
            <p:cNvSpPr>
              <a:spLocks/>
            </p:cNvSpPr>
            <p:nvPr/>
          </p:nvSpPr>
          <p:spPr bwMode="auto">
            <a:xfrm>
              <a:off x="6070600" y="4275138"/>
              <a:ext cx="234950" cy="458787"/>
            </a:xfrm>
            <a:custGeom>
              <a:avLst/>
              <a:gdLst>
                <a:gd name="T0" fmla="*/ 0 w 148"/>
                <a:gd name="T1" fmla="*/ 0 h 289"/>
                <a:gd name="T2" fmla="*/ 2147483646 w 148"/>
                <a:gd name="T3" fmla="*/ 0 h 289"/>
                <a:gd name="T4" fmla="*/ 2147483646 w 148"/>
                <a:gd name="T5" fmla="*/ 2147483646 h 289"/>
                <a:gd name="T6" fmla="*/ 0 w 148"/>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2786" name="Group 106">
              <a:extLst>
                <a:ext uri="{FF2B5EF4-FFF2-40B4-BE49-F238E27FC236}">
                  <a16:creationId xmlns:a16="http://schemas.microsoft.com/office/drawing/2014/main" id="{B6397692-EE11-4373-BC28-E36AA06F15C5}"/>
                </a:ext>
              </a:extLst>
            </p:cNvPr>
            <p:cNvGrpSpPr>
              <a:grpSpLocks/>
            </p:cNvGrpSpPr>
            <p:nvPr/>
          </p:nvGrpSpPr>
          <p:grpSpPr bwMode="auto">
            <a:xfrm>
              <a:off x="5205413" y="2700338"/>
              <a:ext cx="352425" cy="763587"/>
              <a:chOff x="3279" y="1701"/>
              <a:chExt cx="222" cy="481"/>
            </a:xfrm>
          </p:grpSpPr>
          <p:sp>
            <p:nvSpPr>
              <p:cNvPr id="72859" name="Freeform 107">
                <a:extLst>
                  <a:ext uri="{FF2B5EF4-FFF2-40B4-BE49-F238E27FC236}">
                    <a16:creationId xmlns:a16="http://schemas.microsoft.com/office/drawing/2014/main" id="{12504463-1632-4809-98AB-82AB15191A1F}"/>
                  </a:ext>
                </a:extLst>
              </p:cNvPr>
              <p:cNvSpPr>
                <a:spLocks/>
              </p:cNvSpPr>
              <p:nvPr/>
            </p:nvSpPr>
            <p:spPr bwMode="auto">
              <a:xfrm>
                <a:off x="3288" y="1701"/>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860" name="Rectangle 108">
                <a:extLst>
                  <a:ext uri="{FF2B5EF4-FFF2-40B4-BE49-F238E27FC236}">
                    <a16:creationId xmlns:a16="http://schemas.microsoft.com/office/drawing/2014/main" id="{B6E87BD7-A232-4249-877C-525D5881CE29}"/>
                  </a:ext>
                </a:extLst>
              </p:cNvPr>
              <p:cNvSpPr>
                <a:spLocks noChangeArrowheads="1"/>
              </p:cNvSpPr>
              <p:nvPr/>
            </p:nvSpPr>
            <p:spPr bwMode="auto">
              <a:xfrm rot="5400000">
                <a:off x="3192" y="1824"/>
                <a:ext cx="38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ALU</a:t>
                </a:r>
              </a:p>
            </p:txBody>
          </p:sp>
        </p:grpSp>
        <p:grpSp>
          <p:nvGrpSpPr>
            <p:cNvPr id="72787" name="Group 109">
              <a:extLst>
                <a:ext uri="{FF2B5EF4-FFF2-40B4-BE49-F238E27FC236}">
                  <a16:creationId xmlns:a16="http://schemas.microsoft.com/office/drawing/2014/main" id="{2F135CBA-7283-465F-80AE-CB37B7254560}"/>
                </a:ext>
              </a:extLst>
            </p:cNvPr>
            <p:cNvGrpSpPr>
              <a:grpSpLocks/>
            </p:cNvGrpSpPr>
            <p:nvPr/>
          </p:nvGrpSpPr>
          <p:grpSpPr bwMode="auto">
            <a:xfrm>
              <a:off x="3725863" y="2852738"/>
              <a:ext cx="563562" cy="458787"/>
              <a:chOff x="2347" y="1797"/>
              <a:chExt cx="355" cy="289"/>
            </a:xfrm>
          </p:grpSpPr>
          <p:sp>
            <p:nvSpPr>
              <p:cNvPr id="72855" name="Rectangle 110">
                <a:extLst>
                  <a:ext uri="{FF2B5EF4-FFF2-40B4-BE49-F238E27FC236}">
                    <a16:creationId xmlns:a16="http://schemas.microsoft.com/office/drawing/2014/main" id="{6C81A689-630A-49C9-878A-88241087DD52}"/>
                  </a:ext>
                </a:extLst>
              </p:cNvPr>
              <p:cNvSpPr>
                <a:spLocks noChangeArrowheads="1"/>
              </p:cNvSpPr>
              <p:nvPr/>
            </p:nvSpPr>
            <p:spPr bwMode="auto">
              <a:xfrm>
                <a:off x="2347" y="1803"/>
                <a:ext cx="2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Im</a:t>
                </a:r>
              </a:p>
            </p:txBody>
          </p:sp>
          <p:grpSp>
            <p:nvGrpSpPr>
              <p:cNvPr id="72856" name="Group 111">
                <a:extLst>
                  <a:ext uri="{FF2B5EF4-FFF2-40B4-BE49-F238E27FC236}">
                    <a16:creationId xmlns:a16="http://schemas.microsoft.com/office/drawing/2014/main" id="{32649E16-21B2-4251-A351-536F381C1874}"/>
                  </a:ext>
                </a:extLst>
              </p:cNvPr>
              <p:cNvGrpSpPr>
                <a:grpSpLocks/>
              </p:cNvGrpSpPr>
              <p:nvPr/>
            </p:nvGrpSpPr>
            <p:grpSpPr bwMode="auto">
              <a:xfrm>
                <a:off x="2362" y="1797"/>
                <a:ext cx="340" cy="289"/>
                <a:chOff x="2362" y="1797"/>
                <a:chExt cx="340" cy="289"/>
              </a:xfrm>
            </p:grpSpPr>
            <p:sp>
              <p:nvSpPr>
                <p:cNvPr id="72857" name="Freeform 112">
                  <a:extLst>
                    <a:ext uri="{FF2B5EF4-FFF2-40B4-BE49-F238E27FC236}">
                      <a16:creationId xmlns:a16="http://schemas.microsoft.com/office/drawing/2014/main" id="{96DF33A4-4E7D-4181-8E92-79359873DF53}"/>
                    </a:ext>
                  </a:extLst>
                </p:cNvPr>
                <p:cNvSpPr>
                  <a:spLocks/>
                </p:cNvSpPr>
                <p:nvPr/>
              </p:nvSpPr>
              <p:spPr bwMode="auto">
                <a:xfrm>
                  <a:off x="2362" y="1797"/>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858" name="Freeform 113">
                  <a:extLst>
                    <a:ext uri="{FF2B5EF4-FFF2-40B4-BE49-F238E27FC236}">
                      <a16:creationId xmlns:a16="http://schemas.microsoft.com/office/drawing/2014/main" id="{F1CD828E-B095-4DB0-9674-34DF8F0F1D65}"/>
                    </a:ext>
                  </a:extLst>
                </p:cNvPr>
                <p:cNvSpPr>
                  <a:spLocks/>
                </p:cNvSpPr>
                <p:nvPr/>
              </p:nvSpPr>
              <p:spPr bwMode="auto">
                <a:xfrm>
                  <a:off x="2531" y="1797"/>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72788" name="Rectangle 114">
              <a:extLst>
                <a:ext uri="{FF2B5EF4-FFF2-40B4-BE49-F238E27FC236}">
                  <a16:creationId xmlns:a16="http://schemas.microsoft.com/office/drawing/2014/main" id="{611A4ED9-C16E-421B-A769-09AD6DB7A219}"/>
                </a:ext>
              </a:extLst>
            </p:cNvPr>
            <p:cNvSpPr>
              <a:spLocks noChangeArrowheads="1"/>
            </p:cNvSpPr>
            <p:nvPr/>
          </p:nvSpPr>
          <p:spPr bwMode="auto">
            <a:xfrm>
              <a:off x="4456113" y="2870200"/>
              <a:ext cx="5191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sp>
          <p:nvSpPr>
            <p:cNvPr id="72789" name="Freeform 115">
              <a:extLst>
                <a:ext uri="{FF2B5EF4-FFF2-40B4-BE49-F238E27FC236}">
                  <a16:creationId xmlns:a16="http://schemas.microsoft.com/office/drawing/2014/main" id="{8D8C8725-2A2A-4A8D-A84A-D8E2EE058B0A}"/>
                </a:ext>
              </a:extLst>
            </p:cNvPr>
            <p:cNvSpPr>
              <a:spLocks/>
            </p:cNvSpPr>
            <p:nvPr/>
          </p:nvSpPr>
          <p:spPr bwMode="auto">
            <a:xfrm>
              <a:off x="4479925" y="2852738"/>
              <a:ext cx="236538" cy="458787"/>
            </a:xfrm>
            <a:custGeom>
              <a:avLst/>
              <a:gdLst>
                <a:gd name="T0" fmla="*/ 2147483646 w 149"/>
                <a:gd name="T1" fmla="*/ 0 h 289"/>
                <a:gd name="T2" fmla="*/ 0 w 149"/>
                <a:gd name="T3" fmla="*/ 0 h 289"/>
                <a:gd name="T4" fmla="*/ 0 w 149"/>
                <a:gd name="T5" fmla="*/ 2147483646 h 289"/>
                <a:gd name="T6" fmla="*/ 2147483646 w 149"/>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90" name="Line 116">
              <a:extLst>
                <a:ext uri="{FF2B5EF4-FFF2-40B4-BE49-F238E27FC236}">
                  <a16:creationId xmlns:a16="http://schemas.microsoft.com/office/drawing/2014/main" id="{8FD5DC2B-C7B0-4EE9-9CDA-4BC135F897DF}"/>
                </a:ext>
              </a:extLst>
            </p:cNvPr>
            <p:cNvSpPr>
              <a:spLocks noChangeShapeType="1"/>
            </p:cNvSpPr>
            <p:nvPr/>
          </p:nvSpPr>
          <p:spPr bwMode="auto">
            <a:xfrm>
              <a:off x="4291013" y="3081338"/>
              <a:ext cx="165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91" name="Freeform 117">
              <a:extLst>
                <a:ext uri="{FF2B5EF4-FFF2-40B4-BE49-F238E27FC236}">
                  <a16:creationId xmlns:a16="http://schemas.microsoft.com/office/drawing/2014/main" id="{8F3004D2-FB49-436B-947C-7E62360C4209}"/>
                </a:ext>
              </a:extLst>
            </p:cNvPr>
            <p:cNvSpPr>
              <a:spLocks/>
            </p:cNvSpPr>
            <p:nvPr/>
          </p:nvSpPr>
          <p:spPr bwMode="auto">
            <a:xfrm>
              <a:off x="4395788" y="2928938"/>
              <a:ext cx="76200" cy="153987"/>
            </a:xfrm>
            <a:custGeom>
              <a:avLst/>
              <a:gdLst>
                <a:gd name="T0" fmla="*/ 0 w 48"/>
                <a:gd name="T1" fmla="*/ 2147483646 h 97"/>
                <a:gd name="T2" fmla="*/ 0 w 48"/>
                <a:gd name="T3" fmla="*/ 0 h 97"/>
                <a:gd name="T4" fmla="*/ 2147483646 w 48"/>
                <a:gd name="T5" fmla="*/ 0 h 97"/>
                <a:gd name="T6" fmla="*/ 2147483646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92" name="Line 118">
              <a:extLst>
                <a:ext uri="{FF2B5EF4-FFF2-40B4-BE49-F238E27FC236}">
                  <a16:creationId xmlns:a16="http://schemas.microsoft.com/office/drawing/2014/main" id="{82B22D62-0FBF-45FD-BD31-487BC3DC382B}"/>
                </a:ext>
              </a:extLst>
            </p:cNvPr>
            <p:cNvSpPr>
              <a:spLocks noChangeShapeType="1"/>
            </p:cNvSpPr>
            <p:nvPr/>
          </p:nvSpPr>
          <p:spPr bwMode="auto">
            <a:xfrm>
              <a:off x="4951413" y="2928938"/>
              <a:ext cx="2619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93" name="Rectangle 119">
              <a:extLst>
                <a:ext uri="{FF2B5EF4-FFF2-40B4-BE49-F238E27FC236}">
                  <a16:creationId xmlns:a16="http://schemas.microsoft.com/office/drawing/2014/main" id="{3F9218C6-5804-481C-A053-135A5BDF049E}"/>
                </a:ext>
              </a:extLst>
            </p:cNvPr>
            <p:cNvSpPr>
              <a:spLocks noChangeArrowheads="1"/>
            </p:cNvSpPr>
            <p:nvPr/>
          </p:nvSpPr>
          <p:spPr bwMode="auto">
            <a:xfrm>
              <a:off x="5753100" y="2862263"/>
              <a:ext cx="4968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Dm</a:t>
              </a:r>
            </a:p>
          </p:txBody>
        </p:sp>
        <p:grpSp>
          <p:nvGrpSpPr>
            <p:cNvPr id="72794" name="Group 120">
              <a:extLst>
                <a:ext uri="{FF2B5EF4-FFF2-40B4-BE49-F238E27FC236}">
                  <a16:creationId xmlns:a16="http://schemas.microsoft.com/office/drawing/2014/main" id="{47B72C3D-520B-4CF1-991B-1C47E709678A}"/>
                </a:ext>
              </a:extLst>
            </p:cNvPr>
            <p:cNvGrpSpPr>
              <a:grpSpLocks/>
            </p:cNvGrpSpPr>
            <p:nvPr/>
          </p:nvGrpSpPr>
          <p:grpSpPr bwMode="auto">
            <a:xfrm>
              <a:off x="5827713" y="2852738"/>
              <a:ext cx="515937" cy="458787"/>
              <a:chOff x="3671" y="1797"/>
              <a:chExt cx="325" cy="289"/>
            </a:xfrm>
          </p:grpSpPr>
          <p:sp>
            <p:nvSpPr>
              <p:cNvPr id="72853" name="Freeform 121">
                <a:extLst>
                  <a:ext uri="{FF2B5EF4-FFF2-40B4-BE49-F238E27FC236}">
                    <a16:creationId xmlns:a16="http://schemas.microsoft.com/office/drawing/2014/main" id="{5EB1CBC6-C7B3-4046-B0F4-99DEAB82BB14}"/>
                  </a:ext>
                </a:extLst>
              </p:cNvPr>
              <p:cNvSpPr>
                <a:spLocks/>
              </p:cNvSpPr>
              <p:nvPr/>
            </p:nvSpPr>
            <p:spPr bwMode="auto">
              <a:xfrm>
                <a:off x="3671" y="1797"/>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854" name="Freeform 122">
                <a:extLst>
                  <a:ext uri="{FF2B5EF4-FFF2-40B4-BE49-F238E27FC236}">
                    <a16:creationId xmlns:a16="http://schemas.microsoft.com/office/drawing/2014/main" id="{5E8A89ED-F02D-43F1-B347-679B8C394934}"/>
                  </a:ext>
                </a:extLst>
              </p:cNvPr>
              <p:cNvSpPr>
                <a:spLocks/>
              </p:cNvSpPr>
              <p:nvPr/>
            </p:nvSpPr>
            <p:spPr bwMode="auto">
              <a:xfrm>
                <a:off x="3832" y="1797"/>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2795" name="Rectangle 123">
              <a:extLst>
                <a:ext uri="{FF2B5EF4-FFF2-40B4-BE49-F238E27FC236}">
                  <a16:creationId xmlns:a16="http://schemas.microsoft.com/office/drawing/2014/main" id="{5DB59942-5840-4294-9A67-98D468F9EE69}"/>
                </a:ext>
              </a:extLst>
            </p:cNvPr>
            <p:cNvSpPr>
              <a:spLocks noChangeArrowheads="1"/>
            </p:cNvSpPr>
            <p:nvPr/>
          </p:nvSpPr>
          <p:spPr bwMode="auto">
            <a:xfrm>
              <a:off x="6534150" y="2862263"/>
              <a:ext cx="5191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grpSp>
          <p:nvGrpSpPr>
            <p:cNvPr id="72796" name="Group 124">
              <a:extLst>
                <a:ext uri="{FF2B5EF4-FFF2-40B4-BE49-F238E27FC236}">
                  <a16:creationId xmlns:a16="http://schemas.microsoft.com/office/drawing/2014/main" id="{8831DE17-23BE-4343-A2FF-8E511A4CE964}"/>
                </a:ext>
              </a:extLst>
            </p:cNvPr>
            <p:cNvGrpSpPr>
              <a:grpSpLocks/>
            </p:cNvGrpSpPr>
            <p:nvPr/>
          </p:nvGrpSpPr>
          <p:grpSpPr bwMode="auto">
            <a:xfrm>
              <a:off x="6570663" y="2852738"/>
              <a:ext cx="450850" cy="458787"/>
              <a:chOff x="4139" y="1797"/>
              <a:chExt cx="284" cy="289"/>
            </a:xfrm>
          </p:grpSpPr>
          <p:sp>
            <p:nvSpPr>
              <p:cNvPr id="72851" name="Freeform 125">
                <a:extLst>
                  <a:ext uri="{FF2B5EF4-FFF2-40B4-BE49-F238E27FC236}">
                    <a16:creationId xmlns:a16="http://schemas.microsoft.com/office/drawing/2014/main" id="{7C791D50-A514-4620-8BCF-0159C2C119F8}"/>
                  </a:ext>
                </a:extLst>
              </p:cNvPr>
              <p:cNvSpPr>
                <a:spLocks/>
              </p:cNvSpPr>
              <p:nvPr/>
            </p:nvSpPr>
            <p:spPr bwMode="auto">
              <a:xfrm>
                <a:off x="4139" y="1797"/>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852" name="Freeform 126">
                <a:extLst>
                  <a:ext uri="{FF2B5EF4-FFF2-40B4-BE49-F238E27FC236}">
                    <a16:creationId xmlns:a16="http://schemas.microsoft.com/office/drawing/2014/main" id="{3CA1F731-A106-4DF2-9A28-AA8DEF0977E6}"/>
                  </a:ext>
                </a:extLst>
              </p:cNvPr>
              <p:cNvSpPr>
                <a:spLocks/>
              </p:cNvSpPr>
              <p:nvPr/>
            </p:nvSpPr>
            <p:spPr bwMode="auto">
              <a:xfrm>
                <a:off x="4280" y="1797"/>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2797" name="Line 127">
              <a:extLst>
                <a:ext uri="{FF2B5EF4-FFF2-40B4-BE49-F238E27FC236}">
                  <a16:creationId xmlns:a16="http://schemas.microsoft.com/office/drawing/2014/main" id="{7FC261D9-57EF-41A7-B372-20209F5ED5C3}"/>
                </a:ext>
              </a:extLst>
            </p:cNvPr>
            <p:cNvSpPr>
              <a:spLocks noChangeShapeType="1"/>
            </p:cNvSpPr>
            <p:nvPr/>
          </p:nvSpPr>
          <p:spPr bwMode="auto">
            <a:xfrm>
              <a:off x="6330950" y="3081338"/>
              <a:ext cx="2333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98" name="Line 128">
              <a:extLst>
                <a:ext uri="{FF2B5EF4-FFF2-40B4-BE49-F238E27FC236}">
                  <a16:creationId xmlns:a16="http://schemas.microsoft.com/office/drawing/2014/main" id="{504A26F0-BA6A-4203-985A-A46FC941EC14}"/>
                </a:ext>
              </a:extLst>
            </p:cNvPr>
            <p:cNvSpPr>
              <a:spLocks noChangeShapeType="1"/>
            </p:cNvSpPr>
            <p:nvPr/>
          </p:nvSpPr>
          <p:spPr bwMode="auto">
            <a:xfrm>
              <a:off x="5562600" y="3081338"/>
              <a:ext cx="2587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99" name="Freeform 129">
              <a:extLst>
                <a:ext uri="{FF2B5EF4-FFF2-40B4-BE49-F238E27FC236}">
                  <a16:creationId xmlns:a16="http://schemas.microsoft.com/office/drawing/2014/main" id="{3A22C015-B5BB-43C3-B7EE-605D660C2AD5}"/>
                </a:ext>
              </a:extLst>
            </p:cNvPr>
            <p:cNvSpPr>
              <a:spLocks/>
            </p:cNvSpPr>
            <p:nvPr/>
          </p:nvSpPr>
          <p:spPr bwMode="auto">
            <a:xfrm>
              <a:off x="5761038" y="3081338"/>
              <a:ext cx="684212" cy="306387"/>
            </a:xfrm>
            <a:custGeom>
              <a:avLst/>
              <a:gdLst>
                <a:gd name="T0" fmla="*/ 0 w 431"/>
                <a:gd name="T1" fmla="*/ 0 h 193"/>
                <a:gd name="T2" fmla="*/ 0 w 431"/>
                <a:gd name="T3" fmla="*/ 2147483646 h 193"/>
                <a:gd name="T4" fmla="*/ 2147483646 w 431"/>
                <a:gd name="T5" fmla="*/ 2147483646 h 193"/>
                <a:gd name="T6" fmla="*/ 2147483646 w 431"/>
                <a:gd name="T7" fmla="*/ 2147483646 h 193"/>
                <a:gd name="T8" fmla="*/ 2147483646 w 431"/>
                <a:gd name="T9" fmla="*/ 0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800" name="Line 130">
              <a:extLst>
                <a:ext uri="{FF2B5EF4-FFF2-40B4-BE49-F238E27FC236}">
                  <a16:creationId xmlns:a16="http://schemas.microsoft.com/office/drawing/2014/main" id="{8655CBB2-B26C-4FAC-85A9-81E7023DC4E2}"/>
                </a:ext>
              </a:extLst>
            </p:cNvPr>
            <p:cNvSpPr>
              <a:spLocks noChangeShapeType="1"/>
            </p:cNvSpPr>
            <p:nvPr/>
          </p:nvSpPr>
          <p:spPr bwMode="auto">
            <a:xfrm>
              <a:off x="4951413" y="3233738"/>
              <a:ext cx="2619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801" name="Freeform 131">
              <a:extLst>
                <a:ext uri="{FF2B5EF4-FFF2-40B4-BE49-F238E27FC236}">
                  <a16:creationId xmlns:a16="http://schemas.microsoft.com/office/drawing/2014/main" id="{9AF8B28C-6BF5-4C13-A9FC-F723A7A0CAC8}"/>
                </a:ext>
              </a:extLst>
            </p:cNvPr>
            <p:cNvSpPr>
              <a:spLocks/>
            </p:cNvSpPr>
            <p:nvPr/>
          </p:nvSpPr>
          <p:spPr bwMode="auto">
            <a:xfrm>
              <a:off x="5130800" y="3073400"/>
              <a:ext cx="534988" cy="441325"/>
            </a:xfrm>
            <a:custGeom>
              <a:avLst/>
              <a:gdLst>
                <a:gd name="T0" fmla="*/ 0 w 337"/>
                <a:gd name="T1" fmla="*/ 2147483646 h 278"/>
                <a:gd name="T2" fmla="*/ 0 w 337"/>
                <a:gd name="T3" fmla="*/ 2147483646 h 278"/>
                <a:gd name="T4" fmla="*/ 2147483646 w 337"/>
                <a:gd name="T5" fmla="*/ 2147483646 h 278"/>
                <a:gd name="T6" fmla="*/ 2147483646 w 337"/>
                <a:gd name="T7" fmla="*/ 2147483646 h 278"/>
                <a:gd name="T8" fmla="*/ 2147483646 w 337"/>
                <a:gd name="T9" fmla="*/ 0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802" name="Freeform 132">
              <a:extLst>
                <a:ext uri="{FF2B5EF4-FFF2-40B4-BE49-F238E27FC236}">
                  <a16:creationId xmlns:a16="http://schemas.microsoft.com/office/drawing/2014/main" id="{B9A0560A-602D-48D4-B024-6FE4682C46E0}"/>
                </a:ext>
              </a:extLst>
            </p:cNvPr>
            <p:cNvSpPr>
              <a:spLocks/>
            </p:cNvSpPr>
            <p:nvPr/>
          </p:nvSpPr>
          <p:spPr bwMode="auto">
            <a:xfrm>
              <a:off x="6438900" y="3792538"/>
              <a:ext cx="684213" cy="306387"/>
            </a:xfrm>
            <a:custGeom>
              <a:avLst/>
              <a:gdLst>
                <a:gd name="T0" fmla="*/ 0 w 431"/>
                <a:gd name="T1" fmla="*/ 0 h 193"/>
                <a:gd name="T2" fmla="*/ 0 w 431"/>
                <a:gd name="T3" fmla="*/ 2147483646 h 193"/>
                <a:gd name="T4" fmla="*/ 2147483646 w 431"/>
                <a:gd name="T5" fmla="*/ 2147483646 h 193"/>
                <a:gd name="T6" fmla="*/ 2147483646 w 431"/>
                <a:gd name="T7" fmla="*/ 2147483646 h 193"/>
                <a:gd name="T8" fmla="*/ 2147483646 w 431"/>
                <a:gd name="T9" fmla="*/ 0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2803" name="Group 133">
              <a:extLst>
                <a:ext uri="{FF2B5EF4-FFF2-40B4-BE49-F238E27FC236}">
                  <a16:creationId xmlns:a16="http://schemas.microsoft.com/office/drawing/2014/main" id="{9014CF14-7C87-40D9-B52F-5144CB1C9A7D}"/>
                </a:ext>
              </a:extLst>
            </p:cNvPr>
            <p:cNvGrpSpPr>
              <a:grpSpLocks/>
            </p:cNvGrpSpPr>
            <p:nvPr/>
          </p:nvGrpSpPr>
          <p:grpSpPr bwMode="auto">
            <a:xfrm>
              <a:off x="5883275" y="3411538"/>
              <a:ext cx="352425" cy="763587"/>
              <a:chOff x="3706" y="2149"/>
              <a:chExt cx="222" cy="481"/>
            </a:xfrm>
          </p:grpSpPr>
          <p:sp>
            <p:nvSpPr>
              <p:cNvPr id="72849" name="Freeform 134">
                <a:extLst>
                  <a:ext uri="{FF2B5EF4-FFF2-40B4-BE49-F238E27FC236}">
                    <a16:creationId xmlns:a16="http://schemas.microsoft.com/office/drawing/2014/main" id="{D4AED526-2D12-42D4-9490-FCFB10FF3BCE}"/>
                  </a:ext>
                </a:extLst>
              </p:cNvPr>
              <p:cNvSpPr>
                <a:spLocks/>
              </p:cNvSpPr>
              <p:nvPr/>
            </p:nvSpPr>
            <p:spPr bwMode="auto">
              <a:xfrm>
                <a:off x="3715" y="2149"/>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850" name="Rectangle 135">
                <a:extLst>
                  <a:ext uri="{FF2B5EF4-FFF2-40B4-BE49-F238E27FC236}">
                    <a16:creationId xmlns:a16="http://schemas.microsoft.com/office/drawing/2014/main" id="{8E5078AB-C016-40DF-8D8C-AADDCD9B5545}"/>
                  </a:ext>
                </a:extLst>
              </p:cNvPr>
              <p:cNvSpPr>
                <a:spLocks noChangeArrowheads="1"/>
              </p:cNvSpPr>
              <p:nvPr/>
            </p:nvSpPr>
            <p:spPr bwMode="auto">
              <a:xfrm rot="5400000">
                <a:off x="3619" y="2272"/>
                <a:ext cx="38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ALU</a:t>
                </a:r>
              </a:p>
            </p:txBody>
          </p:sp>
        </p:grpSp>
        <p:grpSp>
          <p:nvGrpSpPr>
            <p:cNvPr id="72804" name="Group 136">
              <a:extLst>
                <a:ext uri="{FF2B5EF4-FFF2-40B4-BE49-F238E27FC236}">
                  <a16:creationId xmlns:a16="http://schemas.microsoft.com/office/drawing/2014/main" id="{F9F69FB1-9A5F-4DB5-A66E-73E04FB89D75}"/>
                </a:ext>
              </a:extLst>
            </p:cNvPr>
            <p:cNvGrpSpPr>
              <a:grpSpLocks/>
            </p:cNvGrpSpPr>
            <p:nvPr/>
          </p:nvGrpSpPr>
          <p:grpSpPr bwMode="auto">
            <a:xfrm>
              <a:off x="4403725" y="3563938"/>
              <a:ext cx="563563" cy="458787"/>
              <a:chOff x="2774" y="2245"/>
              <a:chExt cx="355" cy="289"/>
            </a:xfrm>
          </p:grpSpPr>
          <p:sp>
            <p:nvSpPr>
              <p:cNvPr id="72845" name="Rectangle 137">
                <a:extLst>
                  <a:ext uri="{FF2B5EF4-FFF2-40B4-BE49-F238E27FC236}">
                    <a16:creationId xmlns:a16="http://schemas.microsoft.com/office/drawing/2014/main" id="{36443C8B-4BFF-4780-AAFA-799ACBDF992B}"/>
                  </a:ext>
                </a:extLst>
              </p:cNvPr>
              <p:cNvSpPr>
                <a:spLocks noChangeArrowheads="1"/>
              </p:cNvSpPr>
              <p:nvPr/>
            </p:nvSpPr>
            <p:spPr bwMode="auto">
              <a:xfrm>
                <a:off x="2774" y="2251"/>
                <a:ext cx="2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Im</a:t>
                </a:r>
              </a:p>
            </p:txBody>
          </p:sp>
          <p:grpSp>
            <p:nvGrpSpPr>
              <p:cNvPr id="72846" name="Group 138">
                <a:extLst>
                  <a:ext uri="{FF2B5EF4-FFF2-40B4-BE49-F238E27FC236}">
                    <a16:creationId xmlns:a16="http://schemas.microsoft.com/office/drawing/2014/main" id="{816F38F8-88E1-43AB-B8DB-3DE59045D94A}"/>
                  </a:ext>
                </a:extLst>
              </p:cNvPr>
              <p:cNvGrpSpPr>
                <a:grpSpLocks/>
              </p:cNvGrpSpPr>
              <p:nvPr/>
            </p:nvGrpSpPr>
            <p:grpSpPr bwMode="auto">
              <a:xfrm>
                <a:off x="2789" y="2245"/>
                <a:ext cx="340" cy="289"/>
                <a:chOff x="2789" y="2245"/>
                <a:chExt cx="340" cy="289"/>
              </a:xfrm>
            </p:grpSpPr>
            <p:sp>
              <p:nvSpPr>
                <p:cNvPr id="72847" name="Freeform 139">
                  <a:extLst>
                    <a:ext uri="{FF2B5EF4-FFF2-40B4-BE49-F238E27FC236}">
                      <a16:creationId xmlns:a16="http://schemas.microsoft.com/office/drawing/2014/main" id="{966A9F62-6C7F-411C-A339-7B3A9E7DF4AD}"/>
                    </a:ext>
                  </a:extLst>
                </p:cNvPr>
                <p:cNvSpPr>
                  <a:spLocks/>
                </p:cNvSpPr>
                <p:nvPr/>
              </p:nvSpPr>
              <p:spPr bwMode="auto">
                <a:xfrm>
                  <a:off x="2789" y="2245"/>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848" name="Freeform 140">
                  <a:extLst>
                    <a:ext uri="{FF2B5EF4-FFF2-40B4-BE49-F238E27FC236}">
                      <a16:creationId xmlns:a16="http://schemas.microsoft.com/office/drawing/2014/main" id="{52D24BED-5500-4914-BDED-D48BB98BDED5}"/>
                    </a:ext>
                  </a:extLst>
                </p:cNvPr>
                <p:cNvSpPr>
                  <a:spLocks/>
                </p:cNvSpPr>
                <p:nvPr/>
              </p:nvSpPr>
              <p:spPr bwMode="auto">
                <a:xfrm>
                  <a:off x="2958" y="2245"/>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72805" name="Rectangle 141">
              <a:extLst>
                <a:ext uri="{FF2B5EF4-FFF2-40B4-BE49-F238E27FC236}">
                  <a16:creationId xmlns:a16="http://schemas.microsoft.com/office/drawing/2014/main" id="{6B40BBD8-0B2D-46B3-8352-748AF5CC657C}"/>
                </a:ext>
              </a:extLst>
            </p:cNvPr>
            <p:cNvSpPr>
              <a:spLocks noChangeArrowheads="1"/>
            </p:cNvSpPr>
            <p:nvPr/>
          </p:nvSpPr>
          <p:spPr bwMode="auto">
            <a:xfrm>
              <a:off x="5133975" y="3581400"/>
              <a:ext cx="5191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sp>
          <p:nvSpPr>
            <p:cNvPr id="72806" name="Freeform 142">
              <a:extLst>
                <a:ext uri="{FF2B5EF4-FFF2-40B4-BE49-F238E27FC236}">
                  <a16:creationId xmlns:a16="http://schemas.microsoft.com/office/drawing/2014/main" id="{FD161CE2-33EF-473E-933C-2ADDAFAC1867}"/>
                </a:ext>
              </a:extLst>
            </p:cNvPr>
            <p:cNvSpPr>
              <a:spLocks/>
            </p:cNvSpPr>
            <p:nvPr/>
          </p:nvSpPr>
          <p:spPr bwMode="auto">
            <a:xfrm>
              <a:off x="5157788" y="3563938"/>
              <a:ext cx="236537" cy="458787"/>
            </a:xfrm>
            <a:custGeom>
              <a:avLst/>
              <a:gdLst>
                <a:gd name="T0" fmla="*/ 2147483646 w 149"/>
                <a:gd name="T1" fmla="*/ 0 h 289"/>
                <a:gd name="T2" fmla="*/ 0 w 149"/>
                <a:gd name="T3" fmla="*/ 0 h 289"/>
                <a:gd name="T4" fmla="*/ 0 w 149"/>
                <a:gd name="T5" fmla="*/ 2147483646 h 289"/>
                <a:gd name="T6" fmla="*/ 2147483646 w 149"/>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807" name="Line 143">
              <a:extLst>
                <a:ext uri="{FF2B5EF4-FFF2-40B4-BE49-F238E27FC236}">
                  <a16:creationId xmlns:a16="http://schemas.microsoft.com/office/drawing/2014/main" id="{2FEED82A-30E9-45CF-8AB6-5F886B382255}"/>
                </a:ext>
              </a:extLst>
            </p:cNvPr>
            <p:cNvSpPr>
              <a:spLocks noChangeShapeType="1"/>
            </p:cNvSpPr>
            <p:nvPr/>
          </p:nvSpPr>
          <p:spPr bwMode="auto">
            <a:xfrm>
              <a:off x="4968875" y="3792538"/>
              <a:ext cx="165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808" name="Freeform 144">
              <a:extLst>
                <a:ext uri="{FF2B5EF4-FFF2-40B4-BE49-F238E27FC236}">
                  <a16:creationId xmlns:a16="http://schemas.microsoft.com/office/drawing/2014/main" id="{8144E5CF-D9BF-442D-AFAD-E269F5D531EB}"/>
                </a:ext>
              </a:extLst>
            </p:cNvPr>
            <p:cNvSpPr>
              <a:spLocks/>
            </p:cNvSpPr>
            <p:nvPr/>
          </p:nvSpPr>
          <p:spPr bwMode="auto">
            <a:xfrm>
              <a:off x="5073650" y="3640138"/>
              <a:ext cx="76200" cy="153987"/>
            </a:xfrm>
            <a:custGeom>
              <a:avLst/>
              <a:gdLst>
                <a:gd name="T0" fmla="*/ 0 w 48"/>
                <a:gd name="T1" fmla="*/ 2147483646 h 97"/>
                <a:gd name="T2" fmla="*/ 0 w 48"/>
                <a:gd name="T3" fmla="*/ 0 h 97"/>
                <a:gd name="T4" fmla="*/ 2147483646 w 48"/>
                <a:gd name="T5" fmla="*/ 0 h 97"/>
                <a:gd name="T6" fmla="*/ 2147483646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809" name="Line 145">
              <a:extLst>
                <a:ext uri="{FF2B5EF4-FFF2-40B4-BE49-F238E27FC236}">
                  <a16:creationId xmlns:a16="http://schemas.microsoft.com/office/drawing/2014/main" id="{9BC8A64B-4579-4196-8FE9-9D53032D8EE0}"/>
                </a:ext>
              </a:extLst>
            </p:cNvPr>
            <p:cNvSpPr>
              <a:spLocks noChangeShapeType="1"/>
            </p:cNvSpPr>
            <p:nvPr/>
          </p:nvSpPr>
          <p:spPr bwMode="auto">
            <a:xfrm>
              <a:off x="5629275" y="3640138"/>
              <a:ext cx="2619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810" name="Rectangle 146">
              <a:extLst>
                <a:ext uri="{FF2B5EF4-FFF2-40B4-BE49-F238E27FC236}">
                  <a16:creationId xmlns:a16="http://schemas.microsoft.com/office/drawing/2014/main" id="{D41CC1C9-F9E9-45D0-AB92-2698A6AC5BCA}"/>
                </a:ext>
              </a:extLst>
            </p:cNvPr>
            <p:cNvSpPr>
              <a:spLocks noChangeArrowheads="1"/>
            </p:cNvSpPr>
            <p:nvPr/>
          </p:nvSpPr>
          <p:spPr bwMode="auto">
            <a:xfrm>
              <a:off x="6430963" y="3573463"/>
              <a:ext cx="496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dirty="0" err="1">
                  <a:ea typeface="宋体" panose="02010600030101010101" pitchFamily="2" charset="-122"/>
                </a:rPr>
                <a:t>Dm</a:t>
              </a:r>
              <a:endParaRPr lang="en-US" altLang="zh-CN" dirty="0">
                <a:ea typeface="宋体" panose="02010600030101010101" pitchFamily="2" charset="-122"/>
              </a:endParaRPr>
            </a:p>
          </p:txBody>
        </p:sp>
        <p:grpSp>
          <p:nvGrpSpPr>
            <p:cNvPr id="72811" name="Group 147">
              <a:extLst>
                <a:ext uri="{FF2B5EF4-FFF2-40B4-BE49-F238E27FC236}">
                  <a16:creationId xmlns:a16="http://schemas.microsoft.com/office/drawing/2014/main" id="{A751BD65-348B-4C6E-9E6E-03684DE4F097}"/>
                </a:ext>
              </a:extLst>
            </p:cNvPr>
            <p:cNvGrpSpPr>
              <a:grpSpLocks/>
            </p:cNvGrpSpPr>
            <p:nvPr/>
          </p:nvGrpSpPr>
          <p:grpSpPr bwMode="auto">
            <a:xfrm>
              <a:off x="6505575" y="3563938"/>
              <a:ext cx="515938" cy="458787"/>
              <a:chOff x="4098" y="2245"/>
              <a:chExt cx="325" cy="289"/>
            </a:xfrm>
          </p:grpSpPr>
          <p:sp>
            <p:nvSpPr>
              <p:cNvPr id="72843" name="Freeform 148">
                <a:extLst>
                  <a:ext uri="{FF2B5EF4-FFF2-40B4-BE49-F238E27FC236}">
                    <a16:creationId xmlns:a16="http://schemas.microsoft.com/office/drawing/2014/main" id="{030A485D-548D-42E2-B3F4-6FC930B5ADBD}"/>
                  </a:ext>
                </a:extLst>
              </p:cNvPr>
              <p:cNvSpPr>
                <a:spLocks/>
              </p:cNvSpPr>
              <p:nvPr/>
            </p:nvSpPr>
            <p:spPr bwMode="auto">
              <a:xfrm>
                <a:off x="4098" y="2245"/>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844" name="Freeform 149">
                <a:extLst>
                  <a:ext uri="{FF2B5EF4-FFF2-40B4-BE49-F238E27FC236}">
                    <a16:creationId xmlns:a16="http://schemas.microsoft.com/office/drawing/2014/main" id="{A9215DB3-63AF-45CE-897B-A735B0A6DFF9}"/>
                  </a:ext>
                </a:extLst>
              </p:cNvPr>
              <p:cNvSpPr>
                <a:spLocks/>
              </p:cNvSpPr>
              <p:nvPr/>
            </p:nvSpPr>
            <p:spPr bwMode="auto">
              <a:xfrm>
                <a:off x="4259" y="2245"/>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2812" name="Rectangle 150">
              <a:extLst>
                <a:ext uri="{FF2B5EF4-FFF2-40B4-BE49-F238E27FC236}">
                  <a16:creationId xmlns:a16="http://schemas.microsoft.com/office/drawing/2014/main" id="{5A142A05-AC89-4803-9CFF-AF176EE18654}"/>
                </a:ext>
              </a:extLst>
            </p:cNvPr>
            <p:cNvSpPr>
              <a:spLocks noChangeArrowheads="1"/>
            </p:cNvSpPr>
            <p:nvPr/>
          </p:nvSpPr>
          <p:spPr bwMode="auto">
            <a:xfrm>
              <a:off x="7212013" y="3573463"/>
              <a:ext cx="5191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grpSp>
          <p:nvGrpSpPr>
            <p:cNvPr id="72813" name="Group 151">
              <a:extLst>
                <a:ext uri="{FF2B5EF4-FFF2-40B4-BE49-F238E27FC236}">
                  <a16:creationId xmlns:a16="http://schemas.microsoft.com/office/drawing/2014/main" id="{7BFE3C22-9198-48E9-BFF0-7D4566C1F4C3}"/>
                </a:ext>
              </a:extLst>
            </p:cNvPr>
            <p:cNvGrpSpPr>
              <a:grpSpLocks/>
            </p:cNvGrpSpPr>
            <p:nvPr/>
          </p:nvGrpSpPr>
          <p:grpSpPr bwMode="auto">
            <a:xfrm>
              <a:off x="7248525" y="3563938"/>
              <a:ext cx="450850" cy="458787"/>
              <a:chOff x="4566" y="2245"/>
              <a:chExt cx="284" cy="289"/>
            </a:xfrm>
          </p:grpSpPr>
          <p:sp>
            <p:nvSpPr>
              <p:cNvPr id="72841" name="Freeform 152">
                <a:extLst>
                  <a:ext uri="{FF2B5EF4-FFF2-40B4-BE49-F238E27FC236}">
                    <a16:creationId xmlns:a16="http://schemas.microsoft.com/office/drawing/2014/main" id="{73FAA063-8FBE-4D24-A8D2-B7269457F2E6}"/>
                  </a:ext>
                </a:extLst>
              </p:cNvPr>
              <p:cNvSpPr>
                <a:spLocks/>
              </p:cNvSpPr>
              <p:nvPr/>
            </p:nvSpPr>
            <p:spPr bwMode="auto">
              <a:xfrm>
                <a:off x="4566" y="2245"/>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842" name="Freeform 153">
                <a:extLst>
                  <a:ext uri="{FF2B5EF4-FFF2-40B4-BE49-F238E27FC236}">
                    <a16:creationId xmlns:a16="http://schemas.microsoft.com/office/drawing/2014/main" id="{D2AC171C-6277-4637-94C5-66677327EC67}"/>
                  </a:ext>
                </a:extLst>
              </p:cNvPr>
              <p:cNvSpPr>
                <a:spLocks/>
              </p:cNvSpPr>
              <p:nvPr/>
            </p:nvSpPr>
            <p:spPr bwMode="auto">
              <a:xfrm>
                <a:off x="4707" y="2245"/>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2814" name="Line 154">
              <a:extLst>
                <a:ext uri="{FF2B5EF4-FFF2-40B4-BE49-F238E27FC236}">
                  <a16:creationId xmlns:a16="http://schemas.microsoft.com/office/drawing/2014/main" id="{FFACAF3D-A020-4F26-A687-513E0D56408A}"/>
                </a:ext>
              </a:extLst>
            </p:cNvPr>
            <p:cNvSpPr>
              <a:spLocks noChangeShapeType="1"/>
            </p:cNvSpPr>
            <p:nvPr/>
          </p:nvSpPr>
          <p:spPr bwMode="auto">
            <a:xfrm>
              <a:off x="7008813" y="3792538"/>
              <a:ext cx="2333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815" name="Line 155">
              <a:extLst>
                <a:ext uri="{FF2B5EF4-FFF2-40B4-BE49-F238E27FC236}">
                  <a16:creationId xmlns:a16="http://schemas.microsoft.com/office/drawing/2014/main" id="{C6A7C87F-D6D9-4FE4-964D-02A5DB23913E}"/>
                </a:ext>
              </a:extLst>
            </p:cNvPr>
            <p:cNvSpPr>
              <a:spLocks noChangeShapeType="1"/>
            </p:cNvSpPr>
            <p:nvPr/>
          </p:nvSpPr>
          <p:spPr bwMode="auto">
            <a:xfrm>
              <a:off x="6240463" y="3792538"/>
              <a:ext cx="2587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816" name="Line 156">
              <a:extLst>
                <a:ext uri="{FF2B5EF4-FFF2-40B4-BE49-F238E27FC236}">
                  <a16:creationId xmlns:a16="http://schemas.microsoft.com/office/drawing/2014/main" id="{E33296A3-5E27-4965-87EC-F27D08B78D0D}"/>
                </a:ext>
              </a:extLst>
            </p:cNvPr>
            <p:cNvSpPr>
              <a:spLocks noChangeShapeType="1"/>
            </p:cNvSpPr>
            <p:nvPr/>
          </p:nvSpPr>
          <p:spPr bwMode="auto">
            <a:xfrm>
              <a:off x="5629275" y="3944938"/>
              <a:ext cx="2619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817" name="Freeform 157">
              <a:extLst>
                <a:ext uri="{FF2B5EF4-FFF2-40B4-BE49-F238E27FC236}">
                  <a16:creationId xmlns:a16="http://schemas.microsoft.com/office/drawing/2014/main" id="{5411A01F-7DFA-4B96-BB4F-ACA1B060C6BE}"/>
                </a:ext>
              </a:extLst>
            </p:cNvPr>
            <p:cNvSpPr>
              <a:spLocks/>
            </p:cNvSpPr>
            <p:nvPr/>
          </p:nvSpPr>
          <p:spPr bwMode="auto">
            <a:xfrm>
              <a:off x="5821363" y="3784600"/>
              <a:ext cx="534987" cy="441325"/>
            </a:xfrm>
            <a:custGeom>
              <a:avLst/>
              <a:gdLst>
                <a:gd name="T0" fmla="*/ 0 w 337"/>
                <a:gd name="T1" fmla="*/ 2147483646 h 278"/>
                <a:gd name="T2" fmla="*/ 0 w 337"/>
                <a:gd name="T3" fmla="*/ 2147483646 h 278"/>
                <a:gd name="T4" fmla="*/ 2147483646 w 337"/>
                <a:gd name="T5" fmla="*/ 2147483646 h 278"/>
                <a:gd name="T6" fmla="*/ 2147483646 w 337"/>
                <a:gd name="T7" fmla="*/ 2147483646 h 278"/>
                <a:gd name="T8" fmla="*/ 2147483646 w 337"/>
                <a:gd name="T9" fmla="*/ 0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818" name="Freeform 158">
              <a:extLst>
                <a:ext uri="{FF2B5EF4-FFF2-40B4-BE49-F238E27FC236}">
                  <a16:creationId xmlns:a16="http://schemas.microsoft.com/office/drawing/2014/main" id="{393D9722-0872-4187-80E9-CB662A1DC801}"/>
                </a:ext>
              </a:extLst>
            </p:cNvPr>
            <p:cNvSpPr>
              <a:spLocks/>
            </p:cNvSpPr>
            <p:nvPr/>
          </p:nvSpPr>
          <p:spPr bwMode="auto">
            <a:xfrm>
              <a:off x="7116763" y="4503738"/>
              <a:ext cx="684212" cy="306387"/>
            </a:xfrm>
            <a:custGeom>
              <a:avLst/>
              <a:gdLst>
                <a:gd name="T0" fmla="*/ 0 w 431"/>
                <a:gd name="T1" fmla="*/ 0 h 193"/>
                <a:gd name="T2" fmla="*/ 0 w 431"/>
                <a:gd name="T3" fmla="*/ 2147483646 h 193"/>
                <a:gd name="T4" fmla="*/ 2147483646 w 431"/>
                <a:gd name="T5" fmla="*/ 2147483646 h 193"/>
                <a:gd name="T6" fmla="*/ 2147483646 w 431"/>
                <a:gd name="T7" fmla="*/ 2147483646 h 193"/>
                <a:gd name="T8" fmla="*/ 2147483646 w 431"/>
                <a:gd name="T9" fmla="*/ 0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819" name="Freeform 159">
              <a:extLst>
                <a:ext uri="{FF2B5EF4-FFF2-40B4-BE49-F238E27FC236}">
                  <a16:creationId xmlns:a16="http://schemas.microsoft.com/office/drawing/2014/main" id="{6B9A1285-8E41-4823-83CF-3604ADCD557A}"/>
                </a:ext>
              </a:extLst>
            </p:cNvPr>
            <p:cNvSpPr>
              <a:spLocks/>
            </p:cNvSpPr>
            <p:nvPr/>
          </p:nvSpPr>
          <p:spPr bwMode="auto">
            <a:xfrm>
              <a:off x="5105400" y="4275138"/>
              <a:ext cx="269875" cy="458787"/>
            </a:xfrm>
            <a:custGeom>
              <a:avLst/>
              <a:gdLst>
                <a:gd name="T0" fmla="*/ 2147483646 w 170"/>
                <a:gd name="T1" fmla="*/ 0 h 289"/>
                <a:gd name="T2" fmla="*/ 0 w 170"/>
                <a:gd name="T3" fmla="*/ 0 h 289"/>
                <a:gd name="T4" fmla="*/ 0 w 170"/>
                <a:gd name="T5" fmla="*/ 2147483646 h 289"/>
                <a:gd name="T6" fmla="*/ 2147483646 w 170"/>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820" name="Freeform 160">
              <a:extLst>
                <a:ext uri="{FF2B5EF4-FFF2-40B4-BE49-F238E27FC236}">
                  <a16:creationId xmlns:a16="http://schemas.microsoft.com/office/drawing/2014/main" id="{B814218B-87BA-4690-9853-BDB5733E33E8}"/>
                </a:ext>
              </a:extLst>
            </p:cNvPr>
            <p:cNvSpPr>
              <a:spLocks/>
            </p:cNvSpPr>
            <p:nvPr/>
          </p:nvSpPr>
          <p:spPr bwMode="auto">
            <a:xfrm>
              <a:off x="5373688" y="4275138"/>
              <a:ext cx="271462" cy="458787"/>
            </a:xfrm>
            <a:custGeom>
              <a:avLst/>
              <a:gdLst>
                <a:gd name="T0" fmla="*/ 0 w 171"/>
                <a:gd name="T1" fmla="*/ 0 h 289"/>
                <a:gd name="T2" fmla="*/ 2147483646 w 171"/>
                <a:gd name="T3" fmla="*/ 0 h 289"/>
                <a:gd name="T4" fmla="*/ 2147483646 w 171"/>
                <a:gd name="T5" fmla="*/ 2147483646 h 289"/>
                <a:gd name="T6" fmla="*/ 0 w 171"/>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821" name="Rectangle 161">
              <a:extLst>
                <a:ext uri="{FF2B5EF4-FFF2-40B4-BE49-F238E27FC236}">
                  <a16:creationId xmlns:a16="http://schemas.microsoft.com/office/drawing/2014/main" id="{3F3E2481-4A09-4455-AF03-9DD2DB2F4BF6}"/>
                </a:ext>
              </a:extLst>
            </p:cNvPr>
            <p:cNvSpPr>
              <a:spLocks noChangeArrowheads="1"/>
            </p:cNvSpPr>
            <p:nvPr/>
          </p:nvSpPr>
          <p:spPr bwMode="auto">
            <a:xfrm>
              <a:off x="5081588" y="4284663"/>
              <a:ext cx="4302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Im</a:t>
              </a:r>
            </a:p>
          </p:txBody>
        </p:sp>
        <p:sp>
          <p:nvSpPr>
            <p:cNvPr id="72822" name="Rectangle 162">
              <a:extLst>
                <a:ext uri="{FF2B5EF4-FFF2-40B4-BE49-F238E27FC236}">
                  <a16:creationId xmlns:a16="http://schemas.microsoft.com/office/drawing/2014/main" id="{8BFCCE24-88B6-4BF1-836A-D561A315184B}"/>
                </a:ext>
              </a:extLst>
            </p:cNvPr>
            <p:cNvSpPr>
              <a:spLocks noChangeArrowheads="1"/>
            </p:cNvSpPr>
            <p:nvPr/>
          </p:nvSpPr>
          <p:spPr bwMode="auto">
            <a:xfrm rot="5400000">
              <a:off x="6423820" y="4317206"/>
              <a:ext cx="6080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ALU</a:t>
              </a:r>
            </a:p>
          </p:txBody>
        </p:sp>
        <p:sp>
          <p:nvSpPr>
            <p:cNvPr id="72823" name="Rectangle 163">
              <a:extLst>
                <a:ext uri="{FF2B5EF4-FFF2-40B4-BE49-F238E27FC236}">
                  <a16:creationId xmlns:a16="http://schemas.microsoft.com/office/drawing/2014/main" id="{76CF498D-7F7B-4CDD-95FE-FE8A79E38FB8}"/>
                </a:ext>
              </a:extLst>
            </p:cNvPr>
            <p:cNvSpPr>
              <a:spLocks noChangeArrowheads="1"/>
            </p:cNvSpPr>
            <p:nvPr/>
          </p:nvSpPr>
          <p:spPr bwMode="auto">
            <a:xfrm>
              <a:off x="5811838" y="4292600"/>
              <a:ext cx="5191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sp>
          <p:nvSpPr>
            <p:cNvPr id="72824" name="Freeform 164">
              <a:extLst>
                <a:ext uri="{FF2B5EF4-FFF2-40B4-BE49-F238E27FC236}">
                  <a16:creationId xmlns:a16="http://schemas.microsoft.com/office/drawing/2014/main" id="{C4407F6D-968D-4069-9D6B-047EA2D2F068}"/>
                </a:ext>
              </a:extLst>
            </p:cNvPr>
            <p:cNvSpPr>
              <a:spLocks/>
            </p:cNvSpPr>
            <p:nvPr/>
          </p:nvSpPr>
          <p:spPr bwMode="auto">
            <a:xfrm>
              <a:off x="5835650" y="4275138"/>
              <a:ext cx="236538" cy="458787"/>
            </a:xfrm>
            <a:custGeom>
              <a:avLst/>
              <a:gdLst>
                <a:gd name="T0" fmla="*/ 2147483646 w 149"/>
                <a:gd name="T1" fmla="*/ 0 h 289"/>
                <a:gd name="T2" fmla="*/ 0 w 149"/>
                <a:gd name="T3" fmla="*/ 0 h 289"/>
                <a:gd name="T4" fmla="*/ 0 w 149"/>
                <a:gd name="T5" fmla="*/ 2147483646 h 289"/>
                <a:gd name="T6" fmla="*/ 2147483646 w 149"/>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825" name="Line 165">
              <a:extLst>
                <a:ext uri="{FF2B5EF4-FFF2-40B4-BE49-F238E27FC236}">
                  <a16:creationId xmlns:a16="http://schemas.microsoft.com/office/drawing/2014/main" id="{467F2C06-62F3-4A02-BE2D-F6FCF5BAD40F}"/>
                </a:ext>
              </a:extLst>
            </p:cNvPr>
            <p:cNvSpPr>
              <a:spLocks noChangeShapeType="1"/>
            </p:cNvSpPr>
            <p:nvPr/>
          </p:nvSpPr>
          <p:spPr bwMode="auto">
            <a:xfrm>
              <a:off x="5646738" y="4503738"/>
              <a:ext cx="165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826" name="Freeform 166">
              <a:extLst>
                <a:ext uri="{FF2B5EF4-FFF2-40B4-BE49-F238E27FC236}">
                  <a16:creationId xmlns:a16="http://schemas.microsoft.com/office/drawing/2014/main" id="{027F3710-C97F-4C83-8704-629F94CFA794}"/>
                </a:ext>
              </a:extLst>
            </p:cNvPr>
            <p:cNvSpPr>
              <a:spLocks/>
            </p:cNvSpPr>
            <p:nvPr/>
          </p:nvSpPr>
          <p:spPr bwMode="auto">
            <a:xfrm>
              <a:off x="5751513" y="4351338"/>
              <a:ext cx="76200" cy="153987"/>
            </a:xfrm>
            <a:custGeom>
              <a:avLst/>
              <a:gdLst>
                <a:gd name="T0" fmla="*/ 0 w 48"/>
                <a:gd name="T1" fmla="*/ 2147483646 h 97"/>
                <a:gd name="T2" fmla="*/ 0 w 48"/>
                <a:gd name="T3" fmla="*/ 0 h 97"/>
                <a:gd name="T4" fmla="*/ 2147483646 w 48"/>
                <a:gd name="T5" fmla="*/ 0 h 97"/>
                <a:gd name="T6" fmla="*/ 2147483646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827" name="Line 167">
              <a:extLst>
                <a:ext uri="{FF2B5EF4-FFF2-40B4-BE49-F238E27FC236}">
                  <a16:creationId xmlns:a16="http://schemas.microsoft.com/office/drawing/2014/main" id="{9412F840-6720-4F20-8E5C-352DC7959AE6}"/>
                </a:ext>
              </a:extLst>
            </p:cNvPr>
            <p:cNvSpPr>
              <a:spLocks noChangeShapeType="1"/>
            </p:cNvSpPr>
            <p:nvPr/>
          </p:nvSpPr>
          <p:spPr bwMode="auto">
            <a:xfrm>
              <a:off x="6307138" y="4351338"/>
              <a:ext cx="2619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828" name="Rectangle 168">
              <a:extLst>
                <a:ext uri="{FF2B5EF4-FFF2-40B4-BE49-F238E27FC236}">
                  <a16:creationId xmlns:a16="http://schemas.microsoft.com/office/drawing/2014/main" id="{AF65CD2A-DE8C-4A10-8120-BDFBBEE219EB}"/>
                </a:ext>
              </a:extLst>
            </p:cNvPr>
            <p:cNvSpPr>
              <a:spLocks noChangeArrowheads="1"/>
            </p:cNvSpPr>
            <p:nvPr/>
          </p:nvSpPr>
          <p:spPr bwMode="auto">
            <a:xfrm>
              <a:off x="7108825" y="4284663"/>
              <a:ext cx="4968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Dm</a:t>
              </a:r>
            </a:p>
          </p:txBody>
        </p:sp>
        <p:sp>
          <p:nvSpPr>
            <p:cNvPr id="72829" name="Freeform 169">
              <a:extLst>
                <a:ext uri="{FF2B5EF4-FFF2-40B4-BE49-F238E27FC236}">
                  <a16:creationId xmlns:a16="http://schemas.microsoft.com/office/drawing/2014/main" id="{AEE853BD-9FC0-42E8-B351-FDCEC1D639A9}"/>
                </a:ext>
              </a:extLst>
            </p:cNvPr>
            <p:cNvSpPr>
              <a:spLocks/>
            </p:cNvSpPr>
            <p:nvPr/>
          </p:nvSpPr>
          <p:spPr bwMode="auto">
            <a:xfrm>
              <a:off x="7183438" y="4275138"/>
              <a:ext cx="257175" cy="458787"/>
            </a:xfrm>
            <a:custGeom>
              <a:avLst/>
              <a:gdLst>
                <a:gd name="T0" fmla="*/ 2147483646 w 162"/>
                <a:gd name="T1" fmla="*/ 0 h 289"/>
                <a:gd name="T2" fmla="*/ 0 w 162"/>
                <a:gd name="T3" fmla="*/ 0 h 289"/>
                <a:gd name="T4" fmla="*/ 0 w 162"/>
                <a:gd name="T5" fmla="*/ 2147483646 h 289"/>
                <a:gd name="T6" fmla="*/ 2147483646 w 162"/>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830" name="Freeform 170">
              <a:extLst>
                <a:ext uri="{FF2B5EF4-FFF2-40B4-BE49-F238E27FC236}">
                  <a16:creationId xmlns:a16="http://schemas.microsoft.com/office/drawing/2014/main" id="{A85406DC-0E72-48ED-94B2-625AAD9B05D2}"/>
                </a:ext>
              </a:extLst>
            </p:cNvPr>
            <p:cNvSpPr>
              <a:spLocks/>
            </p:cNvSpPr>
            <p:nvPr/>
          </p:nvSpPr>
          <p:spPr bwMode="auto">
            <a:xfrm>
              <a:off x="7439025" y="4275138"/>
              <a:ext cx="260350" cy="458787"/>
            </a:xfrm>
            <a:custGeom>
              <a:avLst/>
              <a:gdLst>
                <a:gd name="T0" fmla="*/ 0 w 164"/>
                <a:gd name="T1" fmla="*/ 0 h 289"/>
                <a:gd name="T2" fmla="*/ 2147483646 w 164"/>
                <a:gd name="T3" fmla="*/ 0 h 289"/>
                <a:gd name="T4" fmla="*/ 2147483646 w 164"/>
                <a:gd name="T5" fmla="*/ 2147483646 h 289"/>
                <a:gd name="T6" fmla="*/ 0 w 164"/>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831" name="Rectangle 171">
              <a:extLst>
                <a:ext uri="{FF2B5EF4-FFF2-40B4-BE49-F238E27FC236}">
                  <a16:creationId xmlns:a16="http://schemas.microsoft.com/office/drawing/2014/main" id="{34CCB875-F51B-4A56-874C-D7A55E5CE17A}"/>
                </a:ext>
              </a:extLst>
            </p:cNvPr>
            <p:cNvSpPr>
              <a:spLocks noChangeArrowheads="1"/>
            </p:cNvSpPr>
            <p:nvPr/>
          </p:nvSpPr>
          <p:spPr bwMode="auto">
            <a:xfrm>
              <a:off x="7889875" y="4284663"/>
              <a:ext cx="5191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sp>
          <p:nvSpPr>
            <p:cNvPr id="72832" name="Freeform 172">
              <a:extLst>
                <a:ext uri="{FF2B5EF4-FFF2-40B4-BE49-F238E27FC236}">
                  <a16:creationId xmlns:a16="http://schemas.microsoft.com/office/drawing/2014/main" id="{AD321DF5-D3C7-49B2-B85B-0DDDBDBBD81B}"/>
                </a:ext>
              </a:extLst>
            </p:cNvPr>
            <p:cNvSpPr>
              <a:spLocks/>
            </p:cNvSpPr>
            <p:nvPr/>
          </p:nvSpPr>
          <p:spPr bwMode="auto">
            <a:xfrm>
              <a:off x="7926388" y="4275138"/>
              <a:ext cx="225425" cy="458787"/>
            </a:xfrm>
            <a:custGeom>
              <a:avLst/>
              <a:gdLst>
                <a:gd name="T0" fmla="*/ 2147483646 w 142"/>
                <a:gd name="T1" fmla="*/ 0 h 289"/>
                <a:gd name="T2" fmla="*/ 0 w 142"/>
                <a:gd name="T3" fmla="*/ 0 h 289"/>
                <a:gd name="T4" fmla="*/ 0 w 142"/>
                <a:gd name="T5" fmla="*/ 2147483646 h 289"/>
                <a:gd name="T6" fmla="*/ 2147483646 w 142"/>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833" name="Freeform 173">
              <a:extLst>
                <a:ext uri="{FF2B5EF4-FFF2-40B4-BE49-F238E27FC236}">
                  <a16:creationId xmlns:a16="http://schemas.microsoft.com/office/drawing/2014/main" id="{B6835F28-2D16-4519-B27C-4BB965E31E04}"/>
                </a:ext>
              </a:extLst>
            </p:cNvPr>
            <p:cNvSpPr>
              <a:spLocks/>
            </p:cNvSpPr>
            <p:nvPr/>
          </p:nvSpPr>
          <p:spPr bwMode="auto">
            <a:xfrm>
              <a:off x="8150225" y="4275138"/>
              <a:ext cx="227013" cy="458787"/>
            </a:xfrm>
            <a:custGeom>
              <a:avLst/>
              <a:gdLst>
                <a:gd name="T0" fmla="*/ 0 w 143"/>
                <a:gd name="T1" fmla="*/ 0 h 289"/>
                <a:gd name="T2" fmla="*/ 2147483646 w 143"/>
                <a:gd name="T3" fmla="*/ 0 h 289"/>
                <a:gd name="T4" fmla="*/ 2147483646 w 143"/>
                <a:gd name="T5" fmla="*/ 2147483646 h 289"/>
                <a:gd name="T6" fmla="*/ 0 w 143"/>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834" name="Line 174">
              <a:extLst>
                <a:ext uri="{FF2B5EF4-FFF2-40B4-BE49-F238E27FC236}">
                  <a16:creationId xmlns:a16="http://schemas.microsoft.com/office/drawing/2014/main" id="{8017DE3F-17D1-434A-B21A-C8A1AC12A19C}"/>
                </a:ext>
              </a:extLst>
            </p:cNvPr>
            <p:cNvSpPr>
              <a:spLocks noChangeShapeType="1"/>
            </p:cNvSpPr>
            <p:nvPr/>
          </p:nvSpPr>
          <p:spPr bwMode="auto">
            <a:xfrm>
              <a:off x="7686675" y="4503738"/>
              <a:ext cx="2333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835" name="Line 175">
              <a:extLst>
                <a:ext uri="{FF2B5EF4-FFF2-40B4-BE49-F238E27FC236}">
                  <a16:creationId xmlns:a16="http://schemas.microsoft.com/office/drawing/2014/main" id="{9B2D5782-A5A2-4898-8728-DD9F4E834E11}"/>
                </a:ext>
              </a:extLst>
            </p:cNvPr>
            <p:cNvSpPr>
              <a:spLocks noChangeShapeType="1"/>
            </p:cNvSpPr>
            <p:nvPr/>
          </p:nvSpPr>
          <p:spPr bwMode="auto">
            <a:xfrm>
              <a:off x="6918325" y="4503738"/>
              <a:ext cx="2587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836" name="Line 176">
              <a:extLst>
                <a:ext uri="{FF2B5EF4-FFF2-40B4-BE49-F238E27FC236}">
                  <a16:creationId xmlns:a16="http://schemas.microsoft.com/office/drawing/2014/main" id="{73F044E1-E816-47D2-9660-1FE8DEE24BC5}"/>
                </a:ext>
              </a:extLst>
            </p:cNvPr>
            <p:cNvSpPr>
              <a:spLocks noChangeShapeType="1"/>
            </p:cNvSpPr>
            <p:nvPr/>
          </p:nvSpPr>
          <p:spPr bwMode="auto">
            <a:xfrm>
              <a:off x="6307138" y="4656138"/>
              <a:ext cx="2619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837" name="Freeform 177">
              <a:extLst>
                <a:ext uri="{FF2B5EF4-FFF2-40B4-BE49-F238E27FC236}">
                  <a16:creationId xmlns:a16="http://schemas.microsoft.com/office/drawing/2014/main" id="{B9B4273D-9898-4F98-9FEE-682EA63570B9}"/>
                </a:ext>
              </a:extLst>
            </p:cNvPr>
            <p:cNvSpPr>
              <a:spLocks/>
            </p:cNvSpPr>
            <p:nvPr/>
          </p:nvSpPr>
          <p:spPr bwMode="auto">
            <a:xfrm>
              <a:off x="6575425" y="4122738"/>
              <a:ext cx="338138" cy="763587"/>
            </a:xfrm>
            <a:custGeom>
              <a:avLst/>
              <a:gdLst>
                <a:gd name="T0" fmla="*/ 0 w 213"/>
                <a:gd name="T1" fmla="*/ 2147483646 h 481"/>
                <a:gd name="T2" fmla="*/ 2147483646 w 213"/>
                <a:gd name="T3" fmla="*/ 2147483646 h 481"/>
                <a:gd name="T4" fmla="*/ 0 w 213"/>
                <a:gd name="T5" fmla="*/ 2147483646 h 481"/>
                <a:gd name="T6" fmla="*/ 0 w 213"/>
                <a:gd name="T7" fmla="*/ 0 h 481"/>
                <a:gd name="T8" fmla="*/ 2147483646 w 213"/>
                <a:gd name="T9" fmla="*/ 2147483646 h 481"/>
                <a:gd name="T10" fmla="*/ 2147483646 w 213"/>
                <a:gd name="T11" fmla="*/ 2147483646 h 481"/>
                <a:gd name="T12" fmla="*/ 0 w 213"/>
                <a:gd name="T13" fmla="*/ 2147483646 h 481"/>
                <a:gd name="T14" fmla="*/ 0 w 213"/>
                <a:gd name="T15" fmla="*/ 2147483646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1814" name="Text Box 178">
            <a:extLst>
              <a:ext uri="{FF2B5EF4-FFF2-40B4-BE49-F238E27FC236}">
                <a16:creationId xmlns:a16="http://schemas.microsoft.com/office/drawing/2014/main" id="{BC406EFA-DC80-46AC-9282-C20426C64BBA}"/>
              </a:ext>
            </a:extLst>
          </p:cNvPr>
          <p:cNvSpPr txBox="1">
            <a:spLocks noChangeArrowheads="1"/>
          </p:cNvSpPr>
          <p:nvPr/>
        </p:nvSpPr>
        <p:spPr bwMode="auto">
          <a:xfrm>
            <a:off x="290513" y="6284913"/>
            <a:ext cx="3527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a:solidFill>
                  <a:srgbClr val="CC0000"/>
                </a:solidFill>
                <a:latin typeface="黑体" panose="02010609060101010101" pitchFamily="49" charset="-122"/>
                <a:ea typeface="黑体" panose="02010609060101010101" pitchFamily="49" charset="-122"/>
              </a:rPr>
              <a:t>与方案</a:t>
            </a:r>
            <a:r>
              <a:rPr lang="en-US" altLang="zh-CN" sz="2000">
                <a:solidFill>
                  <a:srgbClr val="CC0000"/>
                </a:solidFill>
                <a:latin typeface="黑体" panose="02010609060101010101" pitchFamily="49" charset="-122"/>
                <a:ea typeface="黑体" panose="02010609060101010101" pitchFamily="49" charset="-122"/>
              </a:rPr>
              <a:t>1</a:t>
            </a:r>
            <a:r>
              <a:rPr lang="zh-CN" altLang="en-US" sz="2000">
                <a:solidFill>
                  <a:srgbClr val="CC0000"/>
                </a:solidFill>
                <a:latin typeface="黑体" panose="02010609060101010101" pitchFamily="49" charset="-122"/>
                <a:ea typeface="黑体" panose="02010609060101010101" pitchFamily="49" charset="-122"/>
              </a:rPr>
              <a:t>比，哪个更快？</a:t>
            </a:r>
          </a:p>
        </p:txBody>
      </p:sp>
      <p:sp>
        <p:nvSpPr>
          <p:cNvPr id="71815" name="Text Box 179">
            <a:extLst>
              <a:ext uri="{FF2B5EF4-FFF2-40B4-BE49-F238E27FC236}">
                <a16:creationId xmlns:a16="http://schemas.microsoft.com/office/drawing/2014/main" id="{C92DB53D-1314-49F7-90FC-6D4724B7DEB6}"/>
              </a:ext>
            </a:extLst>
          </p:cNvPr>
          <p:cNvSpPr txBox="1">
            <a:spLocks noChangeArrowheads="1"/>
          </p:cNvSpPr>
          <p:nvPr/>
        </p:nvSpPr>
        <p:spPr bwMode="auto">
          <a:xfrm>
            <a:off x="3335338" y="6267450"/>
            <a:ext cx="383381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a:solidFill>
                  <a:srgbClr val="3366FF"/>
                </a:solidFill>
                <a:latin typeface="黑体" panose="02010609060101010101" pitchFamily="49" charset="-122"/>
                <a:ea typeface="黑体" panose="02010609060101010101" pitchFamily="49" charset="-122"/>
              </a:rPr>
              <a:t>一样，都是延迟三个时钟周期！</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animEffect transition="in" filter="blinds(horizontal)">
                                      <p:cBhvr>
                                        <p:cTn id="7" dur="500"/>
                                        <p:tgtEl>
                                          <p:spTgt spid="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
                                            <p:txEl>
                                              <p:pRg st="1" end="1"/>
                                            </p:txEl>
                                          </p:spTgt>
                                        </p:tgtEl>
                                        <p:attrNameLst>
                                          <p:attrName>style.visibility</p:attrName>
                                        </p:attrNameLst>
                                      </p:cBhvr>
                                      <p:to>
                                        <p:strVal val="visible"/>
                                      </p:to>
                                    </p:set>
                                    <p:animEffect transition="in" filter="blinds(horizontal)">
                                      <p:cBhvr>
                                        <p:cTn id="12" dur="500"/>
                                        <p:tgtEl>
                                          <p:spTgt spid="7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1814"/>
                                        </p:tgtEl>
                                        <p:attrNameLst>
                                          <p:attrName>style.visibility</p:attrName>
                                        </p:attrNameLst>
                                      </p:cBhvr>
                                      <p:to>
                                        <p:strVal val="visible"/>
                                      </p:to>
                                    </p:set>
                                    <p:animEffect transition="in" filter="wipe(down)">
                                      <p:cBhvr>
                                        <p:cTn id="22" dur="500"/>
                                        <p:tgtEl>
                                          <p:spTgt spid="718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1815"/>
                                        </p:tgtEl>
                                        <p:attrNameLst>
                                          <p:attrName>style.visibility</p:attrName>
                                        </p:attrNameLst>
                                      </p:cBhvr>
                                      <p:to>
                                        <p:strVal val="visible"/>
                                      </p:to>
                                    </p:set>
                                    <p:animEffect transition="in" filter="wipe(down)">
                                      <p:cBhvr>
                                        <p:cTn id="27" dur="500"/>
                                        <p:tgtEl>
                                          <p:spTgt spid="71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build="p"/>
      <p:bldP spid="71814" grpId="0"/>
      <p:bldP spid="718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6">
            <a:extLst>
              <a:ext uri="{FF2B5EF4-FFF2-40B4-BE49-F238E27FC236}">
                <a16:creationId xmlns:a16="http://schemas.microsoft.com/office/drawing/2014/main" id="{C5EE1439-4C2A-41E5-80A2-93D9CDA1134E}"/>
              </a:ext>
            </a:extLst>
          </p:cNvPr>
          <p:cNvSpPr>
            <a:spLocks noGrp="1" noChangeArrowheads="1"/>
          </p:cNvSpPr>
          <p:nvPr>
            <p:ph type="title"/>
          </p:nvPr>
        </p:nvSpPr>
        <p:spPr>
          <a:xfrm>
            <a:off x="466725" y="185738"/>
            <a:ext cx="6905625" cy="373062"/>
          </a:xfrm>
          <a:noFill/>
        </p:spPr>
        <p:txBody>
          <a:bodyPr/>
          <a:lstStyle/>
          <a:p>
            <a:r>
              <a:rPr lang="zh-CN" altLang="en-US">
                <a:ea typeface="宋体" panose="02010600030101010101" pitchFamily="2" charset="-122"/>
              </a:rPr>
              <a:t>方法</a:t>
            </a:r>
            <a:r>
              <a:rPr lang="en-US" altLang="zh-CN">
                <a:ea typeface="宋体" panose="02010600030101010101" pitchFamily="2" charset="-122"/>
              </a:rPr>
              <a:t>3:  </a:t>
            </a:r>
            <a:r>
              <a:rPr lang="zh-CN" altLang="en-US">
                <a:ea typeface="宋体" panose="02010600030101010101" pitchFamily="2" charset="-122"/>
              </a:rPr>
              <a:t>同一周期内寄存器组先写后读</a:t>
            </a:r>
            <a:endParaRPr lang="zh-CN" altLang="en-US" sz="1200" i="1">
              <a:ea typeface="宋体" panose="02010600030101010101" pitchFamily="2" charset="-122"/>
            </a:endParaRPr>
          </a:p>
        </p:txBody>
      </p:sp>
      <p:sp>
        <p:nvSpPr>
          <p:cNvPr id="155" name="Rectangle 155">
            <a:extLst>
              <a:ext uri="{FF2B5EF4-FFF2-40B4-BE49-F238E27FC236}">
                <a16:creationId xmlns:a16="http://schemas.microsoft.com/office/drawing/2014/main" id="{F3DB9822-08D0-4913-A136-9F919C111F58}"/>
              </a:ext>
            </a:extLst>
          </p:cNvPr>
          <p:cNvSpPr>
            <a:spLocks noChangeArrowheads="1"/>
          </p:cNvSpPr>
          <p:nvPr/>
        </p:nvSpPr>
        <p:spPr bwMode="auto">
          <a:xfrm>
            <a:off x="0" y="523875"/>
            <a:ext cx="91440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buFontTx/>
              <a:buChar char="•"/>
            </a:pPr>
            <a:r>
              <a:rPr lang="zh-CN" altLang="en-US" sz="2400">
                <a:ea typeface="宋体" panose="02010600030101010101" pitchFamily="2" charset="-122"/>
              </a:rPr>
              <a:t> </a:t>
            </a:r>
            <a:r>
              <a:rPr lang="zh-CN" altLang="en-US" sz="2000">
                <a:latin typeface="Arial" panose="020B0604020202020204" pitchFamily="34" charset="0"/>
                <a:ea typeface="黑体" panose="02010609060101010101" pitchFamily="49" charset="-122"/>
              </a:rPr>
              <a:t>寄存器组的读口和写口是相互独立的部件！</a:t>
            </a:r>
            <a:r>
              <a:rPr lang="zh-CN" altLang="en-US" sz="2000">
                <a:solidFill>
                  <a:schemeClr val="accent2"/>
                </a:solidFill>
                <a:ea typeface="黑体" panose="02010609060101010101" pitchFamily="49" charset="-122"/>
              </a:rPr>
              <a:t>前半时钟周期写，后半时钟周期读</a:t>
            </a:r>
            <a:endParaRPr lang="en-US" altLang="zh-CN" sz="2000">
              <a:latin typeface="Arial" panose="020B0604020202020204" pitchFamily="34" charset="0"/>
              <a:ea typeface="黑体" panose="02010609060101010101" pitchFamily="49" charset="-122"/>
            </a:endParaRPr>
          </a:p>
        </p:txBody>
      </p:sp>
      <p:grpSp>
        <p:nvGrpSpPr>
          <p:cNvPr id="2" name="组合 1">
            <a:extLst>
              <a:ext uri="{FF2B5EF4-FFF2-40B4-BE49-F238E27FC236}">
                <a16:creationId xmlns:a16="http://schemas.microsoft.com/office/drawing/2014/main" id="{721B184E-94D3-4C92-99D6-E756A13FEEC8}"/>
              </a:ext>
            </a:extLst>
          </p:cNvPr>
          <p:cNvGrpSpPr>
            <a:grpSpLocks/>
          </p:cNvGrpSpPr>
          <p:nvPr/>
        </p:nvGrpSpPr>
        <p:grpSpPr bwMode="auto">
          <a:xfrm>
            <a:off x="296647" y="1700213"/>
            <a:ext cx="8720137" cy="4527550"/>
            <a:chOff x="423863" y="1700213"/>
            <a:chExt cx="8720137" cy="4527550"/>
          </a:xfrm>
        </p:grpSpPr>
        <p:sp>
          <p:nvSpPr>
            <p:cNvPr id="73738" name="Freeform 2">
              <a:extLst>
                <a:ext uri="{FF2B5EF4-FFF2-40B4-BE49-F238E27FC236}">
                  <a16:creationId xmlns:a16="http://schemas.microsoft.com/office/drawing/2014/main" id="{088D7038-E168-46E0-A5EA-6FD2C7F4F28B}"/>
                </a:ext>
              </a:extLst>
            </p:cNvPr>
            <p:cNvSpPr>
              <a:spLocks/>
            </p:cNvSpPr>
            <p:nvPr/>
          </p:nvSpPr>
          <p:spPr bwMode="auto">
            <a:xfrm>
              <a:off x="5949950" y="2271713"/>
              <a:ext cx="225425" cy="458787"/>
            </a:xfrm>
            <a:custGeom>
              <a:avLst/>
              <a:gdLst>
                <a:gd name="T0" fmla="*/ 2147483646 w 142"/>
                <a:gd name="T1" fmla="*/ 0 h 289"/>
                <a:gd name="T2" fmla="*/ 0 w 142"/>
                <a:gd name="T3" fmla="*/ 0 h 289"/>
                <a:gd name="T4" fmla="*/ 0 w 142"/>
                <a:gd name="T5" fmla="*/ 2147483646 h 289"/>
                <a:gd name="T6" fmla="*/ 2147483646 w 142"/>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solidFill>
              <a:schemeClr val="accent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39" name="Freeform 3">
              <a:extLst>
                <a:ext uri="{FF2B5EF4-FFF2-40B4-BE49-F238E27FC236}">
                  <a16:creationId xmlns:a16="http://schemas.microsoft.com/office/drawing/2014/main" id="{ABD64044-E12D-4864-A9AD-33668BCAE4B2}"/>
                </a:ext>
              </a:extLst>
            </p:cNvPr>
            <p:cNvSpPr>
              <a:spLocks/>
            </p:cNvSpPr>
            <p:nvPr/>
          </p:nvSpPr>
          <p:spPr bwMode="auto">
            <a:xfrm>
              <a:off x="4772025" y="2982913"/>
              <a:ext cx="234950" cy="458787"/>
            </a:xfrm>
            <a:custGeom>
              <a:avLst/>
              <a:gdLst>
                <a:gd name="T0" fmla="*/ 0 w 148"/>
                <a:gd name="T1" fmla="*/ 0 h 289"/>
                <a:gd name="T2" fmla="*/ 2147483646 w 148"/>
                <a:gd name="T3" fmla="*/ 0 h 289"/>
                <a:gd name="T4" fmla="*/ 2147483646 w 148"/>
                <a:gd name="T5" fmla="*/ 2147483646 h 289"/>
                <a:gd name="T6" fmla="*/ 0 w 148"/>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solidFill>
              <a:schemeClr val="accent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40" name="Freeform 4">
              <a:extLst>
                <a:ext uri="{FF2B5EF4-FFF2-40B4-BE49-F238E27FC236}">
                  <a16:creationId xmlns:a16="http://schemas.microsoft.com/office/drawing/2014/main" id="{C9BD101C-6CB3-4039-8B28-B816383D63F0}"/>
                </a:ext>
              </a:extLst>
            </p:cNvPr>
            <p:cNvSpPr>
              <a:spLocks/>
            </p:cNvSpPr>
            <p:nvPr/>
          </p:nvSpPr>
          <p:spPr bwMode="auto">
            <a:xfrm>
              <a:off x="5449888" y="3694113"/>
              <a:ext cx="234950" cy="458787"/>
            </a:xfrm>
            <a:custGeom>
              <a:avLst/>
              <a:gdLst>
                <a:gd name="T0" fmla="*/ 0 w 148"/>
                <a:gd name="T1" fmla="*/ 0 h 289"/>
                <a:gd name="T2" fmla="*/ 2147483646 w 148"/>
                <a:gd name="T3" fmla="*/ 0 h 289"/>
                <a:gd name="T4" fmla="*/ 2147483646 w 148"/>
                <a:gd name="T5" fmla="*/ 2147483646 h 289"/>
                <a:gd name="T6" fmla="*/ 0 w 148"/>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solidFill>
              <a:schemeClr val="accent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41" name="Freeform 5">
              <a:extLst>
                <a:ext uri="{FF2B5EF4-FFF2-40B4-BE49-F238E27FC236}">
                  <a16:creationId xmlns:a16="http://schemas.microsoft.com/office/drawing/2014/main" id="{58447464-2C93-4E1C-8040-8B1C6CB212DB}"/>
                </a:ext>
              </a:extLst>
            </p:cNvPr>
            <p:cNvSpPr>
              <a:spLocks/>
            </p:cNvSpPr>
            <p:nvPr/>
          </p:nvSpPr>
          <p:spPr bwMode="auto">
            <a:xfrm>
              <a:off x="6127750" y="4405313"/>
              <a:ext cx="234950" cy="458787"/>
            </a:xfrm>
            <a:custGeom>
              <a:avLst/>
              <a:gdLst>
                <a:gd name="T0" fmla="*/ 0 w 148"/>
                <a:gd name="T1" fmla="*/ 0 h 289"/>
                <a:gd name="T2" fmla="*/ 2147483646 w 148"/>
                <a:gd name="T3" fmla="*/ 0 h 289"/>
                <a:gd name="T4" fmla="*/ 2147483646 w 148"/>
                <a:gd name="T5" fmla="*/ 2147483646 h 289"/>
                <a:gd name="T6" fmla="*/ 0 w 148"/>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solidFill>
              <a:schemeClr val="accent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42" name="Rectangle 7">
              <a:extLst>
                <a:ext uri="{FF2B5EF4-FFF2-40B4-BE49-F238E27FC236}">
                  <a16:creationId xmlns:a16="http://schemas.microsoft.com/office/drawing/2014/main" id="{B6E05810-D15A-472B-B0D2-DC44F9EB775B}"/>
                </a:ext>
              </a:extLst>
            </p:cNvPr>
            <p:cNvSpPr>
              <a:spLocks noChangeArrowheads="1"/>
            </p:cNvSpPr>
            <p:nvPr/>
          </p:nvSpPr>
          <p:spPr bwMode="auto">
            <a:xfrm>
              <a:off x="423863" y="2457450"/>
              <a:ext cx="358775" cy="310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800" b="0" i="1">
                  <a:latin typeface="Arial" panose="020B0604020202020204" pitchFamily="34" charset="0"/>
                  <a:ea typeface="宋体" panose="02010600030101010101" pitchFamily="2" charset="-122"/>
                </a:rPr>
                <a:t>I</a:t>
              </a:r>
            </a:p>
            <a:p>
              <a:pPr algn="ctr"/>
              <a:r>
                <a:rPr lang="en-US" altLang="zh-CN" sz="1800" b="0" i="1">
                  <a:latin typeface="Arial" panose="020B0604020202020204" pitchFamily="34" charset="0"/>
                  <a:ea typeface="宋体" panose="02010600030101010101" pitchFamily="2" charset="-122"/>
                </a:rPr>
                <a:t>n</a:t>
              </a:r>
            </a:p>
            <a:p>
              <a:pPr algn="ctr"/>
              <a:r>
                <a:rPr lang="en-US" altLang="zh-CN" sz="1800" b="0" i="1">
                  <a:latin typeface="Arial" panose="020B0604020202020204" pitchFamily="34" charset="0"/>
                  <a:ea typeface="宋体" panose="02010600030101010101" pitchFamily="2" charset="-122"/>
                </a:rPr>
                <a:t>s</a:t>
              </a:r>
            </a:p>
            <a:p>
              <a:pPr algn="ctr"/>
              <a:r>
                <a:rPr lang="en-US" altLang="zh-CN" sz="1800" b="0" i="1">
                  <a:latin typeface="Arial" panose="020B0604020202020204" pitchFamily="34" charset="0"/>
                  <a:ea typeface="宋体" panose="02010600030101010101" pitchFamily="2" charset="-122"/>
                </a:rPr>
                <a:t>t</a:t>
              </a:r>
            </a:p>
            <a:p>
              <a:pPr algn="ctr"/>
              <a:r>
                <a:rPr lang="en-US" altLang="zh-CN" sz="1800" b="0" i="1">
                  <a:latin typeface="Arial" panose="020B0604020202020204" pitchFamily="34" charset="0"/>
                  <a:ea typeface="宋体" panose="02010600030101010101" pitchFamily="2" charset="-122"/>
                </a:rPr>
                <a:t>r.</a:t>
              </a:r>
            </a:p>
            <a:p>
              <a:pPr algn="ctr"/>
              <a:endParaRPr lang="en-US" altLang="zh-CN" sz="1800" b="0" i="1">
                <a:latin typeface="Arial" panose="020B0604020202020204" pitchFamily="34" charset="0"/>
                <a:ea typeface="宋体" panose="02010600030101010101" pitchFamily="2" charset="-122"/>
              </a:endParaRPr>
            </a:p>
            <a:p>
              <a:pPr algn="ctr"/>
              <a:r>
                <a:rPr lang="en-US" altLang="zh-CN" sz="1800" b="0" i="1">
                  <a:latin typeface="Arial" panose="020B0604020202020204" pitchFamily="34" charset="0"/>
                  <a:ea typeface="宋体" panose="02010600030101010101" pitchFamily="2" charset="-122"/>
                </a:rPr>
                <a:t>O</a:t>
              </a:r>
            </a:p>
            <a:p>
              <a:pPr algn="ctr"/>
              <a:r>
                <a:rPr lang="en-US" altLang="zh-CN" sz="1800" b="0" i="1">
                  <a:latin typeface="Arial" panose="020B0604020202020204" pitchFamily="34" charset="0"/>
                  <a:ea typeface="宋体" panose="02010600030101010101" pitchFamily="2" charset="-122"/>
                </a:rPr>
                <a:t>r</a:t>
              </a:r>
            </a:p>
            <a:p>
              <a:pPr algn="ctr"/>
              <a:r>
                <a:rPr lang="en-US" altLang="zh-CN" sz="1800" b="0" i="1">
                  <a:latin typeface="Arial" panose="020B0604020202020204" pitchFamily="34" charset="0"/>
                  <a:ea typeface="宋体" panose="02010600030101010101" pitchFamily="2" charset="-122"/>
                </a:rPr>
                <a:t>d</a:t>
              </a:r>
            </a:p>
            <a:p>
              <a:pPr algn="ctr"/>
              <a:r>
                <a:rPr lang="en-US" altLang="zh-CN" sz="1800" b="0" i="1">
                  <a:latin typeface="Arial" panose="020B0604020202020204" pitchFamily="34" charset="0"/>
                  <a:ea typeface="宋体" panose="02010600030101010101" pitchFamily="2" charset="-122"/>
                </a:rPr>
                <a:t>e</a:t>
              </a:r>
            </a:p>
            <a:p>
              <a:pPr algn="ctr"/>
              <a:r>
                <a:rPr lang="en-US" altLang="zh-CN" sz="1800" b="0" i="1">
                  <a:latin typeface="Arial" panose="020B0604020202020204" pitchFamily="34" charset="0"/>
                  <a:ea typeface="宋体" panose="02010600030101010101" pitchFamily="2" charset="-122"/>
                </a:rPr>
                <a:t>r</a:t>
              </a:r>
            </a:p>
          </p:txBody>
        </p:sp>
        <p:sp>
          <p:nvSpPr>
            <p:cNvPr id="73743" name="Line 8">
              <a:extLst>
                <a:ext uri="{FF2B5EF4-FFF2-40B4-BE49-F238E27FC236}">
                  <a16:creationId xmlns:a16="http://schemas.microsoft.com/office/drawing/2014/main" id="{7A8A85AC-BEF8-4574-B19B-D6E7FC684A6D}"/>
                </a:ext>
              </a:extLst>
            </p:cNvPr>
            <p:cNvSpPr>
              <a:spLocks noChangeShapeType="1"/>
            </p:cNvSpPr>
            <p:nvPr/>
          </p:nvSpPr>
          <p:spPr bwMode="auto">
            <a:xfrm>
              <a:off x="908050" y="2447925"/>
              <a:ext cx="0" cy="32385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4" name="Line 9">
              <a:extLst>
                <a:ext uri="{FF2B5EF4-FFF2-40B4-BE49-F238E27FC236}">
                  <a16:creationId xmlns:a16="http://schemas.microsoft.com/office/drawing/2014/main" id="{37ABCC79-8BD3-48EC-BCC9-CB94FDD2A47F}"/>
                </a:ext>
              </a:extLst>
            </p:cNvPr>
            <p:cNvSpPr>
              <a:spLocks noChangeShapeType="1"/>
            </p:cNvSpPr>
            <p:nvPr/>
          </p:nvSpPr>
          <p:spPr bwMode="auto">
            <a:xfrm>
              <a:off x="1562100" y="2022475"/>
              <a:ext cx="6324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5" name="Rectangle 10">
              <a:extLst>
                <a:ext uri="{FF2B5EF4-FFF2-40B4-BE49-F238E27FC236}">
                  <a16:creationId xmlns:a16="http://schemas.microsoft.com/office/drawing/2014/main" id="{31E9A99C-C357-4567-9A7D-DB6BA863A8E1}"/>
                </a:ext>
              </a:extLst>
            </p:cNvPr>
            <p:cNvSpPr>
              <a:spLocks noChangeArrowheads="1"/>
            </p:cNvSpPr>
            <p:nvPr/>
          </p:nvSpPr>
          <p:spPr bwMode="auto">
            <a:xfrm>
              <a:off x="1325563" y="1700213"/>
              <a:ext cx="21240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b="0" i="1">
                  <a:latin typeface="Arial" panose="020B0604020202020204" pitchFamily="34" charset="0"/>
                  <a:ea typeface="宋体" panose="02010600030101010101" pitchFamily="2" charset="-122"/>
                </a:rPr>
                <a:t>Time (clock cycles)</a:t>
              </a:r>
            </a:p>
          </p:txBody>
        </p:sp>
        <p:sp>
          <p:nvSpPr>
            <p:cNvPr id="73746" name="Rectangle 11">
              <a:extLst>
                <a:ext uri="{FF2B5EF4-FFF2-40B4-BE49-F238E27FC236}">
                  <a16:creationId xmlns:a16="http://schemas.microsoft.com/office/drawing/2014/main" id="{15F97F3C-81CE-4CE5-BEA1-34387C5E3E8B}"/>
                </a:ext>
              </a:extLst>
            </p:cNvPr>
            <p:cNvSpPr>
              <a:spLocks noChangeArrowheads="1"/>
            </p:cNvSpPr>
            <p:nvPr/>
          </p:nvSpPr>
          <p:spPr bwMode="auto">
            <a:xfrm>
              <a:off x="944563" y="2266950"/>
              <a:ext cx="2119312"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2800">
                  <a:latin typeface="Arial" panose="020B0604020202020204" pitchFamily="34" charset="0"/>
                  <a:ea typeface="宋体" panose="02010600030101010101" pitchFamily="2" charset="-122"/>
                </a:rPr>
                <a:t>add </a:t>
              </a:r>
              <a:r>
                <a:rPr lang="en-US" altLang="zh-CN" sz="2800" u="sng">
                  <a:solidFill>
                    <a:schemeClr val="accent1"/>
                  </a:solidFill>
                  <a:latin typeface="Arial" panose="020B0604020202020204" pitchFamily="34" charset="0"/>
                  <a:ea typeface="宋体" panose="02010600030101010101" pitchFamily="2" charset="-122"/>
                </a:rPr>
                <a:t>r1</a:t>
              </a:r>
              <a:r>
                <a:rPr lang="en-US" altLang="zh-CN" sz="2800">
                  <a:latin typeface="Arial" panose="020B0604020202020204" pitchFamily="34" charset="0"/>
                  <a:ea typeface="宋体" panose="02010600030101010101" pitchFamily="2" charset="-122"/>
                </a:rPr>
                <a:t>,r2,r3</a:t>
              </a:r>
            </a:p>
          </p:txBody>
        </p:sp>
        <p:sp>
          <p:nvSpPr>
            <p:cNvPr id="73747" name="Rectangle 12">
              <a:extLst>
                <a:ext uri="{FF2B5EF4-FFF2-40B4-BE49-F238E27FC236}">
                  <a16:creationId xmlns:a16="http://schemas.microsoft.com/office/drawing/2014/main" id="{97565474-DF0D-43C3-849B-DA5272457AA1}"/>
                </a:ext>
              </a:extLst>
            </p:cNvPr>
            <p:cNvSpPr>
              <a:spLocks noChangeArrowheads="1"/>
            </p:cNvSpPr>
            <p:nvPr/>
          </p:nvSpPr>
          <p:spPr bwMode="auto">
            <a:xfrm>
              <a:off x="919163" y="2990850"/>
              <a:ext cx="2119312"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2800">
                  <a:latin typeface="Arial" panose="020B0604020202020204" pitchFamily="34" charset="0"/>
                  <a:ea typeface="宋体" panose="02010600030101010101" pitchFamily="2" charset="-122"/>
                </a:rPr>
                <a:t>sub r4,</a:t>
              </a:r>
              <a:r>
                <a:rPr lang="en-US" altLang="zh-CN" sz="2800" u="sng">
                  <a:solidFill>
                    <a:schemeClr val="accent1"/>
                  </a:solidFill>
                  <a:latin typeface="Arial" panose="020B0604020202020204" pitchFamily="34" charset="0"/>
                  <a:ea typeface="宋体" panose="02010600030101010101" pitchFamily="2" charset="-122"/>
                </a:rPr>
                <a:t>r1</a:t>
              </a:r>
              <a:r>
                <a:rPr lang="en-US" altLang="zh-CN" sz="2800">
                  <a:latin typeface="Arial" panose="020B0604020202020204" pitchFamily="34" charset="0"/>
                  <a:ea typeface="宋体" panose="02010600030101010101" pitchFamily="2" charset="-122"/>
                </a:rPr>
                <a:t>,r3</a:t>
              </a:r>
            </a:p>
          </p:txBody>
        </p:sp>
        <p:sp>
          <p:nvSpPr>
            <p:cNvPr id="73748" name="Rectangle 13">
              <a:extLst>
                <a:ext uri="{FF2B5EF4-FFF2-40B4-BE49-F238E27FC236}">
                  <a16:creationId xmlns:a16="http://schemas.microsoft.com/office/drawing/2014/main" id="{4B4FF99D-AA1B-4EA4-94EC-42D65BE8CB34}"/>
                </a:ext>
              </a:extLst>
            </p:cNvPr>
            <p:cNvSpPr>
              <a:spLocks noChangeArrowheads="1"/>
            </p:cNvSpPr>
            <p:nvPr/>
          </p:nvSpPr>
          <p:spPr bwMode="auto">
            <a:xfrm>
              <a:off x="893763" y="3714750"/>
              <a:ext cx="2119312"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2800">
                  <a:latin typeface="Arial" panose="020B0604020202020204" pitchFamily="34" charset="0"/>
                  <a:ea typeface="宋体" panose="02010600030101010101" pitchFamily="2" charset="-122"/>
                </a:rPr>
                <a:t>and r6,</a:t>
              </a:r>
              <a:r>
                <a:rPr lang="en-US" altLang="zh-CN" sz="2800" u="sng">
                  <a:solidFill>
                    <a:schemeClr val="accent1"/>
                  </a:solidFill>
                  <a:latin typeface="Arial" panose="020B0604020202020204" pitchFamily="34" charset="0"/>
                  <a:ea typeface="宋体" panose="02010600030101010101" pitchFamily="2" charset="-122"/>
                </a:rPr>
                <a:t>r1</a:t>
              </a:r>
              <a:r>
                <a:rPr lang="en-US" altLang="zh-CN" sz="2800">
                  <a:latin typeface="Arial" panose="020B0604020202020204" pitchFamily="34" charset="0"/>
                  <a:ea typeface="宋体" panose="02010600030101010101" pitchFamily="2" charset="-122"/>
                </a:rPr>
                <a:t>,r7</a:t>
              </a:r>
            </a:p>
          </p:txBody>
        </p:sp>
        <p:sp>
          <p:nvSpPr>
            <p:cNvPr id="73749" name="Rectangle 14">
              <a:extLst>
                <a:ext uri="{FF2B5EF4-FFF2-40B4-BE49-F238E27FC236}">
                  <a16:creationId xmlns:a16="http://schemas.microsoft.com/office/drawing/2014/main" id="{2E7BF8E5-E4C9-4DCA-8811-6EEB7B0B6E6C}"/>
                </a:ext>
              </a:extLst>
            </p:cNvPr>
            <p:cNvSpPr>
              <a:spLocks noChangeArrowheads="1"/>
            </p:cNvSpPr>
            <p:nvPr/>
          </p:nvSpPr>
          <p:spPr bwMode="auto">
            <a:xfrm>
              <a:off x="868363" y="4438650"/>
              <a:ext cx="2038350"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2800">
                  <a:latin typeface="Arial" panose="020B0604020202020204" pitchFamily="34" charset="0"/>
                  <a:ea typeface="宋体" panose="02010600030101010101" pitchFamily="2" charset="-122"/>
                </a:rPr>
                <a:t>or   r8,</a:t>
              </a:r>
              <a:r>
                <a:rPr lang="en-US" altLang="zh-CN" sz="2800" u="sng">
                  <a:solidFill>
                    <a:schemeClr val="accent1"/>
                  </a:solidFill>
                  <a:latin typeface="Arial" panose="020B0604020202020204" pitchFamily="34" charset="0"/>
                  <a:ea typeface="宋体" panose="02010600030101010101" pitchFamily="2" charset="-122"/>
                </a:rPr>
                <a:t>r1</a:t>
              </a:r>
              <a:r>
                <a:rPr lang="en-US" altLang="zh-CN" sz="2800">
                  <a:latin typeface="Arial" panose="020B0604020202020204" pitchFamily="34" charset="0"/>
                  <a:ea typeface="宋体" panose="02010600030101010101" pitchFamily="2" charset="-122"/>
                </a:rPr>
                <a:t>,r9</a:t>
              </a:r>
            </a:p>
          </p:txBody>
        </p:sp>
        <p:sp>
          <p:nvSpPr>
            <p:cNvPr id="73750" name="Rectangle 15">
              <a:extLst>
                <a:ext uri="{FF2B5EF4-FFF2-40B4-BE49-F238E27FC236}">
                  <a16:creationId xmlns:a16="http://schemas.microsoft.com/office/drawing/2014/main" id="{809A1A11-AABA-4050-A6F2-AE011BCF4624}"/>
                </a:ext>
              </a:extLst>
            </p:cNvPr>
            <p:cNvSpPr>
              <a:spLocks noChangeArrowheads="1"/>
            </p:cNvSpPr>
            <p:nvPr/>
          </p:nvSpPr>
          <p:spPr bwMode="auto">
            <a:xfrm>
              <a:off x="893763" y="5162550"/>
              <a:ext cx="2436812"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2800">
                  <a:latin typeface="Arial" panose="020B0604020202020204" pitchFamily="34" charset="0"/>
                  <a:ea typeface="宋体" panose="02010600030101010101" pitchFamily="2" charset="-122"/>
                </a:rPr>
                <a:t>xor r10,</a:t>
              </a:r>
              <a:r>
                <a:rPr lang="en-US" altLang="zh-CN" sz="2800" u="sng">
                  <a:solidFill>
                    <a:schemeClr val="accent2"/>
                  </a:solidFill>
                  <a:latin typeface="Arial" panose="020B0604020202020204" pitchFamily="34" charset="0"/>
                  <a:ea typeface="宋体" panose="02010600030101010101" pitchFamily="2" charset="-122"/>
                </a:rPr>
                <a:t>r1</a:t>
              </a:r>
              <a:r>
                <a:rPr lang="en-US" altLang="zh-CN" sz="2800">
                  <a:latin typeface="Arial" panose="020B0604020202020204" pitchFamily="34" charset="0"/>
                  <a:ea typeface="宋体" panose="02010600030101010101" pitchFamily="2" charset="-122"/>
                </a:rPr>
                <a:t>,r11</a:t>
              </a:r>
            </a:p>
          </p:txBody>
        </p:sp>
        <p:sp>
          <p:nvSpPr>
            <p:cNvPr id="73751" name="Rectangle 16">
              <a:extLst>
                <a:ext uri="{FF2B5EF4-FFF2-40B4-BE49-F238E27FC236}">
                  <a16:creationId xmlns:a16="http://schemas.microsoft.com/office/drawing/2014/main" id="{A2062476-F6A9-4441-8617-0F7632CD66DA}"/>
                </a:ext>
              </a:extLst>
            </p:cNvPr>
            <p:cNvSpPr>
              <a:spLocks noChangeArrowheads="1"/>
            </p:cNvSpPr>
            <p:nvPr/>
          </p:nvSpPr>
          <p:spPr bwMode="auto">
            <a:xfrm>
              <a:off x="3192463" y="1951038"/>
              <a:ext cx="4016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latin typeface="Arial" panose="020B0604020202020204" pitchFamily="34" charset="0"/>
                  <a:ea typeface="宋体" panose="02010600030101010101" pitchFamily="2" charset="-122"/>
                </a:rPr>
                <a:t>IF</a:t>
              </a:r>
            </a:p>
          </p:txBody>
        </p:sp>
        <p:sp>
          <p:nvSpPr>
            <p:cNvPr id="73752" name="Rectangle 17">
              <a:extLst>
                <a:ext uri="{FF2B5EF4-FFF2-40B4-BE49-F238E27FC236}">
                  <a16:creationId xmlns:a16="http://schemas.microsoft.com/office/drawing/2014/main" id="{EE7A7991-9640-4480-BE4E-01E88DDEE0E9}"/>
                </a:ext>
              </a:extLst>
            </p:cNvPr>
            <p:cNvSpPr>
              <a:spLocks noChangeArrowheads="1"/>
            </p:cNvSpPr>
            <p:nvPr/>
          </p:nvSpPr>
          <p:spPr bwMode="auto">
            <a:xfrm>
              <a:off x="3687763" y="1951038"/>
              <a:ext cx="7858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latin typeface="Arial" panose="020B0604020202020204" pitchFamily="34" charset="0"/>
                  <a:ea typeface="宋体" panose="02010600030101010101" pitchFamily="2" charset="-122"/>
                </a:rPr>
                <a:t>ID/RF</a:t>
              </a:r>
            </a:p>
          </p:txBody>
        </p:sp>
        <p:sp>
          <p:nvSpPr>
            <p:cNvPr id="73753" name="Rectangle 18">
              <a:extLst>
                <a:ext uri="{FF2B5EF4-FFF2-40B4-BE49-F238E27FC236}">
                  <a16:creationId xmlns:a16="http://schemas.microsoft.com/office/drawing/2014/main" id="{9EF7C7E5-1DB9-44EA-8ACE-15112B834FBB}"/>
                </a:ext>
              </a:extLst>
            </p:cNvPr>
            <p:cNvSpPr>
              <a:spLocks noChangeArrowheads="1"/>
            </p:cNvSpPr>
            <p:nvPr/>
          </p:nvSpPr>
          <p:spPr bwMode="auto">
            <a:xfrm>
              <a:off x="4525963" y="1951038"/>
              <a:ext cx="544512"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latin typeface="Arial" panose="020B0604020202020204" pitchFamily="34" charset="0"/>
                  <a:ea typeface="宋体" panose="02010600030101010101" pitchFamily="2" charset="-122"/>
                </a:rPr>
                <a:t>EX</a:t>
              </a:r>
            </a:p>
          </p:txBody>
        </p:sp>
        <p:sp>
          <p:nvSpPr>
            <p:cNvPr id="73754" name="Rectangle 19">
              <a:extLst>
                <a:ext uri="{FF2B5EF4-FFF2-40B4-BE49-F238E27FC236}">
                  <a16:creationId xmlns:a16="http://schemas.microsoft.com/office/drawing/2014/main" id="{B64D700A-046E-4BE0-A917-E46E8539FFAC}"/>
                </a:ext>
              </a:extLst>
            </p:cNvPr>
            <p:cNvSpPr>
              <a:spLocks noChangeArrowheads="1"/>
            </p:cNvSpPr>
            <p:nvPr/>
          </p:nvSpPr>
          <p:spPr bwMode="auto">
            <a:xfrm>
              <a:off x="5084763" y="1951038"/>
              <a:ext cx="728662"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latin typeface="Arial" panose="020B0604020202020204" pitchFamily="34" charset="0"/>
                  <a:ea typeface="宋体" panose="02010600030101010101" pitchFamily="2" charset="-122"/>
                </a:rPr>
                <a:t>MEM</a:t>
              </a:r>
            </a:p>
          </p:txBody>
        </p:sp>
        <p:sp>
          <p:nvSpPr>
            <p:cNvPr id="73755" name="Rectangle 20">
              <a:extLst>
                <a:ext uri="{FF2B5EF4-FFF2-40B4-BE49-F238E27FC236}">
                  <a16:creationId xmlns:a16="http://schemas.microsoft.com/office/drawing/2014/main" id="{DA5B7859-AF19-4CF3-A64B-92052F40DD62}"/>
                </a:ext>
              </a:extLst>
            </p:cNvPr>
            <p:cNvSpPr>
              <a:spLocks noChangeArrowheads="1"/>
            </p:cNvSpPr>
            <p:nvPr/>
          </p:nvSpPr>
          <p:spPr bwMode="auto">
            <a:xfrm>
              <a:off x="5859463" y="1951038"/>
              <a:ext cx="592137"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latin typeface="Arial" panose="020B0604020202020204" pitchFamily="34" charset="0"/>
                  <a:ea typeface="宋体" panose="02010600030101010101" pitchFamily="2" charset="-122"/>
                </a:rPr>
                <a:t>WB</a:t>
              </a:r>
            </a:p>
          </p:txBody>
        </p:sp>
        <p:sp>
          <p:nvSpPr>
            <p:cNvPr id="73756" name="Line 21">
              <a:extLst>
                <a:ext uri="{FF2B5EF4-FFF2-40B4-BE49-F238E27FC236}">
                  <a16:creationId xmlns:a16="http://schemas.microsoft.com/office/drawing/2014/main" id="{BA7CB631-9E87-4D97-9FDA-2CEFBA632D59}"/>
                </a:ext>
              </a:extLst>
            </p:cNvPr>
            <p:cNvSpPr>
              <a:spLocks noChangeShapeType="1"/>
            </p:cNvSpPr>
            <p:nvPr/>
          </p:nvSpPr>
          <p:spPr bwMode="auto">
            <a:xfrm>
              <a:off x="3740150" y="1744663"/>
              <a:ext cx="0" cy="448310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7" name="Line 22">
              <a:extLst>
                <a:ext uri="{FF2B5EF4-FFF2-40B4-BE49-F238E27FC236}">
                  <a16:creationId xmlns:a16="http://schemas.microsoft.com/office/drawing/2014/main" id="{3FDEDA39-481A-4F65-9796-2045AB8E5270}"/>
                </a:ext>
              </a:extLst>
            </p:cNvPr>
            <p:cNvSpPr>
              <a:spLocks noChangeShapeType="1"/>
            </p:cNvSpPr>
            <p:nvPr/>
          </p:nvSpPr>
          <p:spPr bwMode="auto">
            <a:xfrm>
              <a:off x="4425950" y="1744663"/>
              <a:ext cx="0" cy="448310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8" name="Line 23">
              <a:extLst>
                <a:ext uri="{FF2B5EF4-FFF2-40B4-BE49-F238E27FC236}">
                  <a16:creationId xmlns:a16="http://schemas.microsoft.com/office/drawing/2014/main" id="{1B680F2E-0D22-417F-96F3-7F943E0B81F2}"/>
                </a:ext>
              </a:extLst>
            </p:cNvPr>
            <p:cNvSpPr>
              <a:spLocks noChangeShapeType="1"/>
            </p:cNvSpPr>
            <p:nvPr/>
          </p:nvSpPr>
          <p:spPr bwMode="auto">
            <a:xfrm>
              <a:off x="5111750" y="1744663"/>
              <a:ext cx="0" cy="448310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9" name="Line 24">
              <a:extLst>
                <a:ext uri="{FF2B5EF4-FFF2-40B4-BE49-F238E27FC236}">
                  <a16:creationId xmlns:a16="http://schemas.microsoft.com/office/drawing/2014/main" id="{BD2C7CC2-022C-44A3-805A-726ABA24BAF1}"/>
                </a:ext>
              </a:extLst>
            </p:cNvPr>
            <p:cNvSpPr>
              <a:spLocks noChangeShapeType="1"/>
            </p:cNvSpPr>
            <p:nvPr/>
          </p:nvSpPr>
          <p:spPr bwMode="auto">
            <a:xfrm>
              <a:off x="5797550" y="1744663"/>
              <a:ext cx="0" cy="448310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0" name="Line 25">
              <a:extLst>
                <a:ext uri="{FF2B5EF4-FFF2-40B4-BE49-F238E27FC236}">
                  <a16:creationId xmlns:a16="http://schemas.microsoft.com/office/drawing/2014/main" id="{217A30FD-ED0A-4379-B324-3FB9AB5699AC}"/>
                </a:ext>
              </a:extLst>
            </p:cNvPr>
            <p:cNvSpPr>
              <a:spLocks noChangeShapeType="1"/>
            </p:cNvSpPr>
            <p:nvPr/>
          </p:nvSpPr>
          <p:spPr bwMode="auto">
            <a:xfrm>
              <a:off x="6483350" y="1744663"/>
              <a:ext cx="0" cy="448310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1" name="Line 26">
              <a:extLst>
                <a:ext uri="{FF2B5EF4-FFF2-40B4-BE49-F238E27FC236}">
                  <a16:creationId xmlns:a16="http://schemas.microsoft.com/office/drawing/2014/main" id="{C9B58331-F22D-4D8D-AAA0-6FE54F7E3F4C}"/>
                </a:ext>
              </a:extLst>
            </p:cNvPr>
            <p:cNvSpPr>
              <a:spLocks noChangeShapeType="1"/>
            </p:cNvSpPr>
            <p:nvPr/>
          </p:nvSpPr>
          <p:spPr bwMode="auto">
            <a:xfrm>
              <a:off x="7169150" y="1744663"/>
              <a:ext cx="0" cy="448310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2" name="Line 27">
              <a:extLst>
                <a:ext uri="{FF2B5EF4-FFF2-40B4-BE49-F238E27FC236}">
                  <a16:creationId xmlns:a16="http://schemas.microsoft.com/office/drawing/2014/main" id="{F054D2FF-29B7-4DE8-BA22-0679209610D9}"/>
                </a:ext>
              </a:extLst>
            </p:cNvPr>
            <p:cNvSpPr>
              <a:spLocks noChangeShapeType="1"/>
            </p:cNvSpPr>
            <p:nvPr/>
          </p:nvSpPr>
          <p:spPr bwMode="auto">
            <a:xfrm>
              <a:off x="7854950" y="1744663"/>
              <a:ext cx="0" cy="448310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3" name="Line 28">
              <a:extLst>
                <a:ext uri="{FF2B5EF4-FFF2-40B4-BE49-F238E27FC236}">
                  <a16:creationId xmlns:a16="http://schemas.microsoft.com/office/drawing/2014/main" id="{5C7E1BAF-0AEA-48A9-9B6F-C70272511F52}"/>
                </a:ext>
              </a:extLst>
            </p:cNvPr>
            <p:cNvSpPr>
              <a:spLocks noChangeShapeType="1"/>
            </p:cNvSpPr>
            <p:nvPr/>
          </p:nvSpPr>
          <p:spPr bwMode="auto">
            <a:xfrm>
              <a:off x="8540750" y="1744663"/>
              <a:ext cx="0" cy="448310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4" name="Freeform 29">
              <a:extLst>
                <a:ext uri="{FF2B5EF4-FFF2-40B4-BE49-F238E27FC236}">
                  <a16:creationId xmlns:a16="http://schemas.microsoft.com/office/drawing/2014/main" id="{05BB3F4D-E037-48A7-8B4C-537194FAD7EB}"/>
                </a:ext>
              </a:extLst>
            </p:cNvPr>
            <p:cNvSpPr>
              <a:spLocks/>
            </p:cNvSpPr>
            <p:nvPr/>
          </p:nvSpPr>
          <p:spPr bwMode="auto">
            <a:xfrm>
              <a:off x="5207000" y="2271713"/>
              <a:ext cx="257175" cy="458787"/>
            </a:xfrm>
            <a:custGeom>
              <a:avLst/>
              <a:gdLst>
                <a:gd name="T0" fmla="*/ 2147483646 w 162"/>
                <a:gd name="T1" fmla="*/ 0 h 289"/>
                <a:gd name="T2" fmla="*/ 0 w 162"/>
                <a:gd name="T3" fmla="*/ 0 h 289"/>
                <a:gd name="T4" fmla="*/ 0 w 162"/>
                <a:gd name="T5" fmla="*/ 2147483646 h 289"/>
                <a:gd name="T6" fmla="*/ 2147483646 w 162"/>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65" name="Freeform 30">
              <a:extLst>
                <a:ext uri="{FF2B5EF4-FFF2-40B4-BE49-F238E27FC236}">
                  <a16:creationId xmlns:a16="http://schemas.microsoft.com/office/drawing/2014/main" id="{6E1965E5-AEA7-4EBE-B647-CDFD2F0742D4}"/>
                </a:ext>
              </a:extLst>
            </p:cNvPr>
            <p:cNvSpPr>
              <a:spLocks/>
            </p:cNvSpPr>
            <p:nvPr/>
          </p:nvSpPr>
          <p:spPr bwMode="auto">
            <a:xfrm>
              <a:off x="5462588" y="2271713"/>
              <a:ext cx="260350" cy="458787"/>
            </a:xfrm>
            <a:custGeom>
              <a:avLst/>
              <a:gdLst>
                <a:gd name="T0" fmla="*/ 0 w 164"/>
                <a:gd name="T1" fmla="*/ 0 h 289"/>
                <a:gd name="T2" fmla="*/ 2147483646 w 164"/>
                <a:gd name="T3" fmla="*/ 0 h 289"/>
                <a:gd name="T4" fmla="*/ 2147483646 w 164"/>
                <a:gd name="T5" fmla="*/ 2147483646 h 289"/>
                <a:gd name="T6" fmla="*/ 0 w 164"/>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66" name="Freeform 31">
              <a:extLst>
                <a:ext uri="{FF2B5EF4-FFF2-40B4-BE49-F238E27FC236}">
                  <a16:creationId xmlns:a16="http://schemas.microsoft.com/office/drawing/2014/main" id="{1849FD62-2B51-48F3-9D85-B40F40038A3B}"/>
                </a:ext>
              </a:extLst>
            </p:cNvPr>
            <p:cNvSpPr>
              <a:spLocks/>
            </p:cNvSpPr>
            <p:nvPr/>
          </p:nvSpPr>
          <p:spPr bwMode="auto">
            <a:xfrm>
              <a:off x="4598988" y="2119313"/>
              <a:ext cx="338137" cy="763587"/>
            </a:xfrm>
            <a:custGeom>
              <a:avLst/>
              <a:gdLst>
                <a:gd name="T0" fmla="*/ 0 w 213"/>
                <a:gd name="T1" fmla="*/ 2147483646 h 481"/>
                <a:gd name="T2" fmla="*/ 2147483646 w 213"/>
                <a:gd name="T3" fmla="*/ 2147483646 h 481"/>
                <a:gd name="T4" fmla="*/ 0 w 213"/>
                <a:gd name="T5" fmla="*/ 2147483646 h 481"/>
                <a:gd name="T6" fmla="*/ 0 w 213"/>
                <a:gd name="T7" fmla="*/ 0 h 481"/>
                <a:gd name="T8" fmla="*/ 2147483646 w 213"/>
                <a:gd name="T9" fmla="*/ 2147483646 h 481"/>
                <a:gd name="T10" fmla="*/ 2147483646 w 213"/>
                <a:gd name="T11" fmla="*/ 2147483646 h 481"/>
                <a:gd name="T12" fmla="*/ 0 w 213"/>
                <a:gd name="T13" fmla="*/ 2147483646 h 481"/>
                <a:gd name="T14" fmla="*/ 0 w 213"/>
                <a:gd name="T15" fmla="*/ 2147483646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67" name="Rectangle 32">
              <a:extLst>
                <a:ext uri="{FF2B5EF4-FFF2-40B4-BE49-F238E27FC236}">
                  <a16:creationId xmlns:a16="http://schemas.microsoft.com/office/drawing/2014/main" id="{1FDDEA2C-D090-4BBB-8D0B-CAA371536FA4}"/>
                </a:ext>
              </a:extLst>
            </p:cNvPr>
            <p:cNvSpPr>
              <a:spLocks noChangeArrowheads="1"/>
            </p:cNvSpPr>
            <p:nvPr/>
          </p:nvSpPr>
          <p:spPr bwMode="auto">
            <a:xfrm rot="5400000">
              <a:off x="4447382" y="2313781"/>
              <a:ext cx="6080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ALU</a:t>
              </a:r>
            </a:p>
          </p:txBody>
        </p:sp>
        <p:sp>
          <p:nvSpPr>
            <p:cNvPr id="73768" name="Rectangle 33">
              <a:extLst>
                <a:ext uri="{FF2B5EF4-FFF2-40B4-BE49-F238E27FC236}">
                  <a16:creationId xmlns:a16="http://schemas.microsoft.com/office/drawing/2014/main" id="{EC0217A2-949F-4808-AAB9-F3E08F9D61ED}"/>
                </a:ext>
              </a:extLst>
            </p:cNvPr>
            <p:cNvSpPr>
              <a:spLocks noChangeArrowheads="1"/>
            </p:cNvSpPr>
            <p:nvPr/>
          </p:nvSpPr>
          <p:spPr bwMode="auto">
            <a:xfrm>
              <a:off x="3190875" y="2332038"/>
              <a:ext cx="4302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Im</a:t>
              </a:r>
            </a:p>
          </p:txBody>
        </p:sp>
        <p:grpSp>
          <p:nvGrpSpPr>
            <p:cNvPr id="73769" name="Group 34">
              <a:extLst>
                <a:ext uri="{FF2B5EF4-FFF2-40B4-BE49-F238E27FC236}">
                  <a16:creationId xmlns:a16="http://schemas.microsoft.com/office/drawing/2014/main" id="{C0A0D219-CFE6-4B46-A67E-00C82E04089D}"/>
                </a:ext>
              </a:extLst>
            </p:cNvPr>
            <p:cNvGrpSpPr>
              <a:grpSpLocks/>
            </p:cNvGrpSpPr>
            <p:nvPr/>
          </p:nvGrpSpPr>
          <p:grpSpPr bwMode="auto">
            <a:xfrm>
              <a:off x="3128963" y="2271713"/>
              <a:ext cx="539750" cy="458787"/>
              <a:chOff x="1935" y="1349"/>
              <a:chExt cx="340" cy="289"/>
            </a:xfrm>
          </p:grpSpPr>
          <p:sp>
            <p:nvSpPr>
              <p:cNvPr id="73888" name="Freeform 35">
                <a:extLst>
                  <a:ext uri="{FF2B5EF4-FFF2-40B4-BE49-F238E27FC236}">
                    <a16:creationId xmlns:a16="http://schemas.microsoft.com/office/drawing/2014/main" id="{404A3CB5-0791-476D-BC9C-BDD82B3BCE9C}"/>
                  </a:ext>
                </a:extLst>
              </p:cNvPr>
              <p:cNvSpPr>
                <a:spLocks/>
              </p:cNvSpPr>
              <p:nvPr/>
            </p:nvSpPr>
            <p:spPr bwMode="auto">
              <a:xfrm>
                <a:off x="1935" y="134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889" name="Freeform 36">
                <a:extLst>
                  <a:ext uri="{FF2B5EF4-FFF2-40B4-BE49-F238E27FC236}">
                    <a16:creationId xmlns:a16="http://schemas.microsoft.com/office/drawing/2014/main" id="{9BFAA12C-15DA-4E15-9896-BD66BA466CD1}"/>
                  </a:ext>
                </a:extLst>
              </p:cNvPr>
              <p:cNvSpPr>
                <a:spLocks/>
              </p:cNvSpPr>
              <p:nvPr/>
            </p:nvSpPr>
            <p:spPr bwMode="auto">
              <a:xfrm>
                <a:off x="2104" y="134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3770" name="Rectangle 37">
              <a:extLst>
                <a:ext uri="{FF2B5EF4-FFF2-40B4-BE49-F238E27FC236}">
                  <a16:creationId xmlns:a16="http://schemas.microsoft.com/office/drawing/2014/main" id="{7F7BEABD-420A-4312-BBF7-72060C118B0C}"/>
                </a:ext>
              </a:extLst>
            </p:cNvPr>
            <p:cNvSpPr>
              <a:spLocks noChangeArrowheads="1"/>
            </p:cNvSpPr>
            <p:nvPr/>
          </p:nvSpPr>
          <p:spPr bwMode="auto">
            <a:xfrm>
              <a:off x="3835400" y="2289175"/>
              <a:ext cx="5191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sp>
          <p:nvSpPr>
            <p:cNvPr id="73771" name="Freeform 38">
              <a:extLst>
                <a:ext uri="{FF2B5EF4-FFF2-40B4-BE49-F238E27FC236}">
                  <a16:creationId xmlns:a16="http://schemas.microsoft.com/office/drawing/2014/main" id="{CA43DCEE-8EA9-4E2C-9069-93B97ED5BDCC}"/>
                </a:ext>
              </a:extLst>
            </p:cNvPr>
            <p:cNvSpPr>
              <a:spLocks/>
            </p:cNvSpPr>
            <p:nvPr/>
          </p:nvSpPr>
          <p:spPr bwMode="auto">
            <a:xfrm>
              <a:off x="3859213" y="2271713"/>
              <a:ext cx="236537" cy="458787"/>
            </a:xfrm>
            <a:custGeom>
              <a:avLst/>
              <a:gdLst>
                <a:gd name="T0" fmla="*/ 2147483646 w 149"/>
                <a:gd name="T1" fmla="*/ 0 h 289"/>
                <a:gd name="T2" fmla="*/ 0 w 149"/>
                <a:gd name="T3" fmla="*/ 0 h 289"/>
                <a:gd name="T4" fmla="*/ 0 w 149"/>
                <a:gd name="T5" fmla="*/ 2147483646 h 289"/>
                <a:gd name="T6" fmla="*/ 2147483646 w 149"/>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72" name="Freeform 39">
              <a:extLst>
                <a:ext uri="{FF2B5EF4-FFF2-40B4-BE49-F238E27FC236}">
                  <a16:creationId xmlns:a16="http://schemas.microsoft.com/office/drawing/2014/main" id="{EF6803ED-8378-407C-873B-EB40BDD9AE77}"/>
                </a:ext>
              </a:extLst>
            </p:cNvPr>
            <p:cNvSpPr>
              <a:spLocks/>
            </p:cNvSpPr>
            <p:nvPr/>
          </p:nvSpPr>
          <p:spPr bwMode="auto">
            <a:xfrm>
              <a:off x="4094163" y="2271713"/>
              <a:ext cx="234950" cy="458787"/>
            </a:xfrm>
            <a:custGeom>
              <a:avLst/>
              <a:gdLst>
                <a:gd name="T0" fmla="*/ 0 w 148"/>
                <a:gd name="T1" fmla="*/ 0 h 289"/>
                <a:gd name="T2" fmla="*/ 2147483646 w 148"/>
                <a:gd name="T3" fmla="*/ 0 h 289"/>
                <a:gd name="T4" fmla="*/ 2147483646 w 148"/>
                <a:gd name="T5" fmla="*/ 2147483646 h 289"/>
                <a:gd name="T6" fmla="*/ 0 w 148"/>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73" name="Line 40">
              <a:extLst>
                <a:ext uri="{FF2B5EF4-FFF2-40B4-BE49-F238E27FC236}">
                  <a16:creationId xmlns:a16="http://schemas.microsoft.com/office/drawing/2014/main" id="{A67ED5A6-CBFD-4C2A-A2C0-68E34335DCCF}"/>
                </a:ext>
              </a:extLst>
            </p:cNvPr>
            <p:cNvSpPr>
              <a:spLocks noChangeShapeType="1"/>
            </p:cNvSpPr>
            <p:nvPr/>
          </p:nvSpPr>
          <p:spPr bwMode="auto">
            <a:xfrm>
              <a:off x="3670300" y="2500313"/>
              <a:ext cx="165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74" name="Freeform 41">
              <a:extLst>
                <a:ext uri="{FF2B5EF4-FFF2-40B4-BE49-F238E27FC236}">
                  <a16:creationId xmlns:a16="http://schemas.microsoft.com/office/drawing/2014/main" id="{09E9BE13-AAEF-44B6-8978-3EDD355B035C}"/>
                </a:ext>
              </a:extLst>
            </p:cNvPr>
            <p:cNvSpPr>
              <a:spLocks/>
            </p:cNvSpPr>
            <p:nvPr/>
          </p:nvSpPr>
          <p:spPr bwMode="auto">
            <a:xfrm>
              <a:off x="3775075" y="2347913"/>
              <a:ext cx="76200" cy="153987"/>
            </a:xfrm>
            <a:custGeom>
              <a:avLst/>
              <a:gdLst>
                <a:gd name="T0" fmla="*/ 0 w 48"/>
                <a:gd name="T1" fmla="*/ 2147483646 h 97"/>
                <a:gd name="T2" fmla="*/ 0 w 48"/>
                <a:gd name="T3" fmla="*/ 0 h 97"/>
                <a:gd name="T4" fmla="*/ 2147483646 w 48"/>
                <a:gd name="T5" fmla="*/ 0 h 97"/>
                <a:gd name="T6" fmla="*/ 2147483646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75" name="Line 42">
              <a:extLst>
                <a:ext uri="{FF2B5EF4-FFF2-40B4-BE49-F238E27FC236}">
                  <a16:creationId xmlns:a16="http://schemas.microsoft.com/office/drawing/2014/main" id="{0655C5DC-5EAA-4D71-86EF-518667871103}"/>
                </a:ext>
              </a:extLst>
            </p:cNvPr>
            <p:cNvSpPr>
              <a:spLocks noChangeShapeType="1"/>
            </p:cNvSpPr>
            <p:nvPr/>
          </p:nvSpPr>
          <p:spPr bwMode="auto">
            <a:xfrm>
              <a:off x="4330700" y="2347913"/>
              <a:ext cx="2619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76" name="Rectangle 43">
              <a:extLst>
                <a:ext uri="{FF2B5EF4-FFF2-40B4-BE49-F238E27FC236}">
                  <a16:creationId xmlns:a16="http://schemas.microsoft.com/office/drawing/2014/main" id="{563B8E26-E287-4A18-859A-F23BB2187A3A}"/>
                </a:ext>
              </a:extLst>
            </p:cNvPr>
            <p:cNvSpPr>
              <a:spLocks noChangeArrowheads="1"/>
            </p:cNvSpPr>
            <p:nvPr/>
          </p:nvSpPr>
          <p:spPr bwMode="auto">
            <a:xfrm>
              <a:off x="5183188" y="2347913"/>
              <a:ext cx="496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Dm</a:t>
              </a:r>
            </a:p>
          </p:txBody>
        </p:sp>
        <p:sp>
          <p:nvSpPr>
            <p:cNvPr id="73777" name="Rectangle 44">
              <a:extLst>
                <a:ext uri="{FF2B5EF4-FFF2-40B4-BE49-F238E27FC236}">
                  <a16:creationId xmlns:a16="http://schemas.microsoft.com/office/drawing/2014/main" id="{9E4D5C88-8813-4BAB-BB5B-BE832185CEFE}"/>
                </a:ext>
              </a:extLst>
            </p:cNvPr>
            <p:cNvSpPr>
              <a:spLocks noChangeArrowheads="1"/>
            </p:cNvSpPr>
            <p:nvPr/>
          </p:nvSpPr>
          <p:spPr bwMode="auto">
            <a:xfrm>
              <a:off x="5913438" y="2281238"/>
              <a:ext cx="5191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sp>
          <p:nvSpPr>
            <p:cNvPr id="73778" name="Freeform 45">
              <a:extLst>
                <a:ext uri="{FF2B5EF4-FFF2-40B4-BE49-F238E27FC236}">
                  <a16:creationId xmlns:a16="http://schemas.microsoft.com/office/drawing/2014/main" id="{9ADA2030-B77F-4196-A7C9-952F21842A10}"/>
                </a:ext>
              </a:extLst>
            </p:cNvPr>
            <p:cNvSpPr>
              <a:spLocks/>
            </p:cNvSpPr>
            <p:nvPr/>
          </p:nvSpPr>
          <p:spPr bwMode="auto">
            <a:xfrm>
              <a:off x="6173788" y="2271713"/>
              <a:ext cx="227012" cy="458787"/>
            </a:xfrm>
            <a:custGeom>
              <a:avLst/>
              <a:gdLst>
                <a:gd name="T0" fmla="*/ 0 w 143"/>
                <a:gd name="T1" fmla="*/ 0 h 289"/>
                <a:gd name="T2" fmla="*/ 2147483646 w 143"/>
                <a:gd name="T3" fmla="*/ 0 h 289"/>
                <a:gd name="T4" fmla="*/ 2147483646 w 143"/>
                <a:gd name="T5" fmla="*/ 2147483646 h 289"/>
                <a:gd name="T6" fmla="*/ 0 w 143"/>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79" name="Line 46">
              <a:extLst>
                <a:ext uri="{FF2B5EF4-FFF2-40B4-BE49-F238E27FC236}">
                  <a16:creationId xmlns:a16="http://schemas.microsoft.com/office/drawing/2014/main" id="{C90E8D2C-8C96-493D-97A1-C4BC62B945C7}"/>
                </a:ext>
              </a:extLst>
            </p:cNvPr>
            <p:cNvSpPr>
              <a:spLocks noChangeShapeType="1"/>
            </p:cNvSpPr>
            <p:nvPr/>
          </p:nvSpPr>
          <p:spPr bwMode="auto">
            <a:xfrm>
              <a:off x="5710238" y="2500313"/>
              <a:ext cx="2333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80" name="Line 47">
              <a:extLst>
                <a:ext uri="{FF2B5EF4-FFF2-40B4-BE49-F238E27FC236}">
                  <a16:creationId xmlns:a16="http://schemas.microsoft.com/office/drawing/2014/main" id="{F2903201-9FFC-4708-A8F7-2AEE42A8341D}"/>
                </a:ext>
              </a:extLst>
            </p:cNvPr>
            <p:cNvSpPr>
              <a:spLocks noChangeShapeType="1"/>
            </p:cNvSpPr>
            <p:nvPr/>
          </p:nvSpPr>
          <p:spPr bwMode="auto">
            <a:xfrm>
              <a:off x="4941888" y="2500313"/>
              <a:ext cx="2587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81" name="Freeform 48">
              <a:extLst>
                <a:ext uri="{FF2B5EF4-FFF2-40B4-BE49-F238E27FC236}">
                  <a16:creationId xmlns:a16="http://schemas.microsoft.com/office/drawing/2014/main" id="{F6A310E0-5C4E-40BE-A9CC-66F2FBB7F26B}"/>
                </a:ext>
              </a:extLst>
            </p:cNvPr>
            <p:cNvSpPr>
              <a:spLocks/>
            </p:cNvSpPr>
            <p:nvPr/>
          </p:nvSpPr>
          <p:spPr bwMode="auto">
            <a:xfrm>
              <a:off x="5140325" y="2500313"/>
              <a:ext cx="684213" cy="306387"/>
            </a:xfrm>
            <a:custGeom>
              <a:avLst/>
              <a:gdLst>
                <a:gd name="T0" fmla="*/ 0 w 431"/>
                <a:gd name="T1" fmla="*/ 0 h 193"/>
                <a:gd name="T2" fmla="*/ 0 w 431"/>
                <a:gd name="T3" fmla="*/ 2147483646 h 193"/>
                <a:gd name="T4" fmla="*/ 2147483646 w 431"/>
                <a:gd name="T5" fmla="*/ 2147483646 h 193"/>
                <a:gd name="T6" fmla="*/ 2147483646 w 431"/>
                <a:gd name="T7" fmla="*/ 2147483646 h 193"/>
                <a:gd name="T8" fmla="*/ 2147483646 w 431"/>
                <a:gd name="T9" fmla="*/ 0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82" name="Line 49">
              <a:extLst>
                <a:ext uri="{FF2B5EF4-FFF2-40B4-BE49-F238E27FC236}">
                  <a16:creationId xmlns:a16="http://schemas.microsoft.com/office/drawing/2014/main" id="{16F775D3-BF23-46A9-88FB-35A5EC1E023F}"/>
                </a:ext>
              </a:extLst>
            </p:cNvPr>
            <p:cNvSpPr>
              <a:spLocks noChangeShapeType="1"/>
            </p:cNvSpPr>
            <p:nvPr/>
          </p:nvSpPr>
          <p:spPr bwMode="auto">
            <a:xfrm>
              <a:off x="4330700" y="2652713"/>
              <a:ext cx="2619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83" name="Freeform 50">
              <a:extLst>
                <a:ext uri="{FF2B5EF4-FFF2-40B4-BE49-F238E27FC236}">
                  <a16:creationId xmlns:a16="http://schemas.microsoft.com/office/drawing/2014/main" id="{23A41400-B963-4BE1-8483-C0039D6680F8}"/>
                </a:ext>
              </a:extLst>
            </p:cNvPr>
            <p:cNvSpPr>
              <a:spLocks/>
            </p:cNvSpPr>
            <p:nvPr/>
          </p:nvSpPr>
          <p:spPr bwMode="auto">
            <a:xfrm>
              <a:off x="4497388" y="2492375"/>
              <a:ext cx="534987" cy="441325"/>
            </a:xfrm>
            <a:custGeom>
              <a:avLst/>
              <a:gdLst>
                <a:gd name="T0" fmla="*/ 0 w 337"/>
                <a:gd name="T1" fmla="*/ 2147483646 h 278"/>
                <a:gd name="T2" fmla="*/ 0 w 337"/>
                <a:gd name="T3" fmla="*/ 2147483646 h 278"/>
                <a:gd name="T4" fmla="*/ 2147483646 w 337"/>
                <a:gd name="T5" fmla="*/ 2147483646 h 278"/>
                <a:gd name="T6" fmla="*/ 2147483646 w 337"/>
                <a:gd name="T7" fmla="*/ 2147483646 h 278"/>
                <a:gd name="T8" fmla="*/ 2147483646 w 337"/>
                <a:gd name="T9" fmla="*/ 0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3784" name="Group 51">
              <a:extLst>
                <a:ext uri="{FF2B5EF4-FFF2-40B4-BE49-F238E27FC236}">
                  <a16:creationId xmlns:a16="http://schemas.microsoft.com/office/drawing/2014/main" id="{D03A2441-EBA3-4E0D-9E1B-21FCC5FE8663}"/>
                </a:ext>
              </a:extLst>
            </p:cNvPr>
            <p:cNvGrpSpPr>
              <a:grpSpLocks/>
            </p:cNvGrpSpPr>
            <p:nvPr/>
          </p:nvGrpSpPr>
          <p:grpSpPr bwMode="auto">
            <a:xfrm>
              <a:off x="5262563" y="2830513"/>
              <a:ext cx="352425" cy="763587"/>
              <a:chOff x="3279" y="1701"/>
              <a:chExt cx="222" cy="481"/>
            </a:xfrm>
          </p:grpSpPr>
          <p:sp>
            <p:nvSpPr>
              <p:cNvPr id="73886" name="Freeform 52">
                <a:extLst>
                  <a:ext uri="{FF2B5EF4-FFF2-40B4-BE49-F238E27FC236}">
                    <a16:creationId xmlns:a16="http://schemas.microsoft.com/office/drawing/2014/main" id="{BD38936F-EC11-4C50-AFB8-C859A476923A}"/>
                  </a:ext>
                </a:extLst>
              </p:cNvPr>
              <p:cNvSpPr>
                <a:spLocks/>
              </p:cNvSpPr>
              <p:nvPr/>
            </p:nvSpPr>
            <p:spPr bwMode="auto">
              <a:xfrm>
                <a:off x="3288" y="1701"/>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887" name="Rectangle 53">
                <a:extLst>
                  <a:ext uri="{FF2B5EF4-FFF2-40B4-BE49-F238E27FC236}">
                    <a16:creationId xmlns:a16="http://schemas.microsoft.com/office/drawing/2014/main" id="{06A2332C-DD9E-4B0F-8EED-60C8E494C186}"/>
                  </a:ext>
                </a:extLst>
              </p:cNvPr>
              <p:cNvSpPr>
                <a:spLocks noChangeArrowheads="1"/>
              </p:cNvSpPr>
              <p:nvPr/>
            </p:nvSpPr>
            <p:spPr bwMode="auto">
              <a:xfrm rot="5400000">
                <a:off x="3192" y="1824"/>
                <a:ext cx="38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ALU</a:t>
                </a:r>
              </a:p>
            </p:txBody>
          </p:sp>
        </p:grpSp>
        <p:grpSp>
          <p:nvGrpSpPr>
            <p:cNvPr id="73785" name="Group 54">
              <a:extLst>
                <a:ext uri="{FF2B5EF4-FFF2-40B4-BE49-F238E27FC236}">
                  <a16:creationId xmlns:a16="http://schemas.microsoft.com/office/drawing/2014/main" id="{9CC2BDF4-06C6-4BFE-AD2A-7525D1127864}"/>
                </a:ext>
              </a:extLst>
            </p:cNvPr>
            <p:cNvGrpSpPr>
              <a:grpSpLocks/>
            </p:cNvGrpSpPr>
            <p:nvPr/>
          </p:nvGrpSpPr>
          <p:grpSpPr bwMode="auto">
            <a:xfrm>
              <a:off x="3783013" y="2982913"/>
              <a:ext cx="563562" cy="458787"/>
              <a:chOff x="2347" y="1797"/>
              <a:chExt cx="355" cy="289"/>
            </a:xfrm>
          </p:grpSpPr>
          <p:sp>
            <p:nvSpPr>
              <p:cNvPr id="73882" name="Rectangle 55">
                <a:extLst>
                  <a:ext uri="{FF2B5EF4-FFF2-40B4-BE49-F238E27FC236}">
                    <a16:creationId xmlns:a16="http://schemas.microsoft.com/office/drawing/2014/main" id="{C8A47A05-32A6-4A6D-861B-7EF473EFEC60}"/>
                  </a:ext>
                </a:extLst>
              </p:cNvPr>
              <p:cNvSpPr>
                <a:spLocks noChangeArrowheads="1"/>
              </p:cNvSpPr>
              <p:nvPr/>
            </p:nvSpPr>
            <p:spPr bwMode="auto">
              <a:xfrm>
                <a:off x="2347" y="1803"/>
                <a:ext cx="2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Im</a:t>
                </a:r>
              </a:p>
            </p:txBody>
          </p:sp>
          <p:grpSp>
            <p:nvGrpSpPr>
              <p:cNvPr id="73883" name="Group 56">
                <a:extLst>
                  <a:ext uri="{FF2B5EF4-FFF2-40B4-BE49-F238E27FC236}">
                    <a16:creationId xmlns:a16="http://schemas.microsoft.com/office/drawing/2014/main" id="{F660F4EC-E093-4C93-B772-79FEA4EB7107}"/>
                  </a:ext>
                </a:extLst>
              </p:cNvPr>
              <p:cNvGrpSpPr>
                <a:grpSpLocks/>
              </p:cNvGrpSpPr>
              <p:nvPr/>
            </p:nvGrpSpPr>
            <p:grpSpPr bwMode="auto">
              <a:xfrm>
                <a:off x="2362" y="1797"/>
                <a:ext cx="340" cy="289"/>
                <a:chOff x="2362" y="1797"/>
                <a:chExt cx="340" cy="289"/>
              </a:xfrm>
            </p:grpSpPr>
            <p:sp>
              <p:nvSpPr>
                <p:cNvPr id="73884" name="Freeform 57">
                  <a:extLst>
                    <a:ext uri="{FF2B5EF4-FFF2-40B4-BE49-F238E27FC236}">
                      <a16:creationId xmlns:a16="http://schemas.microsoft.com/office/drawing/2014/main" id="{DB15CF22-3424-4AA2-80B1-0895D671D133}"/>
                    </a:ext>
                  </a:extLst>
                </p:cNvPr>
                <p:cNvSpPr>
                  <a:spLocks/>
                </p:cNvSpPr>
                <p:nvPr/>
              </p:nvSpPr>
              <p:spPr bwMode="auto">
                <a:xfrm>
                  <a:off x="2362" y="1797"/>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885" name="Freeform 58">
                  <a:extLst>
                    <a:ext uri="{FF2B5EF4-FFF2-40B4-BE49-F238E27FC236}">
                      <a16:creationId xmlns:a16="http://schemas.microsoft.com/office/drawing/2014/main" id="{21968922-96A7-4FAB-B1BE-3285F536540A}"/>
                    </a:ext>
                  </a:extLst>
                </p:cNvPr>
                <p:cNvSpPr>
                  <a:spLocks/>
                </p:cNvSpPr>
                <p:nvPr/>
              </p:nvSpPr>
              <p:spPr bwMode="auto">
                <a:xfrm>
                  <a:off x="2531" y="1797"/>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73786" name="Rectangle 59">
              <a:extLst>
                <a:ext uri="{FF2B5EF4-FFF2-40B4-BE49-F238E27FC236}">
                  <a16:creationId xmlns:a16="http://schemas.microsoft.com/office/drawing/2014/main" id="{E12A6C9D-88C9-42FB-A1DD-2BC2571999D3}"/>
                </a:ext>
              </a:extLst>
            </p:cNvPr>
            <p:cNvSpPr>
              <a:spLocks noChangeArrowheads="1"/>
            </p:cNvSpPr>
            <p:nvPr/>
          </p:nvSpPr>
          <p:spPr bwMode="auto">
            <a:xfrm>
              <a:off x="4513263" y="3000375"/>
              <a:ext cx="5191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sp>
          <p:nvSpPr>
            <p:cNvPr id="73787" name="Freeform 60">
              <a:extLst>
                <a:ext uri="{FF2B5EF4-FFF2-40B4-BE49-F238E27FC236}">
                  <a16:creationId xmlns:a16="http://schemas.microsoft.com/office/drawing/2014/main" id="{183EBDB5-2A58-4A05-8921-59AF11ABB242}"/>
                </a:ext>
              </a:extLst>
            </p:cNvPr>
            <p:cNvSpPr>
              <a:spLocks/>
            </p:cNvSpPr>
            <p:nvPr/>
          </p:nvSpPr>
          <p:spPr bwMode="auto">
            <a:xfrm>
              <a:off x="4537075" y="2982913"/>
              <a:ext cx="236538" cy="458787"/>
            </a:xfrm>
            <a:custGeom>
              <a:avLst/>
              <a:gdLst>
                <a:gd name="T0" fmla="*/ 2147483646 w 149"/>
                <a:gd name="T1" fmla="*/ 0 h 289"/>
                <a:gd name="T2" fmla="*/ 0 w 149"/>
                <a:gd name="T3" fmla="*/ 0 h 289"/>
                <a:gd name="T4" fmla="*/ 0 w 149"/>
                <a:gd name="T5" fmla="*/ 2147483646 h 289"/>
                <a:gd name="T6" fmla="*/ 2147483646 w 149"/>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88" name="Line 61">
              <a:extLst>
                <a:ext uri="{FF2B5EF4-FFF2-40B4-BE49-F238E27FC236}">
                  <a16:creationId xmlns:a16="http://schemas.microsoft.com/office/drawing/2014/main" id="{1E50814B-9C7E-4A09-9F4B-EAD909D1E0AD}"/>
                </a:ext>
              </a:extLst>
            </p:cNvPr>
            <p:cNvSpPr>
              <a:spLocks noChangeShapeType="1"/>
            </p:cNvSpPr>
            <p:nvPr/>
          </p:nvSpPr>
          <p:spPr bwMode="auto">
            <a:xfrm>
              <a:off x="4348163" y="3211513"/>
              <a:ext cx="165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89" name="Freeform 62">
              <a:extLst>
                <a:ext uri="{FF2B5EF4-FFF2-40B4-BE49-F238E27FC236}">
                  <a16:creationId xmlns:a16="http://schemas.microsoft.com/office/drawing/2014/main" id="{B7BCA2A4-50D4-497D-9E85-343B9FA4F95F}"/>
                </a:ext>
              </a:extLst>
            </p:cNvPr>
            <p:cNvSpPr>
              <a:spLocks/>
            </p:cNvSpPr>
            <p:nvPr/>
          </p:nvSpPr>
          <p:spPr bwMode="auto">
            <a:xfrm>
              <a:off x="4452938" y="3059113"/>
              <a:ext cx="76200" cy="153987"/>
            </a:xfrm>
            <a:custGeom>
              <a:avLst/>
              <a:gdLst>
                <a:gd name="T0" fmla="*/ 0 w 48"/>
                <a:gd name="T1" fmla="*/ 2147483646 h 97"/>
                <a:gd name="T2" fmla="*/ 0 w 48"/>
                <a:gd name="T3" fmla="*/ 0 h 97"/>
                <a:gd name="T4" fmla="*/ 2147483646 w 48"/>
                <a:gd name="T5" fmla="*/ 0 h 97"/>
                <a:gd name="T6" fmla="*/ 2147483646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90" name="Line 63">
              <a:extLst>
                <a:ext uri="{FF2B5EF4-FFF2-40B4-BE49-F238E27FC236}">
                  <a16:creationId xmlns:a16="http://schemas.microsoft.com/office/drawing/2014/main" id="{ACBB6941-B1D4-4A28-8995-10F7FD68DE02}"/>
                </a:ext>
              </a:extLst>
            </p:cNvPr>
            <p:cNvSpPr>
              <a:spLocks noChangeShapeType="1"/>
            </p:cNvSpPr>
            <p:nvPr/>
          </p:nvSpPr>
          <p:spPr bwMode="auto">
            <a:xfrm>
              <a:off x="5008563" y="3059113"/>
              <a:ext cx="2619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91" name="Rectangle 64">
              <a:extLst>
                <a:ext uri="{FF2B5EF4-FFF2-40B4-BE49-F238E27FC236}">
                  <a16:creationId xmlns:a16="http://schemas.microsoft.com/office/drawing/2014/main" id="{2337D23C-1489-4C1D-8129-0E6D9F3D3E95}"/>
                </a:ext>
              </a:extLst>
            </p:cNvPr>
            <p:cNvSpPr>
              <a:spLocks noChangeArrowheads="1"/>
            </p:cNvSpPr>
            <p:nvPr/>
          </p:nvSpPr>
          <p:spPr bwMode="auto">
            <a:xfrm>
              <a:off x="5810250" y="2992438"/>
              <a:ext cx="4968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Dm</a:t>
              </a:r>
            </a:p>
          </p:txBody>
        </p:sp>
        <p:grpSp>
          <p:nvGrpSpPr>
            <p:cNvPr id="73792" name="Group 65">
              <a:extLst>
                <a:ext uri="{FF2B5EF4-FFF2-40B4-BE49-F238E27FC236}">
                  <a16:creationId xmlns:a16="http://schemas.microsoft.com/office/drawing/2014/main" id="{E4A655B4-0835-4F9B-9EC4-255E7C4D102F}"/>
                </a:ext>
              </a:extLst>
            </p:cNvPr>
            <p:cNvGrpSpPr>
              <a:grpSpLocks/>
            </p:cNvGrpSpPr>
            <p:nvPr/>
          </p:nvGrpSpPr>
          <p:grpSpPr bwMode="auto">
            <a:xfrm>
              <a:off x="5884863" y="2982913"/>
              <a:ext cx="515937" cy="458787"/>
              <a:chOff x="3671" y="1797"/>
              <a:chExt cx="325" cy="289"/>
            </a:xfrm>
          </p:grpSpPr>
          <p:sp>
            <p:nvSpPr>
              <p:cNvPr id="73880" name="Freeform 66">
                <a:extLst>
                  <a:ext uri="{FF2B5EF4-FFF2-40B4-BE49-F238E27FC236}">
                    <a16:creationId xmlns:a16="http://schemas.microsoft.com/office/drawing/2014/main" id="{BB75E728-5D25-4FD8-B110-8834300310D7}"/>
                  </a:ext>
                </a:extLst>
              </p:cNvPr>
              <p:cNvSpPr>
                <a:spLocks/>
              </p:cNvSpPr>
              <p:nvPr/>
            </p:nvSpPr>
            <p:spPr bwMode="auto">
              <a:xfrm>
                <a:off x="3671" y="1797"/>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881" name="Freeform 67">
                <a:extLst>
                  <a:ext uri="{FF2B5EF4-FFF2-40B4-BE49-F238E27FC236}">
                    <a16:creationId xmlns:a16="http://schemas.microsoft.com/office/drawing/2014/main" id="{01FBA1D8-E072-4224-A76E-2EB375AEB9CD}"/>
                  </a:ext>
                </a:extLst>
              </p:cNvPr>
              <p:cNvSpPr>
                <a:spLocks/>
              </p:cNvSpPr>
              <p:nvPr/>
            </p:nvSpPr>
            <p:spPr bwMode="auto">
              <a:xfrm>
                <a:off x="3832" y="1797"/>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3793" name="Rectangle 68">
              <a:extLst>
                <a:ext uri="{FF2B5EF4-FFF2-40B4-BE49-F238E27FC236}">
                  <a16:creationId xmlns:a16="http://schemas.microsoft.com/office/drawing/2014/main" id="{EBF1FD80-F67C-4DC8-8217-6EF26A252B56}"/>
                </a:ext>
              </a:extLst>
            </p:cNvPr>
            <p:cNvSpPr>
              <a:spLocks noChangeArrowheads="1"/>
            </p:cNvSpPr>
            <p:nvPr/>
          </p:nvSpPr>
          <p:spPr bwMode="auto">
            <a:xfrm>
              <a:off x="6591300" y="2992438"/>
              <a:ext cx="5191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grpSp>
          <p:nvGrpSpPr>
            <p:cNvPr id="73794" name="Group 69">
              <a:extLst>
                <a:ext uri="{FF2B5EF4-FFF2-40B4-BE49-F238E27FC236}">
                  <a16:creationId xmlns:a16="http://schemas.microsoft.com/office/drawing/2014/main" id="{55FBB6A0-D712-49BF-870F-7FD725F0F433}"/>
                </a:ext>
              </a:extLst>
            </p:cNvPr>
            <p:cNvGrpSpPr>
              <a:grpSpLocks/>
            </p:cNvGrpSpPr>
            <p:nvPr/>
          </p:nvGrpSpPr>
          <p:grpSpPr bwMode="auto">
            <a:xfrm>
              <a:off x="6627813" y="2982913"/>
              <a:ext cx="450850" cy="458787"/>
              <a:chOff x="4139" y="1797"/>
              <a:chExt cx="284" cy="289"/>
            </a:xfrm>
          </p:grpSpPr>
          <p:sp>
            <p:nvSpPr>
              <p:cNvPr id="73878" name="Freeform 70">
                <a:extLst>
                  <a:ext uri="{FF2B5EF4-FFF2-40B4-BE49-F238E27FC236}">
                    <a16:creationId xmlns:a16="http://schemas.microsoft.com/office/drawing/2014/main" id="{CB5D0179-1D25-4DAC-9894-66C56E7BCA05}"/>
                  </a:ext>
                </a:extLst>
              </p:cNvPr>
              <p:cNvSpPr>
                <a:spLocks/>
              </p:cNvSpPr>
              <p:nvPr/>
            </p:nvSpPr>
            <p:spPr bwMode="auto">
              <a:xfrm>
                <a:off x="4139" y="1797"/>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879" name="Freeform 71">
                <a:extLst>
                  <a:ext uri="{FF2B5EF4-FFF2-40B4-BE49-F238E27FC236}">
                    <a16:creationId xmlns:a16="http://schemas.microsoft.com/office/drawing/2014/main" id="{FC0BD502-D991-434F-98CC-E66CA3F8F7BE}"/>
                  </a:ext>
                </a:extLst>
              </p:cNvPr>
              <p:cNvSpPr>
                <a:spLocks/>
              </p:cNvSpPr>
              <p:nvPr/>
            </p:nvSpPr>
            <p:spPr bwMode="auto">
              <a:xfrm>
                <a:off x="4280" y="1797"/>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3795" name="Line 72">
              <a:extLst>
                <a:ext uri="{FF2B5EF4-FFF2-40B4-BE49-F238E27FC236}">
                  <a16:creationId xmlns:a16="http://schemas.microsoft.com/office/drawing/2014/main" id="{FC39CFDD-851F-43D1-8C1B-C8828A99EC04}"/>
                </a:ext>
              </a:extLst>
            </p:cNvPr>
            <p:cNvSpPr>
              <a:spLocks noChangeShapeType="1"/>
            </p:cNvSpPr>
            <p:nvPr/>
          </p:nvSpPr>
          <p:spPr bwMode="auto">
            <a:xfrm>
              <a:off x="6388100" y="3211513"/>
              <a:ext cx="2333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96" name="Line 73">
              <a:extLst>
                <a:ext uri="{FF2B5EF4-FFF2-40B4-BE49-F238E27FC236}">
                  <a16:creationId xmlns:a16="http://schemas.microsoft.com/office/drawing/2014/main" id="{9D2A00D4-61DF-4EDA-9E97-67D90AB5D502}"/>
                </a:ext>
              </a:extLst>
            </p:cNvPr>
            <p:cNvSpPr>
              <a:spLocks noChangeShapeType="1"/>
            </p:cNvSpPr>
            <p:nvPr/>
          </p:nvSpPr>
          <p:spPr bwMode="auto">
            <a:xfrm>
              <a:off x="5619750" y="3211513"/>
              <a:ext cx="2587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97" name="Freeform 74">
              <a:extLst>
                <a:ext uri="{FF2B5EF4-FFF2-40B4-BE49-F238E27FC236}">
                  <a16:creationId xmlns:a16="http://schemas.microsoft.com/office/drawing/2014/main" id="{9824A044-8281-4AF6-9229-3345B431A368}"/>
                </a:ext>
              </a:extLst>
            </p:cNvPr>
            <p:cNvSpPr>
              <a:spLocks/>
            </p:cNvSpPr>
            <p:nvPr/>
          </p:nvSpPr>
          <p:spPr bwMode="auto">
            <a:xfrm>
              <a:off x="5818188" y="3211513"/>
              <a:ext cx="684212" cy="306387"/>
            </a:xfrm>
            <a:custGeom>
              <a:avLst/>
              <a:gdLst>
                <a:gd name="T0" fmla="*/ 0 w 431"/>
                <a:gd name="T1" fmla="*/ 0 h 193"/>
                <a:gd name="T2" fmla="*/ 0 w 431"/>
                <a:gd name="T3" fmla="*/ 2147483646 h 193"/>
                <a:gd name="T4" fmla="*/ 2147483646 w 431"/>
                <a:gd name="T5" fmla="*/ 2147483646 h 193"/>
                <a:gd name="T6" fmla="*/ 2147483646 w 431"/>
                <a:gd name="T7" fmla="*/ 2147483646 h 193"/>
                <a:gd name="T8" fmla="*/ 2147483646 w 431"/>
                <a:gd name="T9" fmla="*/ 0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98" name="Line 75">
              <a:extLst>
                <a:ext uri="{FF2B5EF4-FFF2-40B4-BE49-F238E27FC236}">
                  <a16:creationId xmlns:a16="http://schemas.microsoft.com/office/drawing/2014/main" id="{1C6DA748-72C2-4297-806A-8CA099E6EF1F}"/>
                </a:ext>
              </a:extLst>
            </p:cNvPr>
            <p:cNvSpPr>
              <a:spLocks noChangeShapeType="1"/>
            </p:cNvSpPr>
            <p:nvPr/>
          </p:nvSpPr>
          <p:spPr bwMode="auto">
            <a:xfrm>
              <a:off x="5008563" y="3363913"/>
              <a:ext cx="2619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99" name="Freeform 76">
              <a:extLst>
                <a:ext uri="{FF2B5EF4-FFF2-40B4-BE49-F238E27FC236}">
                  <a16:creationId xmlns:a16="http://schemas.microsoft.com/office/drawing/2014/main" id="{B1631E98-31A1-4E5F-BC38-7107749C1DF2}"/>
                </a:ext>
              </a:extLst>
            </p:cNvPr>
            <p:cNvSpPr>
              <a:spLocks/>
            </p:cNvSpPr>
            <p:nvPr/>
          </p:nvSpPr>
          <p:spPr bwMode="auto">
            <a:xfrm>
              <a:off x="5175250" y="3203575"/>
              <a:ext cx="534988" cy="441325"/>
            </a:xfrm>
            <a:custGeom>
              <a:avLst/>
              <a:gdLst>
                <a:gd name="T0" fmla="*/ 0 w 337"/>
                <a:gd name="T1" fmla="*/ 2147483646 h 278"/>
                <a:gd name="T2" fmla="*/ 0 w 337"/>
                <a:gd name="T3" fmla="*/ 2147483646 h 278"/>
                <a:gd name="T4" fmla="*/ 2147483646 w 337"/>
                <a:gd name="T5" fmla="*/ 2147483646 h 278"/>
                <a:gd name="T6" fmla="*/ 2147483646 w 337"/>
                <a:gd name="T7" fmla="*/ 2147483646 h 278"/>
                <a:gd name="T8" fmla="*/ 2147483646 w 337"/>
                <a:gd name="T9" fmla="*/ 0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800" name="Freeform 77">
              <a:extLst>
                <a:ext uri="{FF2B5EF4-FFF2-40B4-BE49-F238E27FC236}">
                  <a16:creationId xmlns:a16="http://schemas.microsoft.com/office/drawing/2014/main" id="{78D20B23-B386-49F8-A31A-FB5CE2CB66B6}"/>
                </a:ext>
              </a:extLst>
            </p:cNvPr>
            <p:cNvSpPr>
              <a:spLocks/>
            </p:cNvSpPr>
            <p:nvPr/>
          </p:nvSpPr>
          <p:spPr bwMode="auto">
            <a:xfrm>
              <a:off x="6496050" y="3922713"/>
              <a:ext cx="684213" cy="306387"/>
            </a:xfrm>
            <a:custGeom>
              <a:avLst/>
              <a:gdLst>
                <a:gd name="T0" fmla="*/ 0 w 431"/>
                <a:gd name="T1" fmla="*/ 0 h 193"/>
                <a:gd name="T2" fmla="*/ 0 w 431"/>
                <a:gd name="T3" fmla="*/ 2147483646 h 193"/>
                <a:gd name="T4" fmla="*/ 2147483646 w 431"/>
                <a:gd name="T5" fmla="*/ 2147483646 h 193"/>
                <a:gd name="T6" fmla="*/ 2147483646 w 431"/>
                <a:gd name="T7" fmla="*/ 2147483646 h 193"/>
                <a:gd name="T8" fmla="*/ 2147483646 w 431"/>
                <a:gd name="T9" fmla="*/ 0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3801" name="Group 78">
              <a:extLst>
                <a:ext uri="{FF2B5EF4-FFF2-40B4-BE49-F238E27FC236}">
                  <a16:creationId xmlns:a16="http://schemas.microsoft.com/office/drawing/2014/main" id="{426877DB-930B-4CE6-ABE8-16BBF9AFDE0E}"/>
                </a:ext>
              </a:extLst>
            </p:cNvPr>
            <p:cNvGrpSpPr>
              <a:grpSpLocks/>
            </p:cNvGrpSpPr>
            <p:nvPr/>
          </p:nvGrpSpPr>
          <p:grpSpPr bwMode="auto">
            <a:xfrm>
              <a:off x="5940425" y="3541713"/>
              <a:ext cx="352425" cy="763587"/>
              <a:chOff x="3706" y="2149"/>
              <a:chExt cx="222" cy="481"/>
            </a:xfrm>
          </p:grpSpPr>
          <p:sp>
            <p:nvSpPr>
              <p:cNvPr id="73876" name="Freeform 79">
                <a:extLst>
                  <a:ext uri="{FF2B5EF4-FFF2-40B4-BE49-F238E27FC236}">
                    <a16:creationId xmlns:a16="http://schemas.microsoft.com/office/drawing/2014/main" id="{92DC47E9-1E30-4D25-A935-F3A8E359FCE8}"/>
                  </a:ext>
                </a:extLst>
              </p:cNvPr>
              <p:cNvSpPr>
                <a:spLocks/>
              </p:cNvSpPr>
              <p:nvPr/>
            </p:nvSpPr>
            <p:spPr bwMode="auto">
              <a:xfrm>
                <a:off x="3715" y="2149"/>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877" name="Rectangle 80">
                <a:extLst>
                  <a:ext uri="{FF2B5EF4-FFF2-40B4-BE49-F238E27FC236}">
                    <a16:creationId xmlns:a16="http://schemas.microsoft.com/office/drawing/2014/main" id="{BB098A26-E9F1-4BA8-BCAD-14B1C6DA043E}"/>
                  </a:ext>
                </a:extLst>
              </p:cNvPr>
              <p:cNvSpPr>
                <a:spLocks noChangeArrowheads="1"/>
              </p:cNvSpPr>
              <p:nvPr/>
            </p:nvSpPr>
            <p:spPr bwMode="auto">
              <a:xfrm rot="5400000">
                <a:off x="3619" y="2272"/>
                <a:ext cx="38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ALU</a:t>
                </a:r>
              </a:p>
            </p:txBody>
          </p:sp>
        </p:grpSp>
        <p:grpSp>
          <p:nvGrpSpPr>
            <p:cNvPr id="73802" name="Group 81">
              <a:extLst>
                <a:ext uri="{FF2B5EF4-FFF2-40B4-BE49-F238E27FC236}">
                  <a16:creationId xmlns:a16="http://schemas.microsoft.com/office/drawing/2014/main" id="{4F90CC35-430E-44B6-A9F0-343DF9DE3B27}"/>
                </a:ext>
              </a:extLst>
            </p:cNvPr>
            <p:cNvGrpSpPr>
              <a:grpSpLocks/>
            </p:cNvGrpSpPr>
            <p:nvPr/>
          </p:nvGrpSpPr>
          <p:grpSpPr bwMode="auto">
            <a:xfrm>
              <a:off x="4460875" y="3694113"/>
              <a:ext cx="563563" cy="458787"/>
              <a:chOff x="2774" y="2245"/>
              <a:chExt cx="355" cy="289"/>
            </a:xfrm>
          </p:grpSpPr>
          <p:sp>
            <p:nvSpPr>
              <p:cNvPr id="73872" name="Rectangle 82">
                <a:extLst>
                  <a:ext uri="{FF2B5EF4-FFF2-40B4-BE49-F238E27FC236}">
                    <a16:creationId xmlns:a16="http://schemas.microsoft.com/office/drawing/2014/main" id="{9383FF60-DFFF-49BE-86E6-B97C6BBBE24F}"/>
                  </a:ext>
                </a:extLst>
              </p:cNvPr>
              <p:cNvSpPr>
                <a:spLocks noChangeArrowheads="1"/>
              </p:cNvSpPr>
              <p:nvPr/>
            </p:nvSpPr>
            <p:spPr bwMode="auto">
              <a:xfrm>
                <a:off x="2774" y="2251"/>
                <a:ext cx="2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Im</a:t>
                </a:r>
              </a:p>
            </p:txBody>
          </p:sp>
          <p:grpSp>
            <p:nvGrpSpPr>
              <p:cNvPr id="73873" name="Group 83">
                <a:extLst>
                  <a:ext uri="{FF2B5EF4-FFF2-40B4-BE49-F238E27FC236}">
                    <a16:creationId xmlns:a16="http://schemas.microsoft.com/office/drawing/2014/main" id="{A9141692-D713-4E31-A2C4-CAF77CCEE45D}"/>
                  </a:ext>
                </a:extLst>
              </p:cNvPr>
              <p:cNvGrpSpPr>
                <a:grpSpLocks/>
              </p:cNvGrpSpPr>
              <p:nvPr/>
            </p:nvGrpSpPr>
            <p:grpSpPr bwMode="auto">
              <a:xfrm>
                <a:off x="2789" y="2245"/>
                <a:ext cx="340" cy="289"/>
                <a:chOff x="2789" y="2245"/>
                <a:chExt cx="340" cy="289"/>
              </a:xfrm>
            </p:grpSpPr>
            <p:sp>
              <p:nvSpPr>
                <p:cNvPr id="73874" name="Freeform 84">
                  <a:extLst>
                    <a:ext uri="{FF2B5EF4-FFF2-40B4-BE49-F238E27FC236}">
                      <a16:creationId xmlns:a16="http://schemas.microsoft.com/office/drawing/2014/main" id="{D9CC7BD4-CAF0-4E52-8249-770F4C993AA0}"/>
                    </a:ext>
                  </a:extLst>
                </p:cNvPr>
                <p:cNvSpPr>
                  <a:spLocks/>
                </p:cNvSpPr>
                <p:nvPr/>
              </p:nvSpPr>
              <p:spPr bwMode="auto">
                <a:xfrm>
                  <a:off x="2789" y="2245"/>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875" name="Freeform 85">
                  <a:extLst>
                    <a:ext uri="{FF2B5EF4-FFF2-40B4-BE49-F238E27FC236}">
                      <a16:creationId xmlns:a16="http://schemas.microsoft.com/office/drawing/2014/main" id="{23FE9119-CF87-4A82-BBD8-AF1BB1B99116}"/>
                    </a:ext>
                  </a:extLst>
                </p:cNvPr>
                <p:cNvSpPr>
                  <a:spLocks/>
                </p:cNvSpPr>
                <p:nvPr/>
              </p:nvSpPr>
              <p:spPr bwMode="auto">
                <a:xfrm>
                  <a:off x="2958" y="2245"/>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73803" name="Rectangle 86">
              <a:extLst>
                <a:ext uri="{FF2B5EF4-FFF2-40B4-BE49-F238E27FC236}">
                  <a16:creationId xmlns:a16="http://schemas.microsoft.com/office/drawing/2014/main" id="{20015065-3D7F-4515-9838-23AB201E098D}"/>
                </a:ext>
              </a:extLst>
            </p:cNvPr>
            <p:cNvSpPr>
              <a:spLocks noChangeArrowheads="1"/>
            </p:cNvSpPr>
            <p:nvPr/>
          </p:nvSpPr>
          <p:spPr bwMode="auto">
            <a:xfrm>
              <a:off x="5191125" y="3711575"/>
              <a:ext cx="5191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sp>
          <p:nvSpPr>
            <p:cNvPr id="73804" name="Freeform 87">
              <a:extLst>
                <a:ext uri="{FF2B5EF4-FFF2-40B4-BE49-F238E27FC236}">
                  <a16:creationId xmlns:a16="http://schemas.microsoft.com/office/drawing/2014/main" id="{9F4AC736-1BF2-4C54-BF18-B3D70D309428}"/>
                </a:ext>
              </a:extLst>
            </p:cNvPr>
            <p:cNvSpPr>
              <a:spLocks/>
            </p:cNvSpPr>
            <p:nvPr/>
          </p:nvSpPr>
          <p:spPr bwMode="auto">
            <a:xfrm>
              <a:off x="5214938" y="3694113"/>
              <a:ext cx="236537" cy="458787"/>
            </a:xfrm>
            <a:custGeom>
              <a:avLst/>
              <a:gdLst>
                <a:gd name="T0" fmla="*/ 2147483646 w 149"/>
                <a:gd name="T1" fmla="*/ 0 h 289"/>
                <a:gd name="T2" fmla="*/ 0 w 149"/>
                <a:gd name="T3" fmla="*/ 0 h 289"/>
                <a:gd name="T4" fmla="*/ 0 w 149"/>
                <a:gd name="T5" fmla="*/ 2147483646 h 289"/>
                <a:gd name="T6" fmla="*/ 2147483646 w 149"/>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805" name="Line 88">
              <a:extLst>
                <a:ext uri="{FF2B5EF4-FFF2-40B4-BE49-F238E27FC236}">
                  <a16:creationId xmlns:a16="http://schemas.microsoft.com/office/drawing/2014/main" id="{72933EF3-C1C6-4E34-BB18-173621819099}"/>
                </a:ext>
              </a:extLst>
            </p:cNvPr>
            <p:cNvSpPr>
              <a:spLocks noChangeShapeType="1"/>
            </p:cNvSpPr>
            <p:nvPr/>
          </p:nvSpPr>
          <p:spPr bwMode="auto">
            <a:xfrm>
              <a:off x="5026025" y="3922713"/>
              <a:ext cx="165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06" name="Freeform 89">
              <a:extLst>
                <a:ext uri="{FF2B5EF4-FFF2-40B4-BE49-F238E27FC236}">
                  <a16:creationId xmlns:a16="http://schemas.microsoft.com/office/drawing/2014/main" id="{773BF4E1-A705-4C4D-B440-4B5217ECD637}"/>
                </a:ext>
              </a:extLst>
            </p:cNvPr>
            <p:cNvSpPr>
              <a:spLocks/>
            </p:cNvSpPr>
            <p:nvPr/>
          </p:nvSpPr>
          <p:spPr bwMode="auto">
            <a:xfrm>
              <a:off x="5130800" y="3770313"/>
              <a:ext cx="76200" cy="153987"/>
            </a:xfrm>
            <a:custGeom>
              <a:avLst/>
              <a:gdLst>
                <a:gd name="T0" fmla="*/ 0 w 48"/>
                <a:gd name="T1" fmla="*/ 2147483646 h 97"/>
                <a:gd name="T2" fmla="*/ 0 w 48"/>
                <a:gd name="T3" fmla="*/ 0 h 97"/>
                <a:gd name="T4" fmla="*/ 2147483646 w 48"/>
                <a:gd name="T5" fmla="*/ 0 h 97"/>
                <a:gd name="T6" fmla="*/ 2147483646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807" name="Line 90">
              <a:extLst>
                <a:ext uri="{FF2B5EF4-FFF2-40B4-BE49-F238E27FC236}">
                  <a16:creationId xmlns:a16="http://schemas.microsoft.com/office/drawing/2014/main" id="{45A71BF5-190E-41BC-8200-0C015BBC81EC}"/>
                </a:ext>
              </a:extLst>
            </p:cNvPr>
            <p:cNvSpPr>
              <a:spLocks noChangeShapeType="1"/>
            </p:cNvSpPr>
            <p:nvPr/>
          </p:nvSpPr>
          <p:spPr bwMode="auto">
            <a:xfrm>
              <a:off x="5686425" y="3770313"/>
              <a:ext cx="2619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08" name="Rectangle 91">
              <a:extLst>
                <a:ext uri="{FF2B5EF4-FFF2-40B4-BE49-F238E27FC236}">
                  <a16:creationId xmlns:a16="http://schemas.microsoft.com/office/drawing/2014/main" id="{B1A23812-C1DE-4558-8052-240C7FF2594D}"/>
                </a:ext>
              </a:extLst>
            </p:cNvPr>
            <p:cNvSpPr>
              <a:spLocks noChangeArrowheads="1"/>
            </p:cNvSpPr>
            <p:nvPr/>
          </p:nvSpPr>
          <p:spPr bwMode="auto">
            <a:xfrm>
              <a:off x="6488113" y="3703638"/>
              <a:ext cx="496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Dm</a:t>
              </a:r>
            </a:p>
          </p:txBody>
        </p:sp>
        <p:grpSp>
          <p:nvGrpSpPr>
            <p:cNvPr id="73809" name="Group 92">
              <a:extLst>
                <a:ext uri="{FF2B5EF4-FFF2-40B4-BE49-F238E27FC236}">
                  <a16:creationId xmlns:a16="http://schemas.microsoft.com/office/drawing/2014/main" id="{4998936C-5A00-445D-B359-535D1CF1037C}"/>
                </a:ext>
              </a:extLst>
            </p:cNvPr>
            <p:cNvGrpSpPr>
              <a:grpSpLocks/>
            </p:cNvGrpSpPr>
            <p:nvPr/>
          </p:nvGrpSpPr>
          <p:grpSpPr bwMode="auto">
            <a:xfrm>
              <a:off x="6562725" y="3694113"/>
              <a:ext cx="515938" cy="458787"/>
              <a:chOff x="4098" y="2245"/>
              <a:chExt cx="325" cy="289"/>
            </a:xfrm>
          </p:grpSpPr>
          <p:sp>
            <p:nvSpPr>
              <p:cNvPr id="73870" name="Freeform 93">
                <a:extLst>
                  <a:ext uri="{FF2B5EF4-FFF2-40B4-BE49-F238E27FC236}">
                    <a16:creationId xmlns:a16="http://schemas.microsoft.com/office/drawing/2014/main" id="{265FFBD4-F6EE-4741-93DA-A3D515501254}"/>
                  </a:ext>
                </a:extLst>
              </p:cNvPr>
              <p:cNvSpPr>
                <a:spLocks/>
              </p:cNvSpPr>
              <p:nvPr/>
            </p:nvSpPr>
            <p:spPr bwMode="auto">
              <a:xfrm>
                <a:off x="4098" y="2245"/>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871" name="Freeform 94">
                <a:extLst>
                  <a:ext uri="{FF2B5EF4-FFF2-40B4-BE49-F238E27FC236}">
                    <a16:creationId xmlns:a16="http://schemas.microsoft.com/office/drawing/2014/main" id="{252EA6DB-269C-4EDC-9326-48E5E5290D6E}"/>
                  </a:ext>
                </a:extLst>
              </p:cNvPr>
              <p:cNvSpPr>
                <a:spLocks/>
              </p:cNvSpPr>
              <p:nvPr/>
            </p:nvSpPr>
            <p:spPr bwMode="auto">
              <a:xfrm>
                <a:off x="4259" y="2245"/>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3810" name="Rectangle 95">
              <a:extLst>
                <a:ext uri="{FF2B5EF4-FFF2-40B4-BE49-F238E27FC236}">
                  <a16:creationId xmlns:a16="http://schemas.microsoft.com/office/drawing/2014/main" id="{D92BCDEB-585A-4581-961A-37A132D54A73}"/>
                </a:ext>
              </a:extLst>
            </p:cNvPr>
            <p:cNvSpPr>
              <a:spLocks noChangeArrowheads="1"/>
            </p:cNvSpPr>
            <p:nvPr/>
          </p:nvSpPr>
          <p:spPr bwMode="auto">
            <a:xfrm>
              <a:off x="7269163" y="3703638"/>
              <a:ext cx="5191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grpSp>
          <p:nvGrpSpPr>
            <p:cNvPr id="73811" name="Group 96">
              <a:extLst>
                <a:ext uri="{FF2B5EF4-FFF2-40B4-BE49-F238E27FC236}">
                  <a16:creationId xmlns:a16="http://schemas.microsoft.com/office/drawing/2014/main" id="{F49017FE-009F-4B0C-B0C6-15D6DA608F85}"/>
                </a:ext>
              </a:extLst>
            </p:cNvPr>
            <p:cNvGrpSpPr>
              <a:grpSpLocks/>
            </p:cNvGrpSpPr>
            <p:nvPr/>
          </p:nvGrpSpPr>
          <p:grpSpPr bwMode="auto">
            <a:xfrm>
              <a:off x="7305675" y="3694113"/>
              <a:ext cx="450850" cy="458787"/>
              <a:chOff x="4566" y="2245"/>
              <a:chExt cx="284" cy="289"/>
            </a:xfrm>
          </p:grpSpPr>
          <p:sp>
            <p:nvSpPr>
              <p:cNvPr id="73868" name="Freeform 97">
                <a:extLst>
                  <a:ext uri="{FF2B5EF4-FFF2-40B4-BE49-F238E27FC236}">
                    <a16:creationId xmlns:a16="http://schemas.microsoft.com/office/drawing/2014/main" id="{16D9E20C-3638-435C-B17F-97EE1774492D}"/>
                  </a:ext>
                </a:extLst>
              </p:cNvPr>
              <p:cNvSpPr>
                <a:spLocks/>
              </p:cNvSpPr>
              <p:nvPr/>
            </p:nvSpPr>
            <p:spPr bwMode="auto">
              <a:xfrm>
                <a:off x="4566" y="2245"/>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869" name="Freeform 98">
                <a:extLst>
                  <a:ext uri="{FF2B5EF4-FFF2-40B4-BE49-F238E27FC236}">
                    <a16:creationId xmlns:a16="http://schemas.microsoft.com/office/drawing/2014/main" id="{CCD3448D-3641-4315-950C-B1B5FB99E6B5}"/>
                  </a:ext>
                </a:extLst>
              </p:cNvPr>
              <p:cNvSpPr>
                <a:spLocks/>
              </p:cNvSpPr>
              <p:nvPr/>
            </p:nvSpPr>
            <p:spPr bwMode="auto">
              <a:xfrm>
                <a:off x="4707" y="2245"/>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3812" name="Line 99">
              <a:extLst>
                <a:ext uri="{FF2B5EF4-FFF2-40B4-BE49-F238E27FC236}">
                  <a16:creationId xmlns:a16="http://schemas.microsoft.com/office/drawing/2014/main" id="{8901880D-6603-4700-B9B2-869564BCD21B}"/>
                </a:ext>
              </a:extLst>
            </p:cNvPr>
            <p:cNvSpPr>
              <a:spLocks noChangeShapeType="1"/>
            </p:cNvSpPr>
            <p:nvPr/>
          </p:nvSpPr>
          <p:spPr bwMode="auto">
            <a:xfrm>
              <a:off x="7065963" y="3922713"/>
              <a:ext cx="2333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13" name="Line 100">
              <a:extLst>
                <a:ext uri="{FF2B5EF4-FFF2-40B4-BE49-F238E27FC236}">
                  <a16:creationId xmlns:a16="http://schemas.microsoft.com/office/drawing/2014/main" id="{28501BA0-D12A-4AC8-B384-5C8B7884B9D7}"/>
                </a:ext>
              </a:extLst>
            </p:cNvPr>
            <p:cNvSpPr>
              <a:spLocks noChangeShapeType="1"/>
            </p:cNvSpPr>
            <p:nvPr/>
          </p:nvSpPr>
          <p:spPr bwMode="auto">
            <a:xfrm>
              <a:off x="6297613" y="3922713"/>
              <a:ext cx="2587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14" name="Line 101">
              <a:extLst>
                <a:ext uri="{FF2B5EF4-FFF2-40B4-BE49-F238E27FC236}">
                  <a16:creationId xmlns:a16="http://schemas.microsoft.com/office/drawing/2014/main" id="{A1BC4930-5FC4-44D9-8C9E-9B9CE00B1ECF}"/>
                </a:ext>
              </a:extLst>
            </p:cNvPr>
            <p:cNvSpPr>
              <a:spLocks noChangeShapeType="1"/>
            </p:cNvSpPr>
            <p:nvPr/>
          </p:nvSpPr>
          <p:spPr bwMode="auto">
            <a:xfrm>
              <a:off x="5686425" y="4075113"/>
              <a:ext cx="2619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15" name="Freeform 102">
              <a:extLst>
                <a:ext uri="{FF2B5EF4-FFF2-40B4-BE49-F238E27FC236}">
                  <a16:creationId xmlns:a16="http://schemas.microsoft.com/office/drawing/2014/main" id="{13388940-15FD-4005-93C7-E482491561D4}"/>
                </a:ext>
              </a:extLst>
            </p:cNvPr>
            <p:cNvSpPr>
              <a:spLocks/>
            </p:cNvSpPr>
            <p:nvPr/>
          </p:nvSpPr>
          <p:spPr bwMode="auto">
            <a:xfrm>
              <a:off x="5865813" y="3914775"/>
              <a:ext cx="534987" cy="441325"/>
            </a:xfrm>
            <a:custGeom>
              <a:avLst/>
              <a:gdLst>
                <a:gd name="T0" fmla="*/ 0 w 337"/>
                <a:gd name="T1" fmla="*/ 2147483646 h 278"/>
                <a:gd name="T2" fmla="*/ 0 w 337"/>
                <a:gd name="T3" fmla="*/ 2147483646 h 278"/>
                <a:gd name="T4" fmla="*/ 2147483646 w 337"/>
                <a:gd name="T5" fmla="*/ 2147483646 h 278"/>
                <a:gd name="T6" fmla="*/ 2147483646 w 337"/>
                <a:gd name="T7" fmla="*/ 2147483646 h 278"/>
                <a:gd name="T8" fmla="*/ 2147483646 w 337"/>
                <a:gd name="T9" fmla="*/ 0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816" name="Freeform 103">
              <a:extLst>
                <a:ext uri="{FF2B5EF4-FFF2-40B4-BE49-F238E27FC236}">
                  <a16:creationId xmlns:a16="http://schemas.microsoft.com/office/drawing/2014/main" id="{12B4D436-5248-48EB-B183-0F1DCE622EBA}"/>
                </a:ext>
              </a:extLst>
            </p:cNvPr>
            <p:cNvSpPr>
              <a:spLocks/>
            </p:cNvSpPr>
            <p:nvPr/>
          </p:nvSpPr>
          <p:spPr bwMode="auto">
            <a:xfrm>
              <a:off x="6632575" y="4252913"/>
              <a:ext cx="338138" cy="763587"/>
            </a:xfrm>
            <a:custGeom>
              <a:avLst/>
              <a:gdLst>
                <a:gd name="T0" fmla="*/ 0 w 213"/>
                <a:gd name="T1" fmla="*/ 2147483646 h 481"/>
                <a:gd name="T2" fmla="*/ 2147483646 w 213"/>
                <a:gd name="T3" fmla="*/ 2147483646 h 481"/>
                <a:gd name="T4" fmla="*/ 0 w 213"/>
                <a:gd name="T5" fmla="*/ 2147483646 h 481"/>
                <a:gd name="T6" fmla="*/ 0 w 213"/>
                <a:gd name="T7" fmla="*/ 0 h 481"/>
                <a:gd name="T8" fmla="*/ 2147483646 w 213"/>
                <a:gd name="T9" fmla="*/ 2147483646 h 481"/>
                <a:gd name="T10" fmla="*/ 2147483646 w 213"/>
                <a:gd name="T11" fmla="*/ 2147483646 h 481"/>
                <a:gd name="T12" fmla="*/ 0 w 213"/>
                <a:gd name="T13" fmla="*/ 2147483646 h 481"/>
                <a:gd name="T14" fmla="*/ 0 w 213"/>
                <a:gd name="T15" fmla="*/ 2147483646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817" name="Freeform 104">
              <a:extLst>
                <a:ext uri="{FF2B5EF4-FFF2-40B4-BE49-F238E27FC236}">
                  <a16:creationId xmlns:a16="http://schemas.microsoft.com/office/drawing/2014/main" id="{AC847886-90CE-42FA-A49B-6B91D3FFB185}"/>
                </a:ext>
              </a:extLst>
            </p:cNvPr>
            <p:cNvSpPr>
              <a:spLocks/>
            </p:cNvSpPr>
            <p:nvPr/>
          </p:nvSpPr>
          <p:spPr bwMode="auto">
            <a:xfrm>
              <a:off x="7173913" y="4633913"/>
              <a:ext cx="684212" cy="306387"/>
            </a:xfrm>
            <a:custGeom>
              <a:avLst/>
              <a:gdLst>
                <a:gd name="T0" fmla="*/ 0 w 431"/>
                <a:gd name="T1" fmla="*/ 0 h 193"/>
                <a:gd name="T2" fmla="*/ 0 w 431"/>
                <a:gd name="T3" fmla="*/ 2147483646 h 193"/>
                <a:gd name="T4" fmla="*/ 2147483646 w 431"/>
                <a:gd name="T5" fmla="*/ 2147483646 h 193"/>
                <a:gd name="T6" fmla="*/ 2147483646 w 431"/>
                <a:gd name="T7" fmla="*/ 2147483646 h 193"/>
                <a:gd name="T8" fmla="*/ 2147483646 w 431"/>
                <a:gd name="T9" fmla="*/ 0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818" name="Freeform 105">
              <a:extLst>
                <a:ext uri="{FF2B5EF4-FFF2-40B4-BE49-F238E27FC236}">
                  <a16:creationId xmlns:a16="http://schemas.microsoft.com/office/drawing/2014/main" id="{38CD27C2-2847-442B-912C-48C41FB583B6}"/>
                </a:ext>
              </a:extLst>
            </p:cNvPr>
            <p:cNvSpPr>
              <a:spLocks/>
            </p:cNvSpPr>
            <p:nvPr/>
          </p:nvSpPr>
          <p:spPr bwMode="auto">
            <a:xfrm>
              <a:off x="5162550" y="4405313"/>
              <a:ext cx="269875" cy="458787"/>
            </a:xfrm>
            <a:custGeom>
              <a:avLst/>
              <a:gdLst>
                <a:gd name="T0" fmla="*/ 2147483646 w 170"/>
                <a:gd name="T1" fmla="*/ 0 h 289"/>
                <a:gd name="T2" fmla="*/ 0 w 170"/>
                <a:gd name="T3" fmla="*/ 0 h 289"/>
                <a:gd name="T4" fmla="*/ 0 w 170"/>
                <a:gd name="T5" fmla="*/ 2147483646 h 289"/>
                <a:gd name="T6" fmla="*/ 2147483646 w 170"/>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819" name="Freeform 106">
              <a:extLst>
                <a:ext uri="{FF2B5EF4-FFF2-40B4-BE49-F238E27FC236}">
                  <a16:creationId xmlns:a16="http://schemas.microsoft.com/office/drawing/2014/main" id="{ACBC2932-AF71-4E1A-914D-E6820EB08DC6}"/>
                </a:ext>
              </a:extLst>
            </p:cNvPr>
            <p:cNvSpPr>
              <a:spLocks/>
            </p:cNvSpPr>
            <p:nvPr/>
          </p:nvSpPr>
          <p:spPr bwMode="auto">
            <a:xfrm>
              <a:off x="5430838" y="4405313"/>
              <a:ext cx="271462" cy="458787"/>
            </a:xfrm>
            <a:custGeom>
              <a:avLst/>
              <a:gdLst>
                <a:gd name="T0" fmla="*/ 0 w 171"/>
                <a:gd name="T1" fmla="*/ 0 h 289"/>
                <a:gd name="T2" fmla="*/ 2147483646 w 171"/>
                <a:gd name="T3" fmla="*/ 0 h 289"/>
                <a:gd name="T4" fmla="*/ 2147483646 w 171"/>
                <a:gd name="T5" fmla="*/ 2147483646 h 289"/>
                <a:gd name="T6" fmla="*/ 0 w 171"/>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820" name="Rectangle 107">
              <a:extLst>
                <a:ext uri="{FF2B5EF4-FFF2-40B4-BE49-F238E27FC236}">
                  <a16:creationId xmlns:a16="http://schemas.microsoft.com/office/drawing/2014/main" id="{B61FA906-90CE-40D9-A41F-CFD8F1899ADD}"/>
                </a:ext>
              </a:extLst>
            </p:cNvPr>
            <p:cNvSpPr>
              <a:spLocks noChangeArrowheads="1"/>
            </p:cNvSpPr>
            <p:nvPr/>
          </p:nvSpPr>
          <p:spPr bwMode="auto">
            <a:xfrm>
              <a:off x="5138738" y="4414838"/>
              <a:ext cx="4302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Im</a:t>
              </a:r>
            </a:p>
          </p:txBody>
        </p:sp>
        <p:sp>
          <p:nvSpPr>
            <p:cNvPr id="73821" name="Rectangle 108">
              <a:extLst>
                <a:ext uri="{FF2B5EF4-FFF2-40B4-BE49-F238E27FC236}">
                  <a16:creationId xmlns:a16="http://schemas.microsoft.com/office/drawing/2014/main" id="{6024FF8E-E149-44E1-9AAB-D1AB38B859EA}"/>
                </a:ext>
              </a:extLst>
            </p:cNvPr>
            <p:cNvSpPr>
              <a:spLocks noChangeArrowheads="1"/>
            </p:cNvSpPr>
            <p:nvPr/>
          </p:nvSpPr>
          <p:spPr bwMode="auto">
            <a:xfrm rot="5400000">
              <a:off x="6480970" y="4447381"/>
              <a:ext cx="6080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ALU</a:t>
              </a:r>
            </a:p>
          </p:txBody>
        </p:sp>
        <p:sp>
          <p:nvSpPr>
            <p:cNvPr id="73822" name="Rectangle 109">
              <a:extLst>
                <a:ext uri="{FF2B5EF4-FFF2-40B4-BE49-F238E27FC236}">
                  <a16:creationId xmlns:a16="http://schemas.microsoft.com/office/drawing/2014/main" id="{6472B450-0B4B-41F4-9938-80D782205EB4}"/>
                </a:ext>
              </a:extLst>
            </p:cNvPr>
            <p:cNvSpPr>
              <a:spLocks noChangeArrowheads="1"/>
            </p:cNvSpPr>
            <p:nvPr/>
          </p:nvSpPr>
          <p:spPr bwMode="auto">
            <a:xfrm>
              <a:off x="5868988" y="4422775"/>
              <a:ext cx="5191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sp>
          <p:nvSpPr>
            <p:cNvPr id="73823" name="Freeform 110">
              <a:extLst>
                <a:ext uri="{FF2B5EF4-FFF2-40B4-BE49-F238E27FC236}">
                  <a16:creationId xmlns:a16="http://schemas.microsoft.com/office/drawing/2014/main" id="{9743C224-F1F4-4ED4-8407-2F25B07CA0CB}"/>
                </a:ext>
              </a:extLst>
            </p:cNvPr>
            <p:cNvSpPr>
              <a:spLocks/>
            </p:cNvSpPr>
            <p:nvPr/>
          </p:nvSpPr>
          <p:spPr bwMode="auto">
            <a:xfrm>
              <a:off x="5892800" y="4405313"/>
              <a:ext cx="236538" cy="458787"/>
            </a:xfrm>
            <a:custGeom>
              <a:avLst/>
              <a:gdLst>
                <a:gd name="T0" fmla="*/ 2147483646 w 149"/>
                <a:gd name="T1" fmla="*/ 0 h 289"/>
                <a:gd name="T2" fmla="*/ 0 w 149"/>
                <a:gd name="T3" fmla="*/ 0 h 289"/>
                <a:gd name="T4" fmla="*/ 0 w 149"/>
                <a:gd name="T5" fmla="*/ 2147483646 h 289"/>
                <a:gd name="T6" fmla="*/ 2147483646 w 149"/>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824" name="Line 111">
              <a:extLst>
                <a:ext uri="{FF2B5EF4-FFF2-40B4-BE49-F238E27FC236}">
                  <a16:creationId xmlns:a16="http://schemas.microsoft.com/office/drawing/2014/main" id="{90818420-BBFB-47B2-B2F4-71839F3FCD83}"/>
                </a:ext>
              </a:extLst>
            </p:cNvPr>
            <p:cNvSpPr>
              <a:spLocks noChangeShapeType="1"/>
            </p:cNvSpPr>
            <p:nvPr/>
          </p:nvSpPr>
          <p:spPr bwMode="auto">
            <a:xfrm>
              <a:off x="5703888" y="4633913"/>
              <a:ext cx="165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25" name="Freeform 112">
              <a:extLst>
                <a:ext uri="{FF2B5EF4-FFF2-40B4-BE49-F238E27FC236}">
                  <a16:creationId xmlns:a16="http://schemas.microsoft.com/office/drawing/2014/main" id="{DB2AF8BA-F296-4DE6-8F6B-B8FF554AC40C}"/>
                </a:ext>
              </a:extLst>
            </p:cNvPr>
            <p:cNvSpPr>
              <a:spLocks/>
            </p:cNvSpPr>
            <p:nvPr/>
          </p:nvSpPr>
          <p:spPr bwMode="auto">
            <a:xfrm>
              <a:off x="5808663" y="4481513"/>
              <a:ext cx="76200" cy="153987"/>
            </a:xfrm>
            <a:custGeom>
              <a:avLst/>
              <a:gdLst>
                <a:gd name="T0" fmla="*/ 0 w 48"/>
                <a:gd name="T1" fmla="*/ 2147483646 h 97"/>
                <a:gd name="T2" fmla="*/ 0 w 48"/>
                <a:gd name="T3" fmla="*/ 0 h 97"/>
                <a:gd name="T4" fmla="*/ 2147483646 w 48"/>
                <a:gd name="T5" fmla="*/ 0 h 97"/>
                <a:gd name="T6" fmla="*/ 2147483646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826" name="Line 113">
              <a:extLst>
                <a:ext uri="{FF2B5EF4-FFF2-40B4-BE49-F238E27FC236}">
                  <a16:creationId xmlns:a16="http://schemas.microsoft.com/office/drawing/2014/main" id="{E0C10D3F-9E49-407B-A1D9-0B4C5C974E93}"/>
                </a:ext>
              </a:extLst>
            </p:cNvPr>
            <p:cNvSpPr>
              <a:spLocks noChangeShapeType="1"/>
            </p:cNvSpPr>
            <p:nvPr/>
          </p:nvSpPr>
          <p:spPr bwMode="auto">
            <a:xfrm>
              <a:off x="6364288" y="4481513"/>
              <a:ext cx="2619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27" name="Rectangle 114">
              <a:extLst>
                <a:ext uri="{FF2B5EF4-FFF2-40B4-BE49-F238E27FC236}">
                  <a16:creationId xmlns:a16="http://schemas.microsoft.com/office/drawing/2014/main" id="{21381F4C-7F52-4151-8C76-AE8436C26219}"/>
                </a:ext>
              </a:extLst>
            </p:cNvPr>
            <p:cNvSpPr>
              <a:spLocks noChangeArrowheads="1"/>
            </p:cNvSpPr>
            <p:nvPr/>
          </p:nvSpPr>
          <p:spPr bwMode="auto">
            <a:xfrm>
              <a:off x="7165975" y="4414838"/>
              <a:ext cx="4968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Dm</a:t>
              </a:r>
            </a:p>
          </p:txBody>
        </p:sp>
        <p:sp>
          <p:nvSpPr>
            <p:cNvPr id="73828" name="Freeform 115">
              <a:extLst>
                <a:ext uri="{FF2B5EF4-FFF2-40B4-BE49-F238E27FC236}">
                  <a16:creationId xmlns:a16="http://schemas.microsoft.com/office/drawing/2014/main" id="{9BE1E434-BDE4-49B6-9E93-C63ACFE58F1E}"/>
                </a:ext>
              </a:extLst>
            </p:cNvPr>
            <p:cNvSpPr>
              <a:spLocks/>
            </p:cNvSpPr>
            <p:nvPr/>
          </p:nvSpPr>
          <p:spPr bwMode="auto">
            <a:xfrm>
              <a:off x="7240588" y="4405313"/>
              <a:ext cx="257175" cy="458787"/>
            </a:xfrm>
            <a:custGeom>
              <a:avLst/>
              <a:gdLst>
                <a:gd name="T0" fmla="*/ 2147483646 w 162"/>
                <a:gd name="T1" fmla="*/ 0 h 289"/>
                <a:gd name="T2" fmla="*/ 0 w 162"/>
                <a:gd name="T3" fmla="*/ 0 h 289"/>
                <a:gd name="T4" fmla="*/ 0 w 162"/>
                <a:gd name="T5" fmla="*/ 2147483646 h 289"/>
                <a:gd name="T6" fmla="*/ 2147483646 w 162"/>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829" name="Freeform 116">
              <a:extLst>
                <a:ext uri="{FF2B5EF4-FFF2-40B4-BE49-F238E27FC236}">
                  <a16:creationId xmlns:a16="http://schemas.microsoft.com/office/drawing/2014/main" id="{2BEDD4FD-98FF-4D8D-A519-9C9EAC6F2B34}"/>
                </a:ext>
              </a:extLst>
            </p:cNvPr>
            <p:cNvSpPr>
              <a:spLocks/>
            </p:cNvSpPr>
            <p:nvPr/>
          </p:nvSpPr>
          <p:spPr bwMode="auto">
            <a:xfrm>
              <a:off x="7496175" y="4405313"/>
              <a:ext cx="260350" cy="458787"/>
            </a:xfrm>
            <a:custGeom>
              <a:avLst/>
              <a:gdLst>
                <a:gd name="T0" fmla="*/ 0 w 164"/>
                <a:gd name="T1" fmla="*/ 0 h 289"/>
                <a:gd name="T2" fmla="*/ 2147483646 w 164"/>
                <a:gd name="T3" fmla="*/ 0 h 289"/>
                <a:gd name="T4" fmla="*/ 2147483646 w 164"/>
                <a:gd name="T5" fmla="*/ 2147483646 h 289"/>
                <a:gd name="T6" fmla="*/ 0 w 164"/>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830" name="Rectangle 117">
              <a:extLst>
                <a:ext uri="{FF2B5EF4-FFF2-40B4-BE49-F238E27FC236}">
                  <a16:creationId xmlns:a16="http://schemas.microsoft.com/office/drawing/2014/main" id="{D3E5D526-AA9B-49EB-8BC4-58C9919724EB}"/>
                </a:ext>
              </a:extLst>
            </p:cNvPr>
            <p:cNvSpPr>
              <a:spLocks noChangeArrowheads="1"/>
            </p:cNvSpPr>
            <p:nvPr/>
          </p:nvSpPr>
          <p:spPr bwMode="auto">
            <a:xfrm>
              <a:off x="7947025" y="4414838"/>
              <a:ext cx="5191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sp>
          <p:nvSpPr>
            <p:cNvPr id="73831" name="Freeform 118">
              <a:extLst>
                <a:ext uri="{FF2B5EF4-FFF2-40B4-BE49-F238E27FC236}">
                  <a16:creationId xmlns:a16="http://schemas.microsoft.com/office/drawing/2014/main" id="{1EAB6584-06D2-4591-9428-632ABED0481C}"/>
                </a:ext>
              </a:extLst>
            </p:cNvPr>
            <p:cNvSpPr>
              <a:spLocks/>
            </p:cNvSpPr>
            <p:nvPr/>
          </p:nvSpPr>
          <p:spPr bwMode="auto">
            <a:xfrm>
              <a:off x="7983538" y="4405313"/>
              <a:ext cx="225425" cy="458787"/>
            </a:xfrm>
            <a:custGeom>
              <a:avLst/>
              <a:gdLst>
                <a:gd name="T0" fmla="*/ 2147483646 w 142"/>
                <a:gd name="T1" fmla="*/ 0 h 289"/>
                <a:gd name="T2" fmla="*/ 0 w 142"/>
                <a:gd name="T3" fmla="*/ 0 h 289"/>
                <a:gd name="T4" fmla="*/ 0 w 142"/>
                <a:gd name="T5" fmla="*/ 2147483646 h 289"/>
                <a:gd name="T6" fmla="*/ 2147483646 w 142"/>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832" name="Freeform 119">
              <a:extLst>
                <a:ext uri="{FF2B5EF4-FFF2-40B4-BE49-F238E27FC236}">
                  <a16:creationId xmlns:a16="http://schemas.microsoft.com/office/drawing/2014/main" id="{4E586B56-1732-485F-8CD6-167F9FD876A6}"/>
                </a:ext>
              </a:extLst>
            </p:cNvPr>
            <p:cNvSpPr>
              <a:spLocks/>
            </p:cNvSpPr>
            <p:nvPr/>
          </p:nvSpPr>
          <p:spPr bwMode="auto">
            <a:xfrm>
              <a:off x="8207375" y="4405313"/>
              <a:ext cx="227013" cy="458787"/>
            </a:xfrm>
            <a:custGeom>
              <a:avLst/>
              <a:gdLst>
                <a:gd name="T0" fmla="*/ 0 w 143"/>
                <a:gd name="T1" fmla="*/ 0 h 289"/>
                <a:gd name="T2" fmla="*/ 2147483646 w 143"/>
                <a:gd name="T3" fmla="*/ 0 h 289"/>
                <a:gd name="T4" fmla="*/ 2147483646 w 143"/>
                <a:gd name="T5" fmla="*/ 2147483646 h 289"/>
                <a:gd name="T6" fmla="*/ 0 w 143"/>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833" name="Line 120">
              <a:extLst>
                <a:ext uri="{FF2B5EF4-FFF2-40B4-BE49-F238E27FC236}">
                  <a16:creationId xmlns:a16="http://schemas.microsoft.com/office/drawing/2014/main" id="{A67E414A-737F-4763-BC33-5FCD4D048161}"/>
                </a:ext>
              </a:extLst>
            </p:cNvPr>
            <p:cNvSpPr>
              <a:spLocks noChangeShapeType="1"/>
            </p:cNvSpPr>
            <p:nvPr/>
          </p:nvSpPr>
          <p:spPr bwMode="auto">
            <a:xfrm>
              <a:off x="7743825" y="4633913"/>
              <a:ext cx="2333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34" name="Line 121">
              <a:extLst>
                <a:ext uri="{FF2B5EF4-FFF2-40B4-BE49-F238E27FC236}">
                  <a16:creationId xmlns:a16="http://schemas.microsoft.com/office/drawing/2014/main" id="{1992B8CC-A616-4DCF-AAEA-BBB1D6767A05}"/>
                </a:ext>
              </a:extLst>
            </p:cNvPr>
            <p:cNvSpPr>
              <a:spLocks noChangeShapeType="1"/>
            </p:cNvSpPr>
            <p:nvPr/>
          </p:nvSpPr>
          <p:spPr bwMode="auto">
            <a:xfrm>
              <a:off x="6975475" y="4633913"/>
              <a:ext cx="2587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35" name="Line 122">
              <a:extLst>
                <a:ext uri="{FF2B5EF4-FFF2-40B4-BE49-F238E27FC236}">
                  <a16:creationId xmlns:a16="http://schemas.microsoft.com/office/drawing/2014/main" id="{77A8D0C4-5834-4AC4-B260-5CD66BAFD723}"/>
                </a:ext>
              </a:extLst>
            </p:cNvPr>
            <p:cNvSpPr>
              <a:spLocks noChangeShapeType="1"/>
            </p:cNvSpPr>
            <p:nvPr/>
          </p:nvSpPr>
          <p:spPr bwMode="auto">
            <a:xfrm>
              <a:off x="6364288" y="4786313"/>
              <a:ext cx="2619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36" name="Freeform 123">
              <a:extLst>
                <a:ext uri="{FF2B5EF4-FFF2-40B4-BE49-F238E27FC236}">
                  <a16:creationId xmlns:a16="http://schemas.microsoft.com/office/drawing/2014/main" id="{89ED81B4-78C1-4B4B-B3DB-A4553A57930D}"/>
                </a:ext>
              </a:extLst>
            </p:cNvPr>
            <p:cNvSpPr>
              <a:spLocks/>
            </p:cNvSpPr>
            <p:nvPr/>
          </p:nvSpPr>
          <p:spPr bwMode="auto">
            <a:xfrm>
              <a:off x="6543675" y="4625975"/>
              <a:ext cx="534988" cy="441325"/>
            </a:xfrm>
            <a:custGeom>
              <a:avLst/>
              <a:gdLst>
                <a:gd name="T0" fmla="*/ 0 w 337"/>
                <a:gd name="T1" fmla="*/ 2147483646 h 278"/>
                <a:gd name="T2" fmla="*/ 0 w 337"/>
                <a:gd name="T3" fmla="*/ 2147483646 h 278"/>
                <a:gd name="T4" fmla="*/ 2147483646 w 337"/>
                <a:gd name="T5" fmla="*/ 2147483646 h 278"/>
                <a:gd name="T6" fmla="*/ 2147483646 w 337"/>
                <a:gd name="T7" fmla="*/ 2147483646 h 278"/>
                <a:gd name="T8" fmla="*/ 2147483646 w 337"/>
                <a:gd name="T9" fmla="*/ 0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3837" name="Group 124">
              <a:extLst>
                <a:ext uri="{FF2B5EF4-FFF2-40B4-BE49-F238E27FC236}">
                  <a16:creationId xmlns:a16="http://schemas.microsoft.com/office/drawing/2014/main" id="{65DE9982-5205-4428-B3D4-8AF706D2109B}"/>
                </a:ext>
              </a:extLst>
            </p:cNvPr>
            <p:cNvGrpSpPr>
              <a:grpSpLocks/>
            </p:cNvGrpSpPr>
            <p:nvPr/>
          </p:nvGrpSpPr>
          <p:grpSpPr bwMode="auto">
            <a:xfrm>
              <a:off x="7296150" y="4964113"/>
              <a:ext cx="352425" cy="763587"/>
              <a:chOff x="4560" y="3045"/>
              <a:chExt cx="222" cy="481"/>
            </a:xfrm>
          </p:grpSpPr>
          <p:sp>
            <p:nvSpPr>
              <p:cNvPr id="73866" name="Freeform 125">
                <a:extLst>
                  <a:ext uri="{FF2B5EF4-FFF2-40B4-BE49-F238E27FC236}">
                    <a16:creationId xmlns:a16="http://schemas.microsoft.com/office/drawing/2014/main" id="{71E575CF-183F-42B5-B3A1-EDAE811C6F14}"/>
                  </a:ext>
                </a:extLst>
              </p:cNvPr>
              <p:cNvSpPr>
                <a:spLocks/>
              </p:cNvSpPr>
              <p:nvPr/>
            </p:nvSpPr>
            <p:spPr bwMode="auto">
              <a:xfrm>
                <a:off x="4569" y="3045"/>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867" name="Rectangle 126">
                <a:extLst>
                  <a:ext uri="{FF2B5EF4-FFF2-40B4-BE49-F238E27FC236}">
                    <a16:creationId xmlns:a16="http://schemas.microsoft.com/office/drawing/2014/main" id="{C411FDAC-8EA2-496A-82CA-E6478EE3A1E0}"/>
                  </a:ext>
                </a:extLst>
              </p:cNvPr>
              <p:cNvSpPr>
                <a:spLocks noChangeArrowheads="1"/>
              </p:cNvSpPr>
              <p:nvPr/>
            </p:nvSpPr>
            <p:spPr bwMode="auto">
              <a:xfrm rot="5400000">
                <a:off x="4473" y="3168"/>
                <a:ext cx="38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ALU</a:t>
                </a:r>
              </a:p>
            </p:txBody>
          </p:sp>
        </p:grpSp>
        <p:grpSp>
          <p:nvGrpSpPr>
            <p:cNvPr id="73838" name="Group 127">
              <a:extLst>
                <a:ext uri="{FF2B5EF4-FFF2-40B4-BE49-F238E27FC236}">
                  <a16:creationId xmlns:a16="http://schemas.microsoft.com/office/drawing/2014/main" id="{28A30296-A537-46AB-80B6-0C0DC24D77FD}"/>
                </a:ext>
              </a:extLst>
            </p:cNvPr>
            <p:cNvGrpSpPr>
              <a:grpSpLocks/>
            </p:cNvGrpSpPr>
            <p:nvPr/>
          </p:nvGrpSpPr>
          <p:grpSpPr bwMode="auto">
            <a:xfrm>
              <a:off x="5816600" y="5116513"/>
              <a:ext cx="563563" cy="458787"/>
              <a:chOff x="3628" y="3141"/>
              <a:chExt cx="355" cy="289"/>
            </a:xfrm>
          </p:grpSpPr>
          <p:sp>
            <p:nvSpPr>
              <p:cNvPr id="73862" name="Rectangle 128">
                <a:extLst>
                  <a:ext uri="{FF2B5EF4-FFF2-40B4-BE49-F238E27FC236}">
                    <a16:creationId xmlns:a16="http://schemas.microsoft.com/office/drawing/2014/main" id="{2A1DADF2-43F2-40CF-94CC-81729CF4A0C7}"/>
                  </a:ext>
                </a:extLst>
              </p:cNvPr>
              <p:cNvSpPr>
                <a:spLocks noChangeArrowheads="1"/>
              </p:cNvSpPr>
              <p:nvPr/>
            </p:nvSpPr>
            <p:spPr bwMode="auto">
              <a:xfrm>
                <a:off x="3628" y="3147"/>
                <a:ext cx="2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Im</a:t>
                </a:r>
              </a:p>
            </p:txBody>
          </p:sp>
          <p:grpSp>
            <p:nvGrpSpPr>
              <p:cNvPr id="73863" name="Group 129">
                <a:extLst>
                  <a:ext uri="{FF2B5EF4-FFF2-40B4-BE49-F238E27FC236}">
                    <a16:creationId xmlns:a16="http://schemas.microsoft.com/office/drawing/2014/main" id="{6069E991-62E8-487F-A17F-AEB094A02C50}"/>
                  </a:ext>
                </a:extLst>
              </p:cNvPr>
              <p:cNvGrpSpPr>
                <a:grpSpLocks/>
              </p:cNvGrpSpPr>
              <p:nvPr/>
            </p:nvGrpSpPr>
            <p:grpSpPr bwMode="auto">
              <a:xfrm>
                <a:off x="3643" y="3141"/>
                <a:ext cx="340" cy="289"/>
                <a:chOff x="3643" y="3141"/>
                <a:chExt cx="340" cy="289"/>
              </a:xfrm>
            </p:grpSpPr>
            <p:sp>
              <p:nvSpPr>
                <p:cNvPr id="73864" name="Freeform 130">
                  <a:extLst>
                    <a:ext uri="{FF2B5EF4-FFF2-40B4-BE49-F238E27FC236}">
                      <a16:creationId xmlns:a16="http://schemas.microsoft.com/office/drawing/2014/main" id="{8ECBD901-0783-4DDA-8D66-A78D23CB8484}"/>
                    </a:ext>
                  </a:extLst>
                </p:cNvPr>
                <p:cNvSpPr>
                  <a:spLocks/>
                </p:cNvSpPr>
                <p:nvPr/>
              </p:nvSpPr>
              <p:spPr bwMode="auto">
                <a:xfrm>
                  <a:off x="3643" y="3141"/>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865" name="Freeform 131">
                  <a:extLst>
                    <a:ext uri="{FF2B5EF4-FFF2-40B4-BE49-F238E27FC236}">
                      <a16:creationId xmlns:a16="http://schemas.microsoft.com/office/drawing/2014/main" id="{2857FC8D-6FA6-4375-A689-F0338E3A94FF}"/>
                    </a:ext>
                  </a:extLst>
                </p:cNvPr>
                <p:cNvSpPr>
                  <a:spLocks/>
                </p:cNvSpPr>
                <p:nvPr/>
              </p:nvSpPr>
              <p:spPr bwMode="auto">
                <a:xfrm>
                  <a:off x="3812" y="3141"/>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73839" name="Rectangle 132">
              <a:extLst>
                <a:ext uri="{FF2B5EF4-FFF2-40B4-BE49-F238E27FC236}">
                  <a16:creationId xmlns:a16="http://schemas.microsoft.com/office/drawing/2014/main" id="{8A0A2B8F-6923-4B19-AA56-7705F891A607}"/>
                </a:ext>
              </a:extLst>
            </p:cNvPr>
            <p:cNvSpPr>
              <a:spLocks noChangeArrowheads="1"/>
            </p:cNvSpPr>
            <p:nvPr/>
          </p:nvSpPr>
          <p:spPr bwMode="auto">
            <a:xfrm>
              <a:off x="6546850" y="5133975"/>
              <a:ext cx="5191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grpSp>
          <p:nvGrpSpPr>
            <p:cNvPr id="73840" name="Group 133">
              <a:extLst>
                <a:ext uri="{FF2B5EF4-FFF2-40B4-BE49-F238E27FC236}">
                  <a16:creationId xmlns:a16="http://schemas.microsoft.com/office/drawing/2014/main" id="{AB05A6F9-72E2-4EC7-88F0-1508F0AABAD7}"/>
                </a:ext>
              </a:extLst>
            </p:cNvPr>
            <p:cNvGrpSpPr>
              <a:grpSpLocks/>
            </p:cNvGrpSpPr>
            <p:nvPr/>
          </p:nvGrpSpPr>
          <p:grpSpPr bwMode="auto">
            <a:xfrm>
              <a:off x="6570663" y="5116513"/>
              <a:ext cx="469900" cy="458787"/>
              <a:chOff x="4103" y="3141"/>
              <a:chExt cx="296" cy="289"/>
            </a:xfrm>
          </p:grpSpPr>
          <p:sp>
            <p:nvSpPr>
              <p:cNvPr id="73860" name="Freeform 134">
                <a:extLst>
                  <a:ext uri="{FF2B5EF4-FFF2-40B4-BE49-F238E27FC236}">
                    <a16:creationId xmlns:a16="http://schemas.microsoft.com/office/drawing/2014/main" id="{C36AC778-E025-4BD4-B67B-B681BAE9D8D0}"/>
                  </a:ext>
                </a:extLst>
              </p:cNvPr>
              <p:cNvSpPr>
                <a:spLocks/>
              </p:cNvSpPr>
              <p:nvPr/>
            </p:nvSpPr>
            <p:spPr bwMode="auto">
              <a:xfrm>
                <a:off x="4103" y="3141"/>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861" name="Freeform 135">
                <a:extLst>
                  <a:ext uri="{FF2B5EF4-FFF2-40B4-BE49-F238E27FC236}">
                    <a16:creationId xmlns:a16="http://schemas.microsoft.com/office/drawing/2014/main" id="{2116A394-59B4-49F9-917D-2B00A0202DDD}"/>
                  </a:ext>
                </a:extLst>
              </p:cNvPr>
              <p:cNvSpPr>
                <a:spLocks/>
              </p:cNvSpPr>
              <p:nvPr/>
            </p:nvSpPr>
            <p:spPr bwMode="auto">
              <a:xfrm>
                <a:off x="4251" y="3141"/>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3841" name="Line 136">
              <a:extLst>
                <a:ext uri="{FF2B5EF4-FFF2-40B4-BE49-F238E27FC236}">
                  <a16:creationId xmlns:a16="http://schemas.microsoft.com/office/drawing/2014/main" id="{6FA97848-2453-405F-AED7-D72E724A5C5F}"/>
                </a:ext>
              </a:extLst>
            </p:cNvPr>
            <p:cNvSpPr>
              <a:spLocks noChangeShapeType="1"/>
            </p:cNvSpPr>
            <p:nvPr/>
          </p:nvSpPr>
          <p:spPr bwMode="auto">
            <a:xfrm>
              <a:off x="6381750" y="5345113"/>
              <a:ext cx="165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42" name="Freeform 137">
              <a:extLst>
                <a:ext uri="{FF2B5EF4-FFF2-40B4-BE49-F238E27FC236}">
                  <a16:creationId xmlns:a16="http://schemas.microsoft.com/office/drawing/2014/main" id="{CBD23F6B-5BD2-4CF5-9D91-9EDFDD1EDE36}"/>
                </a:ext>
              </a:extLst>
            </p:cNvPr>
            <p:cNvSpPr>
              <a:spLocks/>
            </p:cNvSpPr>
            <p:nvPr/>
          </p:nvSpPr>
          <p:spPr bwMode="auto">
            <a:xfrm>
              <a:off x="6486525" y="5192713"/>
              <a:ext cx="76200" cy="153987"/>
            </a:xfrm>
            <a:custGeom>
              <a:avLst/>
              <a:gdLst>
                <a:gd name="T0" fmla="*/ 0 w 48"/>
                <a:gd name="T1" fmla="*/ 2147483646 h 97"/>
                <a:gd name="T2" fmla="*/ 0 w 48"/>
                <a:gd name="T3" fmla="*/ 0 h 97"/>
                <a:gd name="T4" fmla="*/ 2147483646 w 48"/>
                <a:gd name="T5" fmla="*/ 0 h 97"/>
                <a:gd name="T6" fmla="*/ 2147483646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843" name="Line 138">
              <a:extLst>
                <a:ext uri="{FF2B5EF4-FFF2-40B4-BE49-F238E27FC236}">
                  <a16:creationId xmlns:a16="http://schemas.microsoft.com/office/drawing/2014/main" id="{269FF3E9-93A0-45D0-9187-DDF2D78F5AA3}"/>
                </a:ext>
              </a:extLst>
            </p:cNvPr>
            <p:cNvSpPr>
              <a:spLocks noChangeShapeType="1"/>
            </p:cNvSpPr>
            <p:nvPr/>
          </p:nvSpPr>
          <p:spPr bwMode="auto">
            <a:xfrm>
              <a:off x="7042150" y="5192713"/>
              <a:ext cx="2619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44" name="Rectangle 139">
              <a:extLst>
                <a:ext uri="{FF2B5EF4-FFF2-40B4-BE49-F238E27FC236}">
                  <a16:creationId xmlns:a16="http://schemas.microsoft.com/office/drawing/2014/main" id="{F69BF5CB-1C32-482E-9A43-017EBA56CF6B}"/>
                </a:ext>
              </a:extLst>
            </p:cNvPr>
            <p:cNvSpPr>
              <a:spLocks noChangeArrowheads="1"/>
            </p:cNvSpPr>
            <p:nvPr/>
          </p:nvSpPr>
          <p:spPr bwMode="auto">
            <a:xfrm>
              <a:off x="7843838" y="5126038"/>
              <a:ext cx="496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Dm</a:t>
              </a:r>
            </a:p>
          </p:txBody>
        </p:sp>
        <p:grpSp>
          <p:nvGrpSpPr>
            <p:cNvPr id="73845" name="Group 140">
              <a:extLst>
                <a:ext uri="{FF2B5EF4-FFF2-40B4-BE49-F238E27FC236}">
                  <a16:creationId xmlns:a16="http://schemas.microsoft.com/office/drawing/2014/main" id="{498F8591-E0E1-43FD-BA05-92B79AD801FA}"/>
                </a:ext>
              </a:extLst>
            </p:cNvPr>
            <p:cNvGrpSpPr>
              <a:grpSpLocks/>
            </p:cNvGrpSpPr>
            <p:nvPr/>
          </p:nvGrpSpPr>
          <p:grpSpPr bwMode="auto">
            <a:xfrm>
              <a:off x="7918450" y="5116513"/>
              <a:ext cx="515938" cy="458787"/>
              <a:chOff x="4952" y="3141"/>
              <a:chExt cx="325" cy="289"/>
            </a:xfrm>
          </p:grpSpPr>
          <p:sp>
            <p:nvSpPr>
              <p:cNvPr id="73858" name="Freeform 141">
                <a:extLst>
                  <a:ext uri="{FF2B5EF4-FFF2-40B4-BE49-F238E27FC236}">
                    <a16:creationId xmlns:a16="http://schemas.microsoft.com/office/drawing/2014/main" id="{2B45203F-88AA-404C-8C6B-6FCA2100F5D5}"/>
                  </a:ext>
                </a:extLst>
              </p:cNvPr>
              <p:cNvSpPr>
                <a:spLocks/>
              </p:cNvSpPr>
              <p:nvPr/>
            </p:nvSpPr>
            <p:spPr bwMode="auto">
              <a:xfrm>
                <a:off x="4952" y="3141"/>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859" name="Freeform 142">
                <a:extLst>
                  <a:ext uri="{FF2B5EF4-FFF2-40B4-BE49-F238E27FC236}">
                    <a16:creationId xmlns:a16="http://schemas.microsoft.com/office/drawing/2014/main" id="{38477A2D-B3F4-4E71-9985-A5339879A4DE}"/>
                  </a:ext>
                </a:extLst>
              </p:cNvPr>
              <p:cNvSpPr>
                <a:spLocks/>
              </p:cNvSpPr>
              <p:nvPr/>
            </p:nvSpPr>
            <p:spPr bwMode="auto">
              <a:xfrm>
                <a:off x="5113" y="3141"/>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3846" name="Rectangle 143">
              <a:extLst>
                <a:ext uri="{FF2B5EF4-FFF2-40B4-BE49-F238E27FC236}">
                  <a16:creationId xmlns:a16="http://schemas.microsoft.com/office/drawing/2014/main" id="{CEC0710C-5176-4E9E-B898-9B9FF9D2860B}"/>
                </a:ext>
              </a:extLst>
            </p:cNvPr>
            <p:cNvSpPr>
              <a:spLocks noChangeArrowheads="1"/>
            </p:cNvSpPr>
            <p:nvPr/>
          </p:nvSpPr>
          <p:spPr bwMode="auto">
            <a:xfrm>
              <a:off x="8624888" y="5126038"/>
              <a:ext cx="5191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grpSp>
          <p:nvGrpSpPr>
            <p:cNvPr id="73847" name="Group 144">
              <a:extLst>
                <a:ext uri="{FF2B5EF4-FFF2-40B4-BE49-F238E27FC236}">
                  <a16:creationId xmlns:a16="http://schemas.microsoft.com/office/drawing/2014/main" id="{1696B824-D972-4A14-86BE-E38B7BB3826A}"/>
                </a:ext>
              </a:extLst>
            </p:cNvPr>
            <p:cNvGrpSpPr>
              <a:grpSpLocks/>
            </p:cNvGrpSpPr>
            <p:nvPr/>
          </p:nvGrpSpPr>
          <p:grpSpPr bwMode="auto">
            <a:xfrm>
              <a:off x="8661400" y="5116513"/>
              <a:ext cx="450850" cy="458787"/>
              <a:chOff x="5420" y="3141"/>
              <a:chExt cx="284" cy="289"/>
            </a:xfrm>
          </p:grpSpPr>
          <p:sp>
            <p:nvSpPr>
              <p:cNvPr id="73856" name="Freeform 145">
                <a:extLst>
                  <a:ext uri="{FF2B5EF4-FFF2-40B4-BE49-F238E27FC236}">
                    <a16:creationId xmlns:a16="http://schemas.microsoft.com/office/drawing/2014/main" id="{19591581-B9C3-411A-81C5-98490FEA60BC}"/>
                  </a:ext>
                </a:extLst>
              </p:cNvPr>
              <p:cNvSpPr>
                <a:spLocks/>
              </p:cNvSpPr>
              <p:nvPr/>
            </p:nvSpPr>
            <p:spPr bwMode="auto">
              <a:xfrm>
                <a:off x="5420" y="3141"/>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857" name="Freeform 146">
                <a:extLst>
                  <a:ext uri="{FF2B5EF4-FFF2-40B4-BE49-F238E27FC236}">
                    <a16:creationId xmlns:a16="http://schemas.microsoft.com/office/drawing/2014/main" id="{50EE7816-AF13-4D26-ADF0-8AAABF325F86}"/>
                  </a:ext>
                </a:extLst>
              </p:cNvPr>
              <p:cNvSpPr>
                <a:spLocks/>
              </p:cNvSpPr>
              <p:nvPr/>
            </p:nvSpPr>
            <p:spPr bwMode="auto">
              <a:xfrm>
                <a:off x="5561" y="3141"/>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3848" name="Line 147">
              <a:extLst>
                <a:ext uri="{FF2B5EF4-FFF2-40B4-BE49-F238E27FC236}">
                  <a16:creationId xmlns:a16="http://schemas.microsoft.com/office/drawing/2014/main" id="{9C7E46BC-20BD-46EF-9F90-D6E92C6316C8}"/>
                </a:ext>
              </a:extLst>
            </p:cNvPr>
            <p:cNvSpPr>
              <a:spLocks noChangeShapeType="1"/>
            </p:cNvSpPr>
            <p:nvPr/>
          </p:nvSpPr>
          <p:spPr bwMode="auto">
            <a:xfrm>
              <a:off x="8421688" y="5345113"/>
              <a:ext cx="2333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49" name="Line 148">
              <a:extLst>
                <a:ext uri="{FF2B5EF4-FFF2-40B4-BE49-F238E27FC236}">
                  <a16:creationId xmlns:a16="http://schemas.microsoft.com/office/drawing/2014/main" id="{AB939B43-54F8-41D5-A705-A0F079FF6068}"/>
                </a:ext>
              </a:extLst>
            </p:cNvPr>
            <p:cNvSpPr>
              <a:spLocks noChangeShapeType="1"/>
            </p:cNvSpPr>
            <p:nvPr/>
          </p:nvSpPr>
          <p:spPr bwMode="auto">
            <a:xfrm>
              <a:off x="7653338" y="5345113"/>
              <a:ext cx="2587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50" name="Freeform 149">
              <a:extLst>
                <a:ext uri="{FF2B5EF4-FFF2-40B4-BE49-F238E27FC236}">
                  <a16:creationId xmlns:a16="http://schemas.microsoft.com/office/drawing/2014/main" id="{F764A9AA-4AF1-4722-9E56-E8CCE63AF5BA}"/>
                </a:ext>
              </a:extLst>
            </p:cNvPr>
            <p:cNvSpPr>
              <a:spLocks/>
            </p:cNvSpPr>
            <p:nvPr/>
          </p:nvSpPr>
          <p:spPr bwMode="auto">
            <a:xfrm>
              <a:off x="7864475" y="5345113"/>
              <a:ext cx="684213" cy="306387"/>
            </a:xfrm>
            <a:custGeom>
              <a:avLst/>
              <a:gdLst>
                <a:gd name="T0" fmla="*/ 0 w 431"/>
                <a:gd name="T1" fmla="*/ 0 h 193"/>
                <a:gd name="T2" fmla="*/ 0 w 431"/>
                <a:gd name="T3" fmla="*/ 2147483646 h 193"/>
                <a:gd name="T4" fmla="*/ 2147483646 w 431"/>
                <a:gd name="T5" fmla="*/ 2147483646 h 193"/>
                <a:gd name="T6" fmla="*/ 2147483646 w 431"/>
                <a:gd name="T7" fmla="*/ 2147483646 h 193"/>
                <a:gd name="T8" fmla="*/ 2147483646 w 431"/>
                <a:gd name="T9" fmla="*/ 0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851" name="Line 150">
              <a:extLst>
                <a:ext uri="{FF2B5EF4-FFF2-40B4-BE49-F238E27FC236}">
                  <a16:creationId xmlns:a16="http://schemas.microsoft.com/office/drawing/2014/main" id="{1437BA10-C034-4254-BF37-C813AD20995C}"/>
                </a:ext>
              </a:extLst>
            </p:cNvPr>
            <p:cNvSpPr>
              <a:spLocks noChangeShapeType="1"/>
            </p:cNvSpPr>
            <p:nvPr/>
          </p:nvSpPr>
          <p:spPr bwMode="auto">
            <a:xfrm>
              <a:off x="7042150" y="5497513"/>
              <a:ext cx="2619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52" name="Freeform 151">
              <a:extLst>
                <a:ext uri="{FF2B5EF4-FFF2-40B4-BE49-F238E27FC236}">
                  <a16:creationId xmlns:a16="http://schemas.microsoft.com/office/drawing/2014/main" id="{CB483A70-EEB4-445A-915F-6B132F09CA84}"/>
                </a:ext>
              </a:extLst>
            </p:cNvPr>
            <p:cNvSpPr>
              <a:spLocks/>
            </p:cNvSpPr>
            <p:nvPr/>
          </p:nvSpPr>
          <p:spPr bwMode="auto">
            <a:xfrm>
              <a:off x="7221538" y="5337175"/>
              <a:ext cx="534987" cy="441325"/>
            </a:xfrm>
            <a:custGeom>
              <a:avLst/>
              <a:gdLst>
                <a:gd name="T0" fmla="*/ 0 w 337"/>
                <a:gd name="T1" fmla="*/ 2147483646 h 278"/>
                <a:gd name="T2" fmla="*/ 0 w 337"/>
                <a:gd name="T3" fmla="*/ 2147483646 h 278"/>
                <a:gd name="T4" fmla="*/ 2147483646 w 337"/>
                <a:gd name="T5" fmla="*/ 2147483646 h 278"/>
                <a:gd name="T6" fmla="*/ 2147483646 w 337"/>
                <a:gd name="T7" fmla="*/ 2147483646 h 278"/>
                <a:gd name="T8" fmla="*/ 2147483646 w 337"/>
                <a:gd name="T9" fmla="*/ 0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853" name="Line 154">
              <a:extLst>
                <a:ext uri="{FF2B5EF4-FFF2-40B4-BE49-F238E27FC236}">
                  <a16:creationId xmlns:a16="http://schemas.microsoft.com/office/drawing/2014/main" id="{B4A2140B-D39D-4791-9BD0-4C04D6435A92}"/>
                </a:ext>
              </a:extLst>
            </p:cNvPr>
            <p:cNvSpPr>
              <a:spLocks noChangeShapeType="1"/>
            </p:cNvSpPr>
            <p:nvPr/>
          </p:nvSpPr>
          <p:spPr bwMode="auto">
            <a:xfrm flipH="1">
              <a:off x="6145213" y="2555875"/>
              <a:ext cx="3175" cy="1871663"/>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54" name="Line 161">
              <a:extLst>
                <a:ext uri="{FF2B5EF4-FFF2-40B4-BE49-F238E27FC236}">
                  <a16:creationId xmlns:a16="http://schemas.microsoft.com/office/drawing/2014/main" id="{15E748AE-D44B-4A43-A149-97869F150ED8}"/>
                </a:ext>
              </a:extLst>
            </p:cNvPr>
            <p:cNvSpPr>
              <a:spLocks noChangeShapeType="1"/>
            </p:cNvSpPr>
            <p:nvPr/>
          </p:nvSpPr>
          <p:spPr bwMode="auto">
            <a:xfrm>
              <a:off x="6475413" y="2551113"/>
              <a:ext cx="266700" cy="2549525"/>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55" name="Oval 162">
              <a:extLst>
                <a:ext uri="{FF2B5EF4-FFF2-40B4-BE49-F238E27FC236}">
                  <a16:creationId xmlns:a16="http://schemas.microsoft.com/office/drawing/2014/main" id="{E8595D6F-68B3-4388-83D4-7874E9E74896}"/>
                </a:ext>
              </a:extLst>
            </p:cNvPr>
            <p:cNvSpPr>
              <a:spLocks noChangeArrowheads="1"/>
            </p:cNvSpPr>
            <p:nvPr/>
          </p:nvSpPr>
          <p:spPr bwMode="auto">
            <a:xfrm>
              <a:off x="6383338" y="2478088"/>
              <a:ext cx="106362" cy="106362"/>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158" name="Text Box 164">
            <a:extLst>
              <a:ext uri="{FF2B5EF4-FFF2-40B4-BE49-F238E27FC236}">
                <a16:creationId xmlns:a16="http://schemas.microsoft.com/office/drawing/2014/main" id="{834FD0CF-975E-4280-9CDC-4FA531B51448}"/>
              </a:ext>
            </a:extLst>
          </p:cNvPr>
          <p:cNvSpPr txBox="1">
            <a:spLocks noChangeArrowheads="1"/>
          </p:cNvSpPr>
          <p:nvPr/>
        </p:nvSpPr>
        <p:spPr bwMode="auto">
          <a:xfrm>
            <a:off x="1855788" y="6411913"/>
            <a:ext cx="3902075"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25000"/>
              </a:spcBef>
            </a:pPr>
            <a:r>
              <a:rPr lang="zh-CN" altLang="en-US" sz="2000">
                <a:solidFill>
                  <a:schemeClr val="accent1"/>
                </a:solidFill>
                <a:latin typeface="Arial" panose="020B0604020202020204" pitchFamily="34" charset="0"/>
                <a:ea typeface="黑体" panose="02010609060101010101" pitchFamily="49" charset="-122"/>
              </a:rPr>
              <a:t>只能解决部分数据冒险！</a:t>
            </a:r>
          </a:p>
        </p:txBody>
      </p:sp>
      <p:sp>
        <p:nvSpPr>
          <p:cNvPr id="72828" name="矩形 1">
            <a:extLst>
              <a:ext uri="{FF2B5EF4-FFF2-40B4-BE49-F238E27FC236}">
                <a16:creationId xmlns:a16="http://schemas.microsoft.com/office/drawing/2014/main" id="{2D42473C-63DD-4646-A9C2-5D0DF4E3AF67}"/>
              </a:ext>
            </a:extLst>
          </p:cNvPr>
          <p:cNvSpPr>
            <a:spLocks noChangeArrowheads="1"/>
          </p:cNvSpPr>
          <p:nvPr/>
        </p:nvSpPr>
        <p:spPr bwMode="auto">
          <a:xfrm>
            <a:off x="0" y="939800"/>
            <a:ext cx="8624888"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600" b="1">
                <a:solidFill>
                  <a:schemeClr val="tx1"/>
                </a:solidFill>
                <a:latin typeface="Times New Roman" panose="02020603050405020304" pitchFamily="18" charset="0"/>
              </a:defRPr>
            </a:lvl1pPr>
            <a:lvl2pPr>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lvl="1">
              <a:lnSpc>
                <a:spcPct val="105000"/>
              </a:lnSpc>
              <a:spcBef>
                <a:spcPct val="15000"/>
              </a:spcBef>
            </a:pPr>
            <a:r>
              <a:rPr lang="zh-CN" altLang="en-US" sz="2000">
                <a:ea typeface="黑体" panose="02010609060101010101" pitchFamily="49" charset="-122"/>
              </a:rPr>
              <a:t>      若同一个时钟内前面指令写入的数据正好是后面指令所读数据，就不会发生数据冒险。</a:t>
            </a:r>
          </a:p>
        </p:txBody>
      </p:sp>
      <p:sp>
        <p:nvSpPr>
          <p:cNvPr id="3" name="文本框 2">
            <a:extLst>
              <a:ext uri="{FF2B5EF4-FFF2-40B4-BE49-F238E27FC236}">
                <a16:creationId xmlns:a16="http://schemas.microsoft.com/office/drawing/2014/main" id="{1B6FCBB3-CAE9-4FDE-99A0-58E68D12995B}"/>
              </a:ext>
            </a:extLst>
          </p:cNvPr>
          <p:cNvSpPr txBox="1">
            <a:spLocks noChangeArrowheads="1"/>
          </p:cNvSpPr>
          <p:nvPr/>
        </p:nvSpPr>
        <p:spPr bwMode="auto">
          <a:xfrm>
            <a:off x="69850" y="6015038"/>
            <a:ext cx="8912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2000">
                <a:solidFill>
                  <a:schemeClr val="accent2"/>
                </a:solidFill>
                <a:latin typeface="Arial" panose="020B0604020202020204" pitchFamily="34" charset="0"/>
                <a:ea typeface="黑体" panose="02010609060101010101" pitchFamily="49" charset="-122"/>
              </a:rPr>
              <a:t>例子中</a:t>
            </a:r>
            <a:r>
              <a:rPr lang="en-US" altLang="zh-CN" sz="2000">
                <a:solidFill>
                  <a:schemeClr val="accent2"/>
                </a:solidFill>
                <a:latin typeface="Arial" panose="020B0604020202020204" pitchFamily="34" charset="0"/>
                <a:ea typeface="黑体" panose="02010609060101010101" pitchFamily="49" charset="-122"/>
              </a:rPr>
              <a:t>add</a:t>
            </a:r>
            <a:r>
              <a:rPr lang="zh-CN" altLang="en-US" sz="2000">
                <a:solidFill>
                  <a:schemeClr val="accent2"/>
                </a:solidFill>
                <a:latin typeface="Arial" panose="020B0604020202020204" pitchFamily="34" charset="0"/>
                <a:ea typeface="黑体" panose="02010609060101010101" pitchFamily="49" charset="-122"/>
              </a:rPr>
              <a:t>指令与</a:t>
            </a:r>
            <a:r>
              <a:rPr lang="en-US" altLang="zh-CN" sz="2000">
                <a:solidFill>
                  <a:schemeClr val="accent2"/>
                </a:solidFill>
                <a:latin typeface="Arial" panose="020B0604020202020204" pitchFamily="34" charset="0"/>
                <a:ea typeface="黑体" panose="02010609060101010101" pitchFamily="49" charset="-122"/>
              </a:rPr>
              <a:t>or</a:t>
            </a:r>
            <a:r>
              <a:rPr lang="zh-CN" altLang="en-US" sz="2000">
                <a:solidFill>
                  <a:schemeClr val="accent2"/>
                </a:solidFill>
                <a:latin typeface="Arial" panose="020B0604020202020204" pitchFamily="34" charset="0"/>
                <a:ea typeface="黑体" panose="02010609060101010101" pitchFamily="49" charset="-122"/>
              </a:rPr>
              <a:t>指令的冲突解决了，但与</a:t>
            </a:r>
            <a:r>
              <a:rPr lang="en-US" altLang="zh-CN" sz="2000">
                <a:solidFill>
                  <a:schemeClr val="accent2"/>
                </a:solidFill>
                <a:latin typeface="Arial" panose="020B0604020202020204" pitchFamily="34" charset="0"/>
                <a:ea typeface="黑体" panose="02010609060101010101" pitchFamily="49" charset="-122"/>
              </a:rPr>
              <a:t>sub</a:t>
            </a:r>
            <a:r>
              <a:rPr lang="zh-CN" altLang="en-US" sz="2000">
                <a:solidFill>
                  <a:schemeClr val="accent2"/>
                </a:solidFill>
                <a:latin typeface="Arial" panose="020B0604020202020204" pitchFamily="34" charset="0"/>
                <a:ea typeface="黑体" panose="02010609060101010101" pitchFamily="49" charset="-122"/>
              </a:rPr>
              <a:t>和</a:t>
            </a:r>
            <a:r>
              <a:rPr lang="en-US" altLang="zh-CN" sz="2000">
                <a:solidFill>
                  <a:schemeClr val="accent2"/>
                </a:solidFill>
                <a:latin typeface="Arial" panose="020B0604020202020204" pitchFamily="34" charset="0"/>
                <a:ea typeface="黑体" panose="02010609060101010101" pitchFamily="49" charset="-122"/>
              </a:rPr>
              <a:t>and</a:t>
            </a:r>
            <a:r>
              <a:rPr lang="zh-CN" altLang="en-US" sz="2000">
                <a:solidFill>
                  <a:schemeClr val="accent2"/>
                </a:solidFill>
                <a:latin typeface="Arial" panose="020B0604020202020204" pitchFamily="34" charset="0"/>
                <a:ea typeface="黑体" panose="02010609060101010101" pitchFamily="49" charset="-122"/>
              </a:rPr>
              <a:t>指令没有解决。</a:t>
            </a:r>
          </a:p>
        </p:txBody>
      </p:sp>
      <p:sp>
        <p:nvSpPr>
          <p:cNvPr id="4" name="文本框 3">
            <a:extLst>
              <a:ext uri="{FF2B5EF4-FFF2-40B4-BE49-F238E27FC236}">
                <a16:creationId xmlns:a16="http://schemas.microsoft.com/office/drawing/2014/main" id="{7707E10E-CE65-4FB1-B354-2BAF13CFE5E6}"/>
              </a:ext>
            </a:extLst>
          </p:cNvPr>
          <p:cNvSpPr txBox="1">
            <a:spLocks noChangeArrowheads="1"/>
          </p:cNvSpPr>
          <p:nvPr/>
        </p:nvSpPr>
        <p:spPr bwMode="auto">
          <a:xfrm>
            <a:off x="217488" y="1744663"/>
            <a:ext cx="1062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2000">
                <a:ea typeface="宋体" panose="02010600030101010101" pitchFamily="2" charset="-122"/>
              </a:rPr>
              <a:t>例如：</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5">
                                            <p:txEl>
                                              <p:pRg st="0" end="0"/>
                                            </p:txEl>
                                          </p:spTgt>
                                        </p:tgtEl>
                                        <p:attrNameLst>
                                          <p:attrName>style.visibility</p:attrName>
                                        </p:attrNameLst>
                                      </p:cBhvr>
                                      <p:to>
                                        <p:strVal val="visible"/>
                                      </p:to>
                                    </p:set>
                                    <p:animEffect transition="in" filter="blinds(horizontal)">
                                      <p:cBhvr>
                                        <p:cTn id="7" dur="500"/>
                                        <p:tgtEl>
                                          <p:spTgt spid="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2828"/>
                                        </p:tgtEl>
                                        <p:attrNameLst>
                                          <p:attrName>style.visibility</p:attrName>
                                        </p:attrNameLst>
                                      </p:cBhvr>
                                      <p:to>
                                        <p:strVal val="visible"/>
                                      </p:to>
                                    </p:set>
                                    <p:animEffect transition="in" filter="wipe(down)">
                                      <p:cBhvr>
                                        <p:cTn id="12" dur="500"/>
                                        <p:tgtEl>
                                          <p:spTgt spid="728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par>
                          <p:cTn id="18" fill="hold" nodeType="afterGroup">
                            <p:stCondLst>
                              <p:cond delay="500"/>
                            </p:stCondLst>
                            <p:childTnLst>
                              <p:par>
                                <p:cTn id="19" presetID="22" presetClass="entr" presetSubtype="4"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down)">
                                      <p:cBhvr>
                                        <p:cTn id="21" dur="500"/>
                                        <p:tgtEl>
                                          <p:spTgt spid="2"/>
                                        </p:tgtEl>
                                      </p:cBhvr>
                                    </p:animEffect>
                                  </p:childTnLst>
                                </p:cTn>
                              </p:par>
                            </p:childTnLst>
                          </p:cTn>
                        </p:par>
                        <p:par>
                          <p:cTn id="22" fill="hold" nodeType="afterGroup">
                            <p:stCondLst>
                              <p:cond delay="1000"/>
                            </p:stCondLst>
                            <p:childTnLst>
                              <p:par>
                                <p:cTn id="23" presetID="22" presetClass="entr" presetSubtype="4"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00"/>
                                        <p:tgtEl>
                                          <p:spTgt spid="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58">
                                            <p:txEl>
                                              <p:pRg st="0" end="0"/>
                                            </p:txEl>
                                          </p:spTgt>
                                        </p:tgtEl>
                                        <p:attrNameLst>
                                          <p:attrName>style.visibility</p:attrName>
                                        </p:attrNameLst>
                                      </p:cBhvr>
                                      <p:to>
                                        <p:strVal val="visible"/>
                                      </p:to>
                                    </p:set>
                                    <p:animEffect transition="in" filter="blinds(horizontal)">
                                      <p:cBhvr>
                                        <p:cTn id="30" dur="500"/>
                                        <p:tgtEl>
                                          <p:spTgt spid="1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828" grpId="0"/>
      <p:bldP spid="3" grpId="0"/>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6">
            <a:extLst>
              <a:ext uri="{FF2B5EF4-FFF2-40B4-BE49-F238E27FC236}">
                <a16:creationId xmlns:a16="http://schemas.microsoft.com/office/drawing/2014/main" id="{D20CD20A-F555-4718-AF76-DB049D2217C7}"/>
              </a:ext>
            </a:extLst>
          </p:cNvPr>
          <p:cNvSpPr>
            <a:spLocks noGrp="1" noChangeArrowheads="1"/>
          </p:cNvSpPr>
          <p:nvPr>
            <p:ph type="title"/>
          </p:nvPr>
        </p:nvSpPr>
        <p:spPr>
          <a:xfrm>
            <a:off x="466725" y="185738"/>
            <a:ext cx="6905625" cy="373062"/>
          </a:xfrm>
          <a:noFill/>
        </p:spPr>
        <p:txBody>
          <a:bodyPr/>
          <a:lstStyle/>
          <a:p>
            <a:r>
              <a:rPr lang="zh-CN" altLang="en-US">
                <a:ea typeface="宋体" panose="02010600030101010101" pitchFamily="2" charset="-122"/>
              </a:rPr>
              <a:t>方法</a:t>
            </a:r>
            <a:r>
              <a:rPr lang="en-US" altLang="zh-CN">
                <a:ea typeface="宋体" panose="02010600030101010101" pitchFamily="2" charset="-122"/>
              </a:rPr>
              <a:t>4:  </a:t>
            </a:r>
            <a:r>
              <a:rPr lang="zh-CN" altLang="en-US">
                <a:ea typeface="宋体" panose="02010600030101010101" pitchFamily="2" charset="-122"/>
              </a:rPr>
              <a:t>利用</a:t>
            </a:r>
            <a:r>
              <a:rPr lang="en-US" altLang="zh-CN">
                <a:ea typeface="宋体" panose="02010600030101010101" pitchFamily="2" charset="-122"/>
              </a:rPr>
              <a:t>DataPath</a:t>
            </a:r>
            <a:r>
              <a:rPr lang="zh-CN" altLang="en-US">
                <a:ea typeface="宋体" panose="02010600030101010101" pitchFamily="2" charset="-122"/>
              </a:rPr>
              <a:t>中的中间数据：转发</a:t>
            </a:r>
            <a:r>
              <a:rPr lang="en-US" altLang="zh-CN">
                <a:ea typeface="宋体" panose="02010600030101010101" pitchFamily="2" charset="-122"/>
              </a:rPr>
              <a:t>+</a:t>
            </a:r>
            <a:r>
              <a:rPr lang="zh-CN" altLang="en-US">
                <a:ea typeface="宋体" panose="02010600030101010101" pitchFamily="2" charset="-122"/>
              </a:rPr>
              <a:t>阻塞</a:t>
            </a:r>
            <a:endParaRPr lang="zh-CN" altLang="en-US" sz="1200" i="1">
              <a:ea typeface="宋体" panose="02010600030101010101" pitchFamily="2" charset="-122"/>
            </a:endParaRPr>
          </a:p>
        </p:txBody>
      </p:sp>
      <p:sp>
        <p:nvSpPr>
          <p:cNvPr id="157" name="Rectangle 156">
            <a:extLst>
              <a:ext uri="{FF2B5EF4-FFF2-40B4-BE49-F238E27FC236}">
                <a16:creationId xmlns:a16="http://schemas.microsoft.com/office/drawing/2014/main" id="{3874C0A1-52CE-4F7C-ADD0-D61D0FCCE6B5}"/>
              </a:ext>
            </a:extLst>
          </p:cNvPr>
          <p:cNvSpPr>
            <a:spLocks noChangeArrowheads="1"/>
          </p:cNvSpPr>
          <p:nvPr/>
        </p:nvSpPr>
        <p:spPr bwMode="auto">
          <a:xfrm>
            <a:off x="18330" y="4929981"/>
            <a:ext cx="6580188"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buFontTx/>
              <a:buChar char="•"/>
            </a:pPr>
            <a:r>
              <a:rPr lang="zh-CN" altLang="en-US" sz="2400" dirty="0">
                <a:ea typeface="宋体" panose="02010600030101010101" pitchFamily="2" charset="-122"/>
              </a:rPr>
              <a:t> </a:t>
            </a:r>
            <a:r>
              <a:rPr lang="zh-CN" altLang="en-US" sz="2000" dirty="0">
                <a:latin typeface="Arial" panose="020B0604020202020204" pitchFamily="34" charset="0"/>
                <a:ea typeface="黑体" panose="02010609060101010101" pitchFamily="49" charset="-122"/>
              </a:rPr>
              <a:t>仔细观察后发现：流水段寄存器中早已有需要的值</a:t>
            </a:r>
            <a:r>
              <a:rPr lang="en-US" altLang="zh-CN" sz="2000" dirty="0">
                <a:latin typeface="Arial" panose="020B0604020202020204" pitchFamily="34" charset="0"/>
                <a:ea typeface="黑体" panose="02010609060101010101" pitchFamily="49" charset="-122"/>
              </a:rPr>
              <a:t>r1</a:t>
            </a:r>
            <a:r>
              <a:rPr lang="zh-CN" altLang="en-US" sz="2000" dirty="0">
                <a:latin typeface="Arial" panose="020B0604020202020204" pitchFamily="34" charset="0"/>
                <a:ea typeface="黑体" panose="02010609060101010101" pitchFamily="49" charset="-122"/>
              </a:rPr>
              <a:t>！</a:t>
            </a:r>
          </a:p>
        </p:txBody>
      </p:sp>
      <p:sp>
        <p:nvSpPr>
          <p:cNvPr id="158" name="Text Box 157">
            <a:extLst>
              <a:ext uri="{FF2B5EF4-FFF2-40B4-BE49-F238E27FC236}">
                <a16:creationId xmlns:a16="http://schemas.microsoft.com/office/drawing/2014/main" id="{74641495-1868-4199-96AA-AAB896DA04B9}"/>
              </a:ext>
            </a:extLst>
          </p:cNvPr>
          <p:cNvSpPr txBox="1">
            <a:spLocks noChangeArrowheads="1"/>
          </p:cNvSpPr>
          <p:nvPr/>
        </p:nvSpPr>
        <p:spPr bwMode="auto">
          <a:xfrm>
            <a:off x="113581" y="5401468"/>
            <a:ext cx="88360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25000"/>
              </a:spcBef>
            </a:pPr>
            <a:r>
              <a:rPr lang="zh-CN" altLang="en-US" sz="1900" dirty="0">
                <a:latin typeface="Arial" panose="020B0604020202020204" pitchFamily="34" charset="0"/>
                <a:ea typeface="黑体" panose="02010609060101010101" pitchFamily="49" charset="-122"/>
              </a:rPr>
              <a:t>把数据从</a:t>
            </a:r>
            <a:r>
              <a:rPr lang="zh-CN" altLang="en-US" sz="1900" dirty="0">
                <a:solidFill>
                  <a:srgbClr val="CC0000"/>
                </a:solidFill>
                <a:latin typeface="Arial" panose="020B0604020202020204" pitchFamily="34" charset="0"/>
                <a:ea typeface="黑体" panose="02010609060101010101" pitchFamily="49" charset="-122"/>
              </a:rPr>
              <a:t>流水段寄存器</a:t>
            </a:r>
            <a:r>
              <a:rPr lang="zh-CN" altLang="en-US" sz="1900" dirty="0">
                <a:latin typeface="Arial" panose="020B0604020202020204" pitchFamily="34" charset="0"/>
                <a:ea typeface="黑体" panose="02010609060101010101" pitchFamily="49" charset="-122"/>
              </a:rPr>
              <a:t>中直接取到</a:t>
            </a:r>
            <a:r>
              <a:rPr lang="en-US" altLang="zh-CN" sz="1900" dirty="0">
                <a:solidFill>
                  <a:srgbClr val="CC0000"/>
                </a:solidFill>
                <a:latin typeface="Arial" panose="020B0604020202020204" pitchFamily="34" charset="0"/>
                <a:ea typeface="黑体" panose="02010609060101010101" pitchFamily="49" charset="-122"/>
              </a:rPr>
              <a:t>ALU</a:t>
            </a:r>
            <a:r>
              <a:rPr lang="zh-CN" altLang="en-US" sz="1900" dirty="0">
                <a:solidFill>
                  <a:srgbClr val="CC0000"/>
                </a:solidFill>
                <a:latin typeface="Arial" panose="020B0604020202020204" pitchFamily="34" charset="0"/>
                <a:ea typeface="黑体" panose="02010609060101010101" pitchFamily="49" charset="-122"/>
              </a:rPr>
              <a:t>的输入端</a:t>
            </a:r>
            <a:r>
              <a:rPr lang="en-US" altLang="zh-CN" sz="1900" dirty="0">
                <a:solidFill>
                  <a:srgbClr val="CC0000"/>
                </a:solidFill>
                <a:latin typeface="Arial" panose="020B0604020202020204" pitchFamily="34" charset="0"/>
                <a:ea typeface="黑体" panose="02010609060101010101" pitchFamily="49" charset="-122"/>
              </a:rPr>
              <a:t>,</a:t>
            </a:r>
            <a:r>
              <a:rPr lang="zh-CN" altLang="zh-CN" sz="2000" dirty="0">
                <a:ea typeface="宋体" panose="02010600030101010101" pitchFamily="2" charset="-122"/>
              </a:rPr>
              <a:t>称为</a:t>
            </a:r>
            <a:r>
              <a:rPr lang="zh-CN" altLang="zh-CN" sz="2000" dirty="0">
                <a:solidFill>
                  <a:schemeClr val="accent1"/>
                </a:solidFill>
                <a:ea typeface="宋体" panose="02010600030101010101" pitchFamily="2" charset="-122"/>
              </a:rPr>
              <a:t>转发</a:t>
            </a:r>
            <a:r>
              <a:rPr lang="zh-CN" altLang="zh-CN" sz="2000" dirty="0">
                <a:ea typeface="宋体" panose="02010600030101010101" pitchFamily="2" charset="-122"/>
              </a:rPr>
              <a:t>或</a:t>
            </a:r>
            <a:r>
              <a:rPr lang="zh-CN" altLang="zh-CN" sz="2000" dirty="0">
                <a:solidFill>
                  <a:schemeClr val="accent1"/>
                </a:solidFill>
                <a:ea typeface="宋体" panose="02010600030101010101" pitchFamily="2" charset="-122"/>
              </a:rPr>
              <a:t>旁路</a:t>
            </a:r>
            <a:r>
              <a:rPr lang="zh-CN" altLang="zh-CN" sz="2000" dirty="0">
                <a:ea typeface="宋体" panose="02010600030101010101" pitchFamily="2" charset="-122"/>
              </a:rPr>
              <a:t>（</a:t>
            </a:r>
            <a:r>
              <a:rPr lang="en-US" altLang="zh-CN" sz="2000" dirty="0">
                <a:ea typeface="宋体" panose="02010600030101010101" pitchFamily="2" charset="-122"/>
              </a:rPr>
              <a:t>Bypassing</a:t>
            </a:r>
            <a:r>
              <a:rPr lang="zh-CN" altLang="zh-CN" sz="2000" dirty="0">
                <a:ea typeface="宋体" panose="02010600030101010101" pitchFamily="2" charset="-122"/>
              </a:rPr>
              <a:t>）</a:t>
            </a:r>
            <a:endParaRPr lang="zh-CN" altLang="en-US" sz="2000" dirty="0">
              <a:ea typeface="宋体" panose="02010600030101010101" pitchFamily="2" charset="-122"/>
            </a:endParaRPr>
          </a:p>
        </p:txBody>
      </p:sp>
      <p:sp>
        <p:nvSpPr>
          <p:cNvPr id="154" name="Line 152">
            <a:extLst>
              <a:ext uri="{FF2B5EF4-FFF2-40B4-BE49-F238E27FC236}">
                <a16:creationId xmlns:a16="http://schemas.microsoft.com/office/drawing/2014/main" id="{00AFD23C-8448-4C25-9E5E-51E91708B198}"/>
              </a:ext>
            </a:extLst>
          </p:cNvPr>
          <p:cNvSpPr>
            <a:spLocks noChangeShapeType="1"/>
          </p:cNvSpPr>
          <p:nvPr/>
        </p:nvSpPr>
        <p:spPr bwMode="auto">
          <a:xfrm>
            <a:off x="4899025" y="1503363"/>
            <a:ext cx="128588" cy="503237"/>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 name="Line 153">
            <a:extLst>
              <a:ext uri="{FF2B5EF4-FFF2-40B4-BE49-F238E27FC236}">
                <a16:creationId xmlns:a16="http://schemas.microsoft.com/office/drawing/2014/main" id="{18D1B1A4-BE60-4D5C-9442-F089F1E40608}"/>
              </a:ext>
            </a:extLst>
          </p:cNvPr>
          <p:cNvSpPr>
            <a:spLocks noChangeShapeType="1"/>
          </p:cNvSpPr>
          <p:nvPr/>
        </p:nvSpPr>
        <p:spPr bwMode="auto">
          <a:xfrm>
            <a:off x="5575300" y="1517650"/>
            <a:ext cx="71438" cy="1189038"/>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 name="组合 4">
            <a:extLst>
              <a:ext uri="{FF2B5EF4-FFF2-40B4-BE49-F238E27FC236}">
                <a16:creationId xmlns:a16="http://schemas.microsoft.com/office/drawing/2014/main" id="{1120CACF-CD2E-4E76-BD9F-1343E33D9CCF}"/>
              </a:ext>
            </a:extLst>
          </p:cNvPr>
          <p:cNvGrpSpPr>
            <a:grpSpLocks/>
          </p:cNvGrpSpPr>
          <p:nvPr/>
        </p:nvGrpSpPr>
        <p:grpSpPr bwMode="auto">
          <a:xfrm>
            <a:off x="222250" y="636588"/>
            <a:ext cx="8720138" cy="4527550"/>
            <a:chOff x="221457" y="636586"/>
            <a:chExt cx="8720137" cy="4527550"/>
          </a:xfrm>
        </p:grpSpPr>
        <p:sp>
          <p:nvSpPr>
            <p:cNvPr id="74767" name="Freeform 2">
              <a:extLst>
                <a:ext uri="{FF2B5EF4-FFF2-40B4-BE49-F238E27FC236}">
                  <a16:creationId xmlns:a16="http://schemas.microsoft.com/office/drawing/2014/main" id="{3811E3E0-8071-4BB3-8464-B3EC68EC7B29}"/>
                </a:ext>
              </a:extLst>
            </p:cNvPr>
            <p:cNvSpPr>
              <a:spLocks/>
            </p:cNvSpPr>
            <p:nvPr/>
          </p:nvSpPr>
          <p:spPr bwMode="auto">
            <a:xfrm>
              <a:off x="5747544" y="1208086"/>
              <a:ext cx="225425" cy="458787"/>
            </a:xfrm>
            <a:custGeom>
              <a:avLst/>
              <a:gdLst>
                <a:gd name="T0" fmla="*/ 2147483646 w 142"/>
                <a:gd name="T1" fmla="*/ 0 h 289"/>
                <a:gd name="T2" fmla="*/ 0 w 142"/>
                <a:gd name="T3" fmla="*/ 0 h 289"/>
                <a:gd name="T4" fmla="*/ 0 w 142"/>
                <a:gd name="T5" fmla="*/ 2147483646 h 289"/>
                <a:gd name="T6" fmla="*/ 2147483646 w 142"/>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solidFill>
              <a:schemeClr val="accent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68" name="Freeform 3">
              <a:extLst>
                <a:ext uri="{FF2B5EF4-FFF2-40B4-BE49-F238E27FC236}">
                  <a16:creationId xmlns:a16="http://schemas.microsoft.com/office/drawing/2014/main" id="{18D3C8E9-CD72-44CF-ACEA-9934F329E0D1}"/>
                </a:ext>
              </a:extLst>
            </p:cNvPr>
            <p:cNvSpPr>
              <a:spLocks/>
            </p:cNvSpPr>
            <p:nvPr/>
          </p:nvSpPr>
          <p:spPr bwMode="auto">
            <a:xfrm>
              <a:off x="4569619" y="1919286"/>
              <a:ext cx="234950" cy="458787"/>
            </a:xfrm>
            <a:custGeom>
              <a:avLst/>
              <a:gdLst>
                <a:gd name="T0" fmla="*/ 0 w 148"/>
                <a:gd name="T1" fmla="*/ 0 h 289"/>
                <a:gd name="T2" fmla="*/ 2147483646 w 148"/>
                <a:gd name="T3" fmla="*/ 0 h 289"/>
                <a:gd name="T4" fmla="*/ 2147483646 w 148"/>
                <a:gd name="T5" fmla="*/ 2147483646 h 289"/>
                <a:gd name="T6" fmla="*/ 0 w 148"/>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solidFill>
              <a:schemeClr val="accent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69" name="Freeform 4">
              <a:extLst>
                <a:ext uri="{FF2B5EF4-FFF2-40B4-BE49-F238E27FC236}">
                  <a16:creationId xmlns:a16="http://schemas.microsoft.com/office/drawing/2014/main" id="{AD030232-DF9B-4297-B475-324928D2AF34}"/>
                </a:ext>
              </a:extLst>
            </p:cNvPr>
            <p:cNvSpPr>
              <a:spLocks/>
            </p:cNvSpPr>
            <p:nvPr/>
          </p:nvSpPr>
          <p:spPr bwMode="auto">
            <a:xfrm>
              <a:off x="5247482" y="2630486"/>
              <a:ext cx="234950" cy="458787"/>
            </a:xfrm>
            <a:custGeom>
              <a:avLst/>
              <a:gdLst>
                <a:gd name="T0" fmla="*/ 0 w 148"/>
                <a:gd name="T1" fmla="*/ 0 h 289"/>
                <a:gd name="T2" fmla="*/ 2147483646 w 148"/>
                <a:gd name="T3" fmla="*/ 0 h 289"/>
                <a:gd name="T4" fmla="*/ 2147483646 w 148"/>
                <a:gd name="T5" fmla="*/ 2147483646 h 289"/>
                <a:gd name="T6" fmla="*/ 0 w 148"/>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solidFill>
              <a:schemeClr val="accent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70" name="Freeform 5">
              <a:extLst>
                <a:ext uri="{FF2B5EF4-FFF2-40B4-BE49-F238E27FC236}">
                  <a16:creationId xmlns:a16="http://schemas.microsoft.com/office/drawing/2014/main" id="{9319A72B-D25C-46E9-AEF5-B95CDAA99EBF}"/>
                </a:ext>
              </a:extLst>
            </p:cNvPr>
            <p:cNvSpPr>
              <a:spLocks/>
            </p:cNvSpPr>
            <p:nvPr/>
          </p:nvSpPr>
          <p:spPr bwMode="auto">
            <a:xfrm>
              <a:off x="5925344" y="3341686"/>
              <a:ext cx="234950" cy="458787"/>
            </a:xfrm>
            <a:custGeom>
              <a:avLst/>
              <a:gdLst>
                <a:gd name="T0" fmla="*/ 0 w 148"/>
                <a:gd name="T1" fmla="*/ 0 h 289"/>
                <a:gd name="T2" fmla="*/ 2147483646 w 148"/>
                <a:gd name="T3" fmla="*/ 0 h 289"/>
                <a:gd name="T4" fmla="*/ 2147483646 w 148"/>
                <a:gd name="T5" fmla="*/ 2147483646 h 289"/>
                <a:gd name="T6" fmla="*/ 0 w 148"/>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solidFill>
              <a:schemeClr val="accent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71" name="Rectangle 7">
              <a:extLst>
                <a:ext uri="{FF2B5EF4-FFF2-40B4-BE49-F238E27FC236}">
                  <a16:creationId xmlns:a16="http://schemas.microsoft.com/office/drawing/2014/main" id="{8CC1C4E4-04BC-459A-958D-90CE9575B4F9}"/>
                </a:ext>
              </a:extLst>
            </p:cNvPr>
            <p:cNvSpPr>
              <a:spLocks noChangeArrowheads="1"/>
            </p:cNvSpPr>
            <p:nvPr/>
          </p:nvSpPr>
          <p:spPr bwMode="auto">
            <a:xfrm>
              <a:off x="221457" y="1393823"/>
              <a:ext cx="358775" cy="310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800" b="0" i="1">
                  <a:latin typeface="Arial" panose="020B0604020202020204" pitchFamily="34" charset="0"/>
                  <a:ea typeface="宋体" panose="02010600030101010101" pitchFamily="2" charset="-122"/>
                </a:rPr>
                <a:t>I</a:t>
              </a:r>
            </a:p>
            <a:p>
              <a:pPr algn="ctr"/>
              <a:r>
                <a:rPr lang="en-US" altLang="zh-CN" sz="1800" b="0" i="1">
                  <a:latin typeface="Arial" panose="020B0604020202020204" pitchFamily="34" charset="0"/>
                  <a:ea typeface="宋体" panose="02010600030101010101" pitchFamily="2" charset="-122"/>
                </a:rPr>
                <a:t>n</a:t>
              </a:r>
            </a:p>
            <a:p>
              <a:pPr algn="ctr"/>
              <a:r>
                <a:rPr lang="en-US" altLang="zh-CN" sz="1800" b="0" i="1">
                  <a:latin typeface="Arial" panose="020B0604020202020204" pitchFamily="34" charset="0"/>
                  <a:ea typeface="宋体" panose="02010600030101010101" pitchFamily="2" charset="-122"/>
                </a:rPr>
                <a:t>s</a:t>
              </a:r>
            </a:p>
            <a:p>
              <a:pPr algn="ctr"/>
              <a:r>
                <a:rPr lang="en-US" altLang="zh-CN" sz="1800" b="0" i="1">
                  <a:latin typeface="Arial" panose="020B0604020202020204" pitchFamily="34" charset="0"/>
                  <a:ea typeface="宋体" panose="02010600030101010101" pitchFamily="2" charset="-122"/>
                </a:rPr>
                <a:t>t</a:t>
              </a:r>
            </a:p>
            <a:p>
              <a:pPr algn="ctr"/>
              <a:r>
                <a:rPr lang="en-US" altLang="zh-CN" sz="1800" b="0" i="1">
                  <a:latin typeface="Arial" panose="020B0604020202020204" pitchFamily="34" charset="0"/>
                  <a:ea typeface="宋体" panose="02010600030101010101" pitchFamily="2" charset="-122"/>
                </a:rPr>
                <a:t>r.</a:t>
              </a:r>
            </a:p>
            <a:p>
              <a:pPr algn="ctr"/>
              <a:endParaRPr lang="en-US" altLang="zh-CN" sz="1800" b="0" i="1">
                <a:latin typeface="Arial" panose="020B0604020202020204" pitchFamily="34" charset="0"/>
                <a:ea typeface="宋体" panose="02010600030101010101" pitchFamily="2" charset="-122"/>
              </a:endParaRPr>
            </a:p>
            <a:p>
              <a:pPr algn="ctr"/>
              <a:r>
                <a:rPr lang="en-US" altLang="zh-CN" sz="1800" b="0" i="1">
                  <a:latin typeface="Arial" panose="020B0604020202020204" pitchFamily="34" charset="0"/>
                  <a:ea typeface="宋体" panose="02010600030101010101" pitchFamily="2" charset="-122"/>
                </a:rPr>
                <a:t>O</a:t>
              </a:r>
            </a:p>
            <a:p>
              <a:pPr algn="ctr"/>
              <a:r>
                <a:rPr lang="en-US" altLang="zh-CN" sz="1800" b="0" i="1">
                  <a:latin typeface="Arial" panose="020B0604020202020204" pitchFamily="34" charset="0"/>
                  <a:ea typeface="宋体" panose="02010600030101010101" pitchFamily="2" charset="-122"/>
                </a:rPr>
                <a:t>r</a:t>
              </a:r>
            </a:p>
            <a:p>
              <a:pPr algn="ctr"/>
              <a:r>
                <a:rPr lang="en-US" altLang="zh-CN" sz="1800" b="0" i="1">
                  <a:latin typeface="Arial" panose="020B0604020202020204" pitchFamily="34" charset="0"/>
                  <a:ea typeface="宋体" panose="02010600030101010101" pitchFamily="2" charset="-122"/>
                </a:rPr>
                <a:t>d</a:t>
              </a:r>
            </a:p>
            <a:p>
              <a:pPr algn="ctr"/>
              <a:r>
                <a:rPr lang="en-US" altLang="zh-CN" sz="1800" b="0" i="1">
                  <a:latin typeface="Arial" panose="020B0604020202020204" pitchFamily="34" charset="0"/>
                  <a:ea typeface="宋体" panose="02010600030101010101" pitchFamily="2" charset="-122"/>
                </a:rPr>
                <a:t>e</a:t>
              </a:r>
            </a:p>
            <a:p>
              <a:pPr algn="ctr"/>
              <a:r>
                <a:rPr lang="en-US" altLang="zh-CN" sz="1800" b="0" i="1">
                  <a:latin typeface="Arial" panose="020B0604020202020204" pitchFamily="34" charset="0"/>
                  <a:ea typeface="宋体" panose="02010600030101010101" pitchFamily="2" charset="-122"/>
                </a:rPr>
                <a:t>r</a:t>
              </a:r>
            </a:p>
          </p:txBody>
        </p:sp>
        <p:sp>
          <p:nvSpPr>
            <p:cNvPr id="74772" name="Line 8">
              <a:extLst>
                <a:ext uri="{FF2B5EF4-FFF2-40B4-BE49-F238E27FC236}">
                  <a16:creationId xmlns:a16="http://schemas.microsoft.com/office/drawing/2014/main" id="{19D39878-9EF2-47BB-8C60-56EF5034F629}"/>
                </a:ext>
              </a:extLst>
            </p:cNvPr>
            <p:cNvSpPr>
              <a:spLocks noChangeShapeType="1"/>
            </p:cNvSpPr>
            <p:nvPr/>
          </p:nvSpPr>
          <p:spPr bwMode="auto">
            <a:xfrm>
              <a:off x="705644" y="1384298"/>
              <a:ext cx="0" cy="32385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73" name="Line 9">
              <a:extLst>
                <a:ext uri="{FF2B5EF4-FFF2-40B4-BE49-F238E27FC236}">
                  <a16:creationId xmlns:a16="http://schemas.microsoft.com/office/drawing/2014/main" id="{2632AD6B-D107-4F35-8E55-620E48102834}"/>
                </a:ext>
              </a:extLst>
            </p:cNvPr>
            <p:cNvSpPr>
              <a:spLocks noChangeShapeType="1"/>
            </p:cNvSpPr>
            <p:nvPr/>
          </p:nvSpPr>
          <p:spPr bwMode="auto">
            <a:xfrm>
              <a:off x="1359694" y="958848"/>
              <a:ext cx="6324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74" name="Rectangle 10">
              <a:extLst>
                <a:ext uri="{FF2B5EF4-FFF2-40B4-BE49-F238E27FC236}">
                  <a16:creationId xmlns:a16="http://schemas.microsoft.com/office/drawing/2014/main" id="{3C56CFEF-4DFC-4BE7-A791-B59E852B53CE}"/>
                </a:ext>
              </a:extLst>
            </p:cNvPr>
            <p:cNvSpPr>
              <a:spLocks noChangeArrowheads="1"/>
            </p:cNvSpPr>
            <p:nvPr/>
          </p:nvSpPr>
          <p:spPr bwMode="auto">
            <a:xfrm>
              <a:off x="1123157" y="636586"/>
              <a:ext cx="21240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b="0" i="1">
                  <a:latin typeface="Arial" panose="020B0604020202020204" pitchFamily="34" charset="0"/>
                  <a:ea typeface="宋体" panose="02010600030101010101" pitchFamily="2" charset="-122"/>
                </a:rPr>
                <a:t>Time (clock cycles)</a:t>
              </a:r>
            </a:p>
          </p:txBody>
        </p:sp>
        <p:sp>
          <p:nvSpPr>
            <p:cNvPr id="74775" name="Rectangle 11">
              <a:extLst>
                <a:ext uri="{FF2B5EF4-FFF2-40B4-BE49-F238E27FC236}">
                  <a16:creationId xmlns:a16="http://schemas.microsoft.com/office/drawing/2014/main" id="{A67B58F2-3532-4E6B-9E25-9B4C13C13516}"/>
                </a:ext>
              </a:extLst>
            </p:cNvPr>
            <p:cNvSpPr>
              <a:spLocks noChangeArrowheads="1"/>
            </p:cNvSpPr>
            <p:nvPr/>
          </p:nvSpPr>
          <p:spPr bwMode="auto">
            <a:xfrm>
              <a:off x="742157" y="1203323"/>
              <a:ext cx="2119312"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2800">
                  <a:latin typeface="Arial" panose="020B0604020202020204" pitchFamily="34" charset="0"/>
                  <a:ea typeface="宋体" panose="02010600030101010101" pitchFamily="2" charset="-122"/>
                </a:rPr>
                <a:t>add </a:t>
              </a:r>
              <a:r>
                <a:rPr lang="en-US" altLang="zh-CN" sz="2800" u="sng">
                  <a:solidFill>
                    <a:schemeClr val="accent1"/>
                  </a:solidFill>
                  <a:latin typeface="Arial" panose="020B0604020202020204" pitchFamily="34" charset="0"/>
                  <a:ea typeface="宋体" panose="02010600030101010101" pitchFamily="2" charset="-122"/>
                </a:rPr>
                <a:t>r1</a:t>
              </a:r>
              <a:r>
                <a:rPr lang="en-US" altLang="zh-CN" sz="2800">
                  <a:latin typeface="Arial" panose="020B0604020202020204" pitchFamily="34" charset="0"/>
                  <a:ea typeface="宋体" panose="02010600030101010101" pitchFamily="2" charset="-122"/>
                </a:rPr>
                <a:t>,r2,r3</a:t>
              </a:r>
            </a:p>
          </p:txBody>
        </p:sp>
        <p:sp>
          <p:nvSpPr>
            <p:cNvPr id="74776" name="Rectangle 12">
              <a:extLst>
                <a:ext uri="{FF2B5EF4-FFF2-40B4-BE49-F238E27FC236}">
                  <a16:creationId xmlns:a16="http://schemas.microsoft.com/office/drawing/2014/main" id="{87567694-0CF6-4ACD-8630-51D1983AF02A}"/>
                </a:ext>
              </a:extLst>
            </p:cNvPr>
            <p:cNvSpPr>
              <a:spLocks noChangeArrowheads="1"/>
            </p:cNvSpPr>
            <p:nvPr/>
          </p:nvSpPr>
          <p:spPr bwMode="auto">
            <a:xfrm>
              <a:off x="716757" y="1927223"/>
              <a:ext cx="2119312"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2800">
                  <a:latin typeface="Arial" panose="020B0604020202020204" pitchFamily="34" charset="0"/>
                  <a:ea typeface="宋体" panose="02010600030101010101" pitchFamily="2" charset="-122"/>
                </a:rPr>
                <a:t>sub r4,</a:t>
              </a:r>
              <a:r>
                <a:rPr lang="en-US" altLang="zh-CN" sz="2800" u="sng">
                  <a:solidFill>
                    <a:schemeClr val="accent1"/>
                  </a:solidFill>
                  <a:latin typeface="Arial" panose="020B0604020202020204" pitchFamily="34" charset="0"/>
                  <a:ea typeface="宋体" panose="02010600030101010101" pitchFamily="2" charset="-122"/>
                </a:rPr>
                <a:t>r1</a:t>
              </a:r>
              <a:r>
                <a:rPr lang="en-US" altLang="zh-CN" sz="2800">
                  <a:latin typeface="Arial" panose="020B0604020202020204" pitchFamily="34" charset="0"/>
                  <a:ea typeface="宋体" panose="02010600030101010101" pitchFamily="2" charset="-122"/>
                </a:rPr>
                <a:t>,r3</a:t>
              </a:r>
            </a:p>
          </p:txBody>
        </p:sp>
        <p:sp>
          <p:nvSpPr>
            <p:cNvPr id="74777" name="Rectangle 13">
              <a:extLst>
                <a:ext uri="{FF2B5EF4-FFF2-40B4-BE49-F238E27FC236}">
                  <a16:creationId xmlns:a16="http://schemas.microsoft.com/office/drawing/2014/main" id="{365BF211-A10E-4599-88C9-7F799E3447C8}"/>
                </a:ext>
              </a:extLst>
            </p:cNvPr>
            <p:cNvSpPr>
              <a:spLocks noChangeArrowheads="1"/>
            </p:cNvSpPr>
            <p:nvPr/>
          </p:nvSpPr>
          <p:spPr bwMode="auto">
            <a:xfrm>
              <a:off x="691357" y="2651123"/>
              <a:ext cx="2119312"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2800">
                  <a:latin typeface="Arial" panose="020B0604020202020204" pitchFamily="34" charset="0"/>
                  <a:ea typeface="宋体" panose="02010600030101010101" pitchFamily="2" charset="-122"/>
                </a:rPr>
                <a:t>and r6,</a:t>
              </a:r>
              <a:r>
                <a:rPr lang="en-US" altLang="zh-CN" sz="2800" u="sng">
                  <a:solidFill>
                    <a:schemeClr val="accent1"/>
                  </a:solidFill>
                  <a:latin typeface="Arial" panose="020B0604020202020204" pitchFamily="34" charset="0"/>
                  <a:ea typeface="宋体" panose="02010600030101010101" pitchFamily="2" charset="-122"/>
                </a:rPr>
                <a:t>r1</a:t>
              </a:r>
              <a:r>
                <a:rPr lang="en-US" altLang="zh-CN" sz="2800">
                  <a:latin typeface="Arial" panose="020B0604020202020204" pitchFamily="34" charset="0"/>
                  <a:ea typeface="宋体" panose="02010600030101010101" pitchFamily="2" charset="-122"/>
                </a:rPr>
                <a:t>,r7</a:t>
              </a:r>
            </a:p>
          </p:txBody>
        </p:sp>
        <p:sp>
          <p:nvSpPr>
            <p:cNvPr id="74778" name="Rectangle 14">
              <a:extLst>
                <a:ext uri="{FF2B5EF4-FFF2-40B4-BE49-F238E27FC236}">
                  <a16:creationId xmlns:a16="http://schemas.microsoft.com/office/drawing/2014/main" id="{8C87349F-F5BB-4EB7-8C46-7DEEE0CE9ADF}"/>
                </a:ext>
              </a:extLst>
            </p:cNvPr>
            <p:cNvSpPr>
              <a:spLocks noChangeArrowheads="1"/>
            </p:cNvSpPr>
            <p:nvPr/>
          </p:nvSpPr>
          <p:spPr bwMode="auto">
            <a:xfrm>
              <a:off x="665957" y="3375023"/>
              <a:ext cx="2038350"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2800">
                  <a:latin typeface="Arial" panose="020B0604020202020204" pitchFamily="34" charset="0"/>
                  <a:ea typeface="宋体" panose="02010600030101010101" pitchFamily="2" charset="-122"/>
                </a:rPr>
                <a:t>or   r8,</a:t>
              </a:r>
              <a:r>
                <a:rPr lang="en-US" altLang="zh-CN" sz="2800" u="sng">
                  <a:solidFill>
                    <a:schemeClr val="accent1"/>
                  </a:solidFill>
                  <a:latin typeface="Arial" panose="020B0604020202020204" pitchFamily="34" charset="0"/>
                  <a:ea typeface="宋体" panose="02010600030101010101" pitchFamily="2" charset="-122"/>
                </a:rPr>
                <a:t>r1</a:t>
              </a:r>
              <a:r>
                <a:rPr lang="en-US" altLang="zh-CN" sz="2800">
                  <a:latin typeface="Arial" panose="020B0604020202020204" pitchFamily="34" charset="0"/>
                  <a:ea typeface="宋体" panose="02010600030101010101" pitchFamily="2" charset="-122"/>
                </a:rPr>
                <a:t>,r9</a:t>
              </a:r>
            </a:p>
          </p:txBody>
        </p:sp>
        <p:sp>
          <p:nvSpPr>
            <p:cNvPr id="74779" name="Rectangle 15">
              <a:extLst>
                <a:ext uri="{FF2B5EF4-FFF2-40B4-BE49-F238E27FC236}">
                  <a16:creationId xmlns:a16="http://schemas.microsoft.com/office/drawing/2014/main" id="{6D0087E4-EF58-4F01-B20B-C235853508B4}"/>
                </a:ext>
              </a:extLst>
            </p:cNvPr>
            <p:cNvSpPr>
              <a:spLocks noChangeArrowheads="1"/>
            </p:cNvSpPr>
            <p:nvPr/>
          </p:nvSpPr>
          <p:spPr bwMode="auto">
            <a:xfrm>
              <a:off x="691357" y="4098923"/>
              <a:ext cx="2436812"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2800">
                  <a:latin typeface="Arial" panose="020B0604020202020204" pitchFamily="34" charset="0"/>
                  <a:ea typeface="宋体" panose="02010600030101010101" pitchFamily="2" charset="-122"/>
                </a:rPr>
                <a:t>xor r10,</a:t>
              </a:r>
              <a:r>
                <a:rPr lang="en-US" altLang="zh-CN" sz="2800" u="sng">
                  <a:solidFill>
                    <a:schemeClr val="accent2"/>
                  </a:solidFill>
                  <a:latin typeface="Arial" panose="020B0604020202020204" pitchFamily="34" charset="0"/>
                  <a:ea typeface="宋体" panose="02010600030101010101" pitchFamily="2" charset="-122"/>
                </a:rPr>
                <a:t>r1</a:t>
              </a:r>
              <a:r>
                <a:rPr lang="en-US" altLang="zh-CN" sz="2800">
                  <a:latin typeface="Arial" panose="020B0604020202020204" pitchFamily="34" charset="0"/>
                  <a:ea typeface="宋体" panose="02010600030101010101" pitchFamily="2" charset="-122"/>
                </a:rPr>
                <a:t>,r11</a:t>
              </a:r>
            </a:p>
          </p:txBody>
        </p:sp>
        <p:sp>
          <p:nvSpPr>
            <p:cNvPr id="74780" name="Rectangle 16">
              <a:extLst>
                <a:ext uri="{FF2B5EF4-FFF2-40B4-BE49-F238E27FC236}">
                  <a16:creationId xmlns:a16="http://schemas.microsoft.com/office/drawing/2014/main" id="{C7F55972-21AC-429D-86C8-7DA02BBF918D}"/>
                </a:ext>
              </a:extLst>
            </p:cNvPr>
            <p:cNvSpPr>
              <a:spLocks noChangeArrowheads="1"/>
            </p:cNvSpPr>
            <p:nvPr/>
          </p:nvSpPr>
          <p:spPr bwMode="auto">
            <a:xfrm>
              <a:off x="2990057" y="887411"/>
              <a:ext cx="4064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latin typeface="Arial" panose="020B0604020202020204" pitchFamily="34" charset="0"/>
                  <a:ea typeface="宋体" panose="02010600030101010101" pitchFamily="2" charset="-122"/>
                </a:rPr>
                <a:t>IF</a:t>
              </a:r>
            </a:p>
          </p:txBody>
        </p:sp>
        <p:sp>
          <p:nvSpPr>
            <p:cNvPr id="74781" name="Rectangle 17">
              <a:extLst>
                <a:ext uri="{FF2B5EF4-FFF2-40B4-BE49-F238E27FC236}">
                  <a16:creationId xmlns:a16="http://schemas.microsoft.com/office/drawing/2014/main" id="{8472161F-F8BE-46F9-B3E3-E5D7C65F673C}"/>
                </a:ext>
              </a:extLst>
            </p:cNvPr>
            <p:cNvSpPr>
              <a:spLocks noChangeArrowheads="1"/>
            </p:cNvSpPr>
            <p:nvPr/>
          </p:nvSpPr>
          <p:spPr bwMode="auto">
            <a:xfrm>
              <a:off x="3721895" y="871536"/>
              <a:ext cx="8540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dirty="0" smtClean="0">
                  <a:latin typeface="Arial" panose="020B0604020202020204" pitchFamily="34" charset="0"/>
                  <a:ea typeface="宋体" panose="02010600030101010101" pitchFamily="2" charset="-122"/>
                </a:rPr>
                <a:t>ID</a:t>
              </a:r>
              <a:endParaRPr lang="en-US" altLang="zh-CN" sz="1800" dirty="0">
                <a:latin typeface="Arial" panose="020B0604020202020204" pitchFamily="34" charset="0"/>
                <a:ea typeface="宋体" panose="02010600030101010101" pitchFamily="2" charset="-122"/>
              </a:endParaRPr>
            </a:p>
          </p:txBody>
        </p:sp>
        <p:sp>
          <p:nvSpPr>
            <p:cNvPr id="74782" name="Rectangle 18">
              <a:extLst>
                <a:ext uri="{FF2B5EF4-FFF2-40B4-BE49-F238E27FC236}">
                  <a16:creationId xmlns:a16="http://schemas.microsoft.com/office/drawing/2014/main" id="{469DDF22-A505-4B38-A692-9521770D414A}"/>
                </a:ext>
              </a:extLst>
            </p:cNvPr>
            <p:cNvSpPr>
              <a:spLocks noChangeArrowheads="1"/>
            </p:cNvSpPr>
            <p:nvPr/>
          </p:nvSpPr>
          <p:spPr bwMode="auto">
            <a:xfrm>
              <a:off x="4323557" y="887411"/>
              <a:ext cx="538162"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dirty="0" smtClean="0">
                  <a:latin typeface="Arial" panose="020B0604020202020204" pitchFamily="34" charset="0"/>
                  <a:ea typeface="宋体" panose="02010600030101010101" pitchFamily="2" charset="-122"/>
                </a:rPr>
                <a:t>Ex</a:t>
              </a:r>
              <a:endParaRPr lang="en-US" altLang="zh-CN" sz="1800" dirty="0">
                <a:latin typeface="Arial" panose="020B0604020202020204" pitchFamily="34" charset="0"/>
                <a:ea typeface="宋体" panose="02010600030101010101" pitchFamily="2" charset="-122"/>
              </a:endParaRPr>
            </a:p>
          </p:txBody>
        </p:sp>
        <p:sp>
          <p:nvSpPr>
            <p:cNvPr id="74783" name="Rectangle 19">
              <a:extLst>
                <a:ext uri="{FF2B5EF4-FFF2-40B4-BE49-F238E27FC236}">
                  <a16:creationId xmlns:a16="http://schemas.microsoft.com/office/drawing/2014/main" id="{5ED72158-689C-4B44-A762-0371EB619949}"/>
                </a:ext>
              </a:extLst>
            </p:cNvPr>
            <p:cNvSpPr>
              <a:spLocks noChangeArrowheads="1"/>
            </p:cNvSpPr>
            <p:nvPr/>
          </p:nvSpPr>
          <p:spPr bwMode="auto">
            <a:xfrm>
              <a:off x="4930063" y="887411"/>
              <a:ext cx="7366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dirty="0" smtClean="0">
                  <a:latin typeface="Arial" panose="020B0604020202020204" pitchFamily="34" charset="0"/>
                  <a:ea typeface="宋体" panose="02010600030101010101" pitchFamily="2" charset="-122"/>
                </a:rPr>
                <a:t>Mem</a:t>
              </a:r>
              <a:endParaRPr lang="en-US" altLang="zh-CN" sz="1800" dirty="0">
                <a:latin typeface="Arial" panose="020B0604020202020204" pitchFamily="34" charset="0"/>
                <a:ea typeface="宋体" panose="02010600030101010101" pitchFamily="2" charset="-122"/>
              </a:endParaRPr>
            </a:p>
          </p:txBody>
        </p:sp>
        <p:sp>
          <p:nvSpPr>
            <p:cNvPr id="74784" name="Rectangle 20">
              <a:extLst>
                <a:ext uri="{FF2B5EF4-FFF2-40B4-BE49-F238E27FC236}">
                  <a16:creationId xmlns:a16="http://schemas.microsoft.com/office/drawing/2014/main" id="{ED4C62C8-809C-4BE6-9AB9-87FB3FE0FD61}"/>
                </a:ext>
              </a:extLst>
            </p:cNvPr>
            <p:cNvSpPr>
              <a:spLocks noChangeArrowheads="1"/>
            </p:cNvSpPr>
            <p:nvPr/>
          </p:nvSpPr>
          <p:spPr bwMode="auto">
            <a:xfrm>
              <a:off x="5657057" y="887411"/>
              <a:ext cx="598487"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dirty="0" err="1" smtClean="0">
                  <a:latin typeface="Arial" panose="020B0604020202020204" pitchFamily="34" charset="0"/>
                  <a:ea typeface="宋体" panose="02010600030101010101" pitchFamily="2" charset="-122"/>
                </a:rPr>
                <a:t>Wr</a:t>
              </a:r>
              <a:endParaRPr lang="en-US" altLang="zh-CN" sz="1800" dirty="0">
                <a:latin typeface="Arial" panose="020B0604020202020204" pitchFamily="34" charset="0"/>
                <a:ea typeface="宋体" panose="02010600030101010101" pitchFamily="2" charset="-122"/>
              </a:endParaRPr>
            </a:p>
          </p:txBody>
        </p:sp>
        <p:sp>
          <p:nvSpPr>
            <p:cNvPr id="74785" name="Line 21">
              <a:extLst>
                <a:ext uri="{FF2B5EF4-FFF2-40B4-BE49-F238E27FC236}">
                  <a16:creationId xmlns:a16="http://schemas.microsoft.com/office/drawing/2014/main" id="{B5EE62E5-220B-4175-938A-860F36960AFC}"/>
                </a:ext>
              </a:extLst>
            </p:cNvPr>
            <p:cNvSpPr>
              <a:spLocks noChangeShapeType="1"/>
            </p:cNvSpPr>
            <p:nvPr/>
          </p:nvSpPr>
          <p:spPr bwMode="auto">
            <a:xfrm>
              <a:off x="3537744" y="681036"/>
              <a:ext cx="0" cy="448310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86" name="Line 22">
              <a:extLst>
                <a:ext uri="{FF2B5EF4-FFF2-40B4-BE49-F238E27FC236}">
                  <a16:creationId xmlns:a16="http://schemas.microsoft.com/office/drawing/2014/main" id="{149FB07D-84B3-4DD1-9A61-D97BB33A92B0}"/>
                </a:ext>
              </a:extLst>
            </p:cNvPr>
            <p:cNvSpPr>
              <a:spLocks noChangeShapeType="1"/>
            </p:cNvSpPr>
            <p:nvPr/>
          </p:nvSpPr>
          <p:spPr bwMode="auto">
            <a:xfrm>
              <a:off x="4223544" y="681036"/>
              <a:ext cx="0" cy="448310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87" name="Line 23">
              <a:extLst>
                <a:ext uri="{FF2B5EF4-FFF2-40B4-BE49-F238E27FC236}">
                  <a16:creationId xmlns:a16="http://schemas.microsoft.com/office/drawing/2014/main" id="{74BC8E6C-92BE-48A1-AF7B-E9C68E1ABB60}"/>
                </a:ext>
              </a:extLst>
            </p:cNvPr>
            <p:cNvSpPr>
              <a:spLocks noChangeShapeType="1"/>
            </p:cNvSpPr>
            <p:nvPr/>
          </p:nvSpPr>
          <p:spPr bwMode="auto">
            <a:xfrm>
              <a:off x="4909344" y="681036"/>
              <a:ext cx="0" cy="448310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88" name="Line 24">
              <a:extLst>
                <a:ext uri="{FF2B5EF4-FFF2-40B4-BE49-F238E27FC236}">
                  <a16:creationId xmlns:a16="http://schemas.microsoft.com/office/drawing/2014/main" id="{8E9E102B-1DF7-465B-A0B0-BF6BA609622C}"/>
                </a:ext>
              </a:extLst>
            </p:cNvPr>
            <p:cNvSpPr>
              <a:spLocks noChangeShapeType="1"/>
            </p:cNvSpPr>
            <p:nvPr/>
          </p:nvSpPr>
          <p:spPr bwMode="auto">
            <a:xfrm>
              <a:off x="5595144" y="681036"/>
              <a:ext cx="0" cy="448310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89" name="Line 25">
              <a:extLst>
                <a:ext uri="{FF2B5EF4-FFF2-40B4-BE49-F238E27FC236}">
                  <a16:creationId xmlns:a16="http://schemas.microsoft.com/office/drawing/2014/main" id="{AA69E6F8-E2A6-4927-B908-0065B24D63B0}"/>
                </a:ext>
              </a:extLst>
            </p:cNvPr>
            <p:cNvSpPr>
              <a:spLocks noChangeShapeType="1"/>
            </p:cNvSpPr>
            <p:nvPr/>
          </p:nvSpPr>
          <p:spPr bwMode="auto">
            <a:xfrm>
              <a:off x="6280944" y="681036"/>
              <a:ext cx="0" cy="448310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90" name="Line 26">
              <a:extLst>
                <a:ext uri="{FF2B5EF4-FFF2-40B4-BE49-F238E27FC236}">
                  <a16:creationId xmlns:a16="http://schemas.microsoft.com/office/drawing/2014/main" id="{D5318075-5DBC-42B5-B9E6-727680AB2F90}"/>
                </a:ext>
              </a:extLst>
            </p:cNvPr>
            <p:cNvSpPr>
              <a:spLocks noChangeShapeType="1"/>
            </p:cNvSpPr>
            <p:nvPr/>
          </p:nvSpPr>
          <p:spPr bwMode="auto">
            <a:xfrm>
              <a:off x="6966744" y="681036"/>
              <a:ext cx="0" cy="448310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91" name="Line 27">
              <a:extLst>
                <a:ext uri="{FF2B5EF4-FFF2-40B4-BE49-F238E27FC236}">
                  <a16:creationId xmlns:a16="http://schemas.microsoft.com/office/drawing/2014/main" id="{FE516598-4A9C-41BA-A436-237D32D18F4D}"/>
                </a:ext>
              </a:extLst>
            </p:cNvPr>
            <p:cNvSpPr>
              <a:spLocks noChangeShapeType="1"/>
            </p:cNvSpPr>
            <p:nvPr/>
          </p:nvSpPr>
          <p:spPr bwMode="auto">
            <a:xfrm>
              <a:off x="7652544" y="681036"/>
              <a:ext cx="0" cy="448310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92" name="Line 28">
              <a:extLst>
                <a:ext uri="{FF2B5EF4-FFF2-40B4-BE49-F238E27FC236}">
                  <a16:creationId xmlns:a16="http://schemas.microsoft.com/office/drawing/2014/main" id="{66E67C6E-2FD7-4BE9-A0D4-B75E1FB0A663}"/>
                </a:ext>
              </a:extLst>
            </p:cNvPr>
            <p:cNvSpPr>
              <a:spLocks noChangeShapeType="1"/>
            </p:cNvSpPr>
            <p:nvPr/>
          </p:nvSpPr>
          <p:spPr bwMode="auto">
            <a:xfrm>
              <a:off x="8338344" y="681036"/>
              <a:ext cx="0" cy="448310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93" name="Freeform 29">
              <a:extLst>
                <a:ext uri="{FF2B5EF4-FFF2-40B4-BE49-F238E27FC236}">
                  <a16:creationId xmlns:a16="http://schemas.microsoft.com/office/drawing/2014/main" id="{D8FC3138-3EE1-4E7B-BF4A-CAD63417B51E}"/>
                </a:ext>
              </a:extLst>
            </p:cNvPr>
            <p:cNvSpPr>
              <a:spLocks/>
            </p:cNvSpPr>
            <p:nvPr/>
          </p:nvSpPr>
          <p:spPr bwMode="auto">
            <a:xfrm>
              <a:off x="5004594" y="1208086"/>
              <a:ext cx="257175" cy="458787"/>
            </a:xfrm>
            <a:custGeom>
              <a:avLst/>
              <a:gdLst>
                <a:gd name="T0" fmla="*/ 2147483646 w 162"/>
                <a:gd name="T1" fmla="*/ 0 h 289"/>
                <a:gd name="T2" fmla="*/ 0 w 162"/>
                <a:gd name="T3" fmla="*/ 0 h 289"/>
                <a:gd name="T4" fmla="*/ 0 w 162"/>
                <a:gd name="T5" fmla="*/ 2147483646 h 289"/>
                <a:gd name="T6" fmla="*/ 2147483646 w 162"/>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94" name="Freeform 30">
              <a:extLst>
                <a:ext uri="{FF2B5EF4-FFF2-40B4-BE49-F238E27FC236}">
                  <a16:creationId xmlns:a16="http://schemas.microsoft.com/office/drawing/2014/main" id="{AFF53AD2-C753-4DEE-895C-6325EDCAB3A9}"/>
                </a:ext>
              </a:extLst>
            </p:cNvPr>
            <p:cNvSpPr>
              <a:spLocks/>
            </p:cNvSpPr>
            <p:nvPr/>
          </p:nvSpPr>
          <p:spPr bwMode="auto">
            <a:xfrm>
              <a:off x="5260182" y="1208086"/>
              <a:ext cx="260350" cy="458787"/>
            </a:xfrm>
            <a:custGeom>
              <a:avLst/>
              <a:gdLst>
                <a:gd name="T0" fmla="*/ 0 w 164"/>
                <a:gd name="T1" fmla="*/ 0 h 289"/>
                <a:gd name="T2" fmla="*/ 2147483646 w 164"/>
                <a:gd name="T3" fmla="*/ 0 h 289"/>
                <a:gd name="T4" fmla="*/ 2147483646 w 164"/>
                <a:gd name="T5" fmla="*/ 2147483646 h 289"/>
                <a:gd name="T6" fmla="*/ 0 w 164"/>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95" name="Freeform 31">
              <a:extLst>
                <a:ext uri="{FF2B5EF4-FFF2-40B4-BE49-F238E27FC236}">
                  <a16:creationId xmlns:a16="http://schemas.microsoft.com/office/drawing/2014/main" id="{B09B6064-D352-47C6-A473-EACE2246BDAE}"/>
                </a:ext>
              </a:extLst>
            </p:cNvPr>
            <p:cNvSpPr>
              <a:spLocks/>
            </p:cNvSpPr>
            <p:nvPr/>
          </p:nvSpPr>
          <p:spPr bwMode="auto">
            <a:xfrm>
              <a:off x="4396582" y="1055686"/>
              <a:ext cx="338137" cy="763587"/>
            </a:xfrm>
            <a:custGeom>
              <a:avLst/>
              <a:gdLst>
                <a:gd name="T0" fmla="*/ 0 w 213"/>
                <a:gd name="T1" fmla="*/ 2147483646 h 481"/>
                <a:gd name="T2" fmla="*/ 2147483646 w 213"/>
                <a:gd name="T3" fmla="*/ 2147483646 h 481"/>
                <a:gd name="T4" fmla="*/ 0 w 213"/>
                <a:gd name="T5" fmla="*/ 2147483646 h 481"/>
                <a:gd name="T6" fmla="*/ 0 w 213"/>
                <a:gd name="T7" fmla="*/ 0 h 481"/>
                <a:gd name="T8" fmla="*/ 2147483646 w 213"/>
                <a:gd name="T9" fmla="*/ 2147483646 h 481"/>
                <a:gd name="T10" fmla="*/ 2147483646 w 213"/>
                <a:gd name="T11" fmla="*/ 2147483646 h 481"/>
                <a:gd name="T12" fmla="*/ 0 w 213"/>
                <a:gd name="T13" fmla="*/ 2147483646 h 481"/>
                <a:gd name="T14" fmla="*/ 0 w 213"/>
                <a:gd name="T15" fmla="*/ 2147483646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96" name="Rectangle 32">
              <a:extLst>
                <a:ext uri="{FF2B5EF4-FFF2-40B4-BE49-F238E27FC236}">
                  <a16:creationId xmlns:a16="http://schemas.microsoft.com/office/drawing/2014/main" id="{62198AA5-8234-44EA-A84D-D70E99FA0C71}"/>
                </a:ext>
              </a:extLst>
            </p:cNvPr>
            <p:cNvSpPr>
              <a:spLocks noChangeArrowheads="1"/>
            </p:cNvSpPr>
            <p:nvPr/>
          </p:nvSpPr>
          <p:spPr bwMode="auto">
            <a:xfrm rot="5400000">
              <a:off x="4244976" y="1250154"/>
              <a:ext cx="6080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ALU</a:t>
              </a:r>
            </a:p>
          </p:txBody>
        </p:sp>
        <p:sp>
          <p:nvSpPr>
            <p:cNvPr id="74797" name="Rectangle 33">
              <a:extLst>
                <a:ext uri="{FF2B5EF4-FFF2-40B4-BE49-F238E27FC236}">
                  <a16:creationId xmlns:a16="http://schemas.microsoft.com/office/drawing/2014/main" id="{BFFA2107-EA7D-4578-A9FA-44726382E748}"/>
                </a:ext>
              </a:extLst>
            </p:cNvPr>
            <p:cNvSpPr>
              <a:spLocks noChangeArrowheads="1"/>
            </p:cNvSpPr>
            <p:nvPr/>
          </p:nvSpPr>
          <p:spPr bwMode="auto">
            <a:xfrm>
              <a:off x="2988469" y="1268411"/>
              <a:ext cx="4302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Im</a:t>
              </a:r>
            </a:p>
          </p:txBody>
        </p:sp>
        <p:grpSp>
          <p:nvGrpSpPr>
            <p:cNvPr id="74798" name="Group 34">
              <a:extLst>
                <a:ext uri="{FF2B5EF4-FFF2-40B4-BE49-F238E27FC236}">
                  <a16:creationId xmlns:a16="http://schemas.microsoft.com/office/drawing/2014/main" id="{B732EC6C-F1AE-47FB-9B6B-19126882241B}"/>
                </a:ext>
              </a:extLst>
            </p:cNvPr>
            <p:cNvGrpSpPr>
              <a:grpSpLocks/>
            </p:cNvGrpSpPr>
            <p:nvPr/>
          </p:nvGrpSpPr>
          <p:grpSpPr bwMode="auto">
            <a:xfrm>
              <a:off x="2926557" y="1208086"/>
              <a:ext cx="539750" cy="458787"/>
              <a:chOff x="1935" y="1349"/>
              <a:chExt cx="340" cy="289"/>
            </a:xfrm>
          </p:grpSpPr>
          <p:sp>
            <p:nvSpPr>
              <p:cNvPr id="74917" name="Freeform 35">
                <a:extLst>
                  <a:ext uri="{FF2B5EF4-FFF2-40B4-BE49-F238E27FC236}">
                    <a16:creationId xmlns:a16="http://schemas.microsoft.com/office/drawing/2014/main" id="{C05BB069-7A13-4053-8DE4-0C8F931FA32C}"/>
                  </a:ext>
                </a:extLst>
              </p:cNvPr>
              <p:cNvSpPr>
                <a:spLocks/>
              </p:cNvSpPr>
              <p:nvPr/>
            </p:nvSpPr>
            <p:spPr bwMode="auto">
              <a:xfrm>
                <a:off x="1935" y="134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918" name="Freeform 36">
                <a:extLst>
                  <a:ext uri="{FF2B5EF4-FFF2-40B4-BE49-F238E27FC236}">
                    <a16:creationId xmlns:a16="http://schemas.microsoft.com/office/drawing/2014/main" id="{22B60DF7-F9B3-4A67-8C4C-60857B329E56}"/>
                  </a:ext>
                </a:extLst>
              </p:cNvPr>
              <p:cNvSpPr>
                <a:spLocks/>
              </p:cNvSpPr>
              <p:nvPr/>
            </p:nvSpPr>
            <p:spPr bwMode="auto">
              <a:xfrm>
                <a:off x="2104" y="134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4799" name="Rectangle 37">
              <a:extLst>
                <a:ext uri="{FF2B5EF4-FFF2-40B4-BE49-F238E27FC236}">
                  <a16:creationId xmlns:a16="http://schemas.microsoft.com/office/drawing/2014/main" id="{1917DA8B-6AFC-4B17-8820-C0BD894D265B}"/>
                </a:ext>
              </a:extLst>
            </p:cNvPr>
            <p:cNvSpPr>
              <a:spLocks noChangeArrowheads="1"/>
            </p:cNvSpPr>
            <p:nvPr/>
          </p:nvSpPr>
          <p:spPr bwMode="auto">
            <a:xfrm>
              <a:off x="3632994" y="1225548"/>
              <a:ext cx="5191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sp>
          <p:nvSpPr>
            <p:cNvPr id="74800" name="Freeform 38">
              <a:extLst>
                <a:ext uri="{FF2B5EF4-FFF2-40B4-BE49-F238E27FC236}">
                  <a16:creationId xmlns:a16="http://schemas.microsoft.com/office/drawing/2014/main" id="{5261E8D3-4375-4CA7-85C5-C0453A108BC5}"/>
                </a:ext>
              </a:extLst>
            </p:cNvPr>
            <p:cNvSpPr>
              <a:spLocks/>
            </p:cNvSpPr>
            <p:nvPr/>
          </p:nvSpPr>
          <p:spPr bwMode="auto">
            <a:xfrm>
              <a:off x="3656807" y="1208086"/>
              <a:ext cx="236537" cy="458787"/>
            </a:xfrm>
            <a:custGeom>
              <a:avLst/>
              <a:gdLst>
                <a:gd name="T0" fmla="*/ 2147483646 w 149"/>
                <a:gd name="T1" fmla="*/ 0 h 289"/>
                <a:gd name="T2" fmla="*/ 0 w 149"/>
                <a:gd name="T3" fmla="*/ 0 h 289"/>
                <a:gd name="T4" fmla="*/ 0 w 149"/>
                <a:gd name="T5" fmla="*/ 2147483646 h 289"/>
                <a:gd name="T6" fmla="*/ 2147483646 w 149"/>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01" name="Freeform 39">
              <a:extLst>
                <a:ext uri="{FF2B5EF4-FFF2-40B4-BE49-F238E27FC236}">
                  <a16:creationId xmlns:a16="http://schemas.microsoft.com/office/drawing/2014/main" id="{584AE842-16F1-4463-8F79-71B1FBE0A346}"/>
                </a:ext>
              </a:extLst>
            </p:cNvPr>
            <p:cNvSpPr>
              <a:spLocks/>
            </p:cNvSpPr>
            <p:nvPr/>
          </p:nvSpPr>
          <p:spPr bwMode="auto">
            <a:xfrm>
              <a:off x="3891757" y="1208086"/>
              <a:ext cx="234950" cy="458787"/>
            </a:xfrm>
            <a:custGeom>
              <a:avLst/>
              <a:gdLst>
                <a:gd name="T0" fmla="*/ 0 w 148"/>
                <a:gd name="T1" fmla="*/ 0 h 289"/>
                <a:gd name="T2" fmla="*/ 2147483646 w 148"/>
                <a:gd name="T3" fmla="*/ 0 h 289"/>
                <a:gd name="T4" fmla="*/ 2147483646 w 148"/>
                <a:gd name="T5" fmla="*/ 2147483646 h 289"/>
                <a:gd name="T6" fmla="*/ 0 w 148"/>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02" name="Line 40">
              <a:extLst>
                <a:ext uri="{FF2B5EF4-FFF2-40B4-BE49-F238E27FC236}">
                  <a16:creationId xmlns:a16="http://schemas.microsoft.com/office/drawing/2014/main" id="{A1CF7BB4-ED80-4AA8-AF4A-9A4923F8E9AD}"/>
                </a:ext>
              </a:extLst>
            </p:cNvPr>
            <p:cNvSpPr>
              <a:spLocks noChangeShapeType="1"/>
            </p:cNvSpPr>
            <p:nvPr/>
          </p:nvSpPr>
          <p:spPr bwMode="auto">
            <a:xfrm>
              <a:off x="3467894" y="1436686"/>
              <a:ext cx="165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03" name="Freeform 41">
              <a:extLst>
                <a:ext uri="{FF2B5EF4-FFF2-40B4-BE49-F238E27FC236}">
                  <a16:creationId xmlns:a16="http://schemas.microsoft.com/office/drawing/2014/main" id="{468C1E02-9110-4207-B4D9-560C91D7D8A6}"/>
                </a:ext>
              </a:extLst>
            </p:cNvPr>
            <p:cNvSpPr>
              <a:spLocks/>
            </p:cNvSpPr>
            <p:nvPr/>
          </p:nvSpPr>
          <p:spPr bwMode="auto">
            <a:xfrm>
              <a:off x="3572669" y="1284286"/>
              <a:ext cx="76200" cy="153987"/>
            </a:xfrm>
            <a:custGeom>
              <a:avLst/>
              <a:gdLst>
                <a:gd name="T0" fmla="*/ 0 w 48"/>
                <a:gd name="T1" fmla="*/ 2147483646 h 97"/>
                <a:gd name="T2" fmla="*/ 0 w 48"/>
                <a:gd name="T3" fmla="*/ 0 h 97"/>
                <a:gd name="T4" fmla="*/ 2147483646 w 48"/>
                <a:gd name="T5" fmla="*/ 0 h 97"/>
                <a:gd name="T6" fmla="*/ 2147483646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04" name="Line 42">
              <a:extLst>
                <a:ext uri="{FF2B5EF4-FFF2-40B4-BE49-F238E27FC236}">
                  <a16:creationId xmlns:a16="http://schemas.microsoft.com/office/drawing/2014/main" id="{7F9A8409-F768-46EE-B3AB-E04374B894BA}"/>
                </a:ext>
              </a:extLst>
            </p:cNvPr>
            <p:cNvSpPr>
              <a:spLocks noChangeShapeType="1"/>
            </p:cNvSpPr>
            <p:nvPr/>
          </p:nvSpPr>
          <p:spPr bwMode="auto">
            <a:xfrm>
              <a:off x="4128294" y="1284286"/>
              <a:ext cx="2619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05" name="Rectangle 43">
              <a:extLst>
                <a:ext uri="{FF2B5EF4-FFF2-40B4-BE49-F238E27FC236}">
                  <a16:creationId xmlns:a16="http://schemas.microsoft.com/office/drawing/2014/main" id="{EB43A4DD-2BDF-47A6-8BD1-B3C62A2F461A}"/>
                </a:ext>
              </a:extLst>
            </p:cNvPr>
            <p:cNvSpPr>
              <a:spLocks noChangeArrowheads="1"/>
            </p:cNvSpPr>
            <p:nvPr/>
          </p:nvSpPr>
          <p:spPr bwMode="auto">
            <a:xfrm>
              <a:off x="4980782" y="1284286"/>
              <a:ext cx="496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Dm</a:t>
              </a:r>
            </a:p>
          </p:txBody>
        </p:sp>
        <p:sp>
          <p:nvSpPr>
            <p:cNvPr id="74806" name="Rectangle 44">
              <a:extLst>
                <a:ext uri="{FF2B5EF4-FFF2-40B4-BE49-F238E27FC236}">
                  <a16:creationId xmlns:a16="http://schemas.microsoft.com/office/drawing/2014/main" id="{BCCA219B-3956-4C1A-A0B4-3F1198C6E9AF}"/>
                </a:ext>
              </a:extLst>
            </p:cNvPr>
            <p:cNvSpPr>
              <a:spLocks noChangeArrowheads="1"/>
            </p:cNvSpPr>
            <p:nvPr/>
          </p:nvSpPr>
          <p:spPr bwMode="auto">
            <a:xfrm>
              <a:off x="5711032" y="1217611"/>
              <a:ext cx="5191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sp>
          <p:nvSpPr>
            <p:cNvPr id="74807" name="Freeform 45">
              <a:extLst>
                <a:ext uri="{FF2B5EF4-FFF2-40B4-BE49-F238E27FC236}">
                  <a16:creationId xmlns:a16="http://schemas.microsoft.com/office/drawing/2014/main" id="{AB4FABFB-7212-45E1-88BE-DBA336CEE63F}"/>
                </a:ext>
              </a:extLst>
            </p:cNvPr>
            <p:cNvSpPr>
              <a:spLocks/>
            </p:cNvSpPr>
            <p:nvPr/>
          </p:nvSpPr>
          <p:spPr bwMode="auto">
            <a:xfrm>
              <a:off x="5971382" y="1208086"/>
              <a:ext cx="227012" cy="458787"/>
            </a:xfrm>
            <a:custGeom>
              <a:avLst/>
              <a:gdLst>
                <a:gd name="T0" fmla="*/ 0 w 143"/>
                <a:gd name="T1" fmla="*/ 0 h 289"/>
                <a:gd name="T2" fmla="*/ 2147483646 w 143"/>
                <a:gd name="T3" fmla="*/ 0 h 289"/>
                <a:gd name="T4" fmla="*/ 2147483646 w 143"/>
                <a:gd name="T5" fmla="*/ 2147483646 h 289"/>
                <a:gd name="T6" fmla="*/ 0 w 143"/>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08" name="Line 46">
              <a:extLst>
                <a:ext uri="{FF2B5EF4-FFF2-40B4-BE49-F238E27FC236}">
                  <a16:creationId xmlns:a16="http://schemas.microsoft.com/office/drawing/2014/main" id="{A086A2D8-BC52-4533-8D46-B712CF479C65}"/>
                </a:ext>
              </a:extLst>
            </p:cNvPr>
            <p:cNvSpPr>
              <a:spLocks noChangeShapeType="1"/>
            </p:cNvSpPr>
            <p:nvPr/>
          </p:nvSpPr>
          <p:spPr bwMode="auto">
            <a:xfrm>
              <a:off x="5507832" y="1436686"/>
              <a:ext cx="2333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09" name="Line 47">
              <a:extLst>
                <a:ext uri="{FF2B5EF4-FFF2-40B4-BE49-F238E27FC236}">
                  <a16:creationId xmlns:a16="http://schemas.microsoft.com/office/drawing/2014/main" id="{C23AF70C-4C00-4A7F-800C-9A166EEBABD4}"/>
                </a:ext>
              </a:extLst>
            </p:cNvPr>
            <p:cNvSpPr>
              <a:spLocks noChangeShapeType="1"/>
            </p:cNvSpPr>
            <p:nvPr/>
          </p:nvSpPr>
          <p:spPr bwMode="auto">
            <a:xfrm>
              <a:off x="4739482" y="1436686"/>
              <a:ext cx="2587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10" name="Freeform 48">
              <a:extLst>
                <a:ext uri="{FF2B5EF4-FFF2-40B4-BE49-F238E27FC236}">
                  <a16:creationId xmlns:a16="http://schemas.microsoft.com/office/drawing/2014/main" id="{97D22609-8BAA-4E03-A9CB-0396ED1484E9}"/>
                </a:ext>
              </a:extLst>
            </p:cNvPr>
            <p:cNvSpPr>
              <a:spLocks/>
            </p:cNvSpPr>
            <p:nvPr/>
          </p:nvSpPr>
          <p:spPr bwMode="auto">
            <a:xfrm>
              <a:off x="4937919" y="1436686"/>
              <a:ext cx="684213" cy="306387"/>
            </a:xfrm>
            <a:custGeom>
              <a:avLst/>
              <a:gdLst>
                <a:gd name="T0" fmla="*/ 0 w 431"/>
                <a:gd name="T1" fmla="*/ 0 h 193"/>
                <a:gd name="T2" fmla="*/ 0 w 431"/>
                <a:gd name="T3" fmla="*/ 2147483646 h 193"/>
                <a:gd name="T4" fmla="*/ 2147483646 w 431"/>
                <a:gd name="T5" fmla="*/ 2147483646 h 193"/>
                <a:gd name="T6" fmla="*/ 2147483646 w 431"/>
                <a:gd name="T7" fmla="*/ 2147483646 h 193"/>
                <a:gd name="T8" fmla="*/ 2147483646 w 431"/>
                <a:gd name="T9" fmla="*/ 0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11" name="Line 49">
              <a:extLst>
                <a:ext uri="{FF2B5EF4-FFF2-40B4-BE49-F238E27FC236}">
                  <a16:creationId xmlns:a16="http://schemas.microsoft.com/office/drawing/2014/main" id="{575B974C-7C1E-474A-9EA5-596BFE4DCB91}"/>
                </a:ext>
              </a:extLst>
            </p:cNvPr>
            <p:cNvSpPr>
              <a:spLocks noChangeShapeType="1"/>
            </p:cNvSpPr>
            <p:nvPr/>
          </p:nvSpPr>
          <p:spPr bwMode="auto">
            <a:xfrm>
              <a:off x="4128294" y="1589086"/>
              <a:ext cx="2619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12" name="Freeform 50">
              <a:extLst>
                <a:ext uri="{FF2B5EF4-FFF2-40B4-BE49-F238E27FC236}">
                  <a16:creationId xmlns:a16="http://schemas.microsoft.com/office/drawing/2014/main" id="{14D9DDBD-4957-431F-9B33-2F136D19D9E2}"/>
                </a:ext>
              </a:extLst>
            </p:cNvPr>
            <p:cNvSpPr>
              <a:spLocks/>
            </p:cNvSpPr>
            <p:nvPr/>
          </p:nvSpPr>
          <p:spPr bwMode="auto">
            <a:xfrm>
              <a:off x="4294982" y="1428748"/>
              <a:ext cx="534987" cy="441325"/>
            </a:xfrm>
            <a:custGeom>
              <a:avLst/>
              <a:gdLst>
                <a:gd name="T0" fmla="*/ 0 w 337"/>
                <a:gd name="T1" fmla="*/ 2147483646 h 278"/>
                <a:gd name="T2" fmla="*/ 0 w 337"/>
                <a:gd name="T3" fmla="*/ 2147483646 h 278"/>
                <a:gd name="T4" fmla="*/ 2147483646 w 337"/>
                <a:gd name="T5" fmla="*/ 2147483646 h 278"/>
                <a:gd name="T6" fmla="*/ 2147483646 w 337"/>
                <a:gd name="T7" fmla="*/ 2147483646 h 278"/>
                <a:gd name="T8" fmla="*/ 2147483646 w 337"/>
                <a:gd name="T9" fmla="*/ 0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4813" name="Group 51">
              <a:extLst>
                <a:ext uri="{FF2B5EF4-FFF2-40B4-BE49-F238E27FC236}">
                  <a16:creationId xmlns:a16="http://schemas.microsoft.com/office/drawing/2014/main" id="{658488E4-8F70-46CF-8646-5FDB92C8699E}"/>
                </a:ext>
              </a:extLst>
            </p:cNvPr>
            <p:cNvGrpSpPr>
              <a:grpSpLocks/>
            </p:cNvGrpSpPr>
            <p:nvPr/>
          </p:nvGrpSpPr>
          <p:grpSpPr bwMode="auto">
            <a:xfrm>
              <a:off x="5060157" y="1766886"/>
              <a:ext cx="352425" cy="763587"/>
              <a:chOff x="3279" y="1701"/>
              <a:chExt cx="222" cy="481"/>
            </a:xfrm>
          </p:grpSpPr>
          <p:sp>
            <p:nvSpPr>
              <p:cNvPr id="74915" name="Freeform 52">
                <a:extLst>
                  <a:ext uri="{FF2B5EF4-FFF2-40B4-BE49-F238E27FC236}">
                    <a16:creationId xmlns:a16="http://schemas.microsoft.com/office/drawing/2014/main" id="{D80D6AF8-BC41-40FE-BC8E-E8B24EC55091}"/>
                  </a:ext>
                </a:extLst>
              </p:cNvPr>
              <p:cNvSpPr>
                <a:spLocks/>
              </p:cNvSpPr>
              <p:nvPr/>
            </p:nvSpPr>
            <p:spPr bwMode="auto">
              <a:xfrm>
                <a:off x="3288" y="1701"/>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916" name="Rectangle 53">
                <a:extLst>
                  <a:ext uri="{FF2B5EF4-FFF2-40B4-BE49-F238E27FC236}">
                    <a16:creationId xmlns:a16="http://schemas.microsoft.com/office/drawing/2014/main" id="{D884D3CB-8FD4-49A3-833B-09CE2DBB3368}"/>
                  </a:ext>
                </a:extLst>
              </p:cNvPr>
              <p:cNvSpPr>
                <a:spLocks noChangeArrowheads="1"/>
              </p:cNvSpPr>
              <p:nvPr/>
            </p:nvSpPr>
            <p:spPr bwMode="auto">
              <a:xfrm rot="5400000">
                <a:off x="3192" y="1824"/>
                <a:ext cx="38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ALU</a:t>
                </a:r>
              </a:p>
            </p:txBody>
          </p:sp>
        </p:grpSp>
        <p:grpSp>
          <p:nvGrpSpPr>
            <p:cNvPr id="74814" name="Group 54">
              <a:extLst>
                <a:ext uri="{FF2B5EF4-FFF2-40B4-BE49-F238E27FC236}">
                  <a16:creationId xmlns:a16="http://schemas.microsoft.com/office/drawing/2014/main" id="{DC4FD229-F18C-4758-B8D8-82F00EE003B5}"/>
                </a:ext>
              </a:extLst>
            </p:cNvPr>
            <p:cNvGrpSpPr>
              <a:grpSpLocks/>
            </p:cNvGrpSpPr>
            <p:nvPr/>
          </p:nvGrpSpPr>
          <p:grpSpPr bwMode="auto">
            <a:xfrm>
              <a:off x="3580607" y="1919286"/>
              <a:ext cx="563562" cy="458787"/>
              <a:chOff x="2347" y="1797"/>
              <a:chExt cx="355" cy="289"/>
            </a:xfrm>
          </p:grpSpPr>
          <p:sp>
            <p:nvSpPr>
              <p:cNvPr id="74911" name="Rectangle 55">
                <a:extLst>
                  <a:ext uri="{FF2B5EF4-FFF2-40B4-BE49-F238E27FC236}">
                    <a16:creationId xmlns:a16="http://schemas.microsoft.com/office/drawing/2014/main" id="{4225C466-FC01-42A7-AB50-63E39E6B0F24}"/>
                  </a:ext>
                </a:extLst>
              </p:cNvPr>
              <p:cNvSpPr>
                <a:spLocks noChangeArrowheads="1"/>
              </p:cNvSpPr>
              <p:nvPr/>
            </p:nvSpPr>
            <p:spPr bwMode="auto">
              <a:xfrm>
                <a:off x="2347" y="1803"/>
                <a:ext cx="2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Im</a:t>
                </a:r>
              </a:p>
            </p:txBody>
          </p:sp>
          <p:grpSp>
            <p:nvGrpSpPr>
              <p:cNvPr id="74912" name="Group 56">
                <a:extLst>
                  <a:ext uri="{FF2B5EF4-FFF2-40B4-BE49-F238E27FC236}">
                    <a16:creationId xmlns:a16="http://schemas.microsoft.com/office/drawing/2014/main" id="{31A6E8A0-E96B-478F-AF7C-B847DFBA3164}"/>
                  </a:ext>
                </a:extLst>
              </p:cNvPr>
              <p:cNvGrpSpPr>
                <a:grpSpLocks/>
              </p:cNvGrpSpPr>
              <p:nvPr/>
            </p:nvGrpSpPr>
            <p:grpSpPr bwMode="auto">
              <a:xfrm>
                <a:off x="2362" y="1797"/>
                <a:ext cx="340" cy="289"/>
                <a:chOff x="2362" y="1797"/>
                <a:chExt cx="340" cy="289"/>
              </a:xfrm>
            </p:grpSpPr>
            <p:sp>
              <p:nvSpPr>
                <p:cNvPr id="74913" name="Freeform 57">
                  <a:extLst>
                    <a:ext uri="{FF2B5EF4-FFF2-40B4-BE49-F238E27FC236}">
                      <a16:creationId xmlns:a16="http://schemas.microsoft.com/office/drawing/2014/main" id="{83567AAE-ABEC-4111-83E1-35CCEBAB20BB}"/>
                    </a:ext>
                  </a:extLst>
                </p:cNvPr>
                <p:cNvSpPr>
                  <a:spLocks/>
                </p:cNvSpPr>
                <p:nvPr/>
              </p:nvSpPr>
              <p:spPr bwMode="auto">
                <a:xfrm>
                  <a:off x="2362" y="1797"/>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914" name="Freeform 58">
                  <a:extLst>
                    <a:ext uri="{FF2B5EF4-FFF2-40B4-BE49-F238E27FC236}">
                      <a16:creationId xmlns:a16="http://schemas.microsoft.com/office/drawing/2014/main" id="{FD4ECD73-6D55-45AC-8861-B4A20B094970}"/>
                    </a:ext>
                  </a:extLst>
                </p:cNvPr>
                <p:cNvSpPr>
                  <a:spLocks/>
                </p:cNvSpPr>
                <p:nvPr/>
              </p:nvSpPr>
              <p:spPr bwMode="auto">
                <a:xfrm>
                  <a:off x="2531" y="1797"/>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74815" name="Rectangle 59">
              <a:extLst>
                <a:ext uri="{FF2B5EF4-FFF2-40B4-BE49-F238E27FC236}">
                  <a16:creationId xmlns:a16="http://schemas.microsoft.com/office/drawing/2014/main" id="{64667F10-6B57-42B7-AD32-A7FA994967C2}"/>
                </a:ext>
              </a:extLst>
            </p:cNvPr>
            <p:cNvSpPr>
              <a:spLocks noChangeArrowheads="1"/>
            </p:cNvSpPr>
            <p:nvPr/>
          </p:nvSpPr>
          <p:spPr bwMode="auto">
            <a:xfrm>
              <a:off x="4310857" y="1936748"/>
              <a:ext cx="5191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sp>
          <p:nvSpPr>
            <p:cNvPr id="74816" name="Freeform 60">
              <a:extLst>
                <a:ext uri="{FF2B5EF4-FFF2-40B4-BE49-F238E27FC236}">
                  <a16:creationId xmlns:a16="http://schemas.microsoft.com/office/drawing/2014/main" id="{6F32C36E-02EA-43FF-9AFE-F7E551D4220B}"/>
                </a:ext>
              </a:extLst>
            </p:cNvPr>
            <p:cNvSpPr>
              <a:spLocks/>
            </p:cNvSpPr>
            <p:nvPr/>
          </p:nvSpPr>
          <p:spPr bwMode="auto">
            <a:xfrm>
              <a:off x="4334669" y="1919286"/>
              <a:ext cx="236538" cy="458787"/>
            </a:xfrm>
            <a:custGeom>
              <a:avLst/>
              <a:gdLst>
                <a:gd name="T0" fmla="*/ 2147483646 w 149"/>
                <a:gd name="T1" fmla="*/ 0 h 289"/>
                <a:gd name="T2" fmla="*/ 0 w 149"/>
                <a:gd name="T3" fmla="*/ 0 h 289"/>
                <a:gd name="T4" fmla="*/ 0 w 149"/>
                <a:gd name="T5" fmla="*/ 2147483646 h 289"/>
                <a:gd name="T6" fmla="*/ 2147483646 w 149"/>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17" name="Line 61">
              <a:extLst>
                <a:ext uri="{FF2B5EF4-FFF2-40B4-BE49-F238E27FC236}">
                  <a16:creationId xmlns:a16="http://schemas.microsoft.com/office/drawing/2014/main" id="{0672686B-1368-496E-AC3A-089517DC0660}"/>
                </a:ext>
              </a:extLst>
            </p:cNvPr>
            <p:cNvSpPr>
              <a:spLocks noChangeShapeType="1"/>
            </p:cNvSpPr>
            <p:nvPr/>
          </p:nvSpPr>
          <p:spPr bwMode="auto">
            <a:xfrm>
              <a:off x="4145757" y="2147886"/>
              <a:ext cx="165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18" name="Freeform 62">
              <a:extLst>
                <a:ext uri="{FF2B5EF4-FFF2-40B4-BE49-F238E27FC236}">
                  <a16:creationId xmlns:a16="http://schemas.microsoft.com/office/drawing/2014/main" id="{70DB20B9-8BBE-4AAB-8B35-F9AE46227E96}"/>
                </a:ext>
              </a:extLst>
            </p:cNvPr>
            <p:cNvSpPr>
              <a:spLocks/>
            </p:cNvSpPr>
            <p:nvPr/>
          </p:nvSpPr>
          <p:spPr bwMode="auto">
            <a:xfrm>
              <a:off x="4250532" y="1995486"/>
              <a:ext cx="76200" cy="153987"/>
            </a:xfrm>
            <a:custGeom>
              <a:avLst/>
              <a:gdLst>
                <a:gd name="T0" fmla="*/ 0 w 48"/>
                <a:gd name="T1" fmla="*/ 2147483646 h 97"/>
                <a:gd name="T2" fmla="*/ 0 w 48"/>
                <a:gd name="T3" fmla="*/ 0 h 97"/>
                <a:gd name="T4" fmla="*/ 2147483646 w 48"/>
                <a:gd name="T5" fmla="*/ 0 h 97"/>
                <a:gd name="T6" fmla="*/ 2147483646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19" name="Line 63">
              <a:extLst>
                <a:ext uri="{FF2B5EF4-FFF2-40B4-BE49-F238E27FC236}">
                  <a16:creationId xmlns:a16="http://schemas.microsoft.com/office/drawing/2014/main" id="{9048F566-BEAB-47E2-8E2D-7CA6258BAD93}"/>
                </a:ext>
              </a:extLst>
            </p:cNvPr>
            <p:cNvSpPr>
              <a:spLocks noChangeShapeType="1"/>
            </p:cNvSpPr>
            <p:nvPr/>
          </p:nvSpPr>
          <p:spPr bwMode="auto">
            <a:xfrm>
              <a:off x="4806157" y="1995486"/>
              <a:ext cx="2619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20" name="Rectangle 64">
              <a:extLst>
                <a:ext uri="{FF2B5EF4-FFF2-40B4-BE49-F238E27FC236}">
                  <a16:creationId xmlns:a16="http://schemas.microsoft.com/office/drawing/2014/main" id="{B7FC48B7-5486-4CEB-849E-20DA312C3AF7}"/>
                </a:ext>
              </a:extLst>
            </p:cNvPr>
            <p:cNvSpPr>
              <a:spLocks noChangeArrowheads="1"/>
            </p:cNvSpPr>
            <p:nvPr/>
          </p:nvSpPr>
          <p:spPr bwMode="auto">
            <a:xfrm>
              <a:off x="5607844" y="1928811"/>
              <a:ext cx="4968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Dm</a:t>
              </a:r>
            </a:p>
          </p:txBody>
        </p:sp>
        <p:grpSp>
          <p:nvGrpSpPr>
            <p:cNvPr id="74821" name="Group 65">
              <a:extLst>
                <a:ext uri="{FF2B5EF4-FFF2-40B4-BE49-F238E27FC236}">
                  <a16:creationId xmlns:a16="http://schemas.microsoft.com/office/drawing/2014/main" id="{290B0369-2827-49A8-A1A0-CEE0BEEC3F71}"/>
                </a:ext>
              </a:extLst>
            </p:cNvPr>
            <p:cNvGrpSpPr>
              <a:grpSpLocks/>
            </p:cNvGrpSpPr>
            <p:nvPr/>
          </p:nvGrpSpPr>
          <p:grpSpPr bwMode="auto">
            <a:xfrm>
              <a:off x="5682457" y="1919286"/>
              <a:ext cx="515937" cy="458787"/>
              <a:chOff x="3671" y="1797"/>
              <a:chExt cx="325" cy="289"/>
            </a:xfrm>
          </p:grpSpPr>
          <p:sp>
            <p:nvSpPr>
              <p:cNvPr id="74909" name="Freeform 66">
                <a:extLst>
                  <a:ext uri="{FF2B5EF4-FFF2-40B4-BE49-F238E27FC236}">
                    <a16:creationId xmlns:a16="http://schemas.microsoft.com/office/drawing/2014/main" id="{9AB60B77-7026-4C8D-B311-0ABDB0B77717}"/>
                  </a:ext>
                </a:extLst>
              </p:cNvPr>
              <p:cNvSpPr>
                <a:spLocks/>
              </p:cNvSpPr>
              <p:nvPr/>
            </p:nvSpPr>
            <p:spPr bwMode="auto">
              <a:xfrm>
                <a:off x="3671" y="1797"/>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910" name="Freeform 67">
                <a:extLst>
                  <a:ext uri="{FF2B5EF4-FFF2-40B4-BE49-F238E27FC236}">
                    <a16:creationId xmlns:a16="http://schemas.microsoft.com/office/drawing/2014/main" id="{8E88AB4F-E5A4-4441-B86A-01BC8C546A46}"/>
                  </a:ext>
                </a:extLst>
              </p:cNvPr>
              <p:cNvSpPr>
                <a:spLocks/>
              </p:cNvSpPr>
              <p:nvPr/>
            </p:nvSpPr>
            <p:spPr bwMode="auto">
              <a:xfrm>
                <a:off x="3832" y="1797"/>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4822" name="Rectangle 68">
              <a:extLst>
                <a:ext uri="{FF2B5EF4-FFF2-40B4-BE49-F238E27FC236}">
                  <a16:creationId xmlns:a16="http://schemas.microsoft.com/office/drawing/2014/main" id="{74CB923C-213C-485A-8729-AE152D05F2E6}"/>
                </a:ext>
              </a:extLst>
            </p:cNvPr>
            <p:cNvSpPr>
              <a:spLocks noChangeArrowheads="1"/>
            </p:cNvSpPr>
            <p:nvPr/>
          </p:nvSpPr>
          <p:spPr bwMode="auto">
            <a:xfrm>
              <a:off x="6388894" y="1928811"/>
              <a:ext cx="5191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grpSp>
          <p:nvGrpSpPr>
            <p:cNvPr id="74823" name="Group 69">
              <a:extLst>
                <a:ext uri="{FF2B5EF4-FFF2-40B4-BE49-F238E27FC236}">
                  <a16:creationId xmlns:a16="http://schemas.microsoft.com/office/drawing/2014/main" id="{CFAFF8B8-561D-40FC-BD6A-BCF617A46443}"/>
                </a:ext>
              </a:extLst>
            </p:cNvPr>
            <p:cNvGrpSpPr>
              <a:grpSpLocks/>
            </p:cNvGrpSpPr>
            <p:nvPr/>
          </p:nvGrpSpPr>
          <p:grpSpPr bwMode="auto">
            <a:xfrm>
              <a:off x="6425407" y="1919286"/>
              <a:ext cx="450850" cy="458787"/>
              <a:chOff x="4139" y="1797"/>
              <a:chExt cx="284" cy="289"/>
            </a:xfrm>
          </p:grpSpPr>
          <p:sp>
            <p:nvSpPr>
              <p:cNvPr id="74907" name="Freeform 70">
                <a:extLst>
                  <a:ext uri="{FF2B5EF4-FFF2-40B4-BE49-F238E27FC236}">
                    <a16:creationId xmlns:a16="http://schemas.microsoft.com/office/drawing/2014/main" id="{380FE0FE-09C7-4B38-BBEA-18229315C5BA}"/>
                  </a:ext>
                </a:extLst>
              </p:cNvPr>
              <p:cNvSpPr>
                <a:spLocks/>
              </p:cNvSpPr>
              <p:nvPr/>
            </p:nvSpPr>
            <p:spPr bwMode="auto">
              <a:xfrm>
                <a:off x="4139" y="1797"/>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908" name="Freeform 71">
                <a:extLst>
                  <a:ext uri="{FF2B5EF4-FFF2-40B4-BE49-F238E27FC236}">
                    <a16:creationId xmlns:a16="http://schemas.microsoft.com/office/drawing/2014/main" id="{D950A67A-D7D8-4400-AC0E-ECAA7948C8BB}"/>
                  </a:ext>
                </a:extLst>
              </p:cNvPr>
              <p:cNvSpPr>
                <a:spLocks/>
              </p:cNvSpPr>
              <p:nvPr/>
            </p:nvSpPr>
            <p:spPr bwMode="auto">
              <a:xfrm>
                <a:off x="4280" y="1797"/>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4824" name="Line 72">
              <a:extLst>
                <a:ext uri="{FF2B5EF4-FFF2-40B4-BE49-F238E27FC236}">
                  <a16:creationId xmlns:a16="http://schemas.microsoft.com/office/drawing/2014/main" id="{81D911F2-CFDC-4414-87BD-734EC26BF6FA}"/>
                </a:ext>
              </a:extLst>
            </p:cNvPr>
            <p:cNvSpPr>
              <a:spLocks noChangeShapeType="1"/>
            </p:cNvSpPr>
            <p:nvPr/>
          </p:nvSpPr>
          <p:spPr bwMode="auto">
            <a:xfrm>
              <a:off x="6185694" y="2147886"/>
              <a:ext cx="2333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25" name="Line 73">
              <a:extLst>
                <a:ext uri="{FF2B5EF4-FFF2-40B4-BE49-F238E27FC236}">
                  <a16:creationId xmlns:a16="http://schemas.microsoft.com/office/drawing/2014/main" id="{D9BB3857-5889-4094-8344-CB59953768C8}"/>
                </a:ext>
              </a:extLst>
            </p:cNvPr>
            <p:cNvSpPr>
              <a:spLocks noChangeShapeType="1"/>
            </p:cNvSpPr>
            <p:nvPr/>
          </p:nvSpPr>
          <p:spPr bwMode="auto">
            <a:xfrm>
              <a:off x="5417344" y="2147886"/>
              <a:ext cx="2587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26" name="Freeform 74">
              <a:extLst>
                <a:ext uri="{FF2B5EF4-FFF2-40B4-BE49-F238E27FC236}">
                  <a16:creationId xmlns:a16="http://schemas.microsoft.com/office/drawing/2014/main" id="{B601E866-68EF-40E1-BD67-A2D513AD954F}"/>
                </a:ext>
              </a:extLst>
            </p:cNvPr>
            <p:cNvSpPr>
              <a:spLocks/>
            </p:cNvSpPr>
            <p:nvPr/>
          </p:nvSpPr>
          <p:spPr bwMode="auto">
            <a:xfrm>
              <a:off x="5615782" y="2147886"/>
              <a:ext cx="684212" cy="306387"/>
            </a:xfrm>
            <a:custGeom>
              <a:avLst/>
              <a:gdLst>
                <a:gd name="T0" fmla="*/ 0 w 431"/>
                <a:gd name="T1" fmla="*/ 0 h 193"/>
                <a:gd name="T2" fmla="*/ 0 w 431"/>
                <a:gd name="T3" fmla="*/ 2147483646 h 193"/>
                <a:gd name="T4" fmla="*/ 2147483646 w 431"/>
                <a:gd name="T5" fmla="*/ 2147483646 h 193"/>
                <a:gd name="T6" fmla="*/ 2147483646 w 431"/>
                <a:gd name="T7" fmla="*/ 2147483646 h 193"/>
                <a:gd name="T8" fmla="*/ 2147483646 w 431"/>
                <a:gd name="T9" fmla="*/ 0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27" name="Line 75">
              <a:extLst>
                <a:ext uri="{FF2B5EF4-FFF2-40B4-BE49-F238E27FC236}">
                  <a16:creationId xmlns:a16="http://schemas.microsoft.com/office/drawing/2014/main" id="{EC8B7ABE-C9B1-446A-AE3C-882197BB90E9}"/>
                </a:ext>
              </a:extLst>
            </p:cNvPr>
            <p:cNvSpPr>
              <a:spLocks noChangeShapeType="1"/>
            </p:cNvSpPr>
            <p:nvPr/>
          </p:nvSpPr>
          <p:spPr bwMode="auto">
            <a:xfrm>
              <a:off x="4806157" y="2300286"/>
              <a:ext cx="2619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28" name="Freeform 76">
              <a:extLst>
                <a:ext uri="{FF2B5EF4-FFF2-40B4-BE49-F238E27FC236}">
                  <a16:creationId xmlns:a16="http://schemas.microsoft.com/office/drawing/2014/main" id="{612C2514-1A4B-407C-82B4-26680ADD02E3}"/>
                </a:ext>
              </a:extLst>
            </p:cNvPr>
            <p:cNvSpPr>
              <a:spLocks/>
            </p:cNvSpPr>
            <p:nvPr/>
          </p:nvSpPr>
          <p:spPr bwMode="auto">
            <a:xfrm>
              <a:off x="4972844" y="2139948"/>
              <a:ext cx="534988" cy="441325"/>
            </a:xfrm>
            <a:custGeom>
              <a:avLst/>
              <a:gdLst>
                <a:gd name="T0" fmla="*/ 0 w 337"/>
                <a:gd name="T1" fmla="*/ 2147483646 h 278"/>
                <a:gd name="T2" fmla="*/ 0 w 337"/>
                <a:gd name="T3" fmla="*/ 2147483646 h 278"/>
                <a:gd name="T4" fmla="*/ 2147483646 w 337"/>
                <a:gd name="T5" fmla="*/ 2147483646 h 278"/>
                <a:gd name="T6" fmla="*/ 2147483646 w 337"/>
                <a:gd name="T7" fmla="*/ 2147483646 h 278"/>
                <a:gd name="T8" fmla="*/ 2147483646 w 337"/>
                <a:gd name="T9" fmla="*/ 0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29" name="Freeform 77">
              <a:extLst>
                <a:ext uri="{FF2B5EF4-FFF2-40B4-BE49-F238E27FC236}">
                  <a16:creationId xmlns:a16="http://schemas.microsoft.com/office/drawing/2014/main" id="{E1F44FEA-D0A0-4DAD-8C39-727738DEA996}"/>
                </a:ext>
              </a:extLst>
            </p:cNvPr>
            <p:cNvSpPr>
              <a:spLocks/>
            </p:cNvSpPr>
            <p:nvPr/>
          </p:nvSpPr>
          <p:spPr bwMode="auto">
            <a:xfrm>
              <a:off x="6293644" y="2859086"/>
              <a:ext cx="684213" cy="306387"/>
            </a:xfrm>
            <a:custGeom>
              <a:avLst/>
              <a:gdLst>
                <a:gd name="T0" fmla="*/ 0 w 431"/>
                <a:gd name="T1" fmla="*/ 0 h 193"/>
                <a:gd name="T2" fmla="*/ 0 w 431"/>
                <a:gd name="T3" fmla="*/ 2147483646 h 193"/>
                <a:gd name="T4" fmla="*/ 2147483646 w 431"/>
                <a:gd name="T5" fmla="*/ 2147483646 h 193"/>
                <a:gd name="T6" fmla="*/ 2147483646 w 431"/>
                <a:gd name="T7" fmla="*/ 2147483646 h 193"/>
                <a:gd name="T8" fmla="*/ 2147483646 w 431"/>
                <a:gd name="T9" fmla="*/ 0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4830" name="Group 78">
              <a:extLst>
                <a:ext uri="{FF2B5EF4-FFF2-40B4-BE49-F238E27FC236}">
                  <a16:creationId xmlns:a16="http://schemas.microsoft.com/office/drawing/2014/main" id="{4EE1DAAD-9A88-4D90-ADE8-9CC7E5EA7DBC}"/>
                </a:ext>
              </a:extLst>
            </p:cNvPr>
            <p:cNvGrpSpPr>
              <a:grpSpLocks/>
            </p:cNvGrpSpPr>
            <p:nvPr/>
          </p:nvGrpSpPr>
          <p:grpSpPr bwMode="auto">
            <a:xfrm>
              <a:off x="5738019" y="2478086"/>
              <a:ext cx="352425" cy="763587"/>
              <a:chOff x="3706" y="2149"/>
              <a:chExt cx="222" cy="481"/>
            </a:xfrm>
          </p:grpSpPr>
          <p:sp>
            <p:nvSpPr>
              <p:cNvPr id="74905" name="Freeform 79">
                <a:extLst>
                  <a:ext uri="{FF2B5EF4-FFF2-40B4-BE49-F238E27FC236}">
                    <a16:creationId xmlns:a16="http://schemas.microsoft.com/office/drawing/2014/main" id="{AB22CCC8-C988-4077-9F84-C4CDF4CD843A}"/>
                  </a:ext>
                </a:extLst>
              </p:cNvPr>
              <p:cNvSpPr>
                <a:spLocks/>
              </p:cNvSpPr>
              <p:nvPr/>
            </p:nvSpPr>
            <p:spPr bwMode="auto">
              <a:xfrm>
                <a:off x="3715" y="2149"/>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906" name="Rectangle 80">
                <a:extLst>
                  <a:ext uri="{FF2B5EF4-FFF2-40B4-BE49-F238E27FC236}">
                    <a16:creationId xmlns:a16="http://schemas.microsoft.com/office/drawing/2014/main" id="{237C1E98-5362-4757-9770-41EA27AF5219}"/>
                  </a:ext>
                </a:extLst>
              </p:cNvPr>
              <p:cNvSpPr>
                <a:spLocks noChangeArrowheads="1"/>
              </p:cNvSpPr>
              <p:nvPr/>
            </p:nvSpPr>
            <p:spPr bwMode="auto">
              <a:xfrm rot="5400000">
                <a:off x="3619" y="2272"/>
                <a:ext cx="38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ALU</a:t>
                </a:r>
              </a:p>
            </p:txBody>
          </p:sp>
        </p:grpSp>
        <p:grpSp>
          <p:nvGrpSpPr>
            <p:cNvPr id="74831" name="Group 81">
              <a:extLst>
                <a:ext uri="{FF2B5EF4-FFF2-40B4-BE49-F238E27FC236}">
                  <a16:creationId xmlns:a16="http://schemas.microsoft.com/office/drawing/2014/main" id="{39A6EAB3-21B5-4368-859A-52682DA775B4}"/>
                </a:ext>
              </a:extLst>
            </p:cNvPr>
            <p:cNvGrpSpPr>
              <a:grpSpLocks/>
            </p:cNvGrpSpPr>
            <p:nvPr/>
          </p:nvGrpSpPr>
          <p:grpSpPr bwMode="auto">
            <a:xfrm>
              <a:off x="4258469" y="2630486"/>
              <a:ext cx="563563" cy="458787"/>
              <a:chOff x="2774" y="2245"/>
              <a:chExt cx="355" cy="289"/>
            </a:xfrm>
          </p:grpSpPr>
          <p:sp>
            <p:nvSpPr>
              <p:cNvPr id="74901" name="Rectangle 82">
                <a:extLst>
                  <a:ext uri="{FF2B5EF4-FFF2-40B4-BE49-F238E27FC236}">
                    <a16:creationId xmlns:a16="http://schemas.microsoft.com/office/drawing/2014/main" id="{073F9BCF-7949-4671-B49C-66EE104DA1C0}"/>
                  </a:ext>
                </a:extLst>
              </p:cNvPr>
              <p:cNvSpPr>
                <a:spLocks noChangeArrowheads="1"/>
              </p:cNvSpPr>
              <p:nvPr/>
            </p:nvSpPr>
            <p:spPr bwMode="auto">
              <a:xfrm>
                <a:off x="2774" y="2251"/>
                <a:ext cx="2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Im</a:t>
                </a:r>
              </a:p>
            </p:txBody>
          </p:sp>
          <p:grpSp>
            <p:nvGrpSpPr>
              <p:cNvPr id="74902" name="Group 83">
                <a:extLst>
                  <a:ext uri="{FF2B5EF4-FFF2-40B4-BE49-F238E27FC236}">
                    <a16:creationId xmlns:a16="http://schemas.microsoft.com/office/drawing/2014/main" id="{42980402-93FD-443B-8099-B39FE2AC15EA}"/>
                  </a:ext>
                </a:extLst>
              </p:cNvPr>
              <p:cNvGrpSpPr>
                <a:grpSpLocks/>
              </p:cNvGrpSpPr>
              <p:nvPr/>
            </p:nvGrpSpPr>
            <p:grpSpPr bwMode="auto">
              <a:xfrm>
                <a:off x="2789" y="2245"/>
                <a:ext cx="340" cy="289"/>
                <a:chOff x="2789" y="2245"/>
                <a:chExt cx="340" cy="289"/>
              </a:xfrm>
            </p:grpSpPr>
            <p:sp>
              <p:nvSpPr>
                <p:cNvPr id="74903" name="Freeform 84">
                  <a:extLst>
                    <a:ext uri="{FF2B5EF4-FFF2-40B4-BE49-F238E27FC236}">
                      <a16:creationId xmlns:a16="http://schemas.microsoft.com/office/drawing/2014/main" id="{AAD71815-8FC8-43F8-8DA6-BCEBA22D0364}"/>
                    </a:ext>
                  </a:extLst>
                </p:cNvPr>
                <p:cNvSpPr>
                  <a:spLocks/>
                </p:cNvSpPr>
                <p:nvPr/>
              </p:nvSpPr>
              <p:spPr bwMode="auto">
                <a:xfrm>
                  <a:off x="2789" y="2245"/>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904" name="Freeform 85">
                  <a:extLst>
                    <a:ext uri="{FF2B5EF4-FFF2-40B4-BE49-F238E27FC236}">
                      <a16:creationId xmlns:a16="http://schemas.microsoft.com/office/drawing/2014/main" id="{2218A4CC-D238-4887-B627-B64D4ED1D66C}"/>
                    </a:ext>
                  </a:extLst>
                </p:cNvPr>
                <p:cNvSpPr>
                  <a:spLocks/>
                </p:cNvSpPr>
                <p:nvPr/>
              </p:nvSpPr>
              <p:spPr bwMode="auto">
                <a:xfrm>
                  <a:off x="2958" y="2245"/>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74832" name="Rectangle 86">
              <a:extLst>
                <a:ext uri="{FF2B5EF4-FFF2-40B4-BE49-F238E27FC236}">
                  <a16:creationId xmlns:a16="http://schemas.microsoft.com/office/drawing/2014/main" id="{C0C63200-ADCF-442D-B28E-90543A92CE70}"/>
                </a:ext>
              </a:extLst>
            </p:cNvPr>
            <p:cNvSpPr>
              <a:spLocks noChangeArrowheads="1"/>
            </p:cNvSpPr>
            <p:nvPr/>
          </p:nvSpPr>
          <p:spPr bwMode="auto">
            <a:xfrm>
              <a:off x="4988719" y="2647948"/>
              <a:ext cx="5191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sp>
          <p:nvSpPr>
            <p:cNvPr id="74833" name="Freeform 87">
              <a:extLst>
                <a:ext uri="{FF2B5EF4-FFF2-40B4-BE49-F238E27FC236}">
                  <a16:creationId xmlns:a16="http://schemas.microsoft.com/office/drawing/2014/main" id="{EB112E18-ADB5-48C1-B07F-B87B8D49D479}"/>
                </a:ext>
              </a:extLst>
            </p:cNvPr>
            <p:cNvSpPr>
              <a:spLocks/>
            </p:cNvSpPr>
            <p:nvPr/>
          </p:nvSpPr>
          <p:spPr bwMode="auto">
            <a:xfrm>
              <a:off x="5012532" y="2630486"/>
              <a:ext cx="236537" cy="458787"/>
            </a:xfrm>
            <a:custGeom>
              <a:avLst/>
              <a:gdLst>
                <a:gd name="T0" fmla="*/ 2147483646 w 149"/>
                <a:gd name="T1" fmla="*/ 0 h 289"/>
                <a:gd name="T2" fmla="*/ 0 w 149"/>
                <a:gd name="T3" fmla="*/ 0 h 289"/>
                <a:gd name="T4" fmla="*/ 0 w 149"/>
                <a:gd name="T5" fmla="*/ 2147483646 h 289"/>
                <a:gd name="T6" fmla="*/ 2147483646 w 149"/>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34" name="Line 88">
              <a:extLst>
                <a:ext uri="{FF2B5EF4-FFF2-40B4-BE49-F238E27FC236}">
                  <a16:creationId xmlns:a16="http://schemas.microsoft.com/office/drawing/2014/main" id="{42C756C7-420C-4C84-84A8-EA4BF793A1B0}"/>
                </a:ext>
              </a:extLst>
            </p:cNvPr>
            <p:cNvSpPr>
              <a:spLocks noChangeShapeType="1"/>
            </p:cNvSpPr>
            <p:nvPr/>
          </p:nvSpPr>
          <p:spPr bwMode="auto">
            <a:xfrm>
              <a:off x="4823619" y="2859086"/>
              <a:ext cx="165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35" name="Freeform 89">
              <a:extLst>
                <a:ext uri="{FF2B5EF4-FFF2-40B4-BE49-F238E27FC236}">
                  <a16:creationId xmlns:a16="http://schemas.microsoft.com/office/drawing/2014/main" id="{52358B76-9FE2-44DC-B2C3-202A5650B708}"/>
                </a:ext>
              </a:extLst>
            </p:cNvPr>
            <p:cNvSpPr>
              <a:spLocks/>
            </p:cNvSpPr>
            <p:nvPr/>
          </p:nvSpPr>
          <p:spPr bwMode="auto">
            <a:xfrm>
              <a:off x="4928394" y="2706686"/>
              <a:ext cx="76200" cy="153987"/>
            </a:xfrm>
            <a:custGeom>
              <a:avLst/>
              <a:gdLst>
                <a:gd name="T0" fmla="*/ 0 w 48"/>
                <a:gd name="T1" fmla="*/ 2147483646 h 97"/>
                <a:gd name="T2" fmla="*/ 0 w 48"/>
                <a:gd name="T3" fmla="*/ 0 h 97"/>
                <a:gd name="T4" fmla="*/ 2147483646 w 48"/>
                <a:gd name="T5" fmla="*/ 0 h 97"/>
                <a:gd name="T6" fmla="*/ 2147483646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36" name="Line 90">
              <a:extLst>
                <a:ext uri="{FF2B5EF4-FFF2-40B4-BE49-F238E27FC236}">
                  <a16:creationId xmlns:a16="http://schemas.microsoft.com/office/drawing/2014/main" id="{62F173B2-D19D-4F69-B372-67B6BF43B50E}"/>
                </a:ext>
              </a:extLst>
            </p:cNvPr>
            <p:cNvSpPr>
              <a:spLocks noChangeShapeType="1"/>
            </p:cNvSpPr>
            <p:nvPr/>
          </p:nvSpPr>
          <p:spPr bwMode="auto">
            <a:xfrm>
              <a:off x="5484019" y="2706686"/>
              <a:ext cx="2619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37" name="Rectangle 91">
              <a:extLst>
                <a:ext uri="{FF2B5EF4-FFF2-40B4-BE49-F238E27FC236}">
                  <a16:creationId xmlns:a16="http://schemas.microsoft.com/office/drawing/2014/main" id="{3E9BF62C-134A-4779-86C2-2B4B14A7F44E}"/>
                </a:ext>
              </a:extLst>
            </p:cNvPr>
            <p:cNvSpPr>
              <a:spLocks noChangeArrowheads="1"/>
            </p:cNvSpPr>
            <p:nvPr/>
          </p:nvSpPr>
          <p:spPr bwMode="auto">
            <a:xfrm>
              <a:off x="6285707" y="2640011"/>
              <a:ext cx="496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Dm</a:t>
              </a:r>
            </a:p>
          </p:txBody>
        </p:sp>
        <p:grpSp>
          <p:nvGrpSpPr>
            <p:cNvPr id="74838" name="Group 92">
              <a:extLst>
                <a:ext uri="{FF2B5EF4-FFF2-40B4-BE49-F238E27FC236}">
                  <a16:creationId xmlns:a16="http://schemas.microsoft.com/office/drawing/2014/main" id="{8A683411-EA72-4BE8-8D95-3DA26300B514}"/>
                </a:ext>
              </a:extLst>
            </p:cNvPr>
            <p:cNvGrpSpPr>
              <a:grpSpLocks/>
            </p:cNvGrpSpPr>
            <p:nvPr/>
          </p:nvGrpSpPr>
          <p:grpSpPr bwMode="auto">
            <a:xfrm>
              <a:off x="6360319" y="2630486"/>
              <a:ext cx="515938" cy="458787"/>
              <a:chOff x="4098" y="2245"/>
              <a:chExt cx="325" cy="289"/>
            </a:xfrm>
          </p:grpSpPr>
          <p:sp>
            <p:nvSpPr>
              <p:cNvPr id="74899" name="Freeform 93">
                <a:extLst>
                  <a:ext uri="{FF2B5EF4-FFF2-40B4-BE49-F238E27FC236}">
                    <a16:creationId xmlns:a16="http://schemas.microsoft.com/office/drawing/2014/main" id="{D734886C-A087-4704-970D-8848047A4D35}"/>
                  </a:ext>
                </a:extLst>
              </p:cNvPr>
              <p:cNvSpPr>
                <a:spLocks/>
              </p:cNvSpPr>
              <p:nvPr/>
            </p:nvSpPr>
            <p:spPr bwMode="auto">
              <a:xfrm>
                <a:off x="4098" y="2245"/>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900" name="Freeform 94">
                <a:extLst>
                  <a:ext uri="{FF2B5EF4-FFF2-40B4-BE49-F238E27FC236}">
                    <a16:creationId xmlns:a16="http://schemas.microsoft.com/office/drawing/2014/main" id="{58C85090-E113-40E9-82C4-5B5A396E4452}"/>
                  </a:ext>
                </a:extLst>
              </p:cNvPr>
              <p:cNvSpPr>
                <a:spLocks/>
              </p:cNvSpPr>
              <p:nvPr/>
            </p:nvSpPr>
            <p:spPr bwMode="auto">
              <a:xfrm>
                <a:off x="4259" y="2245"/>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4839" name="Rectangle 95">
              <a:extLst>
                <a:ext uri="{FF2B5EF4-FFF2-40B4-BE49-F238E27FC236}">
                  <a16:creationId xmlns:a16="http://schemas.microsoft.com/office/drawing/2014/main" id="{F8683669-EB5A-4217-AEBE-7316432030AF}"/>
                </a:ext>
              </a:extLst>
            </p:cNvPr>
            <p:cNvSpPr>
              <a:spLocks noChangeArrowheads="1"/>
            </p:cNvSpPr>
            <p:nvPr/>
          </p:nvSpPr>
          <p:spPr bwMode="auto">
            <a:xfrm>
              <a:off x="7066757" y="2640011"/>
              <a:ext cx="5191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grpSp>
          <p:nvGrpSpPr>
            <p:cNvPr id="74840" name="Group 96">
              <a:extLst>
                <a:ext uri="{FF2B5EF4-FFF2-40B4-BE49-F238E27FC236}">
                  <a16:creationId xmlns:a16="http://schemas.microsoft.com/office/drawing/2014/main" id="{6304E2CE-A2E0-44DB-9D98-60B8A4D46B02}"/>
                </a:ext>
              </a:extLst>
            </p:cNvPr>
            <p:cNvGrpSpPr>
              <a:grpSpLocks/>
            </p:cNvGrpSpPr>
            <p:nvPr/>
          </p:nvGrpSpPr>
          <p:grpSpPr bwMode="auto">
            <a:xfrm>
              <a:off x="7103269" y="2630486"/>
              <a:ext cx="450850" cy="458787"/>
              <a:chOff x="4566" y="2245"/>
              <a:chExt cx="284" cy="289"/>
            </a:xfrm>
          </p:grpSpPr>
          <p:sp>
            <p:nvSpPr>
              <p:cNvPr id="74897" name="Freeform 97">
                <a:extLst>
                  <a:ext uri="{FF2B5EF4-FFF2-40B4-BE49-F238E27FC236}">
                    <a16:creationId xmlns:a16="http://schemas.microsoft.com/office/drawing/2014/main" id="{F1F276DF-2D04-4EAB-86F1-72CA13D52948}"/>
                  </a:ext>
                </a:extLst>
              </p:cNvPr>
              <p:cNvSpPr>
                <a:spLocks/>
              </p:cNvSpPr>
              <p:nvPr/>
            </p:nvSpPr>
            <p:spPr bwMode="auto">
              <a:xfrm>
                <a:off x="4566" y="2245"/>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98" name="Freeform 98">
                <a:extLst>
                  <a:ext uri="{FF2B5EF4-FFF2-40B4-BE49-F238E27FC236}">
                    <a16:creationId xmlns:a16="http://schemas.microsoft.com/office/drawing/2014/main" id="{8723F21D-4984-4D0D-854B-69641F10173D}"/>
                  </a:ext>
                </a:extLst>
              </p:cNvPr>
              <p:cNvSpPr>
                <a:spLocks/>
              </p:cNvSpPr>
              <p:nvPr/>
            </p:nvSpPr>
            <p:spPr bwMode="auto">
              <a:xfrm>
                <a:off x="4707" y="2245"/>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4841" name="Line 99">
              <a:extLst>
                <a:ext uri="{FF2B5EF4-FFF2-40B4-BE49-F238E27FC236}">
                  <a16:creationId xmlns:a16="http://schemas.microsoft.com/office/drawing/2014/main" id="{98CC157A-6ED4-47C0-BCDB-D2D343579DA1}"/>
                </a:ext>
              </a:extLst>
            </p:cNvPr>
            <p:cNvSpPr>
              <a:spLocks noChangeShapeType="1"/>
            </p:cNvSpPr>
            <p:nvPr/>
          </p:nvSpPr>
          <p:spPr bwMode="auto">
            <a:xfrm>
              <a:off x="6863557" y="2859086"/>
              <a:ext cx="2333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42" name="Line 100">
              <a:extLst>
                <a:ext uri="{FF2B5EF4-FFF2-40B4-BE49-F238E27FC236}">
                  <a16:creationId xmlns:a16="http://schemas.microsoft.com/office/drawing/2014/main" id="{044CED0F-B5CF-4859-A8FC-781169257561}"/>
                </a:ext>
              </a:extLst>
            </p:cNvPr>
            <p:cNvSpPr>
              <a:spLocks noChangeShapeType="1"/>
            </p:cNvSpPr>
            <p:nvPr/>
          </p:nvSpPr>
          <p:spPr bwMode="auto">
            <a:xfrm>
              <a:off x="6095207" y="2859086"/>
              <a:ext cx="2587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43" name="Line 101">
              <a:extLst>
                <a:ext uri="{FF2B5EF4-FFF2-40B4-BE49-F238E27FC236}">
                  <a16:creationId xmlns:a16="http://schemas.microsoft.com/office/drawing/2014/main" id="{F872E245-93C8-43DD-BEC4-823226A58EC7}"/>
                </a:ext>
              </a:extLst>
            </p:cNvPr>
            <p:cNvSpPr>
              <a:spLocks noChangeShapeType="1"/>
            </p:cNvSpPr>
            <p:nvPr/>
          </p:nvSpPr>
          <p:spPr bwMode="auto">
            <a:xfrm>
              <a:off x="5484019" y="3011486"/>
              <a:ext cx="2619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44" name="Freeform 102">
              <a:extLst>
                <a:ext uri="{FF2B5EF4-FFF2-40B4-BE49-F238E27FC236}">
                  <a16:creationId xmlns:a16="http://schemas.microsoft.com/office/drawing/2014/main" id="{9579146F-BDF7-4C37-861C-3688402E0988}"/>
                </a:ext>
              </a:extLst>
            </p:cNvPr>
            <p:cNvSpPr>
              <a:spLocks/>
            </p:cNvSpPr>
            <p:nvPr/>
          </p:nvSpPr>
          <p:spPr bwMode="auto">
            <a:xfrm>
              <a:off x="5663407" y="2851148"/>
              <a:ext cx="534987" cy="441325"/>
            </a:xfrm>
            <a:custGeom>
              <a:avLst/>
              <a:gdLst>
                <a:gd name="T0" fmla="*/ 0 w 337"/>
                <a:gd name="T1" fmla="*/ 2147483646 h 278"/>
                <a:gd name="T2" fmla="*/ 0 w 337"/>
                <a:gd name="T3" fmla="*/ 2147483646 h 278"/>
                <a:gd name="T4" fmla="*/ 2147483646 w 337"/>
                <a:gd name="T5" fmla="*/ 2147483646 h 278"/>
                <a:gd name="T6" fmla="*/ 2147483646 w 337"/>
                <a:gd name="T7" fmla="*/ 2147483646 h 278"/>
                <a:gd name="T8" fmla="*/ 2147483646 w 337"/>
                <a:gd name="T9" fmla="*/ 0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45" name="Freeform 103">
              <a:extLst>
                <a:ext uri="{FF2B5EF4-FFF2-40B4-BE49-F238E27FC236}">
                  <a16:creationId xmlns:a16="http://schemas.microsoft.com/office/drawing/2014/main" id="{350CC7C9-19AE-4BE9-917C-162F6854D29F}"/>
                </a:ext>
              </a:extLst>
            </p:cNvPr>
            <p:cNvSpPr>
              <a:spLocks/>
            </p:cNvSpPr>
            <p:nvPr/>
          </p:nvSpPr>
          <p:spPr bwMode="auto">
            <a:xfrm>
              <a:off x="6430169" y="3189286"/>
              <a:ext cx="338138" cy="763587"/>
            </a:xfrm>
            <a:custGeom>
              <a:avLst/>
              <a:gdLst>
                <a:gd name="T0" fmla="*/ 0 w 213"/>
                <a:gd name="T1" fmla="*/ 2147483646 h 481"/>
                <a:gd name="T2" fmla="*/ 2147483646 w 213"/>
                <a:gd name="T3" fmla="*/ 2147483646 h 481"/>
                <a:gd name="T4" fmla="*/ 0 w 213"/>
                <a:gd name="T5" fmla="*/ 2147483646 h 481"/>
                <a:gd name="T6" fmla="*/ 0 w 213"/>
                <a:gd name="T7" fmla="*/ 0 h 481"/>
                <a:gd name="T8" fmla="*/ 2147483646 w 213"/>
                <a:gd name="T9" fmla="*/ 2147483646 h 481"/>
                <a:gd name="T10" fmla="*/ 2147483646 w 213"/>
                <a:gd name="T11" fmla="*/ 2147483646 h 481"/>
                <a:gd name="T12" fmla="*/ 0 w 213"/>
                <a:gd name="T13" fmla="*/ 2147483646 h 481"/>
                <a:gd name="T14" fmla="*/ 0 w 213"/>
                <a:gd name="T15" fmla="*/ 2147483646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46" name="Freeform 104">
              <a:extLst>
                <a:ext uri="{FF2B5EF4-FFF2-40B4-BE49-F238E27FC236}">
                  <a16:creationId xmlns:a16="http://schemas.microsoft.com/office/drawing/2014/main" id="{D23460CC-69F3-43C7-8994-CA8604F11FC2}"/>
                </a:ext>
              </a:extLst>
            </p:cNvPr>
            <p:cNvSpPr>
              <a:spLocks/>
            </p:cNvSpPr>
            <p:nvPr/>
          </p:nvSpPr>
          <p:spPr bwMode="auto">
            <a:xfrm>
              <a:off x="6971507" y="3570286"/>
              <a:ext cx="684212" cy="306387"/>
            </a:xfrm>
            <a:custGeom>
              <a:avLst/>
              <a:gdLst>
                <a:gd name="T0" fmla="*/ 0 w 431"/>
                <a:gd name="T1" fmla="*/ 0 h 193"/>
                <a:gd name="T2" fmla="*/ 0 w 431"/>
                <a:gd name="T3" fmla="*/ 2147483646 h 193"/>
                <a:gd name="T4" fmla="*/ 2147483646 w 431"/>
                <a:gd name="T5" fmla="*/ 2147483646 h 193"/>
                <a:gd name="T6" fmla="*/ 2147483646 w 431"/>
                <a:gd name="T7" fmla="*/ 2147483646 h 193"/>
                <a:gd name="T8" fmla="*/ 2147483646 w 431"/>
                <a:gd name="T9" fmla="*/ 0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47" name="Freeform 105">
              <a:extLst>
                <a:ext uri="{FF2B5EF4-FFF2-40B4-BE49-F238E27FC236}">
                  <a16:creationId xmlns:a16="http://schemas.microsoft.com/office/drawing/2014/main" id="{B8D5C98A-66A5-40F6-9F88-6B47F58C2B54}"/>
                </a:ext>
              </a:extLst>
            </p:cNvPr>
            <p:cNvSpPr>
              <a:spLocks/>
            </p:cNvSpPr>
            <p:nvPr/>
          </p:nvSpPr>
          <p:spPr bwMode="auto">
            <a:xfrm>
              <a:off x="4960144" y="3341686"/>
              <a:ext cx="269875" cy="458787"/>
            </a:xfrm>
            <a:custGeom>
              <a:avLst/>
              <a:gdLst>
                <a:gd name="T0" fmla="*/ 2147483646 w 170"/>
                <a:gd name="T1" fmla="*/ 0 h 289"/>
                <a:gd name="T2" fmla="*/ 0 w 170"/>
                <a:gd name="T3" fmla="*/ 0 h 289"/>
                <a:gd name="T4" fmla="*/ 0 w 170"/>
                <a:gd name="T5" fmla="*/ 2147483646 h 289"/>
                <a:gd name="T6" fmla="*/ 2147483646 w 170"/>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48" name="Freeform 106">
              <a:extLst>
                <a:ext uri="{FF2B5EF4-FFF2-40B4-BE49-F238E27FC236}">
                  <a16:creationId xmlns:a16="http://schemas.microsoft.com/office/drawing/2014/main" id="{99F2D404-982C-412F-8E40-11EDE5FFF575}"/>
                </a:ext>
              </a:extLst>
            </p:cNvPr>
            <p:cNvSpPr>
              <a:spLocks/>
            </p:cNvSpPr>
            <p:nvPr/>
          </p:nvSpPr>
          <p:spPr bwMode="auto">
            <a:xfrm>
              <a:off x="5228432" y="3341686"/>
              <a:ext cx="271462" cy="458787"/>
            </a:xfrm>
            <a:custGeom>
              <a:avLst/>
              <a:gdLst>
                <a:gd name="T0" fmla="*/ 0 w 171"/>
                <a:gd name="T1" fmla="*/ 0 h 289"/>
                <a:gd name="T2" fmla="*/ 2147483646 w 171"/>
                <a:gd name="T3" fmla="*/ 0 h 289"/>
                <a:gd name="T4" fmla="*/ 2147483646 w 171"/>
                <a:gd name="T5" fmla="*/ 2147483646 h 289"/>
                <a:gd name="T6" fmla="*/ 0 w 171"/>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49" name="Rectangle 107">
              <a:extLst>
                <a:ext uri="{FF2B5EF4-FFF2-40B4-BE49-F238E27FC236}">
                  <a16:creationId xmlns:a16="http://schemas.microsoft.com/office/drawing/2014/main" id="{A4A56451-C68C-46E5-988A-34C0DCB8E43F}"/>
                </a:ext>
              </a:extLst>
            </p:cNvPr>
            <p:cNvSpPr>
              <a:spLocks noChangeArrowheads="1"/>
            </p:cNvSpPr>
            <p:nvPr/>
          </p:nvSpPr>
          <p:spPr bwMode="auto">
            <a:xfrm>
              <a:off x="4936332" y="3351211"/>
              <a:ext cx="4302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Im</a:t>
              </a:r>
            </a:p>
          </p:txBody>
        </p:sp>
        <p:sp>
          <p:nvSpPr>
            <p:cNvPr id="74850" name="Rectangle 108">
              <a:extLst>
                <a:ext uri="{FF2B5EF4-FFF2-40B4-BE49-F238E27FC236}">
                  <a16:creationId xmlns:a16="http://schemas.microsoft.com/office/drawing/2014/main" id="{B7EC90D1-3D19-4409-B216-CE5E5BD6463D}"/>
                </a:ext>
              </a:extLst>
            </p:cNvPr>
            <p:cNvSpPr>
              <a:spLocks noChangeArrowheads="1"/>
            </p:cNvSpPr>
            <p:nvPr/>
          </p:nvSpPr>
          <p:spPr bwMode="auto">
            <a:xfrm rot="5400000">
              <a:off x="6278564" y="3383754"/>
              <a:ext cx="6080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ALU</a:t>
              </a:r>
            </a:p>
          </p:txBody>
        </p:sp>
        <p:sp>
          <p:nvSpPr>
            <p:cNvPr id="74851" name="Rectangle 109">
              <a:extLst>
                <a:ext uri="{FF2B5EF4-FFF2-40B4-BE49-F238E27FC236}">
                  <a16:creationId xmlns:a16="http://schemas.microsoft.com/office/drawing/2014/main" id="{39377EE3-6BA7-48B7-A8DD-5236A01E055F}"/>
                </a:ext>
              </a:extLst>
            </p:cNvPr>
            <p:cNvSpPr>
              <a:spLocks noChangeArrowheads="1"/>
            </p:cNvSpPr>
            <p:nvPr/>
          </p:nvSpPr>
          <p:spPr bwMode="auto">
            <a:xfrm>
              <a:off x="5666582" y="3359148"/>
              <a:ext cx="5191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sp>
          <p:nvSpPr>
            <p:cNvPr id="74852" name="Freeform 110">
              <a:extLst>
                <a:ext uri="{FF2B5EF4-FFF2-40B4-BE49-F238E27FC236}">
                  <a16:creationId xmlns:a16="http://schemas.microsoft.com/office/drawing/2014/main" id="{A3518D05-BA41-4138-9510-0808CB043536}"/>
                </a:ext>
              </a:extLst>
            </p:cNvPr>
            <p:cNvSpPr>
              <a:spLocks/>
            </p:cNvSpPr>
            <p:nvPr/>
          </p:nvSpPr>
          <p:spPr bwMode="auto">
            <a:xfrm>
              <a:off x="5690394" y="3341686"/>
              <a:ext cx="236538" cy="458787"/>
            </a:xfrm>
            <a:custGeom>
              <a:avLst/>
              <a:gdLst>
                <a:gd name="T0" fmla="*/ 2147483646 w 149"/>
                <a:gd name="T1" fmla="*/ 0 h 289"/>
                <a:gd name="T2" fmla="*/ 0 w 149"/>
                <a:gd name="T3" fmla="*/ 0 h 289"/>
                <a:gd name="T4" fmla="*/ 0 w 149"/>
                <a:gd name="T5" fmla="*/ 2147483646 h 289"/>
                <a:gd name="T6" fmla="*/ 2147483646 w 149"/>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53" name="Line 111">
              <a:extLst>
                <a:ext uri="{FF2B5EF4-FFF2-40B4-BE49-F238E27FC236}">
                  <a16:creationId xmlns:a16="http://schemas.microsoft.com/office/drawing/2014/main" id="{1D23A0EE-FFB1-4526-B041-2D10634E6A63}"/>
                </a:ext>
              </a:extLst>
            </p:cNvPr>
            <p:cNvSpPr>
              <a:spLocks noChangeShapeType="1"/>
            </p:cNvSpPr>
            <p:nvPr/>
          </p:nvSpPr>
          <p:spPr bwMode="auto">
            <a:xfrm>
              <a:off x="5501482" y="3570286"/>
              <a:ext cx="165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54" name="Freeform 112">
              <a:extLst>
                <a:ext uri="{FF2B5EF4-FFF2-40B4-BE49-F238E27FC236}">
                  <a16:creationId xmlns:a16="http://schemas.microsoft.com/office/drawing/2014/main" id="{751F50EF-AC8C-4BDE-A48C-B2942E9D4BEE}"/>
                </a:ext>
              </a:extLst>
            </p:cNvPr>
            <p:cNvSpPr>
              <a:spLocks/>
            </p:cNvSpPr>
            <p:nvPr/>
          </p:nvSpPr>
          <p:spPr bwMode="auto">
            <a:xfrm>
              <a:off x="5606257" y="3417886"/>
              <a:ext cx="76200" cy="153987"/>
            </a:xfrm>
            <a:custGeom>
              <a:avLst/>
              <a:gdLst>
                <a:gd name="T0" fmla="*/ 0 w 48"/>
                <a:gd name="T1" fmla="*/ 2147483646 h 97"/>
                <a:gd name="T2" fmla="*/ 0 w 48"/>
                <a:gd name="T3" fmla="*/ 0 h 97"/>
                <a:gd name="T4" fmla="*/ 2147483646 w 48"/>
                <a:gd name="T5" fmla="*/ 0 h 97"/>
                <a:gd name="T6" fmla="*/ 2147483646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55" name="Line 113">
              <a:extLst>
                <a:ext uri="{FF2B5EF4-FFF2-40B4-BE49-F238E27FC236}">
                  <a16:creationId xmlns:a16="http://schemas.microsoft.com/office/drawing/2014/main" id="{6B5995FC-0F59-4A9B-9A0E-0ABF645C415E}"/>
                </a:ext>
              </a:extLst>
            </p:cNvPr>
            <p:cNvSpPr>
              <a:spLocks noChangeShapeType="1"/>
            </p:cNvSpPr>
            <p:nvPr/>
          </p:nvSpPr>
          <p:spPr bwMode="auto">
            <a:xfrm>
              <a:off x="6161882" y="3417886"/>
              <a:ext cx="2619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56" name="Rectangle 114">
              <a:extLst>
                <a:ext uri="{FF2B5EF4-FFF2-40B4-BE49-F238E27FC236}">
                  <a16:creationId xmlns:a16="http://schemas.microsoft.com/office/drawing/2014/main" id="{D7581ADD-3F81-4F1A-A54C-AEDB49816AB2}"/>
                </a:ext>
              </a:extLst>
            </p:cNvPr>
            <p:cNvSpPr>
              <a:spLocks noChangeArrowheads="1"/>
            </p:cNvSpPr>
            <p:nvPr/>
          </p:nvSpPr>
          <p:spPr bwMode="auto">
            <a:xfrm>
              <a:off x="6963569" y="3351211"/>
              <a:ext cx="4968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Dm</a:t>
              </a:r>
            </a:p>
          </p:txBody>
        </p:sp>
        <p:sp>
          <p:nvSpPr>
            <p:cNvPr id="74857" name="Freeform 115">
              <a:extLst>
                <a:ext uri="{FF2B5EF4-FFF2-40B4-BE49-F238E27FC236}">
                  <a16:creationId xmlns:a16="http://schemas.microsoft.com/office/drawing/2014/main" id="{6E967693-839F-4258-A6D7-589300F6E6CE}"/>
                </a:ext>
              </a:extLst>
            </p:cNvPr>
            <p:cNvSpPr>
              <a:spLocks/>
            </p:cNvSpPr>
            <p:nvPr/>
          </p:nvSpPr>
          <p:spPr bwMode="auto">
            <a:xfrm>
              <a:off x="7038182" y="3341686"/>
              <a:ext cx="257175" cy="458787"/>
            </a:xfrm>
            <a:custGeom>
              <a:avLst/>
              <a:gdLst>
                <a:gd name="T0" fmla="*/ 2147483646 w 162"/>
                <a:gd name="T1" fmla="*/ 0 h 289"/>
                <a:gd name="T2" fmla="*/ 0 w 162"/>
                <a:gd name="T3" fmla="*/ 0 h 289"/>
                <a:gd name="T4" fmla="*/ 0 w 162"/>
                <a:gd name="T5" fmla="*/ 2147483646 h 289"/>
                <a:gd name="T6" fmla="*/ 2147483646 w 162"/>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58" name="Freeform 116">
              <a:extLst>
                <a:ext uri="{FF2B5EF4-FFF2-40B4-BE49-F238E27FC236}">
                  <a16:creationId xmlns:a16="http://schemas.microsoft.com/office/drawing/2014/main" id="{5746CEBC-3383-46B7-A424-F9BE6C997C69}"/>
                </a:ext>
              </a:extLst>
            </p:cNvPr>
            <p:cNvSpPr>
              <a:spLocks/>
            </p:cNvSpPr>
            <p:nvPr/>
          </p:nvSpPr>
          <p:spPr bwMode="auto">
            <a:xfrm>
              <a:off x="7293769" y="3341686"/>
              <a:ext cx="260350" cy="458787"/>
            </a:xfrm>
            <a:custGeom>
              <a:avLst/>
              <a:gdLst>
                <a:gd name="T0" fmla="*/ 0 w 164"/>
                <a:gd name="T1" fmla="*/ 0 h 289"/>
                <a:gd name="T2" fmla="*/ 2147483646 w 164"/>
                <a:gd name="T3" fmla="*/ 0 h 289"/>
                <a:gd name="T4" fmla="*/ 2147483646 w 164"/>
                <a:gd name="T5" fmla="*/ 2147483646 h 289"/>
                <a:gd name="T6" fmla="*/ 0 w 164"/>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59" name="Rectangle 117">
              <a:extLst>
                <a:ext uri="{FF2B5EF4-FFF2-40B4-BE49-F238E27FC236}">
                  <a16:creationId xmlns:a16="http://schemas.microsoft.com/office/drawing/2014/main" id="{AB70BC60-FFE9-40AD-A5D4-186A5C1E78BE}"/>
                </a:ext>
              </a:extLst>
            </p:cNvPr>
            <p:cNvSpPr>
              <a:spLocks noChangeArrowheads="1"/>
            </p:cNvSpPr>
            <p:nvPr/>
          </p:nvSpPr>
          <p:spPr bwMode="auto">
            <a:xfrm>
              <a:off x="7744619" y="3351211"/>
              <a:ext cx="5191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sp>
          <p:nvSpPr>
            <p:cNvPr id="74860" name="Freeform 118">
              <a:extLst>
                <a:ext uri="{FF2B5EF4-FFF2-40B4-BE49-F238E27FC236}">
                  <a16:creationId xmlns:a16="http://schemas.microsoft.com/office/drawing/2014/main" id="{DF5FC07F-39F0-4CE0-B451-4D49C78D1580}"/>
                </a:ext>
              </a:extLst>
            </p:cNvPr>
            <p:cNvSpPr>
              <a:spLocks/>
            </p:cNvSpPr>
            <p:nvPr/>
          </p:nvSpPr>
          <p:spPr bwMode="auto">
            <a:xfrm>
              <a:off x="7781132" y="3341686"/>
              <a:ext cx="225425" cy="458787"/>
            </a:xfrm>
            <a:custGeom>
              <a:avLst/>
              <a:gdLst>
                <a:gd name="T0" fmla="*/ 2147483646 w 142"/>
                <a:gd name="T1" fmla="*/ 0 h 289"/>
                <a:gd name="T2" fmla="*/ 0 w 142"/>
                <a:gd name="T3" fmla="*/ 0 h 289"/>
                <a:gd name="T4" fmla="*/ 0 w 142"/>
                <a:gd name="T5" fmla="*/ 2147483646 h 289"/>
                <a:gd name="T6" fmla="*/ 2147483646 w 142"/>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61" name="Freeform 119">
              <a:extLst>
                <a:ext uri="{FF2B5EF4-FFF2-40B4-BE49-F238E27FC236}">
                  <a16:creationId xmlns:a16="http://schemas.microsoft.com/office/drawing/2014/main" id="{1D28DEF1-79ED-4FEB-9256-C71864C7224F}"/>
                </a:ext>
              </a:extLst>
            </p:cNvPr>
            <p:cNvSpPr>
              <a:spLocks/>
            </p:cNvSpPr>
            <p:nvPr/>
          </p:nvSpPr>
          <p:spPr bwMode="auto">
            <a:xfrm>
              <a:off x="8004969" y="3341686"/>
              <a:ext cx="227013" cy="458787"/>
            </a:xfrm>
            <a:custGeom>
              <a:avLst/>
              <a:gdLst>
                <a:gd name="T0" fmla="*/ 0 w 143"/>
                <a:gd name="T1" fmla="*/ 0 h 289"/>
                <a:gd name="T2" fmla="*/ 2147483646 w 143"/>
                <a:gd name="T3" fmla="*/ 0 h 289"/>
                <a:gd name="T4" fmla="*/ 2147483646 w 143"/>
                <a:gd name="T5" fmla="*/ 2147483646 h 289"/>
                <a:gd name="T6" fmla="*/ 0 w 143"/>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62" name="Line 120">
              <a:extLst>
                <a:ext uri="{FF2B5EF4-FFF2-40B4-BE49-F238E27FC236}">
                  <a16:creationId xmlns:a16="http://schemas.microsoft.com/office/drawing/2014/main" id="{F8CA0F17-2BE2-40D0-B4E3-DBECF48E7CC0}"/>
                </a:ext>
              </a:extLst>
            </p:cNvPr>
            <p:cNvSpPr>
              <a:spLocks noChangeShapeType="1"/>
            </p:cNvSpPr>
            <p:nvPr/>
          </p:nvSpPr>
          <p:spPr bwMode="auto">
            <a:xfrm>
              <a:off x="7541419" y="3570286"/>
              <a:ext cx="2333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63" name="Line 121">
              <a:extLst>
                <a:ext uri="{FF2B5EF4-FFF2-40B4-BE49-F238E27FC236}">
                  <a16:creationId xmlns:a16="http://schemas.microsoft.com/office/drawing/2014/main" id="{F90F9005-5BC0-4839-8398-D3BC05943252}"/>
                </a:ext>
              </a:extLst>
            </p:cNvPr>
            <p:cNvSpPr>
              <a:spLocks noChangeShapeType="1"/>
            </p:cNvSpPr>
            <p:nvPr/>
          </p:nvSpPr>
          <p:spPr bwMode="auto">
            <a:xfrm>
              <a:off x="6773069" y="3570286"/>
              <a:ext cx="2587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64" name="Line 122">
              <a:extLst>
                <a:ext uri="{FF2B5EF4-FFF2-40B4-BE49-F238E27FC236}">
                  <a16:creationId xmlns:a16="http://schemas.microsoft.com/office/drawing/2014/main" id="{0F4D5285-AC8C-4A25-AF49-C83AAEE57AC4}"/>
                </a:ext>
              </a:extLst>
            </p:cNvPr>
            <p:cNvSpPr>
              <a:spLocks noChangeShapeType="1"/>
            </p:cNvSpPr>
            <p:nvPr/>
          </p:nvSpPr>
          <p:spPr bwMode="auto">
            <a:xfrm>
              <a:off x="6161882" y="3722686"/>
              <a:ext cx="2619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65" name="Freeform 123">
              <a:extLst>
                <a:ext uri="{FF2B5EF4-FFF2-40B4-BE49-F238E27FC236}">
                  <a16:creationId xmlns:a16="http://schemas.microsoft.com/office/drawing/2014/main" id="{6D691454-5055-4CC3-9551-3E939043D563}"/>
                </a:ext>
              </a:extLst>
            </p:cNvPr>
            <p:cNvSpPr>
              <a:spLocks/>
            </p:cNvSpPr>
            <p:nvPr/>
          </p:nvSpPr>
          <p:spPr bwMode="auto">
            <a:xfrm>
              <a:off x="6341269" y="3562348"/>
              <a:ext cx="534988" cy="441325"/>
            </a:xfrm>
            <a:custGeom>
              <a:avLst/>
              <a:gdLst>
                <a:gd name="T0" fmla="*/ 0 w 337"/>
                <a:gd name="T1" fmla="*/ 2147483646 h 278"/>
                <a:gd name="T2" fmla="*/ 0 w 337"/>
                <a:gd name="T3" fmla="*/ 2147483646 h 278"/>
                <a:gd name="T4" fmla="*/ 2147483646 w 337"/>
                <a:gd name="T5" fmla="*/ 2147483646 h 278"/>
                <a:gd name="T6" fmla="*/ 2147483646 w 337"/>
                <a:gd name="T7" fmla="*/ 2147483646 h 278"/>
                <a:gd name="T8" fmla="*/ 2147483646 w 337"/>
                <a:gd name="T9" fmla="*/ 0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4866" name="Group 124">
              <a:extLst>
                <a:ext uri="{FF2B5EF4-FFF2-40B4-BE49-F238E27FC236}">
                  <a16:creationId xmlns:a16="http://schemas.microsoft.com/office/drawing/2014/main" id="{29F69258-779F-4A2E-92F6-928B2339B063}"/>
                </a:ext>
              </a:extLst>
            </p:cNvPr>
            <p:cNvGrpSpPr>
              <a:grpSpLocks/>
            </p:cNvGrpSpPr>
            <p:nvPr/>
          </p:nvGrpSpPr>
          <p:grpSpPr bwMode="auto">
            <a:xfrm>
              <a:off x="7093744" y="3900486"/>
              <a:ext cx="352425" cy="763587"/>
              <a:chOff x="4560" y="3045"/>
              <a:chExt cx="222" cy="481"/>
            </a:xfrm>
          </p:grpSpPr>
          <p:sp>
            <p:nvSpPr>
              <p:cNvPr id="74895" name="Freeform 125">
                <a:extLst>
                  <a:ext uri="{FF2B5EF4-FFF2-40B4-BE49-F238E27FC236}">
                    <a16:creationId xmlns:a16="http://schemas.microsoft.com/office/drawing/2014/main" id="{D4F83824-A889-4112-A7D7-33915C6653F9}"/>
                  </a:ext>
                </a:extLst>
              </p:cNvPr>
              <p:cNvSpPr>
                <a:spLocks/>
              </p:cNvSpPr>
              <p:nvPr/>
            </p:nvSpPr>
            <p:spPr bwMode="auto">
              <a:xfrm>
                <a:off x="4569" y="3045"/>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96" name="Rectangle 126">
                <a:extLst>
                  <a:ext uri="{FF2B5EF4-FFF2-40B4-BE49-F238E27FC236}">
                    <a16:creationId xmlns:a16="http://schemas.microsoft.com/office/drawing/2014/main" id="{5A1C84C9-31F9-4695-99E8-B0C464FCCC8E}"/>
                  </a:ext>
                </a:extLst>
              </p:cNvPr>
              <p:cNvSpPr>
                <a:spLocks noChangeArrowheads="1"/>
              </p:cNvSpPr>
              <p:nvPr/>
            </p:nvSpPr>
            <p:spPr bwMode="auto">
              <a:xfrm rot="5400000">
                <a:off x="4473" y="3168"/>
                <a:ext cx="38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ALU</a:t>
                </a:r>
              </a:p>
            </p:txBody>
          </p:sp>
        </p:grpSp>
        <p:grpSp>
          <p:nvGrpSpPr>
            <p:cNvPr id="74867" name="Group 127">
              <a:extLst>
                <a:ext uri="{FF2B5EF4-FFF2-40B4-BE49-F238E27FC236}">
                  <a16:creationId xmlns:a16="http://schemas.microsoft.com/office/drawing/2014/main" id="{42F851E8-D9BC-47D7-BA4E-5CC33F46DE48}"/>
                </a:ext>
              </a:extLst>
            </p:cNvPr>
            <p:cNvGrpSpPr>
              <a:grpSpLocks/>
            </p:cNvGrpSpPr>
            <p:nvPr/>
          </p:nvGrpSpPr>
          <p:grpSpPr bwMode="auto">
            <a:xfrm>
              <a:off x="5614194" y="4052886"/>
              <a:ext cx="563563" cy="458787"/>
              <a:chOff x="3628" y="3141"/>
              <a:chExt cx="355" cy="289"/>
            </a:xfrm>
          </p:grpSpPr>
          <p:sp>
            <p:nvSpPr>
              <p:cNvPr id="74891" name="Rectangle 128">
                <a:extLst>
                  <a:ext uri="{FF2B5EF4-FFF2-40B4-BE49-F238E27FC236}">
                    <a16:creationId xmlns:a16="http://schemas.microsoft.com/office/drawing/2014/main" id="{0114813A-0B9C-4083-B7C2-90125DAF2A09}"/>
                  </a:ext>
                </a:extLst>
              </p:cNvPr>
              <p:cNvSpPr>
                <a:spLocks noChangeArrowheads="1"/>
              </p:cNvSpPr>
              <p:nvPr/>
            </p:nvSpPr>
            <p:spPr bwMode="auto">
              <a:xfrm>
                <a:off x="3628" y="3147"/>
                <a:ext cx="2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Im</a:t>
                </a:r>
              </a:p>
            </p:txBody>
          </p:sp>
          <p:grpSp>
            <p:nvGrpSpPr>
              <p:cNvPr id="74892" name="Group 129">
                <a:extLst>
                  <a:ext uri="{FF2B5EF4-FFF2-40B4-BE49-F238E27FC236}">
                    <a16:creationId xmlns:a16="http://schemas.microsoft.com/office/drawing/2014/main" id="{BD88B5F6-F8D6-4F5D-884C-2ACB33951A80}"/>
                  </a:ext>
                </a:extLst>
              </p:cNvPr>
              <p:cNvGrpSpPr>
                <a:grpSpLocks/>
              </p:cNvGrpSpPr>
              <p:nvPr/>
            </p:nvGrpSpPr>
            <p:grpSpPr bwMode="auto">
              <a:xfrm>
                <a:off x="3643" y="3141"/>
                <a:ext cx="340" cy="289"/>
                <a:chOff x="3643" y="3141"/>
                <a:chExt cx="340" cy="289"/>
              </a:xfrm>
            </p:grpSpPr>
            <p:sp>
              <p:nvSpPr>
                <p:cNvPr id="74893" name="Freeform 130">
                  <a:extLst>
                    <a:ext uri="{FF2B5EF4-FFF2-40B4-BE49-F238E27FC236}">
                      <a16:creationId xmlns:a16="http://schemas.microsoft.com/office/drawing/2014/main" id="{B4D81850-719C-425C-AE04-F266BD7BD66D}"/>
                    </a:ext>
                  </a:extLst>
                </p:cNvPr>
                <p:cNvSpPr>
                  <a:spLocks/>
                </p:cNvSpPr>
                <p:nvPr/>
              </p:nvSpPr>
              <p:spPr bwMode="auto">
                <a:xfrm>
                  <a:off x="3643" y="3141"/>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94" name="Freeform 131">
                  <a:extLst>
                    <a:ext uri="{FF2B5EF4-FFF2-40B4-BE49-F238E27FC236}">
                      <a16:creationId xmlns:a16="http://schemas.microsoft.com/office/drawing/2014/main" id="{AE3C8C0A-5317-4EBD-933C-ADBFBF50B415}"/>
                    </a:ext>
                  </a:extLst>
                </p:cNvPr>
                <p:cNvSpPr>
                  <a:spLocks/>
                </p:cNvSpPr>
                <p:nvPr/>
              </p:nvSpPr>
              <p:spPr bwMode="auto">
                <a:xfrm>
                  <a:off x="3812" y="3141"/>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74868" name="Rectangle 132">
              <a:extLst>
                <a:ext uri="{FF2B5EF4-FFF2-40B4-BE49-F238E27FC236}">
                  <a16:creationId xmlns:a16="http://schemas.microsoft.com/office/drawing/2014/main" id="{462B5816-4BF3-4E55-8C04-309F6487F711}"/>
                </a:ext>
              </a:extLst>
            </p:cNvPr>
            <p:cNvSpPr>
              <a:spLocks noChangeArrowheads="1"/>
            </p:cNvSpPr>
            <p:nvPr/>
          </p:nvSpPr>
          <p:spPr bwMode="auto">
            <a:xfrm>
              <a:off x="6344444" y="4070348"/>
              <a:ext cx="5191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grpSp>
          <p:nvGrpSpPr>
            <p:cNvPr id="74869" name="Group 133">
              <a:extLst>
                <a:ext uri="{FF2B5EF4-FFF2-40B4-BE49-F238E27FC236}">
                  <a16:creationId xmlns:a16="http://schemas.microsoft.com/office/drawing/2014/main" id="{6116A3EE-F8D4-48E3-BC22-D37E9C7B7A67}"/>
                </a:ext>
              </a:extLst>
            </p:cNvPr>
            <p:cNvGrpSpPr>
              <a:grpSpLocks/>
            </p:cNvGrpSpPr>
            <p:nvPr/>
          </p:nvGrpSpPr>
          <p:grpSpPr bwMode="auto">
            <a:xfrm>
              <a:off x="6368257" y="4052886"/>
              <a:ext cx="469900" cy="458787"/>
              <a:chOff x="4103" y="3141"/>
              <a:chExt cx="296" cy="289"/>
            </a:xfrm>
          </p:grpSpPr>
          <p:sp>
            <p:nvSpPr>
              <p:cNvPr id="74889" name="Freeform 134">
                <a:extLst>
                  <a:ext uri="{FF2B5EF4-FFF2-40B4-BE49-F238E27FC236}">
                    <a16:creationId xmlns:a16="http://schemas.microsoft.com/office/drawing/2014/main" id="{5648B310-4095-49C7-9222-5D3F62DC2F78}"/>
                  </a:ext>
                </a:extLst>
              </p:cNvPr>
              <p:cNvSpPr>
                <a:spLocks/>
              </p:cNvSpPr>
              <p:nvPr/>
            </p:nvSpPr>
            <p:spPr bwMode="auto">
              <a:xfrm>
                <a:off x="4103" y="3141"/>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90" name="Freeform 135">
                <a:extLst>
                  <a:ext uri="{FF2B5EF4-FFF2-40B4-BE49-F238E27FC236}">
                    <a16:creationId xmlns:a16="http://schemas.microsoft.com/office/drawing/2014/main" id="{821B1DC8-F2B0-458B-98DE-A3FA1C3AA02F}"/>
                  </a:ext>
                </a:extLst>
              </p:cNvPr>
              <p:cNvSpPr>
                <a:spLocks/>
              </p:cNvSpPr>
              <p:nvPr/>
            </p:nvSpPr>
            <p:spPr bwMode="auto">
              <a:xfrm>
                <a:off x="4251" y="3141"/>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4870" name="Line 136">
              <a:extLst>
                <a:ext uri="{FF2B5EF4-FFF2-40B4-BE49-F238E27FC236}">
                  <a16:creationId xmlns:a16="http://schemas.microsoft.com/office/drawing/2014/main" id="{214DDB04-545F-44FA-AB57-09BFFAA2275F}"/>
                </a:ext>
              </a:extLst>
            </p:cNvPr>
            <p:cNvSpPr>
              <a:spLocks noChangeShapeType="1"/>
            </p:cNvSpPr>
            <p:nvPr/>
          </p:nvSpPr>
          <p:spPr bwMode="auto">
            <a:xfrm>
              <a:off x="6179344" y="4281486"/>
              <a:ext cx="165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71" name="Freeform 137">
              <a:extLst>
                <a:ext uri="{FF2B5EF4-FFF2-40B4-BE49-F238E27FC236}">
                  <a16:creationId xmlns:a16="http://schemas.microsoft.com/office/drawing/2014/main" id="{64044B35-52BB-47E6-B0DC-F2BD176C2008}"/>
                </a:ext>
              </a:extLst>
            </p:cNvPr>
            <p:cNvSpPr>
              <a:spLocks/>
            </p:cNvSpPr>
            <p:nvPr/>
          </p:nvSpPr>
          <p:spPr bwMode="auto">
            <a:xfrm>
              <a:off x="6284119" y="4129086"/>
              <a:ext cx="76200" cy="153987"/>
            </a:xfrm>
            <a:custGeom>
              <a:avLst/>
              <a:gdLst>
                <a:gd name="T0" fmla="*/ 0 w 48"/>
                <a:gd name="T1" fmla="*/ 2147483646 h 97"/>
                <a:gd name="T2" fmla="*/ 0 w 48"/>
                <a:gd name="T3" fmla="*/ 0 h 97"/>
                <a:gd name="T4" fmla="*/ 2147483646 w 48"/>
                <a:gd name="T5" fmla="*/ 0 h 97"/>
                <a:gd name="T6" fmla="*/ 2147483646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72" name="Line 138">
              <a:extLst>
                <a:ext uri="{FF2B5EF4-FFF2-40B4-BE49-F238E27FC236}">
                  <a16:creationId xmlns:a16="http://schemas.microsoft.com/office/drawing/2014/main" id="{F6CAB6FE-D430-4BCC-BA0B-CD4894894585}"/>
                </a:ext>
              </a:extLst>
            </p:cNvPr>
            <p:cNvSpPr>
              <a:spLocks noChangeShapeType="1"/>
            </p:cNvSpPr>
            <p:nvPr/>
          </p:nvSpPr>
          <p:spPr bwMode="auto">
            <a:xfrm>
              <a:off x="6839744" y="4129086"/>
              <a:ext cx="2619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73" name="Rectangle 139">
              <a:extLst>
                <a:ext uri="{FF2B5EF4-FFF2-40B4-BE49-F238E27FC236}">
                  <a16:creationId xmlns:a16="http://schemas.microsoft.com/office/drawing/2014/main" id="{769DA1DF-0951-4C6C-92CF-2C343FC6B247}"/>
                </a:ext>
              </a:extLst>
            </p:cNvPr>
            <p:cNvSpPr>
              <a:spLocks noChangeArrowheads="1"/>
            </p:cNvSpPr>
            <p:nvPr/>
          </p:nvSpPr>
          <p:spPr bwMode="auto">
            <a:xfrm>
              <a:off x="7641432" y="4062411"/>
              <a:ext cx="496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Dm</a:t>
              </a:r>
            </a:p>
          </p:txBody>
        </p:sp>
        <p:grpSp>
          <p:nvGrpSpPr>
            <p:cNvPr id="74874" name="Group 140">
              <a:extLst>
                <a:ext uri="{FF2B5EF4-FFF2-40B4-BE49-F238E27FC236}">
                  <a16:creationId xmlns:a16="http://schemas.microsoft.com/office/drawing/2014/main" id="{A2C57D46-4525-4E19-8F16-BA19A3DC937B}"/>
                </a:ext>
              </a:extLst>
            </p:cNvPr>
            <p:cNvGrpSpPr>
              <a:grpSpLocks/>
            </p:cNvGrpSpPr>
            <p:nvPr/>
          </p:nvGrpSpPr>
          <p:grpSpPr bwMode="auto">
            <a:xfrm>
              <a:off x="7716044" y="4052886"/>
              <a:ext cx="515938" cy="458787"/>
              <a:chOff x="4952" y="3141"/>
              <a:chExt cx="325" cy="289"/>
            </a:xfrm>
          </p:grpSpPr>
          <p:sp>
            <p:nvSpPr>
              <p:cNvPr id="74887" name="Freeform 141">
                <a:extLst>
                  <a:ext uri="{FF2B5EF4-FFF2-40B4-BE49-F238E27FC236}">
                    <a16:creationId xmlns:a16="http://schemas.microsoft.com/office/drawing/2014/main" id="{D330EE5A-6458-4B2B-A5C5-998B0EAB6B74}"/>
                  </a:ext>
                </a:extLst>
              </p:cNvPr>
              <p:cNvSpPr>
                <a:spLocks/>
              </p:cNvSpPr>
              <p:nvPr/>
            </p:nvSpPr>
            <p:spPr bwMode="auto">
              <a:xfrm>
                <a:off x="4952" y="3141"/>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88" name="Freeform 142">
                <a:extLst>
                  <a:ext uri="{FF2B5EF4-FFF2-40B4-BE49-F238E27FC236}">
                    <a16:creationId xmlns:a16="http://schemas.microsoft.com/office/drawing/2014/main" id="{9EBA7279-0243-4605-AAEB-DDE7A7213371}"/>
                  </a:ext>
                </a:extLst>
              </p:cNvPr>
              <p:cNvSpPr>
                <a:spLocks/>
              </p:cNvSpPr>
              <p:nvPr/>
            </p:nvSpPr>
            <p:spPr bwMode="auto">
              <a:xfrm>
                <a:off x="5113" y="3141"/>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4875" name="Rectangle 143">
              <a:extLst>
                <a:ext uri="{FF2B5EF4-FFF2-40B4-BE49-F238E27FC236}">
                  <a16:creationId xmlns:a16="http://schemas.microsoft.com/office/drawing/2014/main" id="{2D560A56-F5FE-40D6-BB74-0533F327E446}"/>
                </a:ext>
              </a:extLst>
            </p:cNvPr>
            <p:cNvSpPr>
              <a:spLocks noChangeArrowheads="1"/>
            </p:cNvSpPr>
            <p:nvPr/>
          </p:nvSpPr>
          <p:spPr bwMode="auto">
            <a:xfrm>
              <a:off x="8422482" y="4062411"/>
              <a:ext cx="5191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grpSp>
          <p:nvGrpSpPr>
            <p:cNvPr id="74876" name="Group 144">
              <a:extLst>
                <a:ext uri="{FF2B5EF4-FFF2-40B4-BE49-F238E27FC236}">
                  <a16:creationId xmlns:a16="http://schemas.microsoft.com/office/drawing/2014/main" id="{A8BEE4D6-4D43-447F-B9CD-6101FCF4BF1D}"/>
                </a:ext>
              </a:extLst>
            </p:cNvPr>
            <p:cNvGrpSpPr>
              <a:grpSpLocks/>
            </p:cNvGrpSpPr>
            <p:nvPr/>
          </p:nvGrpSpPr>
          <p:grpSpPr bwMode="auto">
            <a:xfrm>
              <a:off x="8458994" y="4052886"/>
              <a:ext cx="450850" cy="458787"/>
              <a:chOff x="5420" y="3141"/>
              <a:chExt cx="284" cy="289"/>
            </a:xfrm>
          </p:grpSpPr>
          <p:sp>
            <p:nvSpPr>
              <p:cNvPr id="74885" name="Freeform 145">
                <a:extLst>
                  <a:ext uri="{FF2B5EF4-FFF2-40B4-BE49-F238E27FC236}">
                    <a16:creationId xmlns:a16="http://schemas.microsoft.com/office/drawing/2014/main" id="{C9620F05-1918-4620-B46D-271A36A7363B}"/>
                  </a:ext>
                </a:extLst>
              </p:cNvPr>
              <p:cNvSpPr>
                <a:spLocks/>
              </p:cNvSpPr>
              <p:nvPr/>
            </p:nvSpPr>
            <p:spPr bwMode="auto">
              <a:xfrm>
                <a:off x="5420" y="3141"/>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86" name="Freeform 146">
                <a:extLst>
                  <a:ext uri="{FF2B5EF4-FFF2-40B4-BE49-F238E27FC236}">
                    <a16:creationId xmlns:a16="http://schemas.microsoft.com/office/drawing/2014/main" id="{D194D297-804A-4727-8EDC-3FA5D696113D}"/>
                  </a:ext>
                </a:extLst>
              </p:cNvPr>
              <p:cNvSpPr>
                <a:spLocks/>
              </p:cNvSpPr>
              <p:nvPr/>
            </p:nvSpPr>
            <p:spPr bwMode="auto">
              <a:xfrm>
                <a:off x="5561" y="3141"/>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4877" name="Line 147">
              <a:extLst>
                <a:ext uri="{FF2B5EF4-FFF2-40B4-BE49-F238E27FC236}">
                  <a16:creationId xmlns:a16="http://schemas.microsoft.com/office/drawing/2014/main" id="{C4F3AD45-11E2-49FA-A2D8-F0FFB6BF764F}"/>
                </a:ext>
              </a:extLst>
            </p:cNvPr>
            <p:cNvSpPr>
              <a:spLocks noChangeShapeType="1"/>
            </p:cNvSpPr>
            <p:nvPr/>
          </p:nvSpPr>
          <p:spPr bwMode="auto">
            <a:xfrm>
              <a:off x="8219282" y="4281486"/>
              <a:ext cx="2333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78" name="Line 148">
              <a:extLst>
                <a:ext uri="{FF2B5EF4-FFF2-40B4-BE49-F238E27FC236}">
                  <a16:creationId xmlns:a16="http://schemas.microsoft.com/office/drawing/2014/main" id="{008A0376-324D-4CEF-B693-31B469876241}"/>
                </a:ext>
              </a:extLst>
            </p:cNvPr>
            <p:cNvSpPr>
              <a:spLocks noChangeShapeType="1"/>
            </p:cNvSpPr>
            <p:nvPr/>
          </p:nvSpPr>
          <p:spPr bwMode="auto">
            <a:xfrm>
              <a:off x="7450932" y="4281486"/>
              <a:ext cx="2587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79" name="Freeform 149">
              <a:extLst>
                <a:ext uri="{FF2B5EF4-FFF2-40B4-BE49-F238E27FC236}">
                  <a16:creationId xmlns:a16="http://schemas.microsoft.com/office/drawing/2014/main" id="{3978C7D3-9B1E-4703-9AD8-38C35BF359AD}"/>
                </a:ext>
              </a:extLst>
            </p:cNvPr>
            <p:cNvSpPr>
              <a:spLocks/>
            </p:cNvSpPr>
            <p:nvPr/>
          </p:nvSpPr>
          <p:spPr bwMode="auto">
            <a:xfrm>
              <a:off x="7662069" y="4281486"/>
              <a:ext cx="684213" cy="306387"/>
            </a:xfrm>
            <a:custGeom>
              <a:avLst/>
              <a:gdLst>
                <a:gd name="T0" fmla="*/ 0 w 431"/>
                <a:gd name="T1" fmla="*/ 0 h 193"/>
                <a:gd name="T2" fmla="*/ 0 w 431"/>
                <a:gd name="T3" fmla="*/ 2147483646 h 193"/>
                <a:gd name="T4" fmla="*/ 2147483646 w 431"/>
                <a:gd name="T5" fmla="*/ 2147483646 h 193"/>
                <a:gd name="T6" fmla="*/ 2147483646 w 431"/>
                <a:gd name="T7" fmla="*/ 2147483646 h 193"/>
                <a:gd name="T8" fmla="*/ 2147483646 w 431"/>
                <a:gd name="T9" fmla="*/ 0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80" name="Line 150">
              <a:extLst>
                <a:ext uri="{FF2B5EF4-FFF2-40B4-BE49-F238E27FC236}">
                  <a16:creationId xmlns:a16="http://schemas.microsoft.com/office/drawing/2014/main" id="{F4C663A5-6C28-4323-8935-0A4C4FEBF70F}"/>
                </a:ext>
              </a:extLst>
            </p:cNvPr>
            <p:cNvSpPr>
              <a:spLocks noChangeShapeType="1"/>
            </p:cNvSpPr>
            <p:nvPr/>
          </p:nvSpPr>
          <p:spPr bwMode="auto">
            <a:xfrm>
              <a:off x="6839744" y="4433886"/>
              <a:ext cx="2619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81" name="Freeform 151">
              <a:extLst>
                <a:ext uri="{FF2B5EF4-FFF2-40B4-BE49-F238E27FC236}">
                  <a16:creationId xmlns:a16="http://schemas.microsoft.com/office/drawing/2014/main" id="{3F0F159D-3988-4D37-80AB-83765A29440F}"/>
                </a:ext>
              </a:extLst>
            </p:cNvPr>
            <p:cNvSpPr>
              <a:spLocks/>
            </p:cNvSpPr>
            <p:nvPr/>
          </p:nvSpPr>
          <p:spPr bwMode="auto">
            <a:xfrm>
              <a:off x="7019132" y="4273548"/>
              <a:ext cx="534987" cy="441325"/>
            </a:xfrm>
            <a:custGeom>
              <a:avLst/>
              <a:gdLst>
                <a:gd name="T0" fmla="*/ 0 w 337"/>
                <a:gd name="T1" fmla="*/ 2147483646 h 278"/>
                <a:gd name="T2" fmla="*/ 0 w 337"/>
                <a:gd name="T3" fmla="*/ 2147483646 h 278"/>
                <a:gd name="T4" fmla="*/ 2147483646 w 337"/>
                <a:gd name="T5" fmla="*/ 2147483646 h 278"/>
                <a:gd name="T6" fmla="*/ 2147483646 w 337"/>
                <a:gd name="T7" fmla="*/ 2147483646 h 278"/>
                <a:gd name="T8" fmla="*/ 2147483646 w 337"/>
                <a:gd name="T9" fmla="*/ 0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82" name="Line 154">
              <a:extLst>
                <a:ext uri="{FF2B5EF4-FFF2-40B4-BE49-F238E27FC236}">
                  <a16:creationId xmlns:a16="http://schemas.microsoft.com/office/drawing/2014/main" id="{87FB6B5F-B3E9-4013-9592-A78272B824AB}"/>
                </a:ext>
              </a:extLst>
            </p:cNvPr>
            <p:cNvSpPr>
              <a:spLocks noChangeShapeType="1"/>
            </p:cNvSpPr>
            <p:nvPr/>
          </p:nvSpPr>
          <p:spPr bwMode="auto">
            <a:xfrm flipH="1">
              <a:off x="5942807" y="1477961"/>
              <a:ext cx="3175" cy="1871662"/>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83" name="Line 162">
              <a:extLst>
                <a:ext uri="{FF2B5EF4-FFF2-40B4-BE49-F238E27FC236}">
                  <a16:creationId xmlns:a16="http://schemas.microsoft.com/office/drawing/2014/main" id="{E343DABE-5A5C-4B82-888F-A17B146079EA}"/>
                </a:ext>
              </a:extLst>
            </p:cNvPr>
            <p:cNvSpPr>
              <a:spLocks noChangeShapeType="1"/>
            </p:cNvSpPr>
            <p:nvPr/>
          </p:nvSpPr>
          <p:spPr bwMode="auto">
            <a:xfrm>
              <a:off x="6273007" y="1487486"/>
              <a:ext cx="266700" cy="2549525"/>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84" name="Oval 163">
              <a:extLst>
                <a:ext uri="{FF2B5EF4-FFF2-40B4-BE49-F238E27FC236}">
                  <a16:creationId xmlns:a16="http://schemas.microsoft.com/office/drawing/2014/main" id="{D4D72F83-D0DE-4AEE-AC22-6EE767902D17}"/>
                </a:ext>
              </a:extLst>
            </p:cNvPr>
            <p:cNvSpPr>
              <a:spLocks noChangeArrowheads="1"/>
            </p:cNvSpPr>
            <p:nvPr/>
          </p:nvSpPr>
          <p:spPr bwMode="auto">
            <a:xfrm>
              <a:off x="6180932" y="1414461"/>
              <a:ext cx="106362" cy="106362"/>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cxnSp>
        <p:nvCxnSpPr>
          <p:cNvPr id="7" name="直接连接符 6">
            <a:extLst>
              <a:ext uri="{FF2B5EF4-FFF2-40B4-BE49-F238E27FC236}">
                <a16:creationId xmlns:a16="http://schemas.microsoft.com/office/drawing/2014/main" id="{7703EAAB-35AC-40CA-AAF9-D109EE39682D}"/>
              </a:ext>
            </a:extLst>
          </p:cNvPr>
          <p:cNvCxnSpPr/>
          <p:nvPr/>
        </p:nvCxnSpPr>
        <p:spPr bwMode="auto">
          <a:xfrm>
            <a:off x="4906963" y="958850"/>
            <a:ext cx="0" cy="3629025"/>
          </a:xfrm>
          <a:prstGeom prst="line">
            <a:avLst/>
          </a:prstGeom>
          <a:ln w="57150">
            <a:solidFill>
              <a:srgbClr val="990000"/>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8FB3950-3AC0-4804-927A-A01409488980}"/>
              </a:ext>
            </a:extLst>
          </p:cNvPr>
          <p:cNvSpPr txBox="1">
            <a:spLocks noChangeArrowheads="1"/>
          </p:cNvSpPr>
          <p:nvPr/>
        </p:nvSpPr>
        <p:spPr bwMode="auto">
          <a:xfrm>
            <a:off x="6384206" y="4982368"/>
            <a:ext cx="2511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2000">
                <a:solidFill>
                  <a:srgbClr val="BD011E"/>
                </a:solidFill>
                <a:ea typeface="宋体" panose="02010600030101010101" pitchFamily="2" charset="-122"/>
              </a:rPr>
              <a:t>在哪个流水段</a:t>
            </a:r>
            <a:r>
              <a:rPr lang="en-US" altLang="zh-CN" sz="2000">
                <a:solidFill>
                  <a:srgbClr val="BD011E"/>
                </a:solidFill>
                <a:ea typeface="宋体" panose="02010600030101010101" pitchFamily="2" charset="-122"/>
              </a:rPr>
              <a:t>R</a:t>
            </a:r>
            <a:r>
              <a:rPr lang="zh-CN" altLang="en-US" sz="2000">
                <a:solidFill>
                  <a:srgbClr val="BD011E"/>
                </a:solidFill>
                <a:ea typeface="宋体" panose="02010600030101010101" pitchFamily="2" charset="-122"/>
              </a:rPr>
              <a:t>中？</a:t>
            </a:r>
          </a:p>
        </p:txBody>
      </p:sp>
      <p:sp>
        <p:nvSpPr>
          <p:cNvPr id="74765" name="矩形 164">
            <a:extLst>
              <a:ext uri="{FF2B5EF4-FFF2-40B4-BE49-F238E27FC236}">
                <a16:creationId xmlns:a16="http://schemas.microsoft.com/office/drawing/2014/main" id="{E5E9DB56-E909-450B-8B40-1A55754F2C5B}"/>
              </a:ext>
            </a:extLst>
          </p:cNvPr>
          <p:cNvSpPr>
            <a:spLocks noChangeArrowheads="1"/>
          </p:cNvSpPr>
          <p:nvPr/>
        </p:nvSpPr>
        <p:spPr bwMode="auto">
          <a:xfrm>
            <a:off x="-68263" y="6103938"/>
            <a:ext cx="87518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lvl="2">
              <a:lnSpc>
                <a:spcPct val="105000"/>
              </a:lnSpc>
              <a:spcBef>
                <a:spcPct val="15000"/>
              </a:spcBef>
            </a:pPr>
            <a:r>
              <a:rPr lang="en-US" altLang="zh-CN" sz="2000">
                <a:solidFill>
                  <a:srgbClr val="008000"/>
                </a:solidFill>
                <a:ea typeface="黑体" panose="02010609060101010101" pitchFamily="49" charset="-122"/>
              </a:rPr>
              <a:t>  </a:t>
            </a:r>
            <a:endParaRPr lang="zh-CN" altLang="en-US" sz="2000">
              <a:solidFill>
                <a:srgbClr val="008000"/>
              </a:solidFill>
              <a:ea typeface="黑体" panose="02010609060101010101" pitchFamily="49" charset="-122"/>
            </a:endParaRPr>
          </a:p>
        </p:txBody>
      </p:sp>
      <p:sp>
        <p:nvSpPr>
          <p:cNvPr id="164" name="Text Box 157">
            <a:extLst>
              <a:ext uri="{FF2B5EF4-FFF2-40B4-BE49-F238E27FC236}">
                <a16:creationId xmlns:a16="http://schemas.microsoft.com/office/drawing/2014/main" id="{74641495-1868-4199-96AA-AAB896DA04B9}"/>
              </a:ext>
            </a:extLst>
          </p:cNvPr>
          <p:cNvSpPr txBox="1">
            <a:spLocks noChangeArrowheads="1"/>
          </p:cNvSpPr>
          <p:nvPr/>
        </p:nvSpPr>
        <p:spPr bwMode="auto">
          <a:xfrm>
            <a:off x="74614" y="5914230"/>
            <a:ext cx="8836025"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25000"/>
              </a:spcBef>
            </a:pPr>
            <a:r>
              <a:rPr lang="zh-CN" altLang="en-US" sz="1900" dirty="0" smtClean="0">
                <a:latin typeface="Arial" panose="020B0604020202020204" pitchFamily="34" charset="0"/>
                <a:ea typeface="黑体" panose="02010609060101010101" pitchFamily="49" charset="-122"/>
              </a:rPr>
              <a:t>这种方法需要在硬件上增加相应的逻辑电路和控制信号，如在</a:t>
            </a:r>
            <a:r>
              <a:rPr lang="en-US" altLang="zh-CN" sz="1900" dirty="0" smtClean="0">
                <a:latin typeface="Arial" panose="020B0604020202020204" pitchFamily="34" charset="0"/>
                <a:ea typeface="黑体" panose="02010609060101010101" pitchFamily="49" charset="-122"/>
              </a:rPr>
              <a:t>ALU</a:t>
            </a:r>
            <a:r>
              <a:rPr lang="zh-CN" altLang="en-US" sz="1900" dirty="0" smtClean="0">
                <a:latin typeface="Arial" panose="020B0604020202020204" pitchFamily="34" charset="0"/>
                <a:ea typeface="黑体" panose="02010609060101010101" pitchFamily="49" charset="-122"/>
              </a:rPr>
              <a:t>输入端增加多路转换器，检测转发条件是否满足的转发检测单元等。</a:t>
            </a:r>
            <a:endParaRPr lang="zh-CN" altLang="en-US" sz="2000" dirty="0">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7">
                                            <p:txEl>
                                              <p:pRg st="0" end="0"/>
                                            </p:txEl>
                                          </p:spTgt>
                                        </p:tgtEl>
                                        <p:attrNameLst>
                                          <p:attrName>style.visibility</p:attrName>
                                        </p:attrNameLst>
                                      </p:cBhvr>
                                      <p:to>
                                        <p:strVal val="visible"/>
                                      </p:to>
                                    </p:set>
                                    <p:animEffect transition="in" filter="blinds(horizontal)">
                                      <p:cBhvr>
                                        <p:cTn id="12" dur="500"/>
                                        <p:tgtEl>
                                          <p:spTgt spid="15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58">
                                            <p:txEl>
                                              <p:pRg st="0" end="0"/>
                                            </p:txEl>
                                          </p:spTgt>
                                        </p:tgtEl>
                                        <p:attrNameLst>
                                          <p:attrName>style.visibility</p:attrName>
                                        </p:attrNameLst>
                                      </p:cBhvr>
                                      <p:to>
                                        <p:strVal val="visible"/>
                                      </p:to>
                                    </p:set>
                                    <p:animEffect transition="in" filter="blinds(horizontal)">
                                      <p:cBhvr>
                                        <p:cTn id="27" dur="500"/>
                                        <p:tgtEl>
                                          <p:spTgt spid="158">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54"/>
                                        </p:tgtEl>
                                        <p:attrNameLst>
                                          <p:attrName>style.visibility</p:attrName>
                                        </p:attrNameLst>
                                      </p:cBhvr>
                                      <p:to>
                                        <p:strVal val="visible"/>
                                      </p:to>
                                    </p:set>
                                    <p:animEffect transition="in" filter="wipe(up)">
                                      <p:cBhvr>
                                        <p:cTn id="32" dur="500"/>
                                        <p:tgtEl>
                                          <p:spTgt spid="154"/>
                                        </p:tgtEl>
                                      </p:cBhvr>
                                    </p:animEffect>
                                  </p:childTnLst>
                                </p:cTn>
                              </p:par>
                            </p:childTnLst>
                          </p:cTn>
                        </p:par>
                        <p:par>
                          <p:cTn id="33" fill="hold" nodeType="afterGroup">
                            <p:stCondLst>
                              <p:cond delay="500"/>
                            </p:stCondLst>
                            <p:childTnLst>
                              <p:par>
                                <p:cTn id="34" presetID="22" presetClass="entr" presetSubtype="1" fill="hold" nodeType="afterEffect">
                                  <p:stCondLst>
                                    <p:cond delay="500"/>
                                  </p:stCondLst>
                                  <p:childTnLst>
                                    <p:set>
                                      <p:cBhvr>
                                        <p:cTn id="35" dur="1" fill="hold">
                                          <p:stCondLst>
                                            <p:cond delay="0"/>
                                          </p:stCondLst>
                                        </p:cTn>
                                        <p:tgtEl>
                                          <p:spTgt spid="155"/>
                                        </p:tgtEl>
                                        <p:attrNameLst>
                                          <p:attrName>style.visibility</p:attrName>
                                        </p:attrNameLst>
                                      </p:cBhvr>
                                      <p:to>
                                        <p:strVal val="visible"/>
                                      </p:to>
                                    </p:set>
                                    <p:animEffect transition="in" filter="wipe(up)">
                                      <p:cBhvr>
                                        <p:cTn id="36" dur="500"/>
                                        <p:tgtEl>
                                          <p:spTgt spid="155"/>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64">
                                            <p:txEl>
                                              <p:pRg st="0" end="0"/>
                                            </p:txEl>
                                          </p:spTgt>
                                        </p:tgtEl>
                                        <p:attrNameLst>
                                          <p:attrName>style.visibility</p:attrName>
                                        </p:attrNameLst>
                                      </p:cBhvr>
                                      <p:to>
                                        <p:strVal val="visible"/>
                                      </p:to>
                                    </p:set>
                                    <p:animEffect transition="in" filter="blinds(horizontal)">
                                      <p:cBhvr>
                                        <p:cTn id="41" dur="500"/>
                                        <p:tgtEl>
                                          <p:spTgt spid="1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17550" y="1315452"/>
            <a:ext cx="6967538" cy="2425926"/>
            <a:chOff x="717550" y="1315452"/>
            <a:chExt cx="6967538" cy="2425926"/>
          </a:xfrm>
        </p:grpSpPr>
        <p:sp>
          <p:nvSpPr>
            <p:cNvPr id="154" name="Line 152">
              <a:extLst>
                <a:ext uri="{FF2B5EF4-FFF2-40B4-BE49-F238E27FC236}">
                  <a16:creationId xmlns:a16="http://schemas.microsoft.com/office/drawing/2014/main" id="{00AFD23C-8448-4C25-9E5E-51E91708B198}"/>
                </a:ext>
              </a:extLst>
            </p:cNvPr>
            <p:cNvSpPr>
              <a:spLocks noChangeShapeType="1"/>
            </p:cNvSpPr>
            <p:nvPr/>
          </p:nvSpPr>
          <p:spPr bwMode="auto">
            <a:xfrm flipH="1">
              <a:off x="4946648" y="2136190"/>
              <a:ext cx="623887" cy="75916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7" name="Freeform 2">
              <a:extLst>
                <a:ext uri="{FF2B5EF4-FFF2-40B4-BE49-F238E27FC236}">
                  <a16:creationId xmlns:a16="http://schemas.microsoft.com/office/drawing/2014/main" id="{3811E3E0-8071-4BB3-8464-B3EC68EC7B29}"/>
                </a:ext>
              </a:extLst>
            </p:cNvPr>
            <p:cNvSpPr>
              <a:spLocks/>
            </p:cNvSpPr>
            <p:nvPr/>
          </p:nvSpPr>
          <p:spPr bwMode="auto">
            <a:xfrm>
              <a:off x="5748338" y="1886952"/>
              <a:ext cx="225425" cy="458787"/>
            </a:xfrm>
            <a:custGeom>
              <a:avLst/>
              <a:gdLst>
                <a:gd name="T0" fmla="*/ 2147483646 w 142"/>
                <a:gd name="T1" fmla="*/ 0 h 289"/>
                <a:gd name="T2" fmla="*/ 0 w 142"/>
                <a:gd name="T3" fmla="*/ 0 h 289"/>
                <a:gd name="T4" fmla="*/ 0 w 142"/>
                <a:gd name="T5" fmla="*/ 2147483646 h 289"/>
                <a:gd name="T6" fmla="*/ 2147483646 w 142"/>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solidFill>
              <a:schemeClr val="accent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68" name="Freeform 3">
              <a:extLst>
                <a:ext uri="{FF2B5EF4-FFF2-40B4-BE49-F238E27FC236}">
                  <a16:creationId xmlns:a16="http://schemas.microsoft.com/office/drawing/2014/main" id="{18D3C8E9-CD72-44CF-ACEA-9934F329E0D1}"/>
                </a:ext>
              </a:extLst>
            </p:cNvPr>
            <p:cNvSpPr>
              <a:spLocks/>
            </p:cNvSpPr>
            <p:nvPr/>
          </p:nvSpPr>
          <p:spPr bwMode="auto">
            <a:xfrm>
              <a:off x="4570412" y="2823119"/>
              <a:ext cx="234950" cy="458787"/>
            </a:xfrm>
            <a:custGeom>
              <a:avLst/>
              <a:gdLst>
                <a:gd name="T0" fmla="*/ 0 w 148"/>
                <a:gd name="T1" fmla="*/ 0 h 289"/>
                <a:gd name="T2" fmla="*/ 2147483646 w 148"/>
                <a:gd name="T3" fmla="*/ 0 h 289"/>
                <a:gd name="T4" fmla="*/ 2147483646 w 148"/>
                <a:gd name="T5" fmla="*/ 2147483646 h 289"/>
                <a:gd name="T6" fmla="*/ 0 w 148"/>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73" name="Line 9">
              <a:extLst>
                <a:ext uri="{FF2B5EF4-FFF2-40B4-BE49-F238E27FC236}">
                  <a16:creationId xmlns:a16="http://schemas.microsoft.com/office/drawing/2014/main" id="{2632AD6B-D107-4F35-8E55-620E48102834}"/>
                </a:ext>
              </a:extLst>
            </p:cNvPr>
            <p:cNvSpPr>
              <a:spLocks noChangeShapeType="1"/>
            </p:cNvSpPr>
            <p:nvPr/>
          </p:nvSpPr>
          <p:spPr bwMode="auto">
            <a:xfrm>
              <a:off x="1360487" y="1637714"/>
              <a:ext cx="6324601"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74" name="Rectangle 10">
              <a:extLst>
                <a:ext uri="{FF2B5EF4-FFF2-40B4-BE49-F238E27FC236}">
                  <a16:creationId xmlns:a16="http://schemas.microsoft.com/office/drawing/2014/main" id="{3C56CFEF-4DFC-4BE7-A791-B59E852B53CE}"/>
                </a:ext>
              </a:extLst>
            </p:cNvPr>
            <p:cNvSpPr>
              <a:spLocks noChangeArrowheads="1"/>
            </p:cNvSpPr>
            <p:nvPr/>
          </p:nvSpPr>
          <p:spPr bwMode="auto">
            <a:xfrm>
              <a:off x="1123950" y="1315452"/>
              <a:ext cx="21240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b="0" i="1">
                  <a:latin typeface="Arial" panose="020B0604020202020204" pitchFamily="34" charset="0"/>
                  <a:ea typeface="宋体" panose="02010600030101010101" pitchFamily="2" charset="-122"/>
                </a:rPr>
                <a:t>Time (clock cycles)</a:t>
              </a:r>
            </a:p>
          </p:txBody>
        </p:sp>
        <p:sp>
          <p:nvSpPr>
            <p:cNvPr id="74775" name="Rectangle 11">
              <a:extLst>
                <a:ext uri="{FF2B5EF4-FFF2-40B4-BE49-F238E27FC236}">
                  <a16:creationId xmlns:a16="http://schemas.microsoft.com/office/drawing/2014/main" id="{A67B58F2-3532-4E6B-9E25-9B4C13C13516}"/>
                </a:ext>
              </a:extLst>
            </p:cNvPr>
            <p:cNvSpPr>
              <a:spLocks noChangeArrowheads="1"/>
            </p:cNvSpPr>
            <p:nvPr/>
          </p:nvSpPr>
          <p:spPr bwMode="auto">
            <a:xfrm>
              <a:off x="742950" y="1882189"/>
              <a:ext cx="2276265"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2800" dirty="0" err="1">
                  <a:latin typeface="Arial" panose="020B0604020202020204" pitchFamily="34" charset="0"/>
                  <a:ea typeface="宋体" panose="02010600030101010101" pitchFamily="2" charset="-122"/>
                </a:rPr>
                <a:t>lw</a:t>
              </a:r>
              <a:r>
                <a:rPr lang="en-US" altLang="zh-CN" sz="2800" dirty="0" smtClean="0">
                  <a:latin typeface="Arial" panose="020B0604020202020204" pitchFamily="34" charset="0"/>
                  <a:ea typeface="宋体" panose="02010600030101010101" pitchFamily="2" charset="-122"/>
                </a:rPr>
                <a:t> </a:t>
              </a:r>
              <a:r>
                <a:rPr lang="en-US" altLang="zh-CN" sz="2800" u="sng" dirty="0" smtClean="0">
                  <a:solidFill>
                    <a:schemeClr val="accent1"/>
                  </a:solidFill>
                  <a:latin typeface="Arial" panose="020B0604020202020204" pitchFamily="34" charset="0"/>
                  <a:ea typeface="宋体" panose="02010600030101010101" pitchFamily="2" charset="-122"/>
                </a:rPr>
                <a:t>r1</a:t>
              </a:r>
              <a:r>
                <a:rPr lang="en-US" altLang="zh-CN" sz="2800" dirty="0" smtClean="0">
                  <a:latin typeface="Arial" panose="020B0604020202020204" pitchFamily="34" charset="0"/>
                  <a:ea typeface="宋体" panose="02010600030101010101" pitchFamily="2" charset="-122"/>
                </a:rPr>
                <a:t>,r2,imm</a:t>
              </a:r>
              <a:endParaRPr lang="en-US" altLang="zh-CN" sz="2800" dirty="0">
                <a:latin typeface="Arial" panose="020B0604020202020204" pitchFamily="34" charset="0"/>
                <a:ea typeface="宋体" panose="02010600030101010101" pitchFamily="2" charset="-122"/>
              </a:endParaRPr>
            </a:p>
          </p:txBody>
        </p:sp>
        <p:sp>
          <p:nvSpPr>
            <p:cNvPr id="74776" name="Rectangle 12">
              <a:extLst>
                <a:ext uri="{FF2B5EF4-FFF2-40B4-BE49-F238E27FC236}">
                  <a16:creationId xmlns:a16="http://schemas.microsoft.com/office/drawing/2014/main" id="{87567694-0CF6-4ACD-8630-51D1983AF02A}"/>
                </a:ext>
              </a:extLst>
            </p:cNvPr>
            <p:cNvSpPr>
              <a:spLocks noChangeArrowheads="1"/>
            </p:cNvSpPr>
            <p:nvPr/>
          </p:nvSpPr>
          <p:spPr bwMode="auto">
            <a:xfrm>
              <a:off x="717550" y="2831056"/>
              <a:ext cx="2119312"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2800">
                  <a:latin typeface="Arial" panose="020B0604020202020204" pitchFamily="34" charset="0"/>
                  <a:ea typeface="宋体" panose="02010600030101010101" pitchFamily="2" charset="-122"/>
                </a:rPr>
                <a:t>sub r4,</a:t>
              </a:r>
              <a:r>
                <a:rPr lang="en-US" altLang="zh-CN" sz="2800" u="sng">
                  <a:solidFill>
                    <a:schemeClr val="accent1"/>
                  </a:solidFill>
                  <a:latin typeface="Arial" panose="020B0604020202020204" pitchFamily="34" charset="0"/>
                  <a:ea typeface="宋体" panose="02010600030101010101" pitchFamily="2" charset="-122"/>
                </a:rPr>
                <a:t>r1</a:t>
              </a:r>
              <a:r>
                <a:rPr lang="en-US" altLang="zh-CN" sz="2800">
                  <a:latin typeface="Arial" panose="020B0604020202020204" pitchFamily="34" charset="0"/>
                  <a:ea typeface="宋体" panose="02010600030101010101" pitchFamily="2" charset="-122"/>
                </a:rPr>
                <a:t>,r3</a:t>
              </a:r>
            </a:p>
          </p:txBody>
        </p:sp>
        <p:sp>
          <p:nvSpPr>
            <p:cNvPr id="74780" name="Rectangle 16">
              <a:extLst>
                <a:ext uri="{FF2B5EF4-FFF2-40B4-BE49-F238E27FC236}">
                  <a16:creationId xmlns:a16="http://schemas.microsoft.com/office/drawing/2014/main" id="{C7F55972-21AC-429D-86C8-7DA02BBF918D}"/>
                </a:ext>
              </a:extLst>
            </p:cNvPr>
            <p:cNvSpPr>
              <a:spLocks noChangeArrowheads="1"/>
            </p:cNvSpPr>
            <p:nvPr/>
          </p:nvSpPr>
          <p:spPr bwMode="auto">
            <a:xfrm>
              <a:off x="2990850" y="1566277"/>
              <a:ext cx="4064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latin typeface="Arial" panose="020B0604020202020204" pitchFamily="34" charset="0"/>
                  <a:ea typeface="宋体" panose="02010600030101010101" pitchFamily="2" charset="-122"/>
                </a:rPr>
                <a:t>IF</a:t>
              </a:r>
            </a:p>
          </p:txBody>
        </p:sp>
        <p:sp>
          <p:nvSpPr>
            <p:cNvPr id="74781" name="Rectangle 17">
              <a:extLst>
                <a:ext uri="{FF2B5EF4-FFF2-40B4-BE49-F238E27FC236}">
                  <a16:creationId xmlns:a16="http://schemas.microsoft.com/office/drawing/2014/main" id="{8472161F-F8BE-46F9-B3E3-E5D7C65F673C}"/>
                </a:ext>
              </a:extLst>
            </p:cNvPr>
            <p:cNvSpPr>
              <a:spLocks noChangeArrowheads="1"/>
            </p:cNvSpPr>
            <p:nvPr/>
          </p:nvSpPr>
          <p:spPr bwMode="auto">
            <a:xfrm>
              <a:off x="3700482" y="1566277"/>
              <a:ext cx="4730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dirty="0" smtClean="0">
                  <a:latin typeface="Arial" panose="020B0604020202020204" pitchFamily="34" charset="0"/>
                  <a:ea typeface="宋体" panose="02010600030101010101" pitchFamily="2" charset="-122"/>
                </a:rPr>
                <a:t>ID</a:t>
              </a:r>
              <a:endParaRPr lang="en-US" altLang="zh-CN" sz="1800" dirty="0">
                <a:latin typeface="Arial" panose="020B0604020202020204" pitchFamily="34" charset="0"/>
                <a:ea typeface="宋体" panose="02010600030101010101" pitchFamily="2" charset="-122"/>
              </a:endParaRPr>
            </a:p>
          </p:txBody>
        </p:sp>
        <p:sp>
          <p:nvSpPr>
            <p:cNvPr id="74782" name="Rectangle 18">
              <a:extLst>
                <a:ext uri="{FF2B5EF4-FFF2-40B4-BE49-F238E27FC236}">
                  <a16:creationId xmlns:a16="http://schemas.microsoft.com/office/drawing/2014/main" id="{469DDF22-A505-4B38-A692-9521770D414A}"/>
                </a:ext>
              </a:extLst>
            </p:cNvPr>
            <p:cNvSpPr>
              <a:spLocks noChangeArrowheads="1"/>
            </p:cNvSpPr>
            <p:nvPr/>
          </p:nvSpPr>
          <p:spPr bwMode="auto">
            <a:xfrm>
              <a:off x="4324350" y="1566277"/>
              <a:ext cx="538162"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dirty="0" smtClean="0">
                  <a:latin typeface="Arial" panose="020B0604020202020204" pitchFamily="34" charset="0"/>
                  <a:ea typeface="宋体" panose="02010600030101010101" pitchFamily="2" charset="-122"/>
                </a:rPr>
                <a:t>Ex</a:t>
              </a:r>
              <a:endParaRPr lang="en-US" altLang="zh-CN" sz="1800" dirty="0">
                <a:latin typeface="Arial" panose="020B0604020202020204" pitchFamily="34" charset="0"/>
                <a:ea typeface="宋体" panose="02010600030101010101" pitchFamily="2" charset="-122"/>
              </a:endParaRPr>
            </a:p>
          </p:txBody>
        </p:sp>
        <p:sp>
          <p:nvSpPr>
            <p:cNvPr id="74783" name="Rectangle 19">
              <a:extLst>
                <a:ext uri="{FF2B5EF4-FFF2-40B4-BE49-F238E27FC236}">
                  <a16:creationId xmlns:a16="http://schemas.microsoft.com/office/drawing/2014/main" id="{5ED72158-689C-4B44-A762-0371EB619949}"/>
                </a:ext>
              </a:extLst>
            </p:cNvPr>
            <p:cNvSpPr>
              <a:spLocks noChangeArrowheads="1"/>
            </p:cNvSpPr>
            <p:nvPr/>
          </p:nvSpPr>
          <p:spPr bwMode="auto">
            <a:xfrm>
              <a:off x="4883151" y="1566277"/>
              <a:ext cx="7366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dirty="0" smtClean="0">
                  <a:latin typeface="Arial" panose="020B0604020202020204" pitchFamily="34" charset="0"/>
                  <a:ea typeface="宋体" panose="02010600030101010101" pitchFamily="2" charset="-122"/>
                </a:rPr>
                <a:t>Mem</a:t>
              </a:r>
              <a:endParaRPr lang="en-US" altLang="zh-CN" sz="1800" dirty="0">
                <a:latin typeface="Arial" panose="020B0604020202020204" pitchFamily="34" charset="0"/>
                <a:ea typeface="宋体" panose="02010600030101010101" pitchFamily="2" charset="-122"/>
              </a:endParaRPr>
            </a:p>
          </p:txBody>
        </p:sp>
        <p:sp>
          <p:nvSpPr>
            <p:cNvPr id="74784" name="Rectangle 20">
              <a:extLst>
                <a:ext uri="{FF2B5EF4-FFF2-40B4-BE49-F238E27FC236}">
                  <a16:creationId xmlns:a16="http://schemas.microsoft.com/office/drawing/2014/main" id="{ED4C62C8-809C-4BE6-9AB9-87FB3FE0FD61}"/>
                </a:ext>
              </a:extLst>
            </p:cNvPr>
            <p:cNvSpPr>
              <a:spLocks noChangeArrowheads="1"/>
            </p:cNvSpPr>
            <p:nvPr/>
          </p:nvSpPr>
          <p:spPr bwMode="auto">
            <a:xfrm>
              <a:off x="5657851" y="1566277"/>
              <a:ext cx="598487"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dirty="0" err="1" smtClean="0">
                  <a:latin typeface="Arial" panose="020B0604020202020204" pitchFamily="34" charset="0"/>
                  <a:ea typeface="宋体" panose="02010600030101010101" pitchFamily="2" charset="-122"/>
                </a:rPr>
                <a:t>Wr</a:t>
              </a:r>
              <a:endParaRPr lang="en-US" altLang="zh-CN" sz="1800" dirty="0">
                <a:latin typeface="Arial" panose="020B0604020202020204" pitchFamily="34" charset="0"/>
                <a:ea typeface="宋体" panose="02010600030101010101" pitchFamily="2" charset="-122"/>
              </a:endParaRPr>
            </a:p>
          </p:txBody>
        </p:sp>
        <p:sp>
          <p:nvSpPr>
            <p:cNvPr id="74785" name="Line 21">
              <a:extLst>
                <a:ext uri="{FF2B5EF4-FFF2-40B4-BE49-F238E27FC236}">
                  <a16:creationId xmlns:a16="http://schemas.microsoft.com/office/drawing/2014/main" id="{B5EE62E5-220B-4175-938A-860F36960AFC}"/>
                </a:ext>
              </a:extLst>
            </p:cNvPr>
            <p:cNvSpPr>
              <a:spLocks noChangeShapeType="1"/>
            </p:cNvSpPr>
            <p:nvPr/>
          </p:nvSpPr>
          <p:spPr bwMode="auto">
            <a:xfrm>
              <a:off x="3538537" y="1359902"/>
              <a:ext cx="0" cy="2366962"/>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86" name="Line 22">
              <a:extLst>
                <a:ext uri="{FF2B5EF4-FFF2-40B4-BE49-F238E27FC236}">
                  <a16:creationId xmlns:a16="http://schemas.microsoft.com/office/drawing/2014/main" id="{149FB07D-84B3-4DD1-9A61-D97BB33A92B0}"/>
                </a:ext>
              </a:extLst>
            </p:cNvPr>
            <p:cNvSpPr>
              <a:spLocks noChangeShapeType="1"/>
            </p:cNvSpPr>
            <p:nvPr/>
          </p:nvSpPr>
          <p:spPr bwMode="auto">
            <a:xfrm>
              <a:off x="4224337" y="1359902"/>
              <a:ext cx="0" cy="2381476"/>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87" name="Line 23">
              <a:extLst>
                <a:ext uri="{FF2B5EF4-FFF2-40B4-BE49-F238E27FC236}">
                  <a16:creationId xmlns:a16="http://schemas.microsoft.com/office/drawing/2014/main" id="{74BC8E6C-92BE-48A1-AF7B-E9C68E1ABB60}"/>
                </a:ext>
              </a:extLst>
            </p:cNvPr>
            <p:cNvSpPr>
              <a:spLocks noChangeShapeType="1"/>
            </p:cNvSpPr>
            <p:nvPr/>
          </p:nvSpPr>
          <p:spPr bwMode="auto">
            <a:xfrm>
              <a:off x="4910138" y="1359902"/>
              <a:ext cx="0" cy="2359705"/>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88" name="Line 24">
              <a:extLst>
                <a:ext uri="{FF2B5EF4-FFF2-40B4-BE49-F238E27FC236}">
                  <a16:creationId xmlns:a16="http://schemas.microsoft.com/office/drawing/2014/main" id="{8E9E102B-1DF7-465B-A0B0-BF6BA609622C}"/>
                </a:ext>
              </a:extLst>
            </p:cNvPr>
            <p:cNvSpPr>
              <a:spLocks noChangeShapeType="1"/>
            </p:cNvSpPr>
            <p:nvPr/>
          </p:nvSpPr>
          <p:spPr bwMode="auto">
            <a:xfrm>
              <a:off x="5595938" y="1359902"/>
              <a:ext cx="0" cy="2381476"/>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89" name="Line 25">
              <a:extLst>
                <a:ext uri="{FF2B5EF4-FFF2-40B4-BE49-F238E27FC236}">
                  <a16:creationId xmlns:a16="http://schemas.microsoft.com/office/drawing/2014/main" id="{AA69E6F8-E2A6-4927-B908-0065B24D63B0}"/>
                </a:ext>
              </a:extLst>
            </p:cNvPr>
            <p:cNvSpPr>
              <a:spLocks noChangeShapeType="1"/>
            </p:cNvSpPr>
            <p:nvPr/>
          </p:nvSpPr>
          <p:spPr bwMode="auto">
            <a:xfrm>
              <a:off x="6281738" y="1359901"/>
              <a:ext cx="0" cy="2337933"/>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90" name="Line 26">
              <a:extLst>
                <a:ext uri="{FF2B5EF4-FFF2-40B4-BE49-F238E27FC236}">
                  <a16:creationId xmlns:a16="http://schemas.microsoft.com/office/drawing/2014/main" id="{D5318075-5DBC-42B5-B9E6-727680AB2F90}"/>
                </a:ext>
              </a:extLst>
            </p:cNvPr>
            <p:cNvSpPr>
              <a:spLocks noChangeShapeType="1"/>
            </p:cNvSpPr>
            <p:nvPr/>
          </p:nvSpPr>
          <p:spPr bwMode="auto">
            <a:xfrm>
              <a:off x="6967538" y="1359902"/>
              <a:ext cx="0" cy="2294391"/>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91" name="Line 27">
              <a:extLst>
                <a:ext uri="{FF2B5EF4-FFF2-40B4-BE49-F238E27FC236}">
                  <a16:creationId xmlns:a16="http://schemas.microsoft.com/office/drawing/2014/main" id="{FE516598-4A9C-41BA-A436-237D32D18F4D}"/>
                </a:ext>
              </a:extLst>
            </p:cNvPr>
            <p:cNvSpPr>
              <a:spLocks noChangeShapeType="1"/>
            </p:cNvSpPr>
            <p:nvPr/>
          </p:nvSpPr>
          <p:spPr bwMode="auto">
            <a:xfrm>
              <a:off x="7653338" y="1359902"/>
              <a:ext cx="0" cy="2258105"/>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93" name="Freeform 29">
              <a:extLst>
                <a:ext uri="{FF2B5EF4-FFF2-40B4-BE49-F238E27FC236}">
                  <a16:creationId xmlns:a16="http://schemas.microsoft.com/office/drawing/2014/main" id="{D8FC3138-3EE1-4E7B-BF4A-CAD63417B51E}"/>
                </a:ext>
              </a:extLst>
            </p:cNvPr>
            <p:cNvSpPr>
              <a:spLocks/>
            </p:cNvSpPr>
            <p:nvPr/>
          </p:nvSpPr>
          <p:spPr bwMode="auto">
            <a:xfrm>
              <a:off x="5005388" y="1886952"/>
              <a:ext cx="257175" cy="458787"/>
            </a:xfrm>
            <a:custGeom>
              <a:avLst/>
              <a:gdLst>
                <a:gd name="T0" fmla="*/ 2147483646 w 162"/>
                <a:gd name="T1" fmla="*/ 0 h 289"/>
                <a:gd name="T2" fmla="*/ 0 w 162"/>
                <a:gd name="T3" fmla="*/ 0 h 289"/>
                <a:gd name="T4" fmla="*/ 0 w 162"/>
                <a:gd name="T5" fmla="*/ 2147483646 h 289"/>
                <a:gd name="T6" fmla="*/ 2147483646 w 162"/>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94" name="Freeform 30">
              <a:extLst>
                <a:ext uri="{FF2B5EF4-FFF2-40B4-BE49-F238E27FC236}">
                  <a16:creationId xmlns:a16="http://schemas.microsoft.com/office/drawing/2014/main" id="{AFF53AD2-C753-4DEE-895C-6325EDCAB3A9}"/>
                </a:ext>
              </a:extLst>
            </p:cNvPr>
            <p:cNvSpPr>
              <a:spLocks/>
            </p:cNvSpPr>
            <p:nvPr/>
          </p:nvSpPr>
          <p:spPr bwMode="auto">
            <a:xfrm>
              <a:off x="5260976" y="1886952"/>
              <a:ext cx="260350" cy="458787"/>
            </a:xfrm>
            <a:custGeom>
              <a:avLst/>
              <a:gdLst>
                <a:gd name="T0" fmla="*/ 0 w 164"/>
                <a:gd name="T1" fmla="*/ 0 h 289"/>
                <a:gd name="T2" fmla="*/ 2147483646 w 164"/>
                <a:gd name="T3" fmla="*/ 0 h 289"/>
                <a:gd name="T4" fmla="*/ 2147483646 w 164"/>
                <a:gd name="T5" fmla="*/ 2147483646 h 289"/>
                <a:gd name="T6" fmla="*/ 0 w 164"/>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95" name="Freeform 31">
              <a:extLst>
                <a:ext uri="{FF2B5EF4-FFF2-40B4-BE49-F238E27FC236}">
                  <a16:creationId xmlns:a16="http://schemas.microsoft.com/office/drawing/2014/main" id="{B09B6064-D352-47C6-A473-EACE2246BDAE}"/>
                </a:ext>
              </a:extLst>
            </p:cNvPr>
            <p:cNvSpPr>
              <a:spLocks/>
            </p:cNvSpPr>
            <p:nvPr/>
          </p:nvSpPr>
          <p:spPr bwMode="auto">
            <a:xfrm>
              <a:off x="4397375" y="1734552"/>
              <a:ext cx="338137" cy="763587"/>
            </a:xfrm>
            <a:custGeom>
              <a:avLst/>
              <a:gdLst>
                <a:gd name="T0" fmla="*/ 0 w 213"/>
                <a:gd name="T1" fmla="*/ 2147483646 h 481"/>
                <a:gd name="T2" fmla="*/ 2147483646 w 213"/>
                <a:gd name="T3" fmla="*/ 2147483646 h 481"/>
                <a:gd name="T4" fmla="*/ 0 w 213"/>
                <a:gd name="T5" fmla="*/ 2147483646 h 481"/>
                <a:gd name="T6" fmla="*/ 0 w 213"/>
                <a:gd name="T7" fmla="*/ 0 h 481"/>
                <a:gd name="T8" fmla="*/ 2147483646 w 213"/>
                <a:gd name="T9" fmla="*/ 2147483646 h 481"/>
                <a:gd name="T10" fmla="*/ 2147483646 w 213"/>
                <a:gd name="T11" fmla="*/ 2147483646 h 481"/>
                <a:gd name="T12" fmla="*/ 0 w 213"/>
                <a:gd name="T13" fmla="*/ 2147483646 h 481"/>
                <a:gd name="T14" fmla="*/ 0 w 213"/>
                <a:gd name="T15" fmla="*/ 2147483646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96" name="Rectangle 32">
              <a:extLst>
                <a:ext uri="{FF2B5EF4-FFF2-40B4-BE49-F238E27FC236}">
                  <a16:creationId xmlns:a16="http://schemas.microsoft.com/office/drawing/2014/main" id="{62198AA5-8234-44EA-A84D-D70E99FA0C71}"/>
                </a:ext>
              </a:extLst>
            </p:cNvPr>
            <p:cNvSpPr>
              <a:spLocks noChangeArrowheads="1"/>
            </p:cNvSpPr>
            <p:nvPr/>
          </p:nvSpPr>
          <p:spPr bwMode="auto">
            <a:xfrm rot="5400000">
              <a:off x="4245769" y="1929020"/>
              <a:ext cx="6080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ALU</a:t>
              </a:r>
            </a:p>
          </p:txBody>
        </p:sp>
        <p:sp>
          <p:nvSpPr>
            <p:cNvPr id="74797" name="Rectangle 33">
              <a:extLst>
                <a:ext uri="{FF2B5EF4-FFF2-40B4-BE49-F238E27FC236}">
                  <a16:creationId xmlns:a16="http://schemas.microsoft.com/office/drawing/2014/main" id="{BFFA2107-EA7D-4578-A9FA-44726382E748}"/>
                </a:ext>
              </a:extLst>
            </p:cNvPr>
            <p:cNvSpPr>
              <a:spLocks noChangeArrowheads="1"/>
            </p:cNvSpPr>
            <p:nvPr/>
          </p:nvSpPr>
          <p:spPr bwMode="auto">
            <a:xfrm>
              <a:off x="2989262" y="1947277"/>
              <a:ext cx="4302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Im</a:t>
              </a:r>
            </a:p>
          </p:txBody>
        </p:sp>
        <p:grpSp>
          <p:nvGrpSpPr>
            <p:cNvPr id="74798" name="Group 34">
              <a:extLst>
                <a:ext uri="{FF2B5EF4-FFF2-40B4-BE49-F238E27FC236}">
                  <a16:creationId xmlns:a16="http://schemas.microsoft.com/office/drawing/2014/main" id="{B732EC6C-F1AE-47FB-9B6B-19126882241B}"/>
                </a:ext>
              </a:extLst>
            </p:cNvPr>
            <p:cNvGrpSpPr>
              <a:grpSpLocks/>
            </p:cNvGrpSpPr>
            <p:nvPr/>
          </p:nvGrpSpPr>
          <p:grpSpPr bwMode="auto">
            <a:xfrm>
              <a:off x="2927350" y="1886952"/>
              <a:ext cx="539750" cy="458787"/>
              <a:chOff x="1935" y="1349"/>
              <a:chExt cx="340" cy="289"/>
            </a:xfrm>
          </p:grpSpPr>
          <p:sp>
            <p:nvSpPr>
              <p:cNvPr id="74917" name="Freeform 35">
                <a:extLst>
                  <a:ext uri="{FF2B5EF4-FFF2-40B4-BE49-F238E27FC236}">
                    <a16:creationId xmlns:a16="http://schemas.microsoft.com/office/drawing/2014/main" id="{C05BB069-7A13-4053-8DE4-0C8F931FA32C}"/>
                  </a:ext>
                </a:extLst>
              </p:cNvPr>
              <p:cNvSpPr>
                <a:spLocks/>
              </p:cNvSpPr>
              <p:nvPr/>
            </p:nvSpPr>
            <p:spPr bwMode="auto">
              <a:xfrm>
                <a:off x="1935" y="134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918" name="Freeform 36">
                <a:extLst>
                  <a:ext uri="{FF2B5EF4-FFF2-40B4-BE49-F238E27FC236}">
                    <a16:creationId xmlns:a16="http://schemas.microsoft.com/office/drawing/2014/main" id="{22B60DF7-F9B3-4A67-8C4C-60857B329E56}"/>
                  </a:ext>
                </a:extLst>
              </p:cNvPr>
              <p:cNvSpPr>
                <a:spLocks/>
              </p:cNvSpPr>
              <p:nvPr/>
            </p:nvSpPr>
            <p:spPr bwMode="auto">
              <a:xfrm>
                <a:off x="2104" y="134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4799" name="Rectangle 37">
              <a:extLst>
                <a:ext uri="{FF2B5EF4-FFF2-40B4-BE49-F238E27FC236}">
                  <a16:creationId xmlns:a16="http://schemas.microsoft.com/office/drawing/2014/main" id="{1917DA8B-6AFC-4B17-8820-C0BD894D265B}"/>
                </a:ext>
              </a:extLst>
            </p:cNvPr>
            <p:cNvSpPr>
              <a:spLocks noChangeArrowheads="1"/>
            </p:cNvSpPr>
            <p:nvPr/>
          </p:nvSpPr>
          <p:spPr bwMode="auto">
            <a:xfrm>
              <a:off x="3633787" y="1904414"/>
              <a:ext cx="5191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sp>
          <p:nvSpPr>
            <p:cNvPr id="74800" name="Freeform 38">
              <a:extLst>
                <a:ext uri="{FF2B5EF4-FFF2-40B4-BE49-F238E27FC236}">
                  <a16:creationId xmlns:a16="http://schemas.microsoft.com/office/drawing/2014/main" id="{5261E8D3-4375-4CA7-85C5-C0453A108BC5}"/>
                </a:ext>
              </a:extLst>
            </p:cNvPr>
            <p:cNvSpPr>
              <a:spLocks/>
            </p:cNvSpPr>
            <p:nvPr/>
          </p:nvSpPr>
          <p:spPr bwMode="auto">
            <a:xfrm>
              <a:off x="3657600" y="1886952"/>
              <a:ext cx="236537" cy="458787"/>
            </a:xfrm>
            <a:custGeom>
              <a:avLst/>
              <a:gdLst>
                <a:gd name="T0" fmla="*/ 2147483646 w 149"/>
                <a:gd name="T1" fmla="*/ 0 h 289"/>
                <a:gd name="T2" fmla="*/ 0 w 149"/>
                <a:gd name="T3" fmla="*/ 0 h 289"/>
                <a:gd name="T4" fmla="*/ 0 w 149"/>
                <a:gd name="T5" fmla="*/ 2147483646 h 289"/>
                <a:gd name="T6" fmla="*/ 2147483646 w 149"/>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01" name="Freeform 39">
              <a:extLst>
                <a:ext uri="{FF2B5EF4-FFF2-40B4-BE49-F238E27FC236}">
                  <a16:creationId xmlns:a16="http://schemas.microsoft.com/office/drawing/2014/main" id="{584AE842-16F1-4463-8F79-71B1FBE0A346}"/>
                </a:ext>
              </a:extLst>
            </p:cNvPr>
            <p:cNvSpPr>
              <a:spLocks/>
            </p:cNvSpPr>
            <p:nvPr/>
          </p:nvSpPr>
          <p:spPr bwMode="auto">
            <a:xfrm>
              <a:off x="3892550" y="1886952"/>
              <a:ext cx="234950" cy="458787"/>
            </a:xfrm>
            <a:custGeom>
              <a:avLst/>
              <a:gdLst>
                <a:gd name="T0" fmla="*/ 0 w 148"/>
                <a:gd name="T1" fmla="*/ 0 h 289"/>
                <a:gd name="T2" fmla="*/ 2147483646 w 148"/>
                <a:gd name="T3" fmla="*/ 0 h 289"/>
                <a:gd name="T4" fmla="*/ 2147483646 w 148"/>
                <a:gd name="T5" fmla="*/ 2147483646 h 289"/>
                <a:gd name="T6" fmla="*/ 0 w 148"/>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02" name="Line 40">
              <a:extLst>
                <a:ext uri="{FF2B5EF4-FFF2-40B4-BE49-F238E27FC236}">
                  <a16:creationId xmlns:a16="http://schemas.microsoft.com/office/drawing/2014/main" id="{A1CF7BB4-ED80-4AA8-AF4A-9A4923F8E9AD}"/>
                </a:ext>
              </a:extLst>
            </p:cNvPr>
            <p:cNvSpPr>
              <a:spLocks noChangeShapeType="1"/>
            </p:cNvSpPr>
            <p:nvPr/>
          </p:nvSpPr>
          <p:spPr bwMode="auto">
            <a:xfrm>
              <a:off x="3468687" y="2115552"/>
              <a:ext cx="165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03" name="Freeform 41">
              <a:extLst>
                <a:ext uri="{FF2B5EF4-FFF2-40B4-BE49-F238E27FC236}">
                  <a16:creationId xmlns:a16="http://schemas.microsoft.com/office/drawing/2014/main" id="{468C1E02-9110-4207-B4D9-560C91D7D8A6}"/>
                </a:ext>
              </a:extLst>
            </p:cNvPr>
            <p:cNvSpPr>
              <a:spLocks/>
            </p:cNvSpPr>
            <p:nvPr/>
          </p:nvSpPr>
          <p:spPr bwMode="auto">
            <a:xfrm>
              <a:off x="3573462" y="1963152"/>
              <a:ext cx="76200" cy="153987"/>
            </a:xfrm>
            <a:custGeom>
              <a:avLst/>
              <a:gdLst>
                <a:gd name="T0" fmla="*/ 0 w 48"/>
                <a:gd name="T1" fmla="*/ 2147483646 h 97"/>
                <a:gd name="T2" fmla="*/ 0 w 48"/>
                <a:gd name="T3" fmla="*/ 0 h 97"/>
                <a:gd name="T4" fmla="*/ 2147483646 w 48"/>
                <a:gd name="T5" fmla="*/ 0 h 97"/>
                <a:gd name="T6" fmla="*/ 2147483646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04" name="Line 42">
              <a:extLst>
                <a:ext uri="{FF2B5EF4-FFF2-40B4-BE49-F238E27FC236}">
                  <a16:creationId xmlns:a16="http://schemas.microsoft.com/office/drawing/2014/main" id="{7F9A8409-F768-46EE-B3AB-E04374B894BA}"/>
                </a:ext>
              </a:extLst>
            </p:cNvPr>
            <p:cNvSpPr>
              <a:spLocks noChangeShapeType="1"/>
            </p:cNvSpPr>
            <p:nvPr/>
          </p:nvSpPr>
          <p:spPr bwMode="auto">
            <a:xfrm>
              <a:off x="4129087" y="1963152"/>
              <a:ext cx="2619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05" name="Rectangle 43">
              <a:extLst>
                <a:ext uri="{FF2B5EF4-FFF2-40B4-BE49-F238E27FC236}">
                  <a16:creationId xmlns:a16="http://schemas.microsoft.com/office/drawing/2014/main" id="{EB43A4DD-2BDF-47A6-8BD1-B3C62A2F461A}"/>
                </a:ext>
              </a:extLst>
            </p:cNvPr>
            <p:cNvSpPr>
              <a:spLocks noChangeArrowheads="1"/>
            </p:cNvSpPr>
            <p:nvPr/>
          </p:nvSpPr>
          <p:spPr bwMode="auto">
            <a:xfrm>
              <a:off x="4981576" y="1963152"/>
              <a:ext cx="496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Dm</a:t>
              </a:r>
            </a:p>
          </p:txBody>
        </p:sp>
        <p:sp>
          <p:nvSpPr>
            <p:cNvPr id="74806" name="Rectangle 44">
              <a:extLst>
                <a:ext uri="{FF2B5EF4-FFF2-40B4-BE49-F238E27FC236}">
                  <a16:creationId xmlns:a16="http://schemas.microsoft.com/office/drawing/2014/main" id="{BCCA219B-3956-4C1A-A0B4-3F1198C6E9AF}"/>
                </a:ext>
              </a:extLst>
            </p:cNvPr>
            <p:cNvSpPr>
              <a:spLocks noChangeArrowheads="1"/>
            </p:cNvSpPr>
            <p:nvPr/>
          </p:nvSpPr>
          <p:spPr bwMode="auto">
            <a:xfrm>
              <a:off x="5711826" y="1896477"/>
              <a:ext cx="5191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sp>
          <p:nvSpPr>
            <p:cNvPr id="74807" name="Freeform 45">
              <a:extLst>
                <a:ext uri="{FF2B5EF4-FFF2-40B4-BE49-F238E27FC236}">
                  <a16:creationId xmlns:a16="http://schemas.microsoft.com/office/drawing/2014/main" id="{AB4FABFB-7212-45E1-88BE-DBA336CEE63F}"/>
                </a:ext>
              </a:extLst>
            </p:cNvPr>
            <p:cNvSpPr>
              <a:spLocks/>
            </p:cNvSpPr>
            <p:nvPr/>
          </p:nvSpPr>
          <p:spPr bwMode="auto">
            <a:xfrm>
              <a:off x="5972176" y="1886952"/>
              <a:ext cx="227012" cy="458787"/>
            </a:xfrm>
            <a:custGeom>
              <a:avLst/>
              <a:gdLst>
                <a:gd name="T0" fmla="*/ 0 w 143"/>
                <a:gd name="T1" fmla="*/ 0 h 289"/>
                <a:gd name="T2" fmla="*/ 2147483646 w 143"/>
                <a:gd name="T3" fmla="*/ 0 h 289"/>
                <a:gd name="T4" fmla="*/ 2147483646 w 143"/>
                <a:gd name="T5" fmla="*/ 2147483646 h 289"/>
                <a:gd name="T6" fmla="*/ 0 w 143"/>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08" name="Line 46">
              <a:extLst>
                <a:ext uri="{FF2B5EF4-FFF2-40B4-BE49-F238E27FC236}">
                  <a16:creationId xmlns:a16="http://schemas.microsoft.com/office/drawing/2014/main" id="{A086A2D8-BC52-4533-8D46-B712CF479C65}"/>
                </a:ext>
              </a:extLst>
            </p:cNvPr>
            <p:cNvSpPr>
              <a:spLocks noChangeShapeType="1"/>
            </p:cNvSpPr>
            <p:nvPr/>
          </p:nvSpPr>
          <p:spPr bwMode="auto">
            <a:xfrm>
              <a:off x="5508626" y="2115552"/>
              <a:ext cx="2333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09" name="Line 47">
              <a:extLst>
                <a:ext uri="{FF2B5EF4-FFF2-40B4-BE49-F238E27FC236}">
                  <a16:creationId xmlns:a16="http://schemas.microsoft.com/office/drawing/2014/main" id="{C23AF70C-4C00-4A7F-800C-9A166EEBABD4}"/>
                </a:ext>
              </a:extLst>
            </p:cNvPr>
            <p:cNvSpPr>
              <a:spLocks noChangeShapeType="1"/>
            </p:cNvSpPr>
            <p:nvPr/>
          </p:nvSpPr>
          <p:spPr bwMode="auto">
            <a:xfrm>
              <a:off x="4740276" y="2115552"/>
              <a:ext cx="2587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10" name="Freeform 48">
              <a:extLst>
                <a:ext uri="{FF2B5EF4-FFF2-40B4-BE49-F238E27FC236}">
                  <a16:creationId xmlns:a16="http://schemas.microsoft.com/office/drawing/2014/main" id="{97D22609-8BAA-4E03-A9CB-0396ED1484E9}"/>
                </a:ext>
              </a:extLst>
            </p:cNvPr>
            <p:cNvSpPr>
              <a:spLocks/>
            </p:cNvSpPr>
            <p:nvPr/>
          </p:nvSpPr>
          <p:spPr bwMode="auto">
            <a:xfrm>
              <a:off x="4938713" y="2115552"/>
              <a:ext cx="684213" cy="306387"/>
            </a:xfrm>
            <a:custGeom>
              <a:avLst/>
              <a:gdLst>
                <a:gd name="T0" fmla="*/ 0 w 431"/>
                <a:gd name="T1" fmla="*/ 0 h 193"/>
                <a:gd name="T2" fmla="*/ 0 w 431"/>
                <a:gd name="T3" fmla="*/ 2147483646 h 193"/>
                <a:gd name="T4" fmla="*/ 2147483646 w 431"/>
                <a:gd name="T5" fmla="*/ 2147483646 h 193"/>
                <a:gd name="T6" fmla="*/ 2147483646 w 431"/>
                <a:gd name="T7" fmla="*/ 2147483646 h 193"/>
                <a:gd name="T8" fmla="*/ 2147483646 w 431"/>
                <a:gd name="T9" fmla="*/ 0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11" name="Line 49">
              <a:extLst>
                <a:ext uri="{FF2B5EF4-FFF2-40B4-BE49-F238E27FC236}">
                  <a16:creationId xmlns:a16="http://schemas.microsoft.com/office/drawing/2014/main" id="{575B974C-7C1E-474A-9EA5-596BFE4DCB91}"/>
                </a:ext>
              </a:extLst>
            </p:cNvPr>
            <p:cNvSpPr>
              <a:spLocks noChangeShapeType="1"/>
            </p:cNvSpPr>
            <p:nvPr/>
          </p:nvSpPr>
          <p:spPr bwMode="auto">
            <a:xfrm>
              <a:off x="4129087" y="2267952"/>
              <a:ext cx="2619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12" name="Freeform 50">
              <a:extLst>
                <a:ext uri="{FF2B5EF4-FFF2-40B4-BE49-F238E27FC236}">
                  <a16:creationId xmlns:a16="http://schemas.microsoft.com/office/drawing/2014/main" id="{14D9DDBD-4957-431F-9B33-2F136D19D9E2}"/>
                </a:ext>
              </a:extLst>
            </p:cNvPr>
            <p:cNvSpPr>
              <a:spLocks/>
            </p:cNvSpPr>
            <p:nvPr/>
          </p:nvSpPr>
          <p:spPr bwMode="auto">
            <a:xfrm>
              <a:off x="4295775" y="2107614"/>
              <a:ext cx="534987" cy="441325"/>
            </a:xfrm>
            <a:custGeom>
              <a:avLst/>
              <a:gdLst>
                <a:gd name="T0" fmla="*/ 0 w 337"/>
                <a:gd name="T1" fmla="*/ 2147483646 h 278"/>
                <a:gd name="T2" fmla="*/ 0 w 337"/>
                <a:gd name="T3" fmla="*/ 2147483646 h 278"/>
                <a:gd name="T4" fmla="*/ 2147483646 w 337"/>
                <a:gd name="T5" fmla="*/ 2147483646 h 278"/>
                <a:gd name="T6" fmla="*/ 2147483646 w 337"/>
                <a:gd name="T7" fmla="*/ 2147483646 h 278"/>
                <a:gd name="T8" fmla="*/ 2147483646 w 337"/>
                <a:gd name="T9" fmla="*/ 0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4813" name="Group 51">
              <a:extLst>
                <a:ext uri="{FF2B5EF4-FFF2-40B4-BE49-F238E27FC236}">
                  <a16:creationId xmlns:a16="http://schemas.microsoft.com/office/drawing/2014/main" id="{658488E4-8F70-46CF-8646-5FDB92C8699E}"/>
                </a:ext>
              </a:extLst>
            </p:cNvPr>
            <p:cNvGrpSpPr>
              <a:grpSpLocks/>
            </p:cNvGrpSpPr>
            <p:nvPr/>
          </p:nvGrpSpPr>
          <p:grpSpPr bwMode="auto">
            <a:xfrm>
              <a:off x="5060951" y="2670719"/>
              <a:ext cx="352425" cy="763587"/>
              <a:chOff x="3279" y="1701"/>
              <a:chExt cx="222" cy="481"/>
            </a:xfrm>
          </p:grpSpPr>
          <p:sp>
            <p:nvSpPr>
              <p:cNvPr id="74915" name="Freeform 52">
                <a:extLst>
                  <a:ext uri="{FF2B5EF4-FFF2-40B4-BE49-F238E27FC236}">
                    <a16:creationId xmlns:a16="http://schemas.microsoft.com/office/drawing/2014/main" id="{D80D6AF8-BC41-40FE-BC8E-E8B24EC55091}"/>
                  </a:ext>
                </a:extLst>
              </p:cNvPr>
              <p:cNvSpPr>
                <a:spLocks/>
              </p:cNvSpPr>
              <p:nvPr/>
            </p:nvSpPr>
            <p:spPr bwMode="auto">
              <a:xfrm>
                <a:off x="3288" y="1701"/>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916" name="Rectangle 53">
                <a:extLst>
                  <a:ext uri="{FF2B5EF4-FFF2-40B4-BE49-F238E27FC236}">
                    <a16:creationId xmlns:a16="http://schemas.microsoft.com/office/drawing/2014/main" id="{D884D3CB-8FD4-49A3-833B-09CE2DBB3368}"/>
                  </a:ext>
                </a:extLst>
              </p:cNvPr>
              <p:cNvSpPr>
                <a:spLocks noChangeArrowheads="1"/>
              </p:cNvSpPr>
              <p:nvPr/>
            </p:nvSpPr>
            <p:spPr bwMode="auto">
              <a:xfrm rot="5400000">
                <a:off x="3192" y="1824"/>
                <a:ext cx="38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ALU</a:t>
                </a:r>
              </a:p>
            </p:txBody>
          </p:sp>
        </p:grpSp>
        <p:grpSp>
          <p:nvGrpSpPr>
            <p:cNvPr id="74814" name="Group 54">
              <a:extLst>
                <a:ext uri="{FF2B5EF4-FFF2-40B4-BE49-F238E27FC236}">
                  <a16:creationId xmlns:a16="http://schemas.microsoft.com/office/drawing/2014/main" id="{DC4FD229-F18C-4758-B8D8-82F00EE003B5}"/>
                </a:ext>
              </a:extLst>
            </p:cNvPr>
            <p:cNvGrpSpPr>
              <a:grpSpLocks/>
            </p:cNvGrpSpPr>
            <p:nvPr/>
          </p:nvGrpSpPr>
          <p:grpSpPr bwMode="auto">
            <a:xfrm>
              <a:off x="3581400" y="2823119"/>
              <a:ext cx="563562" cy="458787"/>
              <a:chOff x="2347" y="1797"/>
              <a:chExt cx="355" cy="289"/>
            </a:xfrm>
          </p:grpSpPr>
          <p:sp>
            <p:nvSpPr>
              <p:cNvPr id="74911" name="Rectangle 55">
                <a:extLst>
                  <a:ext uri="{FF2B5EF4-FFF2-40B4-BE49-F238E27FC236}">
                    <a16:creationId xmlns:a16="http://schemas.microsoft.com/office/drawing/2014/main" id="{4225C466-FC01-42A7-AB50-63E39E6B0F24}"/>
                  </a:ext>
                </a:extLst>
              </p:cNvPr>
              <p:cNvSpPr>
                <a:spLocks noChangeArrowheads="1"/>
              </p:cNvSpPr>
              <p:nvPr/>
            </p:nvSpPr>
            <p:spPr bwMode="auto">
              <a:xfrm>
                <a:off x="2347" y="1803"/>
                <a:ext cx="2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Im</a:t>
                </a:r>
              </a:p>
            </p:txBody>
          </p:sp>
          <p:grpSp>
            <p:nvGrpSpPr>
              <p:cNvPr id="74912" name="Group 56">
                <a:extLst>
                  <a:ext uri="{FF2B5EF4-FFF2-40B4-BE49-F238E27FC236}">
                    <a16:creationId xmlns:a16="http://schemas.microsoft.com/office/drawing/2014/main" id="{31A6E8A0-E96B-478F-AF7C-B847DFBA3164}"/>
                  </a:ext>
                </a:extLst>
              </p:cNvPr>
              <p:cNvGrpSpPr>
                <a:grpSpLocks/>
              </p:cNvGrpSpPr>
              <p:nvPr/>
            </p:nvGrpSpPr>
            <p:grpSpPr bwMode="auto">
              <a:xfrm>
                <a:off x="2362" y="1797"/>
                <a:ext cx="340" cy="289"/>
                <a:chOff x="2362" y="1797"/>
                <a:chExt cx="340" cy="289"/>
              </a:xfrm>
            </p:grpSpPr>
            <p:sp>
              <p:nvSpPr>
                <p:cNvPr id="74913" name="Freeform 57">
                  <a:extLst>
                    <a:ext uri="{FF2B5EF4-FFF2-40B4-BE49-F238E27FC236}">
                      <a16:creationId xmlns:a16="http://schemas.microsoft.com/office/drawing/2014/main" id="{83567AAE-ABEC-4111-83E1-35CCEBAB20BB}"/>
                    </a:ext>
                  </a:extLst>
                </p:cNvPr>
                <p:cNvSpPr>
                  <a:spLocks/>
                </p:cNvSpPr>
                <p:nvPr/>
              </p:nvSpPr>
              <p:spPr bwMode="auto">
                <a:xfrm>
                  <a:off x="2362" y="1797"/>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914" name="Freeform 58">
                  <a:extLst>
                    <a:ext uri="{FF2B5EF4-FFF2-40B4-BE49-F238E27FC236}">
                      <a16:creationId xmlns:a16="http://schemas.microsoft.com/office/drawing/2014/main" id="{FD4ECD73-6D55-45AC-8861-B4A20B094970}"/>
                    </a:ext>
                  </a:extLst>
                </p:cNvPr>
                <p:cNvSpPr>
                  <a:spLocks/>
                </p:cNvSpPr>
                <p:nvPr/>
              </p:nvSpPr>
              <p:spPr bwMode="auto">
                <a:xfrm>
                  <a:off x="2531" y="1797"/>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74815" name="Rectangle 59">
              <a:extLst>
                <a:ext uri="{FF2B5EF4-FFF2-40B4-BE49-F238E27FC236}">
                  <a16:creationId xmlns:a16="http://schemas.microsoft.com/office/drawing/2014/main" id="{64667F10-6B57-42B7-AD32-A7FA994967C2}"/>
                </a:ext>
              </a:extLst>
            </p:cNvPr>
            <p:cNvSpPr>
              <a:spLocks noChangeArrowheads="1"/>
            </p:cNvSpPr>
            <p:nvPr/>
          </p:nvSpPr>
          <p:spPr bwMode="auto">
            <a:xfrm>
              <a:off x="4311650" y="2840581"/>
              <a:ext cx="5191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dirty="0" err="1">
                  <a:ea typeface="宋体" panose="02010600030101010101" pitchFamily="2" charset="-122"/>
                </a:rPr>
                <a:t>Reg</a:t>
              </a:r>
              <a:endParaRPr lang="en-US" altLang="zh-CN" dirty="0">
                <a:ea typeface="宋体" panose="02010600030101010101" pitchFamily="2" charset="-122"/>
              </a:endParaRPr>
            </a:p>
          </p:txBody>
        </p:sp>
        <p:sp>
          <p:nvSpPr>
            <p:cNvPr id="74816" name="Freeform 60">
              <a:extLst>
                <a:ext uri="{FF2B5EF4-FFF2-40B4-BE49-F238E27FC236}">
                  <a16:creationId xmlns:a16="http://schemas.microsoft.com/office/drawing/2014/main" id="{6F32C36E-02EA-43FF-9AFE-F7E551D4220B}"/>
                </a:ext>
              </a:extLst>
            </p:cNvPr>
            <p:cNvSpPr>
              <a:spLocks/>
            </p:cNvSpPr>
            <p:nvPr/>
          </p:nvSpPr>
          <p:spPr bwMode="auto">
            <a:xfrm>
              <a:off x="4335462" y="2823119"/>
              <a:ext cx="236538" cy="458787"/>
            </a:xfrm>
            <a:custGeom>
              <a:avLst/>
              <a:gdLst>
                <a:gd name="T0" fmla="*/ 2147483646 w 149"/>
                <a:gd name="T1" fmla="*/ 0 h 289"/>
                <a:gd name="T2" fmla="*/ 0 w 149"/>
                <a:gd name="T3" fmla="*/ 0 h 289"/>
                <a:gd name="T4" fmla="*/ 0 w 149"/>
                <a:gd name="T5" fmla="*/ 2147483646 h 289"/>
                <a:gd name="T6" fmla="*/ 2147483646 w 149"/>
                <a:gd name="T7" fmla="*/ 2147483646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17" name="Line 61">
              <a:extLst>
                <a:ext uri="{FF2B5EF4-FFF2-40B4-BE49-F238E27FC236}">
                  <a16:creationId xmlns:a16="http://schemas.microsoft.com/office/drawing/2014/main" id="{0672686B-1368-496E-AC3A-089517DC0660}"/>
                </a:ext>
              </a:extLst>
            </p:cNvPr>
            <p:cNvSpPr>
              <a:spLocks noChangeShapeType="1"/>
            </p:cNvSpPr>
            <p:nvPr/>
          </p:nvSpPr>
          <p:spPr bwMode="auto">
            <a:xfrm>
              <a:off x="4146550" y="3051719"/>
              <a:ext cx="165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18" name="Freeform 62">
              <a:extLst>
                <a:ext uri="{FF2B5EF4-FFF2-40B4-BE49-F238E27FC236}">
                  <a16:creationId xmlns:a16="http://schemas.microsoft.com/office/drawing/2014/main" id="{70DB20B9-8BBE-4AAB-8B35-F9AE46227E96}"/>
                </a:ext>
              </a:extLst>
            </p:cNvPr>
            <p:cNvSpPr>
              <a:spLocks/>
            </p:cNvSpPr>
            <p:nvPr/>
          </p:nvSpPr>
          <p:spPr bwMode="auto">
            <a:xfrm>
              <a:off x="4251325" y="2899319"/>
              <a:ext cx="76200" cy="153987"/>
            </a:xfrm>
            <a:custGeom>
              <a:avLst/>
              <a:gdLst>
                <a:gd name="T0" fmla="*/ 0 w 48"/>
                <a:gd name="T1" fmla="*/ 2147483646 h 97"/>
                <a:gd name="T2" fmla="*/ 0 w 48"/>
                <a:gd name="T3" fmla="*/ 0 h 97"/>
                <a:gd name="T4" fmla="*/ 2147483646 w 48"/>
                <a:gd name="T5" fmla="*/ 0 h 97"/>
                <a:gd name="T6" fmla="*/ 2147483646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19" name="Line 63">
              <a:extLst>
                <a:ext uri="{FF2B5EF4-FFF2-40B4-BE49-F238E27FC236}">
                  <a16:creationId xmlns:a16="http://schemas.microsoft.com/office/drawing/2014/main" id="{9048F566-BEAB-47E2-8E2D-7CA6258BAD93}"/>
                </a:ext>
              </a:extLst>
            </p:cNvPr>
            <p:cNvSpPr>
              <a:spLocks noChangeShapeType="1"/>
            </p:cNvSpPr>
            <p:nvPr/>
          </p:nvSpPr>
          <p:spPr bwMode="auto">
            <a:xfrm>
              <a:off x="4806951" y="2899319"/>
              <a:ext cx="2619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20" name="Rectangle 64">
              <a:extLst>
                <a:ext uri="{FF2B5EF4-FFF2-40B4-BE49-F238E27FC236}">
                  <a16:creationId xmlns:a16="http://schemas.microsoft.com/office/drawing/2014/main" id="{B7FC48B7-5486-4CEB-849E-20DA312C3AF7}"/>
                </a:ext>
              </a:extLst>
            </p:cNvPr>
            <p:cNvSpPr>
              <a:spLocks noChangeArrowheads="1"/>
            </p:cNvSpPr>
            <p:nvPr/>
          </p:nvSpPr>
          <p:spPr bwMode="auto">
            <a:xfrm>
              <a:off x="5608638" y="2832644"/>
              <a:ext cx="4968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Dm</a:t>
              </a:r>
            </a:p>
          </p:txBody>
        </p:sp>
        <p:grpSp>
          <p:nvGrpSpPr>
            <p:cNvPr id="74821" name="Group 65">
              <a:extLst>
                <a:ext uri="{FF2B5EF4-FFF2-40B4-BE49-F238E27FC236}">
                  <a16:creationId xmlns:a16="http://schemas.microsoft.com/office/drawing/2014/main" id="{290B0369-2827-49A8-A1A0-CEE0BEEC3F71}"/>
                </a:ext>
              </a:extLst>
            </p:cNvPr>
            <p:cNvGrpSpPr>
              <a:grpSpLocks/>
            </p:cNvGrpSpPr>
            <p:nvPr/>
          </p:nvGrpSpPr>
          <p:grpSpPr bwMode="auto">
            <a:xfrm>
              <a:off x="5683251" y="2823119"/>
              <a:ext cx="515937" cy="458787"/>
              <a:chOff x="3671" y="1797"/>
              <a:chExt cx="325" cy="289"/>
            </a:xfrm>
          </p:grpSpPr>
          <p:sp>
            <p:nvSpPr>
              <p:cNvPr id="74909" name="Freeform 66">
                <a:extLst>
                  <a:ext uri="{FF2B5EF4-FFF2-40B4-BE49-F238E27FC236}">
                    <a16:creationId xmlns:a16="http://schemas.microsoft.com/office/drawing/2014/main" id="{9AB60B77-7026-4C8D-B311-0ABDB0B77717}"/>
                  </a:ext>
                </a:extLst>
              </p:cNvPr>
              <p:cNvSpPr>
                <a:spLocks/>
              </p:cNvSpPr>
              <p:nvPr/>
            </p:nvSpPr>
            <p:spPr bwMode="auto">
              <a:xfrm>
                <a:off x="3671" y="1797"/>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910" name="Freeform 67">
                <a:extLst>
                  <a:ext uri="{FF2B5EF4-FFF2-40B4-BE49-F238E27FC236}">
                    <a16:creationId xmlns:a16="http://schemas.microsoft.com/office/drawing/2014/main" id="{8E88AB4F-E5A4-4441-B86A-01BC8C546A46}"/>
                  </a:ext>
                </a:extLst>
              </p:cNvPr>
              <p:cNvSpPr>
                <a:spLocks/>
              </p:cNvSpPr>
              <p:nvPr/>
            </p:nvSpPr>
            <p:spPr bwMode="auto">
              <a:xfrm>
                <a:off x="3832" y="1797"/>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4822" name="Rectangle 68">
              <a:extLst>
                <a:ext uri="{FF2B5EF4-FFF2-40B4-BE49-F238E27FC236}">
                  <a16:creationId xmlns:a16="http://schemas.microsoft.com/office/drawing/2014/main" id="{74CB923C-213C-485A-8729-AE152D05F2E6}"/>
                </a:ext>
              </a:extLst>
            </p:cNvPr>
            <p:cNvSpPr>
              <a:spLocks noChangeArrowheads="1"/>
            </p:cNvSpPr>
            <p:nvPr/>
          </p:nvSpPr>
          <p:spPr bwMode="auto">
            <a:xfrm>
              <a:off x="6389688" y="2832644"/>
              <a:ext cx="5191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grpSp>
          <p:nvGrpSpPr>
            <p:cNvPr id="74823" name="Group 69">
              <a:extLst>
                <a:ext uri="{FF2B5EF4-FFF2-40B4-BE49-F238E27FC236}">
                  <a16:creationId xmlns:a16="http://schemas.microsoft.com/office/drawing/2014/main" id="{CFAFF8B8-561D-40FC-BD6A-BCF617A46443}"/>
                </a:ext>
              </a:extLst>
            </p:cNvPr>
            <p:cNvGrpSpPr>
              <a:grpSpLocks/>
            </p:cNvGrpSpPr>
            <p:nvPr/>
          </p:nvGrpSpPr>
          <p:grpSpPr bwMode="auto">
            <a:xfrm>
              <a:off x="6426201" y="2823119"/>
              <a:ext cx="450850" cy="458787"/>
              <a:chOff x="4139" y="1797"/>
              <a:chExt cx="284" cy="289"/>
            </a:xfrm>
          </p:grpSpPr>
          <p:sp>
            <p:nvSpPr>
              <p:cNvPr id="74907" name="Freeform 70">
                <a:extLst>
                  <a:ext uri="{FF2B5EF4-FFF2-40B4-BE49-F238E27FC236}">
                    <a16:creationId xmlns:a16="http://schemas.microsoft.com/office/drawing/2014/main" id="{380FE0FE-09C7-4B38-BBEA-18229315C5BA}"/>
                  </a:ext>
                </a:extLst>
              </p:cNvPr>
              <p:cNvSpPr>
                <a:spLocks/>
              </p:cNvSpPr>
              <p:nvPr/>
            </p:nvSpPr>
            <p:spPr bwMode="auto">
              <a:xfrm>
                <a:off x="4139" y="1797"/>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908" name="Freeform 71">
                <a:extLst>
                  <a:ext uri="{FF2B5EF4-FFF2-40B4-BE49-F238E27FC236}">
                    <a16:creationId xmlns:a16="http://schemas.microsoft.com/office/drawing/2014/main" id="{D950A67A-D7D8-4400-AC0E-ECAA7948C8BB}"/>
                  </a:ext>
                </a:extLst>
              </p:cNvPr>
              <p:cNvSpPr>
                <a:spLocks/>
              </p:cNvSpPr>
              <p:nvPr/>
            </p:nvSpPr>
            <p:spPr bwMode="auto">
              <a:xfrm>
                <a:off x="4280" y="1797"/>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4824" name="Line 72">
              <a:extLst>
                <a:ext uri="{FF2B5EF4-FFF2-40B4-BE49-F238E27FC236}">
                  <a16:creationId xmlns:a16="http://schemas.microsoft.com/office/drawing/2014/main" id="{81D911F2-CFDC-4414-87BD-734EC26BF6FA}"/>
                </a:ext>
              </a:extLst>
            </p:cNvPr>
            <p:cNvSpPr>
              <a:spLocks noChangeShapeType="1"/>
            </p:cNvSpPr>
            <p:nvPr/>
          </p:nvSpPr>
          <p:spPr bwMode="auto">
            <a:xfrm>
              <a:off x="6186488" y="3051719"/>
              <a:ext cx="2333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25" name="Line 73">
              <a:extLst>
                <a:ext uri="{FF2B5EF4-FFF2-40B4-BE49-F238E27FC236}">
                  <a16:creationId xmlns:a16="http://schemas.microsoft.com/office/drawing/2014/main" id="{D9BB3857-5889-4094-8344-CB59953768C8}"/>
                </a:ext>
              </a:extLst>
            </p:cNvPr>
            <p:cNvSpPr>
              <a:spLocks noChangeShapeType="1"/>
            </p:cNvSpPr>
            <p:nvPr/>
          </p:nvSpPr>
          <p:spPr bwMode="auto">
            <a:xfrm>
              <a:off x="5418138" y="3051719"/>
              <a:ext cx="2587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26" name="Freeform 74">
              <a:extLst>
                <a:ext uri="{FF2B5EF4-FFF2-40B4-BE49-F238E27FC236}">
                  <a16:creationId xmlns:a16="http://schemas.microsoft.com/office/drawing/2014/main" id="{B601E866-68EF-40E1-BD67-A2D513AD954F}"/>
                </a:ext>
              </a:extLst>
            </p:cNvPr>
            <p:cNvSpPr>
              <a:spLocks/>
            </p:cNvSpPr>
            <p:nvPr/>
          </p:nvSpPr>
          <p:spPr bwMode="auto">
            <a:xfrm>
              <a:off x="5616576" y="3051719"/>
              <a:ext cx="684212" cy="306387"/>
            </a:xfrm>
            <a:custGeom>
              <a:avLst/>
              <a:gdLst>
                <a:gd name="T0" fmla="*/ 0 w 431"/>
                <a:gd name="T1" fmla="*/ 0 h 193"/>
                <a:gd name="T2" fmla="*/ 0 w 431"/>
                <a:gd name="T3" fmla="*/ 2147483646 h 193"/>
                <a:gd name="T4" fmla="*/ 2147483646 w 431"/>
                <a:gd name="T5" fmla="*/ 2147483646 h 193"/>
                <a:gd name="T6" fmla="*/ 2147483646 w 431"/>
                <a:gd name="T7" fmla="*/ 2147483646 h 193"/>
                <a:gd name="T8" fmla="*/ 2147483646 w 431"/>
                <a:gd name="T9" fmla="*/ 0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27" name="Line 75">
              <a:extLst>
                <a:ext uri="{FF2B5EF4-FFF2-40B4-BE49-F238E27FC236}">
                  <a16:creationId xmlns:a16="http://schemas.microsoft.com/office/drawing/2014/main" id="{EC8B7ABE-C9B1-446A-AE3C-882197BB90E9}"/>
                </a:ext>
              </a:extLst>
            </p:cNvPr>
            <p:cNvSpPr>
              <a:spLocks noChangeShapeType="1"/>
            </p:cNvSpPr>
            <p:nvPr/>
          </p:nvSpPr>
          <p:spPr bwMode="auto">
            <a:xfrm>
              <a:off x="4806951" y="3204119"/>
              <a:ext cx="2619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28" name="Freeform 76">
              <a:extLst>
                <a:ext uri="{FF2B5EF4-FFF2-40B4-BE49-F238E27FC236}">
                  <a16:creationId xmlns:a16="http://schemas.microsoft.com/office/drawing/2014/main" id="{612C2514-1A4B-407C-82B4-26680ADD02E3}"/>
                </a:ext>
              </a:extLst>
            </p:cNvPr>
            <p:cNvSpPr>
              <a:spLocks/>
            </p:cNvSpPr>
            <p:nvPr/>
          </p:nvSpPr>
          <p:spPr bwMode="auto">
            <a:xfrm>
              <a:off x="4973638" y="3043781"/>
              <a:ext cx="534988" cy="441325"/>
            </a:xfrm>
            <a:custGeom>
              <a:avLst/>
              <a:gdLst>
                <a:gd name="T0" fmla="*/ 0 w 337"/>
                <a:gd name="T1" fmla="*/ 2147483646 h 278"/>
                <a:gd name="T2" fmla="*/ 0 w 337"/>
                <a:gd name="T3" fmla="*/ 2147483646 h 278"/>
                <a:gd name="T4" fmla="*/ 2147483646 w 337"/>
                <a:gd name="T5" fmla="*/ 2147483646 h 278"/>
                <a:gd name="T6" fmla="*/ 2147483646 w 337"/>
                <a:gd name="T7" fmla="*/ 2147483646 h 278"/>
                <a:gd name="T8" fmla="*/ 2147483646 w 337"/>
                <a:gd name="T9" fmla="*/ 0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84" name="Oval 163">
              <a:extLst>
                <a:ext uri="{FF2B5EF4-FFF2-40B4-BE49-F238E27FC236}">
                  <a16:creationId xmlns:a16="http://schemas.microsoft.com/office/drawing/2014/main" id="{D4D72F83-D0DE-4AEE-AC22-6EE767902D17}"/>
                </a:ext>
              </a:extLst>
            </p:cNvPr>
            <p:cNvSpPr>
              <a:spLocks noChangeArrowheads="1"/>
            </p:cNvSpPr>
            <p:nvPr/>
          </p:nvSpPr>
          <p:spPr bwMode="auto">
            <a:xfrm>
              <a:off x="5485043" y="2078813"/>
              <a:ext cx="106362" cy="106362"/>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cxnSp>
          <p:nvCxnSpPr>
            <p:cNvPr id="7" name="直接连接符 6">
              <a:extLst>
                <a:ext uri="{FF2B5EF4-FFF2-40B4-BE49-F238E27FC236}">
                  <a16:creationId xmlns:a16="http://schemas.microsoft.com/office/drawing/2014/main" id="{7703EAAB-35AC-40CA-AAF9-D109EE39682D}"/>
                </a:ext>
              </a:extLst>
            </p:cNvPr>
            <p:cNvCxnSpPr/>
            <p:nvPr/>
          </p:nvCxnSpPr>
          <p:spPr bwMode="auto">
            <a:xfrm>
              <a:off x="5591405" y="1774799"/>
              <a:ext cx="0" cy="1710307"/>
            </a:xfrm>
            <a:prstGeom prst="line">
              <a:avLst/>
            </a:prstGeom>
            <a:ln w="57150">
              <a:solidFill>
                <a:srgbClr val="990000"/>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 name="矩形 9">
            <a:extLst>
              <a:ext uri="{FF2B5EF4-FFF2-40B4-BE49-F238E27FC236}">
                <a16:creationId xmlns:a16="http://schemas.microsoft.com/office/drawing/2014/main" id="{1E55E5BF-A143-468F-99C9-312681335199}"/>
              </a:ext>
            </a:extLst>
          </p:cNvPr>
          <p:cNvSpPr>
            <a:spLocks noChangeArrowheads="1"/>
          </p:cNvSpPr>
          <p:nvPr/>
        </p:nvSpPr>
        <p:spPr bwMode="auto">
          <a:xfrm>
            <a:off x="174624" y="634440"/>
            <a:ext cx="7195993"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342900" indent="-3429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lvl="2">
              <a:lnSpc>
                <a:spcPct val="105000"/>
              </a:lnSpc>
              <a:spcBef>
                <a:spcPct val="15000"/>
              </a:spcBef>
              <a:buFont typeface="Arial" panose="020B0604020202020204" pitchFamily="34" charset="0"/>
              <a:buChar char="•"/>
            </a:pPr>
            <a:r>
              <a:rPr lang="zh-CN" altLang="en-US" sz="2400" dirty="0" smtClean="0">
                <a:ea typeface="黑体" panose="02010609060101010101" pitchFamily="49" charset="-122"/>
              </a:rPr>
              <a:t>若指令的源数据是上</a:t>
            </a:r>
            <a:r>
              <a:rPr lang="zh-CN" altLang="en-US" sz="2400" dirty="0">
                <a:ea typeface="黑体" panose="02010609060101010101" pitchFamily="49" charset="-122"/>
              </a:rPr>
              <a:t>一</a:t>
            </a:r>
            <a:r>
              <a:rPr lang="zh-CN" altLang="en-US" sz="2400" dirty="0" smtClean="0">
                <a:ea typeface="黑体" panose="02010609060101010101" pitchFamily="49" charset="-122"/>
              </a:rPr>
              <a:t>条</a:t>
            </a:r>
            <a:r>
              <a:rPr lang="zh-CN" altLang="en-US" sz="2400" dirty="0">
                <a:ea typeface="黑体" panose="02010609060101010101" pitchFamily="49" charset="-122"/>
              </a:rPr>
              <a:t>指令从</a:t>
            </a:r>
            <a:r>
              <a:rPr lang="en-US" altLang="zh-CN" sz="2400" dirty="0">
                <a:ea typeface="黑体" panose="02010609060101010101" pitchFamily="49" charset="-122"/>
              </a:rPr>
              <a:t>DM</a:t>
            </a:r>
            <a:r>
              <a:rPr lang="zh-CN" altLang="en-US" sz="2400" dirty="0">
                <a:ea typeface="黑体" panose="02010609060101010101" pitchFamily="49" charset="-122"/>
              </a:rPr>
              <a:t>读出</a:t>
            </a:r>
            <a:r>
              <a:rPr lang="zh-CN" altLang="en-US" sz="2400" dirty="0" smtClean="0">
                <a:ea typeface="黑体" panose="02010609060101010101" pitchFamily="49" charset="-122"/>
              </a:rPr>
              <a:t>内容</a:t>
            </a:r>
            <a:endParaRPr lang="zh-CN" altLang="en-US" sz="2400" dirty="0">
              <a:ea typeface="黑体" panose="02010609060101010101" pitchFamily="49" charset="-122"/>
            </a:endParaRPr>
          </a:p>
        </p:txBody>
      </p:sp>
      <p:sp>
        <p:nvSpPr>
          <p:cNvPr id="2" name="文本框 1">
            <a:extLst>
              <a:ext uri="{FF2B5EF4-FFF2-40B4-BE49-F238E27FC236}">
                <a16:creationId xmlns:a16="http://schemas.microsoft.com/office/drawing/2014/main" id="{E02510F9-7DD5-4929-B3BC-DA618E54DF87}"/>
              </a:ext>
            </a:extLst>
          </p:cNvPr>
          <p:cNvSpPr txBox="1">
            <a:spLocks noChangeArrowheads="1"/>
          </p:cNvSpPr>
          <p:nvPr/>
        </p:nvSpPr>
        <p:spPr bwMode="auto">
          <a:xfrm>
            <a:off x="507561" y="4385625"/>
            <a:ext cx="80788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2000" dirty="0">
                <a:solidFill>
                  <a:schemeClr val="accent1"/>
                </a:solidFill>
                <a:latin typeface="黑体" panose="02010609060101010101" pitchFamily="49" charset="-122"/>
                <a:ea typeface="黑体" panose="02010609060101010101" pitchFamily="49" charset="-122"/>
              </a:rPr>
              <a:t>不能，因为</a:t>
            </a:r>
            <a:r>
              <a:rPr lang="zh-CN" altLang="en-US" sz="2000" dirty="0" smtClean="0">
                <a:solidFill>
                  <a:schemeClr val="accent1"/>
                </a:solidFill>
                <a:latin typeface="黑体" panose="02010609060101010101" pitchFamily="49" charset="-122"/>
                <a:ea typeface="黑体" panose="02010609060101010101" pitchFamily="49" charset="-122"/>
              </a:rPr>
              <a:t>它从</a:t>
            </a:r>
            <a:r>
              <a:rPr lang="en-US" altLang="zh-CN" sz="2000" dirty="0" smtClean="0">
                <a:solidFill>
                  <a:schemeClr val="accent1"/>
                </a:solidFill>
                <a:latin typeface="黑体" panose="02010609060101010101" pitchFamily="49" charset="-122"/>
                <a:ea typeface="黑体" panose="02010609060101010101" pitchFamily="49" charset="-122"/>
              </a:rPr>
              <a:t>DM</a:t>
            </a:r>
            <a:r>
              <a:rPr lang="zh-CN" altLang="en-US" sz="2000" dirty="0" smtClean="0">
                <a:solidFill>
                  <a:schemeClr val="accent1"/>
                </a:solidFill>
                <a:latin typeface="黑体" panose="02010609060101010101" pitchFamily="49" charset="-122"/>
                <a:ea typeface="黑体" panose="02010609060101010101" pitchFamily="49" charset="-122"/>
              </a:rPr>
              <a:t>中读出送入</a:t>
            </a:r>
            <a:r>
              <a:rPr lang="zh-CN" altLang="en-US" sz="2000" dirty="0">
                <a:solidFill>
                  <a:schemeClr val="accent1"/>
                </a:solidFill>
                <a:latin typeface="黑体" panose="02010609060101010101" pitchFamily="49" charset="-122"/>
                <a:ea typeface="黑体" panose="02010609060101010101" pitchFamily="49" charset="-122"/>
              </a:rPr>
              <a:t>段寄存器前，后条</a:t>
            </a:r>
            <a:r>
              <a:rPr lang="zh-CN" altLang="en-US" sz="2000" dirty="0" smtClean="0">
                <a:solidFill>
                  <a:schemeClr val="accent1"/>
                </a:solidFill>
                <a:latin typeface="黑体" panose="02010609060101010101" pitchFamily="49" charset="-122"/>
                <a:ea typeface="黑体" panose="02010609060101010101" pitchFamily="49" charset="-122"/>
              </a:rPr>
              <a:t>指令就要</a:t>
            </a:r>
            <a:r>
              <a:rPr lang="zh-CN" altLang="en-US" sz="2000" dirty="0">
                <a:solidFill>
                  <a:schemeClr val="accent1"/>
                </a:solidFill>
                <a:latin typeface="黑体" panose="02010609060101010101" pitchFamily="49" charset="-122"/>
                <a:ea typeface="黑体" panose="02010609060101010101" pitchFamily="49" charset="-122"/>
              </a:rPr>
              <a:t>在</a:t>
            </a:r>
            <a:r>
              <a:rPr lang="en-US" altLang="zh-CN" sz="2000" dirty="0">
                <a:solidFill>
                  <a:schemeClr val="accent1"/>
                </a:solidFill>
                <a:latin typeface="黑体" panose="02010609060101010101" pitchFamily="49" charset="-122"/>
                <a:ea typeface="黑体" panose="02010609060101010101" pitchFamily="49" charset="-122"/>
              </a:rPr>
              <a:t>ALU</a:t>
            </a:r>
            <a:r>
              <a:rPr lang="zh-CN" altLang="en-US" sz="2000" dirty="0">
                <a:solidFill>
                  <a:schemeClr val="accent1"/>
                </a:solidFill>
                <a:latin typeface="黑体" panose="02010609060101010101" pitchFamily="49" charset="-122"/>
                <a:ea typeface="黑体" panose="02010609060101010101" pitchFamily="49" charset="-122"/>
              </a:rPr>
              <a:t>中用。</a:t>
            </a:r>
          </a:p>
        </p:txBody>
      </p:sp>
      <p:sp>
        <p:nvSpPr>
          <p:cNvPr id="166" name="矩形 165">
            <a:extLst>
              <a:ext uri="{FF2B5EF4-FFF2-40B4-BE49-F238E27FC236}">
                <a16:creationId xmlns:a16="http://schemas.microsoft.com/office/drawing/2014/main" id="{1A3E61E2-B11C-4770-B0D5-3ECF910826F3}"/>
              </a:ext>
            </a:extLst>
          </p:cNvPr>
          <p:cNvSpPr>
            <a:spLocks noChangeArrowheads="1"/>
          </p:cNvSpPr>
          <p:nvPr/>
        </p:nvSpPr>
        <p:spPr bwMode="auto">
          <a:xfrm>
            <a:off x="174624" y="4870512"/>
            <a:ext cx="807727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lvl="2">
              <a:lnSpc>
                <a:spcPct val="105000"/>
              </a:lnSpc>
              <a:spcBef>
                <a:spcPct val="15000"/>
              </a:spcBef>
            </a:pPr>
            <a:r>
              <a:rPr lang="zh-CN" altLang="en-US" sz="2000" dirty="0">
                <a:solidFill>
                  <a:srgbClr val="008000"/>
                </a:solidFill>
                <a:ea typeface="黑体" panose="02010609060101010101" pitchFamily="49" charset="-122"/>
              </a:rPr>
              <a:t>    因此，后条指令需被阻塞一个时钟 或 </a:t>
            </a:r>
            <a:r>
              <a:rPr lang="zh-CN" altLang="en-US" sz="2000" dirty="0" smtClean="0">
                <a:solidFill>
                  <a:srgbClr val="008000"/>
                </a:solidFill>
                <a:ea typeface="黑体" panose="02010609060101010101" pitchFamily="49" charset="-122"/>
              </a:rPr>
              <a:t>加一条</a:t>
            </a:r>
            <a:r>
              <a:rPr lang="en-US" altLang="zh-CN" sz="2000" dirty="0" smtClean="0">
                <a:solidFill>
                  <a:srgbClr val="008000"/>
                </a:solidFill>
                <a:ea typeface="黑体" panose="02010609060101010101" pitchFamily="49" charset="-122"/>
              </a:rPr>
              <a:t>NOP</a:t>
            </a:r>
            <a:r>
              <a:rPr lang="zh-CN" altLang="en-US" sz="2000" dirty="0">
                <a:solidFill>
                  <a:srgbClr val="008000"/>
                </a:solidFill>
                <a:ea typeface="黑体" panose="02010609060101010101" pitchFamily="49" charset="-122"/>
              </a:rPr>
              <a:t>指令</a:t>
            </a:r>
            <a:r>
              <a:rPr lang="zh-CN" altLang="en-US" sz="2000" dirty="0" smtClean="0">
                <a:solidFill>
                  <a:srgbClr val="008000"/>
                </a:solidFill>
                <a:ea typeface="黑体" panose="02010609060101010101" pitchFamily="49" charset="-122"/>
              </a:rPr>
              <a:t>。</a:t>
            </a:r>
            <a:endParaRPr lang="en-US" altLang="zh-CN" sz="2000" dirty="0" smtClean="0">
              <a:solidFill>
                <a:srgbClr val="008000"/>
              </a:solidFill>
              <a:ea typeface="黑体" panose="02010609060101010101" pitchFamily="49" charset="-122"/>
            </a:endParaRPr>
          </a:p>
          <a:p>
            <a:pPr marL="0" lvl="2">
              <a:lnSpc>
                <a:spcPct val="105000"/>
              </a:lnSpc>
              <a:spcBef>
                <a:spcPct val="15000"/>
              </a:spcBef>
            </a:pPr>
            <a:r>
              <a:rPr lang="zh-CN" altLang="en-US" sz="2000" dirty="0" smtClean="0">
                <a:solidFill>
                  <a:srgbClr val="CC0000"/>
                </a:solidFill>
                <a:ea typeface="黑体" panose="02010609060101010101" pitchFamily="49" charset="-122"/>
              </a:rPr>
              <a:t>    </a:t>
            </a:r>
            <a:r>
              <a:rPr lang="zh-CN" altLang="en-US" sz="2000" dirty="0" smtClean="0">
                <a:ea typeface="黑体" panose="02010609060101010101" pitchFamily="49" charset="-122"/>
              </a:rPr>
              <a:t>这种数据冒险称为</a:t>
            </a:r>
            <a:r>
              <a:rPr lang="en-US" altLang="zh-CN" sz="2000" dirty="0" smtClean="0">
                <a:solidFill>
                  <a:srgbClr val="CC0000"/>
                </a:solidFill>
                <a:ea typeface="黑体" panose="02010609060101010101" pitchFamily="49" charset="-122"/>
              </a:rPr>
              <a:t>Load-use</a:t>
            </a:r>
            <a:r>
              <a:rPr lang="zh-CN" altLang="en-US" sz="2000" dirty="0" smtClean="0">
                <a:solidFill>
                  <a:srgbClr val="CC0000"/>
                </a:solidFill>
                <a:ea typeface="黑体" panose="02010609060101010101" pitchFamily="49" charset="-122"/>
              </a:rPr>
              <a:t>数据冒险</a:t>
            </a:r>
            <a:endParaRPr lang="zh-CN" altLang="en-US" sz="2000" dirty="0">
              <a:solidFill>
                <a:srgbClr val="008000"/>
              </a:solidFill>
              <a:ea typeface="黑体" panose="02010609060101010101" pitchFamily="49" charset="-122"/>
            </a:endParaRPr>
          </a:p>
        </p:txBody>
      </p:sp>
      <p:sp>
        <p:nvSpPr>
          <p:cNvPr id="3" name="标题 2"/>
          <p:cNvSpPr>
            <a:spLocks noGrp="1"/>
          </p:cNvSpPr>
          <p:nvPr>
            <p:ph type="title"/>
          </p:nvPr>
        </p:nvSpPr>
        <p:spPr>
          <a:xfrm>
            <a:off x="822325" y="128690"/>
            <a:ext cx="6862763" cy="426142"/>
          </a:xfrm>
        </p:spPr>
        <p:txBody>
          <a:bodyPr/>
          <a:lstStyle/>
          <a:p>
            <a:pPr lvl="2"/>
            <a:r>
              <a:rPr lang="en-US" altLang="zh-CN" sz="2800" dirty="0">
                <a:solidFill>
                  <a:srgbClr val="CC0000"/>
                </a:solidFill>
                <a:ea typeface="黑体" panose="02010609060101010101" pitchFamily="49" charset="-122"/>
              </a:rPr>
              <a:t>Load-use</a:t>
            </a:r>
            <a:r>
              <a:rPr lang="zh-CN" altLang="en-US" sz="2800" dirty="0">
                <a:solidFill>
                  <a:srgbClr val="CC0000"/>
                </a:solidFill>
                <a:ea typeface="黑体" panose="02010609060101010101" pitchFamily="49" charset="-122"/>
              </a:rPr>
              <a:t>数据</a:t>
            </a:r>
            <a:r>
              <a:rPr lang="zh-CN" altLang="en-US" sz="2800" dirty="0" smtClean="0">
                <a:solidFill>
                  <a:srgbClr val="CC0000"/>
                </a:solidFill>
                <a:ea typeface="黑体" panose="02010609060101010101" pitchFamily="49" charset="-122"/>
              </a:rPr>
              <a:t>冒险</a:t>
            </a:r>
            <a:endParaRPr lang="zh-CN" altLang="en-US" sz="2800" dirty="0"/>
          </a:p>
        </p:txBody>
      </p:sp>
      <p:sp>
        <p:nvSpPr>
          <p:cNvPr id="77" name="矩形 76">
            <a:extLst>
              <a:ext uri="{FF2B5EF4-FFF2-40B4-BE49-F238E27FC236}">
                <a16:creationId xmlns:a16="http://schemas.microsoft.com/office/drawing/2014/main" id="{1E55E5BF-A143-468F-99C9-312681335199}"/>
              </a:ext>
            </a:extLst>
          </p:cNvPr>
          <p:cNvSpPr>
            <a:spLocks noChangeArrowheads="1"/>
          </p:cNvSpPr>
          <p:nvPr/>
        </p:nvSpPr>
        <p:spPr bwMode="auto">
          <a:xfrm>
            <a:off x="147636" y="3912017"/>
            <a:ext cx="424338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342900" indent="-3429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lvl="2">
              <a:lnSpc>
                <a:spcPct val="105000"/>
              </a:lnSpc>
              <a:spcBef>
                <a:spcPct val="15000"/>
              </a:spcBef>
              <a:buFont typeface="Arial" panose="020B0604020202020204" pitchFamily="34" charset="0"/>
              <a:buChar char="•"/>
            </a:pPr>
            <a:r>
              <a:rPr lang="zh-CN" altLang="en-US" sz="2000" dirty="0" smtClean="0">
                <a:ea typeface="黑体" panose="02010609060101010101" pitchFamily="49" charset="-122"/>
              </a:rPr>
              <a:t>这种数据冒险能</a:t>
            </a:r>
            <a:r>
              <a:rPr lang="zh-CN" altLang="en-US" sz="2000" dirty="0">
                <a:ea typeface="黑体" panose="02010609060101010101" pitchFamily="49" charset="-122"/>
              </a:rPr>
              <a:t>转发吗？</a:t>
            </a:r>
          </a:p>
        </p:txBody>
      </p:sp>
    </p:spTree>
    <p:extLst>
      <p:ext uri="{BB962C8B-B14F-4D97-AF65-F5344CB8AC3E}">
        <p14:creationId xmlns:p14="http://schemas.microsoft.com/office/powerpoint/2010/main" val="135941213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00"/>
                                        <p:tgtEl>
                                          <p:spTgt spid="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7">
                                            <p:txEl>
                                              <p:pRg st="0" end="0"/>
                                            </p:txEl>
                                          </p:spTgt>
                                        </p:tgtEl>
                                        <p:attrNameLst>
                                          <p:attrName>style.visibility</p:attrName>
                                        </p:attrNameLst>
                                      </p:cBhvr>
                                      <p:to>
                                        <p:strVal val="visible"/>
                                      </p:to>
                                    </p:set>
                                    <p:animEffect transition="in" filter="wipe(down)">
                                      <p:cBhvr>
                                        <p:cTn id="17" dur="500"/>
                                        <p:tgtEl>
                                          <p:spTgt spid="7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66">
                                            <p:txEl>
                                              <p:pRg st="0" end="0"/>
                                            </p:txEl>
                                          </p:spTgt>
                                        </p:tgtEl>
                                        <p:attrNameLst>
                                          <p:attrName>style.visibility</p:attrName>
                                        </p:attrNameLst>
                                      </p:cBhvr>
                                      <p:to>
                                        <p:strVal val="visible"/>
                                      </p:to>
                                    </p:set>
                                    <p:animEffect transition="in" filter="wipe(down)">
                                      <p:cBhvr>
                                        <p:cTn id="27" dur="500"/>
                                        <p:tgtEl>
                                          <p:spTgt spid="16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66">
                                            <p:txEl>
                                              <p:pRg st="1" end="1"/>
                                            </p:txEl>
                                          </p:spTgt>
                                        </p:tgtEl>
                                        <p:attrNameLst>
                                          <p:attrName>style.visibility</p:attrName>
                                        </p:attrNameLst>
                                      </p:cBhvr>
                                      <p:to>
                                        <p:strVal val="visible"/>
                                      </p:to>
                                    </p:set>
                                    <p:animEffect transition="in" filter="wipe(down)">
                                      <p:cBhvr>
                                        <p:cTn id="32" dur="500"/>
                                        <p:tgtEl>
                                          <p:spTgt spid="16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2" grpId="0"/>
      <p:bldP spid="166" grpId="0" build="p"/>
      <p:bldP spid="7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72560164-CBD3-40E1-BB15-3284AE33DEF2}"/>
              </a:ext>
            </a:extLst>
          </p:cNvPr>
          <p:cNvSpPr>
            <a:spLocks noChangeArrowheads="1"/>
          </p:cNvSpPr>
          <p:nvPr/>
        </p:nvSpPr>
        <p:spPr bwMode="auto">
          <a:xfrm>
            <a:off x="314325" y="1965325"/>
            <a:ext cx="8829675" cy="153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285750" indent="-285750">
              <a:defRPr sz="1600" b="1">
                <a:solidFill>
                  <a:schemeClr val="tx1"/>
                </a:solidFill>
                <a:latin typeface="Times New Roman" panose="02020603050405020304" pitchFamily="18" charset="0"/>
              </a:defRPr>
            </a:lvl1pPr>
            <a:lvl2pPr marL="685800" indent="-22860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543050" indent="-171450">
              <a:defRPr sz="1600" b="1">
                <a:solidFill>
                  <a:schemeClr val="tx1"/>
                </a:solidFill>
                <a:latin typeface="Times New Roman" panose="02020603050405020304" pitchFamily="18" charset="0"/>
              </a:defRPr>
            </a:lvl4pPr>
            <a:lvl5pPr marL="2000250" indent="-171450">
              <a:defRPr sz="1600" b="1">
                <a:solidFill>
                  <a:schemeClr val="tx1"/>
                </a:solidFill>
                <a:latin typeface="Times New Roman" panose="02020603050405020304" pitchFamily="18" charset="0"/>
              </a:defRPr>
            </a:lvl5pPr>
            <a:lvl6pPr marL="2457450" indent="-171450" eaLnBrk="0" fontAlgn="base" hangingPunct="0">
              <a:spcBef>
                <a:spcPct val="0"/>
              </a:spcBef>
              <a:spcAft>
                <a:spcPct val="0"/>
              </a:spcAft>
              <a:defRPr sz="1600" b="1">
                <a:solidFill>
                  <a:schemeClr val="tx1"/>
                </a:solidFill>
                <a:latin typeface="Times New Roman" panose="02020603050405020304" pitchFamily="18" charset="0"/>
              </a:defRPr>
            </a:lvl6pPr>
            <a:lvl7pPr marL="2914650" indent="-171450" eaLnBrk="0" fontAlgn="base" hangingPunct="0">
              <a:spcBef>
                <a:spcPct val="0"/>
              </a:spcBef>
              <a:spcAft>
                <a:spcPct val="0"/>
              </a:spcAft>
              <a:defRPr sz="1600" b="1">
                <a:solidFill>
                  <a:schemeClr val="tx1"/>
                </a:solidFill>
                <a:latin typeface="Times New Roman" panose="02020603050405020304" pitchFamily="18" charset="0"/>
              </a:defRPr>
            </a:lvl7pPr>
            <a:lvl8pPr marL="3371850" indent="-171450" eaLnBrk="0" fontAlgn="base" hangingPunct="0">
              <a:spcBef>
                <a:spcPct val="0"/>
              </a:spcBef>
              <a:spcAft>
                <a:spcPct val="0"/>
              </a:spcAft>
              <a:defRPr sz="1600" b="1">
                <a:solidFill>
                  <a:schemeClr val="tx1"/>
                </a:solidFill>
                <a:latin typeface="Times New Roman" panose="02020603050405020304" pitchFamily="18" charset="0"/>
              </a:defRPr>
            </a:lvl8pPr>
            <a:lvl9pPr marL="3829050" indent="-171450" eaLnBrk="0" fontAlgn="base" hangingPunct="0">
              <a:spcBef>
                <a:spcPct val="0"/>
              </a:spcBef>
              <a:spcAft>
                <a:spcPct val="0"/>
              </a:spcAft>
              <a:defRPr sz="1600" b="1">
                <a:solidFill>
                  <a:schemeClr val="tx1"/>
                </a:solidFill>
                <a:latin typeface="Times New Roman" panose="02020603050405020304" pitchFamily="18" charset="0"/>
              </a:defRPr>
            </a:lvl9pPr>
          </a:lstStyle>
          <a:p>
            <a:pPr>
              <a:lnSpc>
                <a:spcPct val="90000"/>
              </a:lnSpc>
              <a:spcBef>
                <a:spcPct val="30000"/>
              </a:spcBef>
            </a:pPr>
            <a:r>
              <a:rPr lang="zh-CN" altLang="en-US" sz="2000">
                <a:latin typeface="Arial" panose="020B0604020202020204" pitchFamily="34" charset="0"/>
                <a:ea typeface="宋体" panose="02010600030101010101" pitchFamily="2" charset="-122"/>
              </a:rPr>
              <a:t>例如，以下源程序可生成两种不同的代码，优化的代码可避免</a:t>
            </a:r>
            <a:r>
              <a:rPr lang="en-US" altLang="zh-CN" sz="2000">
                <a:latin typeface="Arial" panose="020B0604020202020204" pitchFamily="34" charset="0"/>
                <a:ea typeface="宋体" panose="02010600030101010101" pitchFamily="2" charset="-122"/>
              </a:rPr>
              <a:t>Load</a:t>
            </a:r>
            <a:r>
              <a:rPr lang="en-US" altLang="zh-CN" sz="2000">
                <a:ea typeface="黑体" panose="02010609060101010101" pitchFamily="49" charset="-122"/>
              </a:rPr>
              <a:t>-use</a:t>
            </a:r>
            <a:r>
              <a:rPr lang="zh-CN" altLang="en-US" sz="2000">
                <a:latin typeface="Arial" panose="020B0604020202020204" pitchFamily="34" charset="0"/>
                <a:ea typeface="宋体" panose="02010600030101010101" pitchFamily="2" charset="-122"/>
              </a:rPr>
              <a:t>阻塞</a:t>
            </a:r>
          </a:p>
          <a:p>
            <a:pPr>
              <a:lnSpc>
                <a:spcPct val="90000"/>
              </a:lnSpc>
              <a:spcBef>
                <a:spcPct val="30000"/>
              </a:spcBef>
            </a:pPr>
            <a:r>
              <a:rPr lang="en-US" altLang="zh-CN" sz="2000">
                <a:latin typeface="Arial" panose="020B0604020202020204" pitchFamily="34" charset="0"/>
                <a:ea typeface="宋体" panose="02010600030101010101" pitchFamily="2" charset="-122"/>
              </a:rPr>
              <a:t>		a = b + c;</a:t>
            </a:r>
          </a:p>
          <a:p>
            <a:pPr>
              <a:lnSpc>
                <a:spcPct val="90000"/>
              </a:lnSpc>
              <a:spcBef>
                <a:spcPct val="30000"/>
              </a:spcBef>
            </a:pPr>
            <a:r>
              <a:rPr lang="en-US" altLang="zh-CN" sz="2000">
                <a:latin typeface="Arial" panose="020B0604020202020204" pitchFamily="34" charset="0"/>
                <a:ea typeface="宋体" panose="02010600030101010101" pitchFamily="2" charset="-122"/>
              </a:rPr>
              <a:t>		d = e – f;</a:t>
            </a:r>
          </a:p>
          <a:p>
            <a:pPr>
              <a:lnSpc>
                <a:spcPct val="90000"/>
              </a:lnSpc>
              <a:spcBef>
                <a:spcPct val="30000"/>
              </a:spcBef>
            </a:pPr>
            <a:r>
              <a:rPr lang="zh-CN" altLang="en-US" sz="2000">
                <a:latin typeface="Arial" panose="020B0604020202020204" pitchFamily="34" charset="0"/>
                <a:ea typeface="宋体" panose="02010600030101010101" pitchFamily="2" charset="-122"/>
              </a:rPr>
              <a:t>假定 </a:t>
            </a:r>
            <a:r>
              <a:rPr lang="en-US" altLang="zh-CN" sz="2000">
                <a:latin typeface="Arial" panose="020B0604020202020204" pitchFamily="34" charset="0"/>
                <a:ea typeface="宋体" panose="02010600030101010101" pitchFamily="2" charset="-122"/>
              </a:rPr>
              <a:t>a, b, c, d ,e, f </a:t>
            </a:r>
            <a:r>
              <a:rPr lang="zh-CN" altLang="en-US" sz="2000">
                <a:latin typeface="Arial" panose="020B0604020202020204" pitchFamily="34" charset="0"/>
                <a:ea typeface="宋体" panose="02010600030101010101" pitchFamily="2" charset="-122"/>
              </a:rPr>
              <a:t>在内存</a:t>
            </a:r>
          </a:p>
        </p:txBody>
      </p:sp>
      <p:sp>
        <p:nvSpPr>
          <p:cNvPr id="75779" name="Rectangle 3">
            <a:extLst>
              <a:ext uri="{FF2B5EF4-FFF2-40B4-BE49-F238E27FC236}">
                <a16:creationId xmlns:a16="http://schemas.microsoft.com/office/drawing/2014/main" id="{4299AB71-961C-4D57-B582-6FCD2098EEF6}"/>
              </a:ext>
            </a:extLst>
          </p:cNvPr>
          <p:cNvSpPr>
            <a:spLocks noGrp="1" noChangeArrowheads="1"/>
          </p:cNvSpPr>
          <p:nvPr>
            <p:ph type="title"/>
          </p:nvPr>
        </p:nvSpPr>
        <p:spPr>
          <a:xfrm>
            <a:off x="314325" y="69850"/>
            <a:ext cx="7499350" cy="373063"/>
          </a:xfrm>
          <a:noFill/>
        </p:spPr>
        <p:txBody>
          <a:bodyPr/>
          <a:lstStyle/>
          <a:p>
            <a:r>
              <a:rPr lang="zh-CN" altLang="en-US" dirty="0">
                <a:ea typeface="宋体" panose="02010600030101010101" pitchFamily="2" charset="-122"/>
              </a:rPr>
              <a:t>方法</a:t>
            </a:r>
            <a:r>
              <a:rPr lang="en-US" altLang="zh-CN" dirty="0">
                <a:ea typeface="宋体" panose="02010600030101010101" pitchFamily="2" charset="-122"/>
              </a:rPr>
              <a:t>5</a:t>
            </a:r>
            <a:r>
              <a:rPr lang="zh-CN" altLang="en-US" dirty="0" smtClean="0">
                <a:ea typeface="宋体" panose="02010600030101010101" pitchFamily="2" charset="-122"/>
              </a:rPr>
              <a:t>：</a:t>
            </a:r>
            <a:r>
              <a:rPr lang="zh-CN" altLang="en-US" dirty="0">
                <a:ea typeface="宋体" panose="02010600030101010101" pitchFamily="2" charset="-122"/>
              </a:rPr>
              <a:t>用</a:t>
            </a:r>
            <a:r>
              <a:rPr lang="zh-CN" altLang="en-US" dirty="0" smtClean="0">
                <a:ea typeface="宋体" panose="02010600030101010101" pitchFamily="2" charset="-122"/>
              </a:rPr>
              <a:t>编译器调整</a:t>
            </a:r>
            <a:r>
              <a:rPr lang="zh-CN" altLang="en-US" dirty="0">
                <a:ea typeface="宋体" panose="02010600030101010101" pitchFamily="2" charset="-122"/>
              </a:rPr>
              <a:t>指令顺序来解决数据冒险</a:t>
            </a:r>
            <a:endParaRPr lang="en-US" altLang="zh-CN" dirty="0">
              <a:ea typeface="宋体" panose="02010600030101010101" pitchFamily="2" charset="-122"/>
            </a:endParaRPr>
          </a:p>
        </p:txBody>
      </p:sp>
      <p:sp>
        <p:nvSpPr>
          <p:cNvPr id="4" name="Rectangle 4">
            <a:extLst>
              <a:ext uri="{FF2B5EF4-FFF2-40B4-BE49-F238E27FC236}">
                <a16:creationId xmlns:a16="http://schemas.microsoft.com/office/drawing/2014/main" id="{17907F60-0644-4C16-8C94-95DC64658CA1}"/>
              </a:ext>
            </a:extLst>
          </p:cNvPr>
          <p:cNvSpPr txBox="1">
            <a:spLocks noChangeArrowheads="1"/>
          </p:cNvSpPr>
          <p:nvPr/>
        </p:nvSpPr>
        <p:spPr bwMode="auto">
          <a:xfrm>
            <a:off x="4595019" y="3029322"/>
            <a:ext cx="3581400" cy="330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03200" indent="-203200">
              <a:spcBef>
                <a:spcPct val="30000"/>
              </a:spcBef>
              <a:buSzPct val="100000"/>
              <a:buFont typeface="Times New Roman" panose="02020603050405020304" pitchFamily="18" charset="0"/>
              <a:buChar char="°"/>
              <a:defRPr b="1">
                <a:solidFill>
                  <a:schemeClr val="tx1"/>
                </a:solidFill>
                <a:latin typeface="Arial" panose="020B0604020202020204" pitchFamily="34" charset="0"/>
              </a:defRPr>
            </a:lvl1pPr>
            <a:lvl2pPr marL="685800" indent="-190500">
              <a:lnSpc>
                <a:spcPct val="85000"/>
              </a:lnSpc>
              <a:spcBef>
                <a:spcPct val="40000"/>
              </a:spcBef>
              <a:buSzPct val="100000"/>
              <a:buChar char="•"/>
              <a:defRPr b="1">
                <a:solidFill>
                  <a:schemeClr val="accent2"/>
                </a:solidFill>
                <a:latin typeface="Arial" panose="020B0604020202020204" pitchFamily="34" charset="0"/>
              </a:defRPr>
            </a:lvl2pPr>
            <a:lvl3pPr marL="1257300" indent="-342900">
              <a:lnSpc>
                <a:spcPct val="85000"/>
              </a:lnSpc>
              <a:spcBef>
                <a:spcPct val="40000"/>
              </a:spcBef>
              <a:buSzPct val="100000"/>
              <a:buChar char="-"/>
              <a:defRPr b="1">
                <a:solidFill>
                  <a:srgbClr val="990000"/>
                </a:solidFill>
                <a:latin typeface="Arial" panose="020B0604020202020204" pitchFamily="34" charset="0"/>
              </a:defRPr>
            </a:lvl3pPr>
            <a:lvl4pPr marL="1714500" indent="-342900">
              <a:spcBef>
                <a:spcPct val="20000"/>
              </a:spcBef>
              <a:buChar char="–"/>
              <a:defRPr sz="2000">
                <a:solidFill>
                  <a:schemeClr val="tx1"/>
                </a:solidFill>
                <a:latin typeface="Times New Roman" panose="02020603050405020304" pitchFamily="18" charset="0"/>
              </a:defRPr>
            </a:lvl4pPr>
            <a:lvl5pPr marL="2171700" indent="-342900">
              <a:spcBef>
                <a:spcPct val="20000"/>
              </a:spcBef>
              <a:buChar char="»"/>
              <a:defRPr sz="2000">
                <a:solidFill>
                  <a:schemeClr val="tx1"/>
                </a:solidFill>
                <a:latin typeface="Times New Roman" panose="02020603050405020304" pitchFamily="18" charset="0"/>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0000"/>
              </a:lnSpc>
              <a:buFont typeface="Times New Roman" panose="02020603050405020304" pitchFamily="18" charset="0"/>
              <a:buNone/>
            </a:pPr>
            <a:r>
              <a:rPr lang="en-US" altLang="zh-CN" sz="2000">
                <a:solidFill>
                  <a:schemeClr val="accent1"/>
                </a:solidFill>
                <a:ea typeface="宋体" panose="02010600030101010101" pitchFamily="2" charset="-122"/>
              </a:rPr>
              <a:t>Fast code:</a:t>
            </a:r>
            <a:endParaRPr lang="en-US" altLang="zh-CN" sz="2000">
              <a:ea typeface="宋体" panose="02010600030101010101" pitchFamily="2" charset="-122"/>
            </a:endParaRPr>
          </a:p>
          <a:p>
            <a:pPr>
              <a:spcBef>
                <a:spcPct val="20000"/>
              </a:spcBef>
              <a:buFont typeface="Times New Roman" panose="02020603050405020304" pitchFamily="18" charset="0"/>
              <a:buNone/>
            </a:pPr>
            <a:r>
              <a:rPr lang="en-US" altLang="zh-CN" sz="2200">
                <a:ea typeface="宋体" panose="02010600030101010101" pitchFamily="2" charset="-122"/>
              </a:rPr>
              <a:t>		</a:t>
            </a:r>
            <a:r>
              <a:rPr lang="en-US" altLang="zh-CN" sz="2000">
                <a:ea typeface="宋体" panose="02010600030101010101" pitchFamily="2" charset="-122"/>
              </a:rPr>
              <a:t>lw 	$2, b</a:t>
            </a:r>
          </a:p>
          <a:p>
            <a:pPr>
              <a:spcBef>
                <a:spcPct val="20000"/>
              </a:spcBef>
              <a:buFont typeface="Times New Roman" panose="02020603050405020304" pitchFamily="18" charset="0"/>
              <a:buNone/>
            </a:pPr>
            <a:r>
              <a:rPr lang="en-US" altLang="zh-CN" sz="2000">
                <a:ea typeface="宋体" panose="02010600030101010101" pitchFamily="2" charset="-122"/>
              </a:rPr>
              <a:t>		lw 	</a:t>
            </a:r>
            <a:r>
              <a:rPr lang="en-US" altLang="zh-CN" sz="2000">
                <a:solidFill>
                  <a:schemeClr val="accent2"/>
                </a:solidFill>
                <a:ea typeface="宋体" panose="02010600030101010101" pitchFamily="2" charset="-122"/>
              </a:rPr>
              <a:t>$3</a:t>
            </a:r>
            <a:r>
              <a:rPr lang="en-US" altLang="zh-CN" sz="2000">
                <a:ea typeface="宋体" panose="02010600030101010101" pitchFamily="2" charset="-122"/>
              </a:rPr>
              <a:t>, c</a:t>
            </a:r>
          </a:p>
          <a:p>
            <a:pPr>
              <a:spcBef>
                <a:spcPct val="20000"/>
              </a:spcBef>
              <a:buFont typeface="Times New Roman" panose="02020603050405020304" pitchFamily="18" charset="0"/>
              <a:buNone/>
            </a:pPr>
            <a:r>
              <a:rPr lang="en-US" altLang="zh-CN" sz="2000">
                <a:solidFill>
                  <a:schemeClr val="hlink"/>
                </a:solidFill>
                <a:ea typeface="宋体" panose="02010600030101010101" pitchFamily="2" charset="-122"/>
              </a:rPr>
              <a:t>		</a:t>
            </a:r>
            <a:r>
              <a:rPr lang="en-US" altLang="zh-CN" sz="2000" u="sng">
                <a:solidFill>
                  <a:schemeClr val="accent1"/>
                </a:solidFill>
                <a:ea typeface="宋体" panose="02010600030101010101" pitchFamily="2" charset="-122"/>
              </a:rPr>
              <a:t>lw 	$5, e </a:t>
            </a:r>
            <a:endParaRPr lang="en-US" altLang="zh-CN" sz="2000">
              <a:solidFill>
                <a:schemeClr val="hlink"/>
              </a:solidFill>
              <a:ea typeface="宋体" panose="02010600030101010101" pitchFamily="2" charset="-122"/>
            </a:endParaRPr>
          </a:p>
          <a:p>
            <a:pPr>
              <a:spcBef>
                <a:spcPct val="20000"/>
              </a:spcBef>
              <a:buFont typeface="Times New Roman" panose="02020603050405020304" pitchFamily="18" charset="0"/>
              <a:buNone/>
            </a:pPr>
            <a:r>
              <a:rPr lang="en-US" altLang="zh-CN" sz="2000">
                <a:ea typeface="宋体" panose="02010600030101010101" pitchFamily="2" charset="-122"/>
              </a:rPr>
              <a:t>		add 	$1, $2, </a:t>
            </a:r>
            <a:r>
              <a:rPr lang="en-US" altLang="zh-CN" sz="2000">
                <a:solidFill>
                  <a:schemeClr val="accent2"/>
                </a:solidFill>
                <a:ea typeface="宋体" panose="02010600030101010101" pitchFamily="2" charset="-122"/>
              </a:rPr>
              <a:t>$3</a:t>
            </a:r>
          </a:p>
          <a:p>
            <a:pPr>
              <a:spcBef>
                <a:spcPct val="20000"/>
              </a:spcBef>
              <a:buFont typeface="Times New Roman" panose="02020603050405020304" pitchFamily="18" charset="0"/>
              <a:buNone/>
            </a:pPr>
            <a:r>
              <a:rPr lang="en-US" altLang="zh-CN" sz="2000">
                <a:ea typeface="宋体" panose="02010600030101010101" pitchFamily="2" charset="-122"/>
              </a:rPr>
              <a:t>		lw 	</a:t>
            </a:r>
            <a:r>
              <a:rPr lang="en-US" altLang="zh-CN" sz="2000">
                <a:solidFill>
                  <a:schemeClr val="accent2"/>
                </a:solidFill>
                <a:ea typeface="宋体" panose="02010600030101010101" pitchFamily="2" charset="-122"/>
              </a:rPr>
              <a:t>$6</a:t>
            </a:r>
            <a:r>
              <a:rPr lang="en-US" altLang="zh-CN" sz="2000">
                <a:ea typeface="宋体" panose="02010600030101010101" pitchFamily="2" charset="-122"/>
              </a:rPr>
              <a:t>, f</a:t>
            </a:r>
          </a:p>
          <a:p>
            <a:pPr>
              <a:spcBef>
                <a:spcPct val="20000"/>
              </a:spcBef>
              <a:buFont typeface="Times New Roman" panose="02020603050405020304" pitchFamily="18" charset="0"/>
              <a:buNone/>
            </a:pPr>
            <a:r>
              <a:rPr lang="en-US" altLang="zh-CN" sz="2000">
                <a:solidFill>
                  <a:schemeClr val="hlink"/>
                </a:solidFill>
                <a:ea typeface="宋体" panose="02010600030101010101" pitchFamily="2" charset="-122"/>
              </a:rPr>
              <a:t>		</a:t>
            </a:r>
            <a:r>
              <a:rPr lang="en-US" altLang="zh-CN" sz="2000" u="sng">
                <a:solidFill>
                  <a:schemeClr val="accent1"/>
                </a:solidFill>
                <a:ea typeface="宋体" panose="02010600030101010101" pitchFamily="2" charset="-122"/>
              </a:rPr>
              <a:t>sw 	$1, a</a:t>
            </a:r>
            <a:endParaRPr lang="en-US" altLang="zh-CN" sz="2000">
              <a:solidFill>
                <a:schemeClr val="hlink"/>
              </a:solidFill>
              <a:ea typeface="宋体" panose="02010600030101010101" pitchFamily="2" charset="-122"/>
            </a:endParaRPr>
          </a:p>
          <a:p>
            <a:pPr>
              <a:spcBef>
                <a:spcPct val="20000"/>
              </a:spcBef>
              <a:buFont typeface="Times New Roman" panose="02020603050405020304" pitchFamily="18" charset="0"/>
              <a:buNone/>
            </a:pPr>
            <a:r>
              <a:rPr lang="en-US" altLang="zh-CN" sz="2000">
                <a:ea typeface="宋体" panose="02010600030101010101" pitchFamily="2" charset="-122"/>
              </a:rPr>
              <a:t>		sub 	$4, $5, </a:t>
            </a:r>
            <a:r>
              <a:rPr lang="en-US" altLang="zh-CN" sz="2000">
                <a:solidFill>
                  <a:schemeClr val="accent2"/>
                </a:solidFill>
                <a:ea typeface="宋体" panose="02010600030101010101" pitchFamily="2" charset="-122"/>
              </a:rPr>
              <a:t>$6</a:t>
            </a:r>
          </a:p>
          <a:p>
            <a:pPr>
              <a:spcBef>
                <a:spcPct val="20000"/>
              </a:spcBef>
              <a:buFont typeface="Times New Roman" panose="02020603050405020304" pitchFamily="18" charset="0"/>
              <a:buNone/>
            </a:pPr>
            <a:r>
              <a:rPr lang="en-US" altLang="zh-CN" sz="2000">
                <a:ea typeface="宋体" panose="02010600030101010101" pitchFamily="2" charset="-122"/>
              </a:rPr>
              <a:t>		sw	$4, d</a:t>
            </a:r>
          </a:p>
        </p:txBody>
      </p:sp>
      <p:grpSp>
        <p:nvGrpSpPr>
          <p:cNvPr id="5" name="Group 6">
            <a:extLst>
              <a:ext uri="{FF2B5EF4-FFF2-40B4-BE49-F238E27FC236}">
                <a16:creationId xmlns:a16="http://schemas.microsoft.com/office/drawing/2014/main" id="{C4260906-C1FD-43D8-9D0B-48AC1575364F}"/>
              </a:ext>
            </a:extLst>
          </p:cNvPr>
          <p:cNvGrpSpPr>
            <a:grpSpLocks/>
          </p:cNvGrpSpPr>
          <p:nvPr/>
        </p:nvGrpSpPr>
        <p:grpSpPr bwMode="auto">
          <a:xfrm>
            <a:off x="2716213" y="4629150"/>
            <a:ext cx="1057275" cy="1484313"/>
            <a:chOff x="1832" y="2597"/>
            <a:chExt cx="600" cy="947"/>
          </a:xfrm>
        </p:grpSpPr>
        <p:sp>
          <p:nvSpPr>
            <p:cNvPr id="75802" name="Freeform 7">
              <a:extLst>
                <a:ext uri="{FF2B5EF4-FFF2-40B4-BE49-F238E27FC236}">
                  <a16:creationId xmlns:a16="http://schemas.microsoft.com/office/drawing/2014/main" id="{2A3936BA-2375-43C1-8093-BBBB7DE0F7A9}"/>
                </a:ext>
              </a:extLst>
            </p:cNvPr>
            <p:cNvSpPr>
              <a:spLocks/>
            </p:cNvSpPr>
            <p:nvPr/>
          </p:nvSpPr>
          <p:spPr bwMode="auto">
            <a:xfrm>
              <a:off x="1952" y="2597"/>
              <a:ext cx="480" cy="635"/>
            </a:xfrm>
            <a:custGeom>
              <a:avLst/>
              <a:gdLst>
                <a:gd name="T0" fmla="*/ 0 w 480"/>
                <a:gd name="T1" fmla="*/ 635 h 635"/>
                <a:gd name="T2" fmla="*/ 408 w 480"/>
                <a:gd name="T3" fmla="*/ 451 h 635"/>
                <a:gd name="T4" fmla="*/ 432 w 480"/>
                <a:gd name="T5" fmla="*/ 131 h 635"/>
                <a:gd name="T6" fmla="*/ 224 w 480"/>
                <a:gd name="T7" fmla="*/ 19 h 635"/>
                <a:gd name="T8" fmla="*/ 16 w 480"/>
                <a:gd name="T9" fmla="*/ 19 h 6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0" h="635">
                  <a:moveTo>
                    <a:pt x="0" y="635"/>
                  </a:moveTo>
                  <a:cubicBezTo>
                    <a:pt x="168" y="585"/>
                    <a:pt x="336" y="535"/>
                    <a:pt x="408" y="451"/>
                  </a:cubicBezTo>
                  <a:cubicBezTo>
                    <a:pt x="480" y="367"/>
                    <a:pt x="463" y="203"/>
                    <a:pt x="432" y="131"/>
                  </a:cubicBezTo>
                  <a:cubicBezTo>
                    <a:pt x="401" y="59"/>
                    <a:pt x="293" y="38"/>
                    <a:pt x="224" y="19"/>
                  </a:cubicBezTo>
                  <a:cubicBezTo>
                    <a:pt x="155" y="0"/>
                    <a:pt x="85" y="9"/>
                    <a:pt x="16" y="19"/>
                  </a:cubicBezTo>
                </a:path>
              </a:pathLst>
            </a:custGeom>
            <a:noFill/>
            <a:ln w="12700" cap="flat" cmpd="sng">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03" name="Freeform 8">
              <a:extLst>
                <a:ext uri="{FF2B5EF4-FFF2-40B4-BE49-F238E27FC236}">
                  <a16:creationId xmlns:a16="http://schemas.microsoft.com/office/drawing/2014/main" id="{A13BC9DA-3FE9-4B19-9D81-16646BD3FA76}"/>
                </a:ext>
              </a:extLst>
            </p:cNvPr>
            <p:cNvSpPr>
              <a:spLocks/>
            </p:cNvSpPr>
            <p:nvPr/>
          </p:nvSpPr>
          <p:spPr bwMode="auto">
            <a:xfrm>
              <a:off x="1832" y="2984"/>
              <a:ext cx="309" cy="560"/>
            </a:xfrm>
            <a:custGeom>
              <a:avLst/>
              <a:gdLst>
                <a:gd name="T0" fmla="*/ 80 w 309"/>
                <a:gd name="T1" fmla="*/ 0 h 560"/>
                <a:gd name="T2" fmla="*/ 272 w 309"/>
                <a:gd name="T3" fmla="*/ 112 h 560"/>
                <a:gd name="T4" fmla="*/ 264 w 309"/>
                <a:gd name="T5" fmla="*/ 448 h 560"/>
                <a:gd name="T6" fmla="*/ 0 w 309"/>
                <a:gd name="T7" fmla="*/ 560 h 5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9" h="560">
                  <a:moveTo>
                    <a:pt x="80" y="0"/>
                  </a:moveTo>
                  <a:cubicBezTo>
                    <a:pt x="160" y="18"/>
                    <a:pt x="241" y="37"/>
                    <a:pt x="272" y="112"/>
                  </a:cubicBezTo>
                  <a:cubicBezTo>
                    <a:pt x="303" y="187"/>
                    <a:pt x="309" y="373"/>
                    <a:pt x="264" y="448"/>
                  </a:cubicBezTo>
                  <a:cubicBezTo>
                    <a:pt x="219" y="523"/>
                    <a:pt x="109" y="541"/>
                    <a:pt x="0" y="560"/>
                  </a:cubicBezTo>
                </a:path>
              </a:pathLst>
            </a:custGeom>
            <a:noFill/>
            <a:ln w="12700" cap="flat" cmpd="sng">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 name="Rectangle 11">
            <a:extLst>
              <a:ext uri="{FF2B5EF4-FFF2-40B4-BE49-F238E27FC236}">
                <a16:creationId xmlns:a16="http://schemas.microsoft.com/office/drawing/2014/main" id="{EF451EAC-E05C-4424-8651-C71CC91BF057}"/>
              </a:ext>
            </a:extLst>
          </p:cNvPr>
          <p:cNvSpPr>
            <a:spLocks noChangeArrowheads="1"/>
          </p:cNvSpPr>
          <p:nvPr/>
        </p:nvSpPr>
        <p:spPr bwMode="auto">
          <a:xfrm>
            <a:off x="381000" y="3473450"/>
            <a:ext cx="4108450"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2000">
                <a:ea typeface="宋体" panose="02010600030101010101" pitchFamily="2" charset="-122"/>
              </a:rPr>
              <a:t> </a:t>
            </a:r>
            <a:r>
              <a:rPr lang="en-US" altLang="zh-CN" sz="2000">
                <a:solidFill>
                  <a:schemeClr val="accent1"/>
                </a:solidFill>
                <a:latin typeface="Arial" panose="020B0604020202020204" pitchFamily="34" charset="0"/>
                <a:ea typeface="宋体" panose="02010600030101010101" pitchFamily="2" charset="-122"/>
              </a:rPr>
              <a:t>Slow code:</a:t>
            </a:r>
          </a:p>
          <a:p>
            <a:pPr>
              <a:spcBef>
                <a:spcPct val="20000"/>
              </a:spcBef>
            </a:pPr>
            <a:r>
              <a:rPr lang="en-US" altLang="zh-CN" sz="2200">
                <a:latin typeface="Arial" panose="020B0604020202020204" pitchFamily="34" charset="0"/>
                <a:ea typeface="宋体" panose="02010600030101010101" pitchFamily="2" charset="-122"/>
              </a:rPr>
              <a:t>	</a:t>
            </a:r>
            <a:r>
              <a:rPr lang="en-US" altLang="zh-CN" sz="2000">
                <a:latin typeface="Arial" panose="020B0604020202020204" pitchFamily="34" charset="0"/>
                <a:ea typeface="宋体" panose="02010600030101010101" pitchFamily="2" charset="-122"/>
              </a:rPr>
              <a:t>lw	$2, b</a:t>
            </a:r>
          </a:p>
          <a:p>
            <a:pPr>
              <a:spcBef>
                <a:spcPct val="20000"/>
              </a:spcBef>
            </a:pPr>
            <a:r>
              <a:rPr lang="en-US" altLang="zh-CN" sz="2000">
                <a:latin typeface="Arial" panose="020B0604020202020204" pitchFamily="34" charset="0"/>
                <a:ea typeface="宋体" panose="02010600030101010101" pitchFamily="2" charset="-122"/>
              </a:rPr>
              <a:t>	lw 	</a:t>
            </a:r>
            <a:r>
              <a:rPr lang="en-US" altLang="zh-CN" sz="2000">
                <a:solidFill>
                  <a:schemeClr val="accent2"/>
                </a:solidFill>
                <a:latin typeface="Arial" panose="020B0604020202020204" pitchFamily="34" charset="0"/>
                <a:ea typeface="宋体" panose="02010600030101010101" pitchFamily="2" charset="-122"/>
              </a:rPr>
              <a:t>$3</a:t>
            </a:r>
            <a:r>
              <a:rPr lang="en-US" altLang="zh-CN" sz="2000">
                <a:latin typeface="Arial" panose="020B0604020202020204" pitchFamily="34" charset="0"/>
                <a:ea typeface="宋体" panose="02010600030101010101" pitchFamily="2" charset="-122"/>
              </a:rPr>
              <a:t>, c</a:t>
            </a:r>
          </a:p>
          <a:p>
            <a:pPr>
              <a:spcBef>
                <a:spcPct val="20000"/>
              </a:spcBef>
            </a:pPr>
            <a:r>
              <a:rPr lang="en-US" altLang="zh-CN" sz="2000">
                <a:latin typeface="Arial" panose="020B0604020202020204" pitchFamily="34" charset="0"/>
                <a:ea typeface="宋体" panose="02010600030101010101" pitchFamily="2" charset="-122"/>
              </a:rPr>
              <a:t>	add 	$1, $2, </a:t>
            </a:r>
            <a:r>
              <a:rPr lang="en-US" altLang="zh-CN" sz="2000">
                <a:solidFill>
                  <a:schemeClr val="accent2"/>
                </a:solidFill>
                <a:latin typeface="Arial" panose="020B0604020202020204" pitchFamily="34" charset="0"/>
                <a:ea typeface="宋体" panose="02010600030101010101" pitchFamily="2" charset="-122"/>
              </a:rPr>
              <a:t>$3</a:t>
            </a:r>
          </a:p>
          <a:p>
            <a:pPr>
              <a:spcBef>
                <a:spcPct val="20000"/>
              </a:spcBef>
            </a:pPr>
            <a:r>
              <a:rPr lang="en-US" altLang="zh-CN" sz="2000">
                <a:latin typeface="Arial" panose="020B0604020202020204" pitchFamily="34" charset="0"/>
                <a:ea typeface="宋体" panose="02010600030101010101" pitchFamily="2" charset="-122"/>
              </a:rPr>
              <a:t>	</a:t>
            </a:r>
            <a:r>
              <a:rPr lang="en-US" altLang="zh-CN" sz="2000">
                <a:solidFill>
                  <a:schemeClr val="accent1"/>
                </a:solidFill>
                <a:latin typeface="Arial" panose="020B0604020202020204" pitchFamily="34" charset="0"/>
                <a:ea typeface="宋体" panose="02010600030101010101" pitchFamily="2" charset="-122"/>
              </a:rPr>
              <a:t>sw  	$1, a</a:t>
            </a:r>
          </a:p>
          <a:p>
            <a:pPr>
              <a:spcBef>
                <a:spcPct val="20000"/>
              </a:spcBef>
            </a:pPr>
            <a:r>
              <a:rPr lang="en-US" altLang="zh-CN" sz="2000">
                <a:solidFill>
                  <a:schemeClr val="accent1"/>
                </a:solidFill>
                <a:latin typeface="Arial" panose="020B0604020202020204" pitchFamily="34" charset="0"/>
                <a:ea typeface="宋体" panose="02010600030101010101" pitchFamily="2" charset="-122"/>
              </a:rPr>
              <a:t>	lw 	$5, e</a:t>
            </a:r>
            <a:r>
              <a:rPr lang="en-US" altLang="zh-CN" sz="2000">
                <a:latin typeface="Arial" panose="020B0604020202020204" pitchFamily="34" charset="0"/>
                <a:ea typeface="宋体" panose="02010600030101010101" pitchFamily="2" charset="-122"/>
              </a:rPr>
              <a:t> </a:t>
            </a:r>
          </a:p>
          <a:p>
            <a:pPr>
              <a:spcBef>
                <a:spcPct val="20000"/>
              </a:spcBef>
            </a:pPr>
            <a:r>
              <a:rPr lang="en-US" altLang="zh-CN" sz="2000">
                <a:latin typeface="Arial" panose="020B0604020202020204" pitchFamily="34" charset="0"/>
                <a:ea typeface="宋体" panose="02010600030101010101" pitchFamily="2" charset="-122"/>
              </a:rPr>
              <a:t>	lw 	</a:t>
            </a:r>
            <a:r>
              <a:rPr lang="en-US" altLang="zh-CN" sz="2000">
                <a:solidFill>
                  <a:schemeClr val="accent2"/>
                </a:solidFill>
                <a:latin typeface="Arial" panose="020B0604020202020204" pitchFamily="34" charset="0"/>
                <a:ea typeface="宋体" panose="02010600030101010101" pitchFamily="2" charset="-122"/>
              </a:rPr>
              <a:t>$6</a:t>
            </a:r>
            <a:r>
              <a:rPr lang="en-US" altLang="zh-CN" sz="2000">
                <a:latin typeface="Arial" panose="020B0604020202020204" pitchFamily="34" charset="0"/>
                <a:ea typeface="宋体" panose="02010600030101010101" pitchFamily="2" charset="-122"/>
              </a:rPr>
              <a:t>, f</a:t>
            </a:r>
          </a:p>
          <a:p>
            <a:pPr>
              <a:spcBef>
                <a:spcPct val="20000"/>
              </a:spcBef>
            </a:pPr>
            <a:r>
              <a:rPr lang="en-US" altLang="zh-CN" sz="2000">
                <a:latin typeface="Arial" panose="020B0604020202020204" pitchFamily="34" charset="0"/>
                <a:ea typeface="宋体" panose="02010600030101010101" pitchFamily="2" charset="-122"/>
              </a:rPr>
              <a:t>	sub 	$4, $5, </a:t>
            </a:r>
            <a:r>
              <a:rPr lang="en-US" altLang="zh-CN" sz="2000">
                <a:solidFill>
                  <a:schemeClr val="accent2"/>
                </a:solidFill>
                <a:latin typeface="Arial" panose="020B0604020202020204" pitchFamily="34" charset="0"/>
                <a:ea typeface="宋体" panose="02010600030101010101" pitchFamily="2" charset="-122"/>
              </a:rPr>
              <a:t>$6</a:t>
            </a:r>
          </a:p>
          <a:p>
            <a:pPr>
              <a:spcBef>
                <a:spcPct val="20000"/>
              </a:spcBef>
            </a:pPr>
            <a:r>
              <a:rPr lang="en-US" altLang="zh-CN" sz="2000">
                <a:latin typeface="Arial" panose="020B0604020202020204" pitchFamily="34" charset="0"/>
                <a:ea typeface="宋体" panose="02010600030101010101" pitchFamily="2" charset="-122"/>
              </a:rPr>
              <a:t>	sw	$4, d</a:t>
            </a:r>
          </a:p>
        </p:txBody>
      </p:sp>
      <p:grpSp>
        <p:nvGrpSpPr>
          <p:cNvPr id="9" name="Group 15">
            <a:extLst>
              <a:ext uri="{FF2B5EF4-FFF2-40B4-BE49-F238E27FC236}">
                <a16:creationId xmlns:a16="http://schemas.microsoft.com/office/drawing/2014/main" id="{62FE596D-21D6-4AB5-BBEB-450F2599B5F2}"/>
              </a:ext>
            </a:extLst>
          </p:cNvPr>
          <p:cNvGrpSpPr>
            <a:grpSpLocks/>
          </p:cNvGrpSpPr>
          <p:nvPr/>
        </p:nvGrpSpPr>
        <p:grpSpPr bwMode="auto">
          <a:xfrm>
            <a:off x="3502025" y="4860925"/>
            <a:ext cx="1957388" cy="841375"/>
            <a:chOff x="2341" y="2574"/>
            <a:chExt cx="1233" cy="530"/>
          </a:xfrm>
        </p:grpSpPr>
        <p:sp>
          <p:nvSpPr>
            <p:cNvPr id="75800" name="AutoShape 12">
              <a:extLst>
                <a:ext uri="{FF2B5EF4-FFF2-40B4-BE49-F238E27FC236}">
                  <a16:creationId xmlns:a16="http://schemas.microsoft.com/office/drawing/2014/main" id="{54D6E744-F6AC-44F9-9013-BA24172E24AA}"/>
                </a:ext>
              </a:extLst>
            </p:cNvPr>
            <p:cNvSpPr>
              <a:spLocks noChangeArrowheads="1"/>
            </p:cNvSpPr>
            <p:nvPr/>
          </p:nvSpPr>
          <p:spPr bwMode="auto">
            <a:xfrm>
              <a:off x="2341" y="2574"/>
              <a:ext cx="1233" cy="530"/>
            </a:xfrm>
            <a:prstGeom prst="rightArrow">
              <a:avLst>
                <a:gd name="adj1" fmla="val 50000"/>
                <a:gd name="adj2" fmla="val 58160"/>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5801" name="Text Box 13">
              <a:extLst>
                <a:ext uri="{FF2B5EF4-FFF2-40B4-BE49-F238E27FC236}">
                  <a16:creationId xmlns:a16="http://schemas.microsoft.com/office/drawing/2014/main" id="{40A171A6-F7F7-4B36-9980-C38B3B765AB2}"/>
                </a:ext>
              </a:extLst>
            </p:cNvPr>
            <p:cNvSpPr txBox="1">
              <a:spLocks noChangeArrowheads="1"/>
            </p:cNvSpPr>
            <p:nvPr/>
          </p:nvSpPr>
          <p:spPr bwMode="auto">
            <a:xfrm>
              <a:off x="2512" y="2720"/>
              <a:ext cx="6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a:ea typeface="黑体" panose="02010609060101010101" pitchFamily="49" charset="-122"/>
                </a:rPr>
                <a:t>调整后</a:t>
              </a:r>
            </a:p>
          </p:txBody>
        </p:sp>
      </p:grpSp>
      <p:sp>
        <p:nvSpPr>
          <p:cNvPr id="12" name="Text Box 14">
            <a:extLst>
              <a:ext uri="{FF2B5EF4-FFF2-40B4-BE49-F238E27FC236}">
                <a16:creationId xmlns:a16="http://schemas.microsoft.com/office/drawing/2014/main" id="{99D1AF8B-8D96-43DC-AD16-5FA401FB1831}"/>
              </a:ext>
            </a:extLst>
          </p:cNvPr>
          <p:cNvSpPr txBox="1">
            <a:spLocks noChangeArrowheads="1"/>
          </p:cNvSpPr>
          <p:nvPr/>
        </p:nvSpPr>
        <p:spPr bwMode="auto">
          <a:xfrm>
            <a:off x="3027363" y="6467475"/>
            <a:ext cx="2765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a:solidFill>
                  <a:srgbClr val="CC0000"/>
                </a:solidFill>
                <a:latin typeface="Arial" panose="020B0604020202020204" pitchFamily="34" charset="0"/>
                <a:ea typeface="黑体" panose="02010609060101010101" pitchFamily="49" charset="-122"/>
              </a:rPr>
              <a:t>编译器的优化很重要！</a:t>
            </a:r>
          </a:p>
        </p:txBody>
      </p:sp>
      <p:sp>
        <p:nvSpPr>
          <p:cNvPr id="13" name="Rectangle 16">
            <a:extLst>
              <a:ext uri="{FF2B5EF4-FFF2-40B4-BE49-F238E27FC236}">
                <a16:creationId xmlns:a16="http://schemas.microsoft.com/office/drawing/2014/main" id="{A9DE76EB-5D15-4BD8-A052-206AFD54CD02}"/>
              </a:ext>
            </a:extLst>
          </p:cNvPr>
          <p:cNvSpPr>
            <a:spLocks noChangeArrowheads="1"/>
          </p:cNvSpPr>
          <p:nvPr/>
        </p:nvSpPr>
        <p:spPr bwMode="auto">
          <a:xfrm>
            <a:off x="1289050" y="4248150"/>
            <a:ext cx="2165350" cy="755650"/>
          </a:xfrm>
          <a:prstGeom prst="rect">
            <a:avLst/>
          </a:prstGeom>
          <a:solidFill>
            <a:srgbClr val="FF99CC">
              <a:alpha val="38039"/>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4" name="Rectangle 17">
            <a:extLst>
              <a:ext uri="{FF2B5EF4-FFF2-40B4-BE49-F238E27FC236}">
                <a16:creationId xmlns:a16="http://schemas.microsoft.com/office/drawing/2014/main" id="{01582C3F-2360-46A2-B47D-3E16107B4EA2}"/>
              </a:ext>
            </a:extLst>
          </p:cNvPr>
          <p:cNvSpPr>
            <a:spLocks noChangeArrowheads="1"/>
          </p:cNvSpPr>
          <p:nvPr/>
        </p:nvSpPr>
        <p:spPr bwMode="auto">
          <a:xfrm>
            <a:off x="1289050" y="5765800"/>
            <a:ext cx="2165350" cy="711200"/>
          </a:xfrm>
          <a:prstGeom prst="rect">
            <a:avLst/>
          </a:prstGeom>
          <a:solidFill>
            <a:srgbClr val="FF99CC">
              <a:alpha val="38039"/>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5" name="Text Box 21">
            <a:extLst>
              <a:ext uri="{FF2B5EF4-FFF2-40B4-BE49-F238E27FC236}">
                <a16:creationId xmlns:a16="http://schemas.microsoft.com/office/drawing/2014/main" id="{2501CBBD-FDF9-41C2-A849-629401951954}"/>
              </a:ext>
            </a:extLst>
          </p:cNvPr>
          <p:cNvSpPr txBox="1">
            <a:spLocks noChangeArrowheads="1"/>
          </p:cNvSpPr>
          <p:nvPr/>
        </p:nvSpPr>
        <p:spPr bwMode="auto">
          <a:xfrm>
            <a:off x="306388" y="1268413"/>
            <a:ext cx="86868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a:latin typeface="Arial" panose="020B0604020202020204" pitchFamily="34" charset="0"/>
                <a:ea typeface="黑体" panose="02010609060101010101" pitchFamily="49" charset="-122"/>
              </a:rPr>
              <a:t>如果硬件不支持转发和阻塞处理，或对于</a:t>
            </a:r>
            <a:r>
              <a:rPr lang="en-US" altLang="zh-CN" sz="2000">
                <a:latin typeface="Arial" panose="020B0604020202020204" pitchFamily="34" charset="0"/>
                <a:ea typeface="黑体" panose="02010609060101010101" pitchFamily="49" charset="-122"/>
              </a:rPr>
              <a:t>Load-use</a:t>
            </a:r>
            <a:r>
              <a:rPr lang="zh-CN" altLang="en-US" sz="2000">
                <a:latin typeface="Arial" panose="020B0604020202020204" pitchFamily="34" charset="0"/>
                <a:ea typeface="黑体" panose="02010609060101010101" pitchFamily="49" charset="-122"/>
              </a:rPr>
              <a:t>冒险，则编译器可调整指令顺序或插入</a:t>
            </a:r>
            <a:r>
              <a:rPr lang="en-US" altLang="zh-CN" sz="2000">
                <a:latin typeface="Arial" panose="020B0604020202020204" pitchFamily="34" charset="0"/>
                <a:ea typeface="黑体" panose="02010609060101010101" pitchFamily="49" charset="-122"/>
              </a:rPr>
              <a:t>NOP</a:t>
            </a:r>
            <a:r>
              <a:rPr lang="zh-CN" altLang="en-US" sz="2000">
                <a:latin typeface="Arial" panose="020B0604020202020204" pitchFamily="34" charset="0"/>
                <a:ea typeface="黑体" panose="02010609060101010101" pitchFamily="49" charset="-122"/>
              </a:rPr>
              <a:t>指令。</a:t>
            </a:r>
          </a:p>
        </p:txBody>
      </p:sp>
      <p:sp>
        <p:nvSpPr>
          <p:cNvPr id="17" name="Text Box 5">
            <a:extLst>
              <a:ext uri="{FF2B5EF4-FFF2-40B4-BE49-F238E27FC236}">
                <a16:creationId xmlns:a16="http://schemas.microsoft.com/office/drawing/2014/main" id="{AE11A2DF-BF94-44BF-AC72-838663F045CA}"/>
              </a:ext>
            </a:extLst>
          </p:cNvPr>
          <p:cNvSpPr txBox="1">
            <a:spLocks noChangeArrowheads="1"/>
          </p:cNvSpPr>
          <p:nvPr/>
        </p:nvSpPr>
        <p:spPr bwMode="auto">
          <a:xfrm>
            <a:off x="306388" y="546100"/>
            <a:ext cx="8577262"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20000"/>
              </a:spcBef>
            </a:pPr>
            <a:r>
              <a:rPr lang="zh-CN" altLang="en-US" sz="2000">
                <a:latin typeface="Arial" panose="020B0604020202020204" pitchFamily="34" charset="0"/>
                <a:ea typeface="黑体" panose="02010609060101010101" pitchFamily="49" charset="-122"/>
              </a:rPr>
              <a:t>实现“</a:t>
            </a:r>
            <a:r>
              <a:rPr lang="zh-CN" altLang="en-US" sz="2000">
                <a:solidFill>
                  <a:schemeClr val="accent1"/>
                </a:solidFill>
                <a:latin typeface="Arial" panose="020B0604020202020204" pitchFamily="34" charset="0"/>
                <a:ea typeface="黑体" panose="02010609060101010101" pitchFamily="49" charset="-122"/>
              </a:rPr>
              <a:t>转发</a:t>
            </a:r>
            <a:r>
              <a:rPr lang="zh-CN" altLang="en-US" sz="2000">
                <a:latin typeface="Arial" panose="020B0604020202020204" pitchFamily="34" charset="0"/>
                <a:ea typeface="黑体" panose="02010609060101010101" pitchFamily="49" charset="-122"/>
              </a:rPr>
              <a:t>”和“</a:t>
            </a:r>
            <a:r>
              <a:rPr lang="zh-CN" altLang="en-US" sz="2000">
                <a:solidFill>
                  <a:schemeClr val="accent1"/>
                </a:solidFill>
                <a:latin typeface="Arial" panose="020B0604020202020204" pitchFamily="34" charset="0"/>
                <a:ea typeface="黑体" panose="02010609060101010101" pitchFamily="49" charset="-122"/>
              </a:rPr>
              <a:t>阻塞</a:t>
            </a:r>
            <a:r>
              <a:rPr lang="zh-CN" altLang="en-US" sz="2000">
                <a:latin typeface="Arial" panose="020B0604020202020204" pitchFamily="34" charset="0"/>
                <a:ea typeface="黑体" panose="02010609060101010101" pitchFamily="49" charset="-122"/>
              </a:rPr>
              <a:t>” 要修改数据通路：</a:t>
            </a:r>
            <a:endParaRPr lang="zh-CN" altLang="en-US" sz="2000">
              <a:solidFill>
                <a:schemeClr val="accent1"/>
              </a:solidFill>
              <a:latin typeface="Arial" panose="020B0604020202020204" pitchFamily="34" charset="0"/>
              <a:ea typeface="黑体" panose="02010609060101010101" pitchFamily="49" charset="-122"/>
            </a:endParaRPr>
          </a:p>
          <a:p>
            <a:pPr>
              <a:spcBef>
                <a:spcPct val="20000"/>
              </a:spcBef>
            </a:pPr>
            <a:r>
              <a:rPr lang="zh-CN" altLang="en-US" sz="2000">
                <a:solidFill>
                  <a:schemeClr val="accent2"/>
                </a:solidFill>
                <a:latin typeface="Arial" panose="020B0604020202020204" pitchFamily="34" charset="0"/>
                <a:ea typeface="黑体" panose="02010609060101010101" pitchFamily="49" charset="-122"/>
              </a:rPr>
              <a:t>   检测何时需要“转发”或 “阻塞”，并控制实现“转发”或“阻塞”。</a:t>
            </a:r>
          </a:p>
        </p:txBody>
      </p:sp>
      <p:grpSp>
        <p:nvGrpSpPr>
          <p:cNvPr id="23" name="组合 22">
            <a:extLst>
              <a:ext uri="{FF2B5EF4-FFF2-40B4-BE49-F238E27FC236}">
                <a16:creationId xmlns:a16="http://schemas.microsoft.com/office/drawing/2014/main" id="{46754CEF-AC11-42C9-B4F7-E7B4C23246D8}"/>
              </a:ext>
            </a:extLst>
          </p:cNvPr>
          <p:cNvGrpSpPr>
            <a:grpSpLocks/>
          </p:cNvGrpSpPr>
          <p:nvPr/>
        </p:nvGrpSpPr>
        <p:grpSpPr bwMode="auto">
          <a:xfrm>
            <a:off x="34925" y="4633913"/>
            <a:ext cx="1254125" cy="1554162"/>
            <a:chOff x="35162" y="4633357"/>
            <a:chExt cx="1253890" cy="1554840"/>
          </a:xfrm>
        </p:grpSpPr>
        <p:sp>
          <p:nvSpPr>
            <p:cNvPr id="75794" name="文本框 18">
              <a:extLst>
                <a:ext uri="{FF2B5EF4-FFF2-40B4-BE49-F238E27FC236}">
                  <a16:creationId xmlns:a16="http://schemas.microsoft.com/office/drawing/2014/main" id="{C8BB3325-433B-480D-B87F-1314FD4E8725}"/>
                </a:ext>
              </a:extLst>
            </p:cNvPr>
            <p:cNvSpPr txBox="1">
              <a:spLocks noChangeArrowheads="1"/>
            </p:cNvSpPr>
            <p:nvPr/>
          </p:nvSpPr>
          <p:spPr bwMode="auto">
            <a:xfrm>
              <a:off x="35162" y="4983668"/>
              <a:ext cx="116087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solidFill>
                    <a:srgbClr val="CC0000"/>
                  </a:solidFill>
                  <a:ea typeface="黑体" panose="02010609060101010101" pitchFamily="49" charset="-122"/>
                </a:rPr>
                <a:t>Load-use</a:t>
              </a:r>
            </a:p>
            <a:p>
              <a:r>
                <a:rPr lang="zh-CN" altLang="en-US">
                  <a:solidFill>
                    <a:srgbClr val="CC0000"/>
                  </a:solidFill>
                  <a:ea typeface="黑体" panose="02010609060101010101" pitchFamily="49" charset="-122"/>
                </a:rPr>
                <a:t>数据冒险</a:t>
              </a:r>
              <a:endParaRPr lang="zh-CN" altLang="en-US">
                <a:ea typeface="宋体" panose="02010600030101010101" pitchFamily="2" charset="-122"/>
              </a:endParaRPr>
            </a:p>
          </p:txBody>
        </p:sp>
        <mc:AlternateContent xmlns:mc="http://schemas.openxmlformats.org/markup-compatibility/2006" xmlns:p14="http://schemas.microsoft.com/office/powerpoint/2010/main">
          <mc:Choice Requires="p14">
            <p:contentPart p14:bwMode="auto" r:id="rId2">
              <p14:nvContentPartPr>
                <p14:cNvPr id="3" name="墨迹 2">
                  <a:extLst>
                    <a:ext uri="{FF2B5EF4-FFF2-40B4-BE49-F238E27FC236}">
                      <a16:creationId xmlns:a16="http://schemas.microsoft.com/office/drawing/2014/main" id="{396E0F27-C2A9-4B2A-ABFB-A26DF40CDD62}"/>
                    </a:ext>
                  </a:extLst>
                </p14:cNvPr>
                <p14:cNvContentPartPr/>
                <p14:nvPr/>
              </p14:nvContentPartPr>
              <p14:xfrm>
                <a:off x="567612" y="4998037"/>
                <a:ext cx="360" cy="360"/>
              </p14:xfrm>
            </p:contentPart>
          </mc:Choice>
          <mc:Fallback xmlns="">
            <p:pic>
              <p:nvPicPr>
                <p:cNvPr id="3" name="墨迹 2">
                  <a:extLst>
                    <a:ext uri="{FF2B5EF4-FFF2-40B4-BE49-F238E27FC236}">
                      <a16:creationId xmlns:a16="http://schemas.microsoft.com/office/drawing/2014/main" id="{396E0F27-C2A9-4B2A-ABFB-A26DF40CDD62}"/>
                    </a:ext>
                  </a:extLst>
                </p:cNvPr>
                <p:cNvPicPr/>
                <p:nvPr/>
              </p:nvPicPr>
              <p:blipFill>
                <a:blip r:embed="rId3"/>
                <a:stretch>
                  <a:fillRect/>
                </a:stretch>
              </p:blipFill>
              <p:spPr>
                <a:xfrm>
                  <a:off x="558612" y="49890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墨迹 5">
                  <a:extLst>
                    <a:ext uri="{FF2B5EF4-FFF2-40B4-BE49-F238E27FC236}">
                      <a16:creationId xmlns:a16="http://schemas.microsoft.com/office/drawing/2014/main" id="{BE99E516-173C-4A5A-8491-A0474F8C75D6}"/>
                    </a:ext>
                  </a:extLst>
                </p14:cNvPr>
                <p14:cNvContentPartPr/>
                <p14:nvPr/>
              </p14:nvContentPartPr>
              <p14:xfrm>
                <a:off x="558972" y="4635517"/>
                <a:ext cx="698040" cy="389520"/>
              </p14:xfrm>
            </p:contentPart>
          </mc:Choice>
          <mc:Fallback xmlns="">
            <p:pic>
              <p:nvPicPr>
                <p:cNvPr id="6" name="墨迹 5">
                  <a:extLst>
                    <a:ext uri="{FF2B5EF4-FFF2-40B4-BE49-F238E27FC236}">
                      <a16:creationId xmlns:a16="http://schemas.microsoft.com/office/drawing/2014/main" id="{BE99E516-173C-4A5A-8491-A0474F8C75D6}"/>
                    </a:ext>
                  </a:extLst>
                </p:cNvPr>
                <p:cNvPicPr/>
                <p:nvPr/>
              </p:nvPicPr>
              <p:blipFill>
                <a:blip r:embed="rId5"/>
                <a:stretch>
                  <a:fillRect/>
                </a:stretch>
              </p:blipFill>
              <p:spPr>
                <a:xfrm>
                  <a:off x="549972" y="4626517"/>
                  <a:ext cx="715680" cy="407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墨迹 6">
                  <a:extLst>
                    <a:ext uri="{FF2B5EF4-FFF2-40B4-BE49-F238E27FC236}">
                      <a16:creationId xmlns:a16="http://schemas.microsoft.com/office/drawing/2014/main" id="{57088052-7591-4A4A-9B05-B607C9EFD99B}"/>
                    </a:ext>
                  </a:extLst>
                </p14:cNvPr>
                <p14:cNvContentPartPr/>
                <p14:nvPr/>
              </p14:nvContentPartPr>
              <p14:xfrm>
                <a:off x="1154052" y="4633357"/>
                <a:ext cx="93600" cy="100800"/>
              </p14:xfrm>
            </p:contentPart>
          </mc:Choice>
          <mc:Fallback xmlns="">
            <p:pic>
              <p:nvPicPr>
                <p:cNvPr id="7" name="墨迹 6">
                  <a:extLst>
                    <a:ext uri="{FF2B5EF4-FFF2-40B4-BE49-F238E27FC236}">
                      <a16:creationId xmlns:a16="http://schemas.microsoft.com/office/drawing/2014/main" id="{57088052-7591-4A4A-9B05-B607C9EFD99B}"/>
                    </a:ext>
                  </a:extLst>
                </p:cNvPr>
                <p:cNvPicPr/>
                <p:nvPr/>
              </p:nvPicPr>
              <p:blipFill>
                <a:blip r:embed="rId7"/>
                <a:stretch>
                  <a:fillRect/>
                </a:stretch>
              </p:blipFill>
              <p:spPr>
                <a:xfrm>
                  <a:off x="1145052" y="4624357"/>
                  <a:ext cx="11124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墨迹 9">
                  <a:extLst>
                    <a:ext uri="{FF2B5EF4-FFF2-40B4-BE49-F238E27FC236}">
                      <a16:creationId xmlns:a16="http://schemas.microsoft.com/office/drawing/2014/main" id="{0C9F358D-B874-4B60-8E55-7F7A8B2288E3}"/>
                    </a:ext>
                  </a:extLst>
                </p14:cNvPr>
                <p14:cNvContentPartPr/>
                <p14:nvPr/>
              </p14:nvContentPartPr>
              <p14:xfrm>
                <a:off x="612252" y="5530477"/>
                <a:ext cx="637200" cy="569160"/>
              </p14:xfrm>
            </p:contentPart>
          </mc:Choice>
          <mc:Fallback xmlns="">
            <p:pic>
              <p:nvPicPr>
                <p:cNvPr id="10" name="墨迹 9">
                  <a:extLst>
                    <a:ext uri="{FF2B5EF4-FFF2-40B4-BE49-F238E27FC236}">
                      <a16:creationId xmlns:a16="http://schemas.microsoft.com/office/drawing/2014/main" id="{0C9F358D-B874-4B60-8E55-7F7A8B2288E3}"/>
                    </a:ext>
                  </a:extLst>
                </p:cNvPr>
                <p:cNvPicPr/>
                <p:nvPr/>
              </p:nvPicPr>
              <p:blipFill>
                <a:blip r:embed="rId9"/>
                <a:stretch>
                  <a:fillRect/>
                </a:stretch>
              </p:blipFill>
              <p:spPr>
                <a:xfrm>
                  <a:off x="603252" y="5521477"/>
                  <a:ext cx="654840" cy="586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墨迹 10">
                  <a:extLst>
                    <a:ext uri="{FF2B5EF4-FFF2-40B4-BE49-F238E27FC236}">
                      <a16:creationId xmlns:a16="http://schemas.microsoft.com/office/drawing/2014/main" id="{7F329DA3-79DF-4B17-8702-4A075BE5A65C}"/>
                    </a:ext>
                  </a:extLst>
                </p14:cNvPr>
                <p14:cNvContentPartPr/>
                <p14:nvPr/>
              </p14:nvContentPartPr>
              <p14:xfrm>
                <a:off x="1175292" y="6009637"/>
                <a:ext cx="113760" cy="178560"/>
              </p14:xfrm>
            </p:contentPart>
          </mc:Choice>
          <mc:Fallback xmlns="">
            <p:pic>
              <p:nvPicPr>
                <p:cNvPr id="11" name="墨迹 10">
                  <a:extLst>
                    <a:ext uri="{FF2B5EF4-FFF2-40B4-BE49-F238E27FC236}">
                      <a16:creationId xmlns:a16="http://schemas.microsoft.com/office/drawing/2014/main" id="{7F329DA3-79DF-4B17-8702-4A075BE5A65C}"/>
                    </a:ext>
                  </a:extLst>
                </p:cNvPr>
                <p:cNvPicPr/>
                <p:nvPr/>
              </p:nvPicPr>
              <p:blipFill>
                <a:blip r:embed="rId11"/>
                <a:stretch>
                  <a:fillRect/>
                </a:stretch>
              </p:blipFill>
              <p:spPr>
                <a:xfrm>
                  <a:off x="1166292" y="6000637"/>
                  <a:ext cx="131400" cy="196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
            <p14:nvContentPartPr>
              <p14:cNvPr id="16" name="墨迹 15">
                <a:extLst>
                  <a:ext uri="{FF2B5EF4-FFF2-40B4-BE49-F238E27FC236}">
                    <a16:creationId xmlns:a16="http://schemas.microsoft.com/office/drawing/2014/main" id="{C7A8C51B-DEDB-4289-8545-DF68E0102D59}"/>
                  </a:ext>
                </a:extLst>
              </p14:cNvPr>
              <p14:cNvContentPartPr/>
              <p14:nvPr/>
            </p14:nvContentPartPr>
            <p14:xfrm>
              <a:off x="-1722348" y="4065637"/>
              <a:ext cx="360" cy="360"/>
            </p14:xfrm>
          </p:contentPart>
        </mc:Choice>
        <mc:Fallback xmlns="">
          <p:pic>
            <p:nvPicPr>
              <p:cNvPr id="16" name="墨迹 15">
                <a:extLst>
                  <a:ext uri="{FF2B5EF4-FFF2-40B4-BE49-F238E27FC236}">
                    <a16:creationId xmlns:a16="http://schemas.microsoft.com/office/drawing/2014/main" id="{C7A8C51B-DEDB-4289-8545-DF68E0102D59}"/>
                  </a:ext>
                </a:extLst>
              </p:cNvPr>
              <p:cNvPicPr/>
              <p:nvPr/>
            </p:nvPicPr>
            <p:blipFill>
              <a:blip r:embed="rId3"/>
              <a:stretch>
                <a:fillRect/>
              </a:stretch>
            </p:blipFill>
            <p:spPr>
              <a:xfrm>
                <a:off x="-1731348" y="40566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 name="墨迹 19">
                <a:extLst>
                  <a:ext uri="{FF2B5EF4-FFF2-40B4-BE49-F238E27FC236}">
                    <a16:creationId xmlns:a16="http://schemas.microsoft.com/office/drawing/2014/main" id="{ED95E15E-0268-4316-8C24-4A6B62ABC96F}"/>
                  </a:ext>
                </a:extLst>
              </p14:cNvPr>
              <p14:cNvContentPartPr/>
              <p14:nvPr/>
            </p14:nvContentPartPr>
            <p14:xfrm>
              <a:off x="-1243188" y="1517557"/>
              <a:ext cx="360" cy="360"/>
            </p14:xfrm>
          </p:contentPart>
        </mc:Choice>
        <mc:Fallback xmlns="">
          <p:pic>
            <p:nvPicPr>
              <p:cNvPr id="20" name="墨迹 19">
                <a:extLst>
                  <a:ext uri="{FF2B5EF4-FFF2-40B4-BE49-F238E27FC236}">
                    <a16:creationId xmlns:a16="http://schemas.microsoft.com/office/drawing/2014/main" id="{ED95E15E-0268-4316-8C24-4A6B62ABC96F}"/>
                  </a:ext>
                </a:extLst>
              </p:cNvPr>
              <p:cNvPicPr/>
              <p:nvPr/>
            </p:nvPicPr>
            <p:blipFill>
              <a:blip r:embed="rId3"/>
              <a:stretch>
                <a:fillRect/>
              </a:stretch>
            </p:blipFill>
            <p:spPr>
              <a:xfrm>
                <a:off x="-1252188" y="15085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2" name="墨迹 21">
                <a:extLst>
                  <a:ext uri="{FF2B5EF4-FFF2-40B4-BE49-F238E27FC236}">
                    <a16:creationId xmlns:a16="http://schemas.microsoft.com/office/drawing/2014/main" id="{CE4BDE8A-4A3A-4C36-8349-B6961A18435C}"/>
                  </a:ext>
                </a:extLst>
              </p14:cNvPr>
              <p14:cNvContentPartPr/>
              <p14:nvPr/>
            </p14:nvContentPartPr>
            <p14:xfrm>
              <a:off x="-1589508" y="1952437"/>
              <a:ext cx="360" cy="360"/>
            </p14:xfrm>
          </p:contentPart>
        </mc:Choice>
        <mc:Fallback xmlns="">
          <p:pic>
            <p:nvPicPr>
              <p:cNvPr id="22" name="墨迹 21">
                <a:extLst>
                  <a:ext uri="{FF2B5EF4-FFF2-40B4-BE49-F238E27FC236}">
                    <a16:creationId xmlns:a16="http://schemas.microsoft.com/office/drawing/2014/main" id="{CE4BDE8A-4A3A-4C36-8349-B6961A18435C}"/>
                  </a:ext>
                </a:extLst>
              </p:cNvPr>
              <p:cNvPicPr/>
              <p:nvPr/>
            </p:nvPicPr>
            <p:blipFill>
              <a:blip r:embed="rId3"/>
              <a:stretch>
                <a:fillRect/>
              </a:stretch>
            </p:blipFill>
            <p:spPr>
              <a:xfrm>
                <a:off x="-1598508" y="1943437"/>
                <a:ext cx="18000" cy="18000"/>
              </a:xfrm>
              <a:prstGeom prst="rect">
                <a:avLst/>
              </a:prstGeom>
            </p:spPr>
          </p:pic>
        </mc:Fallback>
      </mc:AlternateContent>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checkerboard(across)">
                                      <p:cBhvr>
                                        <p:cTn id="12" dur="500"/>
                                        <p:tgtEl>
                                          <p:spTgt spid="1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4754"/>
                                        </p:tgtEl>
                                        <p:attrNameLst>
                                          <p:attrName>style.visibility</p:attrName>
                                        </p:attrNameLst>
                                      </p:cBhvr>
                                      <p:to>
                                        <p:strVal val="visible"/>
                                      </p:to>
                                    </p:set>
                                    <p:animEffect transition="in" filter="wipe(down)">
                                      <p:cBhvr>
                                        <p:cTn id="17" dur="500"/>
                                        <p:tgtEl>
                                          <p:spTgt spid="747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par>
                          <p:cTn id="28" fill="hold" nodeType="afterGroup">
                            <p:stCondLst>
                              <p:cond delay="500"/>
                            </p:stCondLst>
                            <p:childTnLst>
                              <p:par>
                                <p:cTn id="29" presetID="3" presetClass="entr" presetSubtype="1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linds(horizontal)">
                                      <p:cBhvr>
                                        <p:cTn id="31" dur="500"/>
                                        <p:tgtEl>
                                          <p:spTgt spid="14"/>
                                        </p:tgtEl>
                                      </p:cBhvr>
                                    </p:animEffect>
                                  </p:childTnLst>
                                </p:cTn>
                              </p:par>
                            </p:childTnLst>
                          </p:cTn>
                        </p:par>
                        <p:par>
                          <p:cTn id="32" fill="hold" nodeType="afterGroup">
                            <p:stCondLst>
                              <p:cond delay="1000"/>
                            </p:stCondLst>
                            <p:childTnLst>
                              <p:par>
                                <p:cTn id="33" presetID="22" presetClass="entr" presetSubtype="8"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500"/>
                                        <p:tgtEl>
                                          <p:spTgt spid="2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 presetClass="entr" presetSubtype="1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checkerboard(across)">
                                      <p:cBhvr>
                                        <p:cTn id="40" dur="500"/>
                                        <p:tgtEl>
                                          <p:spTgt spid="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blinds(horizontal)">
                                      <p:cBhvr>
                                        <p:cTn id="45" dur="500"/>
                                        <p:tgtEl>
                                          <p:spTgt spid="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8" fill="hold" grpId="0"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slide(fromLeft)">
                                      <p:cBhvr>
                                        <p:cTn id="50" dur="500"/>
                                        <p:tgtEl>
                                          <p:spTgt spid="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5" presetClass="entr" presetSubtype="10" fill="hold" nodeType="clickEffect">
                                  <p:stCondLst>
                                    <p:cond delay="0"/>
                                  </p:stCondLst>
                                  <p:childTnLst>
                                    <p:set>
                                      <p:cBhvr>
                                        <p:cTn id="54" dur="1" fill="hold">
                                          <p:stCondLst>
                                            <p:cond delay="0"/>
                                          </p:stCondLst>
                                        </p:cTn>
                                        <p:tgtEl>
                                          <p:spTgt spid="12">
                                            <p:txEl>
                                              <p:pRg st="0" end="0"/>
                                            </p:txEl>
                                          </p:spTgt>
                                        </p:tgtEl>
                                        <p:attrNameLst>
                                          <p:attrName>style.visibility</p:attrName>
                                        </p:attrNameLst>
                                      </p:cBhvr>
                                      <p:to>
                                        <p:strVal val="visible"/>
                                      </p:to>
                                    </p:set>
                                    <p:animEffect transition="in" filter="checkerboard(across)">
                                      <p:cBhvr>
                                        <p:cTn id="55"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p:bldP spid="4" grpId="0" autoUpdateAnimBg="0"/>
      <p:bldP spid="8" grpId="0"/>
      <p:bldP spid="13" grpId="0" animBg="1"/>
      <p:bldP spid="14" grpId="0" animBg="1"/>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1C4D72E8-0C50-45E3-A2B9-050E1A6A0B33}"/>
              </a:ext>
            </a:extLst>
          </p:cNvPr>
          <p:cNvSpPr>
            <a:spLocks noGrp="1" noChangeArrowheads="1"/>
          </p:cNvSpPr>
          <p:nvPr>
            <p:ph type="body" idx="1"/>
          </p:nvPr>
        </p:nvSpPr>
        <p:spPr>
          <a:xfrm>
            <a:off x="488950" y="1158875"/>
            <a:ext cx="4808538" cy="4451350"/>
          </a:xfrm>
          <a:noFill/>
        </p:spPr>
        <p:txBody>
          <a:bodyPr lIns="90488" tIns="44450" rIns="90488" bIns="44450"/>
          <a:lstStyle/>
          <a:p>
            <a:pPr>
              <a:lnSpc>
                <a:spcPct val="125000"/>
              </a:lnSpc>
              <a:spcBef>
                <a:spcPct val="10000"/>
              </a:spcBef>
            </a:pPr>
            <a:r>
              <a:rPr lang="en-US" altLang="zh-CN" sz="2200">
                <a:ea typeface="宋体" panose="02010600030101010101" pitchFamily="2" charset="-122"/>
              </a:rPr>
              <a:t>Laundry Example</a:t>
            </a:r>
          </a:p>
          <a:p>
            <a:pPr lvl="1">
              <a:lnSpc>
                <a:spcPct val="125000"/>
              </a:lnSpc>
              <a:spcBef>
                <a:spcPct val="10000"/>
              </a:spcBef>
            </a:pPr>
            <a:r>
              <a:rPr lang="en-US" altLang="zh-CN" sz="2200">
                <a:ea typeface="宋体" panose="02010600030101010101" pitchFamily="2" charset="-122"/>
              </a:rPr>
              <a:t>Ann, Brian, Cathy, Dave </a:t>
            </a:r>
            <a:br>
              <a:rPr lang="en-US" altLang="zh-CN" sz="2200">
                <a:ea typeface="宋体" panose="02010600030101010101" pitchFamily="2" charset="-122"/>
              </a:rPr>
            </a:br>
            <a:r>
              <a:rPr lang="en-US" altLang="zh-CN" sz="2200">
                <a:ea typeface="宋体" panose="02010600030101010101" pitchFamily="2" charset="-122"/>
              </a:rPr>
              <a:t>each have one load of clothes to </a:t>
            </a:r>
            <a:r>
              <a:rPr lang="en-US" altLang="zh-CN" sz="2200">
                <a:solidFill>
                  <a:srgbClr val="FF0000"/>
                </a:solidFill>
                <a:ea typeface="宋体" panose="02010600030101010101" pitchFamily="2" charset="-122"/>
              </a:rPr>
              <a:t>wash</a:t>
            </a:r>
            <a:r>
              <a:rPr lang="en-US" altLang="zh-CN" sz="2200">
                <a:ea typeface="宋体" panose="02010600030101010101" pitchFamily="2" charset="-122"/>
              </a:rPr>
              <a:t>, </a:t>
            </a:r>
            <a:r>
              <a:rPr lang="en-US" altLang="zh-CN" sz="2200">
                <a:solidFill>
                  <a:srgbClr val="FF0000"/>
                </a:solidFill>
                <a:ea typeface="宋体" panose="02010600030101010101" pitchFamily="2" charset="-122"/>
              </a:rPr>
              <a:t>dry</a:t>
            </a:r>
            <a:r>
              <a:rPr lang="en-US" altLang="zh-CN" sz="2200">
                <a:ea typeface="宋体" panose="02010600030101010101" pitchFamily="2" charset="-122"/>
              </a:rPr>
              <a:t>, and </a:t>
            </a:r>
            <a:r>
              <a:rPr lang="en-US" altLang="zh-CN" sz="2200">
                <a:solidFill>
                  <a:srgbClr val="FF0000"/>
                </a:solidFill>
                <a:ea typeface="宋体" panose="02010600030101010101" pitchFamily="2" charset="-122"/>
              </a:rPr>
              <a:t>fold</a:t>
            </a:r>
            <a:endParaRPr lang="en-US" altLang="zh-CN" sz="2200">
              <a:ea typeface="宋体" panose="02010600030101010101" pitchFamily="2" charset="-122"/>
            </a:endParaRPr>
          </a:p>
          <a:p>
            <a:pPr lvl="1">
              <a:lnSpc>
                <a:spcPct val="125000"/>
              </a:lnSpc>
              <a:spcBef>
                <a:spcPct val="10000"/>
              </a:spcBef>
            </a:pPr>
            <a:r>
              <a:rPr lang="en-US" altLang="zh-CN" sz="2200">
                <a:ea typeface="宋体" panose="02010600030101010101" pitchFamily="2" charset="-122"/>
              </a:rPr>
              <a:t>Washer takes 	</a:t>
            </a:r>
            <a:r>
              <a:rPr lang="en-US" altLang="zh-CN" sz="2200">
                <a:solidFill>
                  <a:schemeClr val="tx1"/>
                </a:solidFill>
                <a:ea typeface="宋体" panose="02010600030101010101" pitchFamily="2" charset="-122"/>
              </a:rPr>
              <a:t>30</a:t>
            </a:r>
            <a:r>
              <a:rPr lang="en-US" altLang="zh-CN" sz="2200">
                <a:ea typeface="宋体" panose="02010600030101010101" pitchFamily="2" charset="-122"/>
              </a:rPr>
              <a:t> minutes</a:t>
            </a:r>
          </a:p>
          <a:p>
            <a:pPr lvl="1">
              <a:lnSpc>
                <a:spcPct val="125000"/>
              </a:lnSpc>
              <a:spcBef>
                <a:spcPct val="10000"/>
              </a:spcBef>
            </a:pPr>
            <a:r>
              <a:rPr lang="en-US" altLang="zh-CN" sz="2200">
                <a:ea typeface="宋体" panose="02010600030101010101" pitchFamily="2" charset="-122"/>
              </a:rPr>
              <a:t>Dryer takes 	</a:t>
            </a:r>
            <a:r>
              <a:rPr lang="en-US" altLang="zh-CN" sz="2200">
                <a:solidFill>
                  <a:srgbClr val="000099"/>
                </a:solidFill>
                <a:ea typeface="宋体" panose="02010600030101010101" pitchFamily="2" charset="-122"/>
              </a:rPr>
              <a:t>40</a:t>
            </a:r>
            <a:r>
              <a:rPr lang="en-US" altLang="zh-CN" sz="2200">
                <a:ea typeface="宋体" panose="02010600030101010101" pitchFamily="2" charset="-122"/>
              </a:rPr>
              <a:t> minutes</a:t>
            </a:r>
          </a:p>
          <a:p>
            <a:pPr lvl="1">
              <a:lnSpc>
                <a:spcPct val="125000"/>
              </a:lnSpc>
              <a:spcBef>
                <a:spcPct val="10000"/>
              </a:spcBef>
            </a:pPr>
            <a:r>
              <a:rPr lang="en-US" altLang="zh-CN" sz="2200">
                <a:ea typeface="宋体" panose="02010600030101010101" pitchFamily="2" charset="-122"/>
              </a:rPr>
              <a:t>“Folder” takes 	</a:t>
            </a:r>
            <a:r>
              <a:rPr lang="en-US" altLang="zh-CN" sz="2200">
                <a:solidFill>
                  <a:srgbClr val="000099"/>
                </a:solidFill>
                <a:ea typeface="宋体" panose="02010600030101010101" pitchFamily="2" charset="-122"/>
              </a:rPr>
              <a:t>20</a:t>
            </a:r>
            <a:r>
              <a:rPr lang="en-US" altLang="zh-CN" sz="2200">
                <a:ea typeface="宋体" panose="02010600030101010101" pitchFamily="2" charset="-122"/>
              </a:rPr>
              <a:t> minutes</a:t>
            </a:r>
          </a:p>
        </p:txBody>
      </p:sp>
      <p:grpSp>
        <p:nvGrpSpPr>
          <p:cNvPr id="20483" name="Group 4">
            <a:extLst>
              <a:ext uri="{FF2B5EF4-FFF2-40B4-BE49-F238E27FC236}">
                <a16:creationId xmlns:a16="http://schemas.microsoft.com/office/drawing/2014/main" id="{71666DFF-58BB-4A04-8432-3C42549BE4CD}"/>
              </a:ext>
            </a:extLst>
          </p:cNvPr>
          <p:cNvGrpSpPr>
            <a:grpSpLocks/>
          </p:cNvGrpSpPr>
          <p:nvPr/>
        </p:nvGrpSpPr>
        <p:grpSpPr bwMode="auto">
          <a:xfrm>
            <a:off x="6540500" y="3362325"/>
            <a:ext cx="673100" cy="800100"/>
            <a:chOff x="4228" y="2820"/>
            <a:chExt cx="424" cy="504"/>
          </a:xfrm>
        </p:grpSpPr>
        <p:grpSp>
          <p:nvGrpSpPr>
            <p:cNvPr id="20518" name="Group 5">
              <a:extLst>
                <a:ext uri="{FF2B5EF4-FFF2-40B4-BE49-F238E27FC236}">
                  <a16:creationId xmlns:a16="http://schemas.microsoft.com/office/drawing/2014/main" id="{2EDBADF3-9DF8-46AC-BAF8-D8567B84A4C7}"/>
                </a:ext>
              </a:extLst>
            </p:cNvPr>
            <p:cNvGrpSpPr>
              <a:grpSpLocks/>
            </p:cNvGrpSpPr>
            <p:nvPr/>
          </p:nvGrpSpPr>
          <p:grpSpPr bwMode="auto">
            <a:xfrm>
              <a:off x="4228" y="2820"/>
              <a:ext cx="424" cy="504"/>
              <a:chOff x="4228" y="2820"/>
              <a:chExt cx="424" cy="504"/>
            </a:xfrm>
          </p:grpSpPr>
          <p:sp>
            <p:nvSpPr>
              <p:cNvPr id="20521" name="AutoShape 6">
                <a:extLst>
                  <a:ext uri="{FF2B5EF4-FFF2-40B4-BE49-F238E27FC236}">
                    <a16:creationId xmlns:a16="http://schemas.microsoft.com/office/drawing/2014/main" id="{BC2571B3-FE86-4191-9D09-C4BF0815D930}"/>
                  </a:ext>
                </a:extLst>
              </p:cNvPr>
              <p:cNvSpPr>
                <a:spLocks noChangeArrowheads="1"/>
              </p:cNvSpPr>
              <p:nvPr/>
            </p:nvSpPr>
            <p:spPr bwMode="auto">
              <a:xfrm>
                <a:off x="4228" y="2900"/>
                <a:ext cx="424" cy="424"/>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0522" name="AutoShape 7">
                <a:extLst>
                  <a:ext uri="{FF2B5EF4-FFF2-40B4-BE49-F238E27FC236}">
                    <a16:creationId xmlns:a16="http://schemas.microsoft.com/office/drawing/2014/main" id="{D9C0DE53-9C58-4B97-902A-A8DFD2EBCC20}"/>
                  </a:ext>
                </a:extLst>
              </p:cNvPr>
              <p:cNvSpPr>
                <a:spLocks noChangeArrowheads="1"/>
              </p:cNvSpPr>
              <p:nvPr/>
            </p:nvSpPr>
            <p:spPr bwMode="auto">
              <a:xfrm>
                <a:off x="4324" y="2820"/>
                <a:ext cx="328" cy="8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20519" name="Oval 8">
              <a:extLst>
                <a:ext uri="{FF2B5EF4-FFF2-40B4-BE49-F238E27FC236}">
                  <a16:creationId xmlns:a16="http://schemas.microsoft.com/office/drawing/2014/main" id="{7CABBEAD-C9B3-47E5-BD04-83923B8F5DB5}"/>
                </a:ext>
              </a:extLst>
            </p:cNvPr>
            <p:cNvSpPr>
              <a:spLocks noChangeArrowheads="1"/>
            </p:cNvSpPr>
            <p:nvPr/>
          </p:nvSpPr>
          <p:spPr bwMode="auto">
            <a:xfrm>
              <a:off x="4356" y="2860"/>
              <a:ext cx="56" cy="3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0520" name="AutoShape 9">
              <a:extLst>
                <a:ext uri="{FF2B5EF4-FFF2-40B4-BE49-F238E27FC236}">
                  <a16:creationId xmlns:a16="http://schemas.microsoft.com/office/drawing/2014/main" id="{A6E68867-0399-453F-8E0E-B17C77D2724A}"/>
                </a:ext>
              </a:extLst>
            </p:cNvPr>
            <p:cNvSpPr>
              <a:spLocks noChangeArrowheads="1"/>
            </p:cNvSpPr>
            <p:nvPr/>
          </p:nvSpPr>
          <p:spPr bwMode="auto">
            <a:xfrm>
              <a:off x="4280" y="3096"/>
              <a:ext cx="224" cy="96"/>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grpSp>
        <p:nvGrpSpPr>
          <p:cNvPr id="20484" name="Group 10">
            <a:extLst>
              <a:ext uri="{FF2B5EF4-FFF2-40B4-BE49-F238E27FC236}">
                <a16:creationId xmlns:a16="http://schemas.microsoft.com/office/drawing/2014/main" id="{1D97BAE9-D8FA-49FA-B42C-16E5754EA47D}"/>
              </a:ext>
            </a:extLst>
          </p:cNvPr>
          <p:cNvGrpSpPr>
            <a:grpSpLocks/>
          </p:cNvGrpSpPr>
          <p:nvPr/>
        </p:nvGrpSpPr>
        <p:grpSpPr bwMode="auto">
          <a:xfrm>
            <a:off x="6684963" y="4295775"/>
            <a:ext cx="661987" cy="649288"/>
            <a:chOff x="4319" y="3408"/>
            <a:chExt cx="417" cy="409"/>
          </a:xfrm>
        </p:grpSpPr>
        <p:grpSp>
          <p:nvGrpSpPr>
            <p:cNvPr id="20510" name="Group 11">
              <a:extLst>
                <a:ext uri="{FF2B5EF4-FFF2-40B4-BE49-F238E27FC236}">
                  <a16:creationId xmlns:a16="http://schemas.microsoft.com/office/drawing/2014/main" id="{64E9591A-F039-4E28-B122-377B6A0EF2C1}"/>
                </a:ext>
              </a:extLst>
            </p:cNvPr>
            <p:cNvGrpSpPr>
              <a:grpSpLocks/>
            </p:cNvGrpSpPr>
            <p:nvPr/>
          </p:nvGrpSpPr>
          <p:grpSpPr bwMode="auto">
            <a:xfrm>
              <a:off x="4321" y="3601"/>
              <a:ext cx="415" cy="216"/>
              <a:chOff x="4321" y="3601"/>
              <a:chExt cx="415" cy="216"/>
            </a:xfrm>
          </p:grpSpPr>
          <p:sp>
            <p:nvSpPr>
              <p:cNvPr id="20514" name="Freeform 12">
                <a:extLst>
                  <a:ext uri="{FF2B5EF4-FFF2-40B4-BE49-F238E27FC236}">
                    <a16:creationId xmlns:a16="http://schemas.microsoft.com/office/drawing/2014/main" id="{16E4D6B1-3E49-4F6C-AB79-BAF52D9B11D5}"/>
                  </a:ext>
                </a:extLst>
              </p:cNvPr>
              <p:cNvSpPr>
                <a:spLocks/>
              </p:cNvSpPr>
              <p:nvPr/>
            </p:nvSpPr>
            <p:spPr bwMode="auto">
              <a:xfrm>
                <a:off x="4523" y="3602"/>
                <a:ext cx="96" cy="215"/>
              </a:xfrm>
              <a:custGeom>
                <a:avLst/>
                <a:gdLst>
                  <a:gd name="T0" fmla="*/ 69 w 96"/>
                  <a:gd name="T1" fmla="*/ 0 h 215"/>
                  <a:gd name="T2" fmla="*/ 95 w 96"/>
                  <a:gd name="T3" fmla="*/ 0 h 215"/>
                  <a:gd name="T4" fmla="*/ 26 w 96"/>
                  <a:gd name="T5" fmla="*/ 214 h 215"/>
                  <a:gd name="T6" fmla="*/ 0 w 96"/>
                  <a:gd name="T7" fmla="*/ 214 h 215"/>
                  <a:gd name="T8" fmla="*/ 69 w 96"/>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 h="215">
                    <a:moveTo>
                      <a:pt x="69" y="0"/>
                    </a:moveTo>
                    <a:lnTo>
                      <a:pt x="95" y="0"/>
                    </a:lnTo>
                    <a:lnTo>
                      <a:pt x="26" y="214"/>
                    </a:lnTo>
                    <a:lnTo>
                      <a:pt x="0" y="214"/>
                    </a:lnTo>
                    <a:lnTo>
                      <a:pt x="69" y="0"/>
                    </a:lnTo>
                  </a:path>
                </a:pathLst>
              </a:custGeom>
              <a:solidFill>
                <a:srgbClr val="FC0128"/>
              </a:solidFill>
              <a:ln>
                <a:noFill/>
              </a:ln>
              <a:effectLst/>
              <a:extLst>
                <a:ext uri="{91240B29-F687-4F45-9708-019B960494DF}">
                  <a14:hiddenLine xmlns:a14="http://schemas.microsoft.com/office/drawing/2010/main" w="127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15" name="Rectangle 13">
                <a:extLst>
                  <a:ext uri="{FF2B5EF4-FFF2-40B4-BE49-F238E27FC236}">
                    <a16:creationId xmlns:a16="http://schemas.microsoft.com/office/drawing/2014/main" id="{193D05B4-D637-4CBD-A6C3-8ECFA0D1F2E5}"/>
                  </a:ext>
                </a:extLst>
              </p:cNvPr>
              <p:cNvSpPr>
                <a:spLocks noChangeArrowheads="1"/>
              </p:cNvSpPr>
              <p:nvPr/>
            </p:nvSpPr>
            <p:spPr bwMode="auto">
              <a:xfrm>
                <a:off x="4518" y="3601"/>
                <a:ext cx="218" cy="12"/>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0516" name="Rectangle 14">
                <a:extLst>
                  <a:ext uri="{FF2B5EF4-FFF2-40B4-BE49-F238E27FC236}">
                    <a16:creationId xmlns:a16="http://schemas.microsoft.com/office/drawing/2014/main" id="{41A2C35C-E179-4189-BF5B-096CEA96508B}"/>
                  </a:ext>
                </a:extLst>
              </p:cNvPr>
              <p:cNvSpPr>
                <a:spLocks noChangeArrowheads="1"/>
              </p:cNvSpPr>
              <p:nvPr/>
            </p:nvSpPr>
            <p:spPr bwMode="auto">
              <a:xfrm>
                <a:off x="4517" y="3692"/>
                <a:ext cx="218" cy="13"/>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0517" name="Rectangle 15">
                <a:extLst>
                  <a:ext uri="{FF2B5EF4-FFF2-40B4-BE49-F238E27FC236}">
                    <a16:creationId xmlns:a16="http://schemas.microsoft.com/office/drawing/2014/main" id="{3FCED6DC-D4E8-48AF-87DA-488B073DD9B3}"/>
                  </a:ext>
                </a:extLst>
              </p:cNvPr>
              <p:cNvSpPr>
                <a:spLocks noChangeArrowheads="1"/>
              </p:cNvSpPr>
              <p:nvPr/>
            </p:nvSpPr>
            <p:spPr bwMode="auto">
              <a:xfrm>
                <a:off x="4321" y="3692"/>
                <a:ext cx="116" cy="13"/>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grpSp>
          <p:nvGrpSpPr>
            <p:cNvPr id="20511" name="Group 16">
              <a:extLst>
                <a:ext uri="{FF2B5EF4-FFF2-40B4-BE49-F238E27FC236}">
                  <a16:creationId xmlns:a16="http://schemas.microsoft.com/office/drawing/2014/main" id="{EA89FF09-B7B1-432C-BAD8-F543F4A99D36}"/>
                </a:ext>
              </a:extLst>
            </p:cNvPr>
            <p:cNvGrpSpPr>
              <a:grpSpLocks/>
            </p:cNvGrpSpPr>
            <p:nvPr/>
          </p:nvGrpSpPr>
          <p:grpSpPr bwMode="auto">
            <a:xfrm>
              <a:off x="4319" y="3408"/>
              <a:ext cx="217" cy="409"/>
              <a:chOff x="4319" y="3408"/>
              <a:chExt cx="217" cy="409"/>
            </a:xfrm>
          </p:grpSpPr>
          <p:sp>
            <p:nvSpPr>
              <p:cNvPr id="20512" name="Oval 17">
                <a:extLst>
                  <a:ext uri="{FF2B5EF4-FFF2-40B4-BE49-F238E27FC236}">
                    <a16:creationId xmlns:a16="http://schemas.microsoft.com/office/drawing/2014/main" id="{017AD325-DC2A-4F5E-8E86-FC662B7525F6}"/>
                  </a:ext>
                </a:extLst>
              </p:cNvPr>
              <p:cNvSpPr>
                <a:spLocks noChangeArrowheads="1"/>
              </p:cNvSpPr>
              <p:nvPr/>
            </p:nvSpPr>
            <p:spPr bwMode="auto">
              <a:xfrm>
                <a:off x="4403" y="3408"/>
                <a:ext cx="55" cy="55"/>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0513" name="Freeform 18">
                <a:extLst>
                  <a:ext uri="{FF2B5EF4-FFF2-40B4-BE49-F238E27FC236}">
                    <a16:creationId xmlns:a16="http://schemas.microsoft.com/office/drawing/2014/main" id="{CDF7E59A-650F-4174-AB1E-57D45842460E}"/>
                  </a:ext>
                </a:extLst>
              </p:cNvPr>
              <p:cNvSpPr>
                <a:spLocks/>
              </p:cNvSpPr>
              <p:nvPr/>
            </p:nvSpPr>
            <p:spPr bwMode="auto">
              <a:xfrm>
                <a:off x="4319" y="3485"/>
                <a:ext cx="217" cy="332"/>
              </a:xfrm>
              <a:custGeom>
                <a:avLst/>
                <a:gdLst>
                  <a:gd name="T0" fmla="*/ 2 w 217"/>
                  <a:gd name="T1" fmla="*/ 153 h 332"/>
                  <a:gd name="T2" fmla="*/ 1 w 217"/>
                  <a:gd name="T3" fmla="*/ 157 h 332"/>
                  <a:gd name="T4" fmla="*/ 0 w 217"/>
                  <a:gd name="T5" fmla="*/ 163 h 332"/>
                  <a:gd name="T6" fmla="*/ 0 w 217"/>
                  <a:gd name="T7" fmla="*/ 168 h 332"/>
                  <a:gd name="T8" fmla="*/ 2 w 217"/>
                  <a:gd name="T9" fmla="*/ 174 h 332"/>
                  <a:gd name="T10" fmla="*/ 5 w 217"/>
                  <a:gd name="T11" fmla="*/ 179 h 332"/>
                  <a:gd name="T12" fmla="*/ 9 w 217"/>
                  <a:gd name="T13" fmla="*/ 183 h 332"/>
                  <a:gd name="T14" fmla="*/ 14 w 217"/>
                  <a:gd name="T15" fmla="*/ 186 h 332"/>
                  <a:gd name="T16" fmla="*/ 17 w 217"/>
                  <a:gd name="T17" fmla="*/ 186 h 332"/>
                  <a:gd name="T18" fmla="*/ 23 w 217"/>
                  <a:gd name="T19" fmla="*/ 186 h 332"/>
                  <a:gd name="T20" fmla="*/ 141 w 217"/>
                  <a:gd name="T21" fmla="*/ 331 h 332"/>
                  <a:gd name="T22" fmla="*/ 178 w 217"/>
                  <a:gd name="T23" fmla="*/ 159 h 332"/>
                  <a:gd name="T24" fmla="*/ 177 w 217"/>
                  <a:gd name="T25" fmla="*/ 155 h 332"/>
                  <a:gd name="T26" fmla="*/ 176 w 217"/>
                  <a:gd name="T27" fmla="*/ 152 h 332"/>
                  <a:gd name="T28" fmla="*/ 173 w 217"/>
                  <a:gd name="T29" fmla="*/ 149 h 332"/>
                  <a:gd name="T30" fmla="*/ 170 w 217"/>
                  <a:gd name="T31" fmla="*/ 147 h 332"/>
                  <a:gd name="T32" fmla="*/ 166 w 217"/>
                  <a:gd name="T33" fmla="*/ 145 h 332"/>
                  <a:gd name="T34" fmla="*/ 161 w 217"/>
                  <a:gd name="T35" fmla="*/ 145 h 332"/>
                  <a:gd name="T36" fmla="*/ 157 w 217"/>
                  <a:gd name="T37" fmla="*/ 145 h 332"/>
                  <a:gd name="T38" fmla="*/ 153 w 217"/>
                  <a:gd name="T39" fmla="*/ 145 h 332"/>
                  <a:gd name="T40" fmla="*/ 104 w 217"/>
                  <a:gd name="T41" fmla="*/ 84 h 332"/>
                  <a:gd name="T42" fmla="*/ 201 w 217"/>
                  <a:gd name="T43" fmla="*/ 104 h 332"/>
                  <a:gd name="T44" fmla="*/ 204 w 217"/>
                  <a:gd name="T45" fmla="*/ 103 h 332"/>
                  <a:gd name="T46" fmla="*/ 207 w 217"/>
                  <a:gd name="T47" fmla="*/ 103 h 332"/>
                  <a:gd name="T48" fmla="*/ 211 w 217"/>
                  <a:gd name="T49" fmla="*/ 100 h 332"/>
                  <a:gd name="T50" fmla="*/ 214 w 217"/>
                  <a:gd name="T51" fmla="*/ 97 h 332"/>
                  <a:gd name="T52" fmla="*/ 215 w 217"/>
                  <a:gd name="T53" fmla="*/ 93 h 332"/>
                  <a:gd name="T54" fmla="*/ 216 w 217"/>
                  <a:gd name="T55" fmla="*/ 88 h 332"/>
                  <a:gd name="T56" fmla="*/ 215 w 217"/>
                  <a:gd name="T57" fmla="*/ 83 h 332"/>
                  <a:gd name="T58" fmla="*/ 213 w 217"/>
                  <a:gd name="T59" fmla="*/ 79 h 332"/>
                  <a:gd name="T60" fmla="*/ 210 w 217"/>
                  <a:gd name="T61" fmla="*/ 76 h 332"/>
                  <a:gd name="T62" fmla="*/ 206 w 217"/>
                  <a:gd name="T63" fmla="*/ 73 h 332"/>
                  <a:gd name="T64" fmla="*/ 203 w 217"/>
                  <a:gd name="T65" fmla="*/ 72 h 332"/>
                  <a:gd name="T66" fmla="*/ 137 w 217"/>
                  <a:gd name="T67" fmla="*/ 72 h 332"/>
                  <a:gd name="T68" fmla="*/ 125 w 217"/>
                  <a:gd name="T69" fmla="*/ 47 h 332"/>
                  <a:gd name="T70" fmla="*/ 126 w 217"/>
                  <a:gd name="T71" fmla="*/ 41 h 332"/>
                  <a:gd name="T72" fmla="*/ 127 w 217"/>
                  <a:gd name="T73" fmla="*/ 34 h 332"/>
                  <a:gd name="T74" fmla="*/ 127 w 217"/>
                  <a:gd name="T75" fmla="*/ 27 h 332"/>
                  <a:gd name="T76" fmla="*/ 125 w 217"/>
                  <a:gd name="T77" fmla="*/ 21 h 332"/>
                  <a:gd name="T78" fmla="*/ 123 w 217"/>
                  <a:gd name="T79" fmla="*/ 17 h 332"/>
                  <a:gd name="T80" fmla="*/ 120 w 217"/>
                  <a:gd name="T81" fmla="*/ 12 h 332"/>
                  <a:gd name="T82" fmla="*/ 115 w 217"/>
                  <a:gd name="T83" fmla="*/ 8 h 332"/>
                  <a:gd name="T84" fmla="*/ 110 w 217"/>
                  <a:gd name="T85" fmla="*/ 4 h 332"/>
                  <a:gd name="T86" fmla="*/ 104 w 217"/>
                  <a:gd name="T87" fmla="*/ 1 h 332"/>
                  <a:gd name="T88" fmla="*/ 97 w 217"/>
                  <a:gd name="T89" fmla="*/ 0 h 332"/>
                  <a:gd name="T90" fmla="*/ 91 w 217"/>
                  <a:gd name="T91" fmla="*/ 0 h 332"/>
                  <a:gd name="T92" fmla="*/ 84 w 217"/>
                  <a:gd name="T93" fmla="*/ 1 h 332"/>
                  <a:gd name="T94" fmla="*/ 77 w 217"/>
                  <a:gd name="T95" fmla="*/ 3 h 332"/>
                  <a:gd name="T96" fmla="*/ 70 w 217"/>
                  <a:gd name="T97" fmla="*/ 7 h 332"/>
                  <a:gd name="T98" fmla="*/ 66 w 217"/>
                  <a:gd name="T99" fmla="*/ 13 h 332"/>
                  <a:gd name="T100" fmla="*/ 62 w 217"/>
                  <a:gd name="T101" fmla="*/ 19 h 332"/>
                  <a:gd name="T102" fmla="*/ 59 w 217"/>
                  <a:gd name="T103" fmla="*/ 25 h 33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17" h="332">
                    <a:moveTo>
                      <a:pt x="59" y="25"/>
                    </a:moveTo>
                    <a:lnTo>
                      <a:pt x="2" y="153"/>
                    </a:lnTo>
                    <a:lnTo>
                      <a:pt x="1" y="155"/>
                    </a:lnTo>
                    <a:lnTo>
                      <a:pt x="1" y="157"/>
                    </a:lnTo>
                    <a:lnTo>
                      <a:pt x="0" y="159"/>
                    </a:lnTo>
                    <a:lnTo>
                      <a:pt x="0" y="163"/>
                    </a:lnTo>
                    <a:lnTo>
                      <a:pt x="0" y="165"/>
                    </a:lnTo>
                    <a:lnTo>
                      <a:pt x="0" y="168"/>
                    </a:lnTo>
                    <a:lnTo>
                      <a:pt x="1" y="171"/>
                    </a:lnTo>
                    <a:lnTo>
                      <a:pt x="2" y="174"/>
                    </a:lnTo>
                    <a:lnTo>
                      <a:pt x="3" y="176"/>
                    </a:lnTo>
                    <a:lnTo>
                      <a:pt x="5" y="179"/>
                    </a:lnTo>
                    <a:lnTo>
                      <a:pt x="7" y="181"/>
                    </a:lnTo>
                    <a:lnTo>
                      <a:pt x="9" y="183"/>
                    </a:lnTo>
                    <a:lnTo>
                      <a:pt x="12" y="184"/>
                    </a:lnTo>
                    <a:lnTo>
                      <a:pt x="14" y="186"/>
                    </a:lnTo>
                    <a:lnTo>
                      <a:pt x="15" y="186"/>
                    </a:lnTo>
                    <a:lnTo>
                      <a:pt x="17" y="186"/>
                    </a:lnTo>
                    <a:lnTo>
                      <a:pt x="20" y="186"/>
                    </a:lnTo>
                    <a:lnTo>
                      <a:pt x="23" y="186"/>
                    </a:lnTo>
                    <a:lnTo>
                      <a:pt x="141" y="186"/>
                    </a:lnTo>
                    <a:lnTo>
                      <a:pt x="141" y="331"/>
                    </a:lnTo>
                    <a:lnTo>
                      <a:pt x="178" y="331"/>
                    </a:lnTo>
                    <a:lnTo>
                      <a:pt x="178" y="159"/>
                    </a:lnTo>
                    <a:lnTo>
                      <a:pt x="178" y="157"/>
                    </a:lnTo>
                    <a:lnTo>
                      <a:pt x="177" y="155"/>
                    </a:lnTo>
                    <a:lnTo>
                      <a:pt x="176" y="153"/>
                    </a:lnTo>
                    <a:lnTo>
                      <a:pt x="176" y="152"/>
                    </a:lnTo>
                    <a:lnTo>
                      <a:pt x="175" y="151"/>
                    </a:lnTo>
                    <a:lnTo>
                      <a:pt x="173" y="149"/>
                    </a:lnTo>
                    <a:lnTo>
                      <a:pt x="172" y="148"/>
                    </a:lnTo>
                    <a:lnTo>
                      <a:pt x="170" y="147"/>
                    </a:lnTo>
                    <a:lnTo>
                      <a:pt x="168" y="146"/>
                    </a:lnTo>
                    <a:lnTo>
                      <a:pt x="166" y="145"/>
                    </a:lnTo>
                    <a:lnTo>
                      <a:pt x="164" y="145"/>
                    </a:lnTo>
                    <a:lnTo>
                      <a:pt x="161" y="145"/>
                    </a:lnTo>
                    <a:lnTo>
                      <a:pt x="159" y="145"/>
                    </a:lnTo>
                    <a:lnTo>
                      <a:pt x="157" y="145"/>
                    </a:lnTo>
                    <a:lnTo>
                      <a:pt x="155" y="145"/>
                    </a:lnTo>
                    <a:lnTo>
                      <a:pt x="153" y="145"/>
                    </a:lnTo>
                    <a:lnTo>
                      <a:pt x="85" y="141"/>
                    </a:lnTo>
                    <a:lnTo>
                      <a:pt x="104" y="84"/>
                    </a:lnTo>
                    <a:lnTo>
                      <a:pt x="118" y="104"/>
                    </a:lnTo>
                    <a:lnTo>
                      <a:pt x="201" y="104"/>
                    </a:lnTo>
                    <a:lnTo>
                      <a:pt x="203" y="103"/>
                    </a:lnTo>
                    <a:lnTo>
                      <a:pt x="204" y="103"/>
                    </a:lnTo>
                    <a:lnTo>
                      <a:pt x="206" y="103"/>
                    </a:lnTo>
                    <a:lnTo>
                      <a:pt x="207" y="103"/>
                    </a:lnTo>
                    <a:lnTo>
                      <a:pt x="209" y="101"/>
                    </a:lnTo>
                    <a:lnTo>
                      <a:pt x="211" y="100"/>
                    </a:lnTo>
                    <a:lnTo>
                      <a:pt x="212" y="98"/>
                    </a:lnTo>
                    <a:lnTo>
                      <a:pt x="214" y="97"/>
                    </a:lnTo>
                    <a:lnTo>
                      <a:pt x="215" y="95"/>
                    </a:lnTo>
                    <a:lnTo>
                      <a:pt x="215" y="93"/>
                    </a:lnTo>
                    <a:lnTo>
                      <a:pt x="216" y="91"/>
                    </a:lnTo>
                    <a:lnTo>
                      <a:pt x="216" y="88"/>
                    </a:lnTo>
                    <a:lnTo>
                      <a:pt x="216" y="85"/>
                    </a:lnTo>
                    <a:lnTo>
                      <a:pt x="215" y="83"/>
                    </a:lnTo>
                    <a:lnTo>
                      <a:pt x="214" y="81"/>
                    </a:lnTo>
                    <a:lnTo>
                      <a:pt x="213" y="79"/>
                    </a:lnTo>
                    <a:lnTo>
                      <a:pt x="211" y="77"/>
                    </a:lnTo>
                    <a:lnTo>
                      <a:pt x="210" y="76"/>
                    </a:lnTo>
                    <a:lnTo>
                      <a:pt x="208" y="74"/>
                    </a:lnTo>
                    <a:lnTo>
                      <a:pt x="206" y="73"/>
                    </a:lnTo>
                    <a:lnTo>
                      <a:pt x="205" y="72"/>
                    </a:lnTo>
                    <a:lnTo>
                      <a:pt x="203" y="72"/>
                    </a:lnTo>
                    <a:lnTo>
                      <a:pt x="201" y="72"/>
                    </a:lnTo>
                    <a:lnTo>
                      <a:pt x="137" y="72"/>
                    </a:lnTo>
                    <a:lnTo>
                      <a:pt x="123" y="49"/>
                    </a:lnTo>
                    <a:lnTo>
                      <a:pt x="125" y="47"/>
                    </a:lnTo>
                    <a:lnTo>
                      <a:pt x="126" y="44"/>
                    </a:lnTo>
                    <a:lnTo>
                      <a:pt x="126" y="41"/>
                    </a:lnTo>
                    <a:lnTo>
                      <a:pt x="127" y="38"/>
                    </a:lnTo>
                    <a:lnTo>
                      <a:pt x="127" y="34"/>
                    </a:lnTo>
                    <a:lnTo>
                      <a:pt x="127" y="31"/>
                    </a:lnTo>
                    <a:lnTo>
                      <a:pt x="127" y="27"/>
                    </a:lnTo>
                    <a:lnTo>
                      <a:pt x="126" y="24"/>
                    </a:lnTo>
                    <a:lnTo>
                      <a:pt x="125" y="21"/>
                    </a:lnTo>
                    <a:lnTo>
                      <a:pt x="124" y="20"/>
                    </a:lnTo>
                    <a:lnTo>
                      <a:pt x="123" y="17"/>
                    </a:lnTo>
                    <a:lnTo>
                      <a:pt x="122" y="15"/>
                    </a:lnTo>
                    <a:lnTo>
                      <a:pt x="120" y="12"/>
                    </a:lnTo>
                    <a:lnTo>
                      <a:pt x="118" y="10"/>
                    </a:lnTo>
                    <a:lnTo>
                      <a:pt x="115" y="8"/>
                    </a:lnTo>
                    <a:lnTo>
                      <a:pt x="113" y="6"/>
                    </a:lnTo>
                    <a:lnTo>
                      <a:pt x="110" y="4"/>
                    </a:lnTo>
                    <a:lnTo>
                      <a:pt x="107" y="3"/>
                    </a:lnTo>
                    <a:lnTo>
                      <a:pt x="104" y="1"/>
                    </a:lnTo>
                    <a:lnTo>
                      <a:pt x="100" y="1"/>
                    </a:lnTo>
                    <a:lnTo>
                      <a:pt x="97" y="0"/>
                    </a:lnTo>
                    <a:lnTo>
                      <a:pt x="95" y="0"/>
                    </a:lnTo>
                    <a:lnTo>
                      <a:pt x="91" y="0"/>
                    </a:lnTo>
                    <a:lnTo>
                      <a:pt x="88" y="0"/>
                    </a:lnTo>
                    <a:lnTo>
                      <a:pt x="84" y="1"/>
                    </a:lnTo>
                    <a:lnTo>
                      <a:pt x="81" y="2"/>
                    </a:lnTo>
                    <a:lnTo>
                      <a:pt x="77" y="3"/>
                    </a:lnTo>
                    <a:lnTo>
                      <a:pt x="74" y="5"/>
                    </a:lnTo>
                    <a:lnTo>
                      <a:pt x="70" y="7"/>
                    </a:lnTo>
                    <a:lnTo>
                      <a:pt x="68" y="10"/>
                    </a:lnTo>
                    <a:lnTo>
                      <a:pt x="66" y="13"/>
                    </a:lnTo>
                    <a:lnTo>
                      <a:pt x="64" y="15"/>
                    </a:lnTo>
                    <a:lnTo>
                      <a:pt x="62" y="19"/>
                    </a:lnTo>
                    <a:lnTo>
                      <a:pt x="60" y="21"/>
                    </a:lnTo>
                    <a:lnTo>
                      <a:pt x="59" y="25"/>
                    </a:lnTo>
                  </a:path>
                </a:pathLst>
              </a:custGeom>
              <a:solidFill>
                <a:srgbClr val="FC0128"/>
              </a:solidFill>
              <a:ln>
                <a:noFill/>
              </a:ln>
              <a:effectLst/>
              <a:extLst>
                <a:ext uri="{91240B29-F687-4F45-9708-019B960494DF}">
                  <a14:hiddenLine xmlns:a14="http://schemas.microsoft.com/office/drawing/2010/main" w="1270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0485" name="Group 19">
            <a:extLst>
              <a:ext uri="{FF2B5EF4-FFF2-40B4-BE49-F238E27FC236}">
                <a16:creationId xmlns:a16="http://schemas.microsoft.com/office/drawing/2014/main" id="{3FC5ACDD-31A5-416B-9CF6-8517E69A9C7E}"/>
              </a:ext>
            </a:extLst>
          </p:cNvPr>
          <p:cNvGrpSpPr>
            <a:grpSpLocks/>
          </p:cNvGrpSpPr>
          <p:nvPr/>
        </p:nvGrpSpPr>
        <p:grpSpPr bwMode="auto">
          <a:xfrm>
            <a:off x="6515100" y="2289175"/>
            <a:ext cx="673100" cy="800100"/>
            <a:chOff x="4212" y="2144"/>
            <a:chExt cx="424" cy="504"/>
          </a:xfrm>
        </p:grpSpPr>
        <p:grpSp>
          <p:nvGrpSpPr>
            <p:cNvPr id="20504" name="Group 20">
              <a:extLst>
                <a:ext uri="{FF2B5EF4-FFF2-40B4-BE49-F238E27FC236}">
                  <a16:creationId xmlns:a16="http://schemas.microsoft.com/office/drawing/2014/main" id="{27A6DFEC-7D3E-4E98-99BF-F325AA874077}"/>
                </a:ext>
              </a:extLst>
            </p:cNvPr>
            <p:cNvGrpSpPr>
              <a:grpSpLocks/>
            </p:cNvGrpSpPr>
            <p:nvPr/>
          </p:nvGrpSpPr>
          <p:grpSpPr bwMode="auto">
            <a:xfrm>
              <a:off x="4212" y="2144"/>
              <a:ext cx="424" cy="504"/>
              <a:chOff x="4212" y="2144"/>
              <a:chExt cx="424" cy="504"/>
            </a:xfrm>
          </p:grpSpPr>
          <p:grpSp>
            <p:nvGrpSpPr>
              <p:cNvPr id="20506" name="Group 21">
                <a:extLst>
                  <a:ext uri="{FF2B5EF4-FFF2-40B4-BE49-F238E27FC236}">
                    <a16:creationId xmlns:a16="http://schemas.microsoft.com/office/drawing/2014/main" id="{3A34E170-2CEB-40BA-B689-4178DB7BE9AA}"/>
                  </a:ext>
                </a:extLst>
              </p:cNvPr>
              <p:cNvGrpSpPr>
                <a:grpSpLocks/>
              </p:cNvGrpSpPr>
              <p:nvPr/>
            </p:nvGrpSpPr>
            <p:grpSpPr bwMode="auto">
              <a:xfrm>
                <a:off x="4212" y="2144"/>
                <a:ext cx="424" cy="504"/>
                <a:chOff x="4212" y="2144"/>
                <a:chExt cx="424" cy="504"/>
              </a:xfrm>
            </p:grpSpPr>
            <p:sp>
              <p:nvSpPr>
                <p:cNvPr id="20508" name="AutoShape 22">
                  <a:extLst>
                    <a:ext uri="{FF2B5EF4-FFF2-40B4-BE49-F238E27FC236}">
                      <a16:creationId xmlns:a16="http://schemas.microsoft.com/office/drawing/2014/main" id="{CB93F6B2-E7A0-4872-AF23-21EE14057F52}"/>
                    </a:ext>
                  </a:extLst>
                </p:cNvPr>
                <p:cNvSpPr>
                  <a:spLocks noChangeArrowheads="1"/>
                </p:cNvSpPr>
                <p:nvPr/>
              </p:nvSpPr>
              <p:spPr bwMode="auto">
                <a:xfrm>
                  <a:off x="4212" y="2224"/>
                  <a:ext cx="424" cy="424"/>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0509" name="AutoShape 23">
                  <a:extLst>
                    <a:ext uri="{FF2B5EF4-FFF2-40B4-BE49-F238E27FC236}">
                      <a16:creationId xmlns:a16="http://schemas.microsoft.com/office/drawing/2014/main" id="{CE199CF5-E9FA-46F6-96DD-F2A46FDC8EC6}"/>
                    </a:ext>
                  </a:extLst>
                </p:cNvPr>
                <p:cNvSpPr>
                  <a:spLocks noChangeArrowheads="1"/>
                </p:cNvSpPr>
                <p:nvPr/>
              </p:nvSpPr>
              <p:spPr bwMode="auto">
                <a:xfrm>
                  <a:off x="4308" y="2144"/>
                  <a:ext cx="328" cy="8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20507" name="AutoShape 24">
                <a:extLst>
                  <a:ext uri="{FF2B5EF4-FFF2-40B4-BE49-F238E27FC236}">
                    <a16:creationId xmlns:a16="http://schemas.microsoft.com/office/drawing/2014/main" id="{AD6B6E0D-AB59-4DE5-A66B-D60FDC9C34F5}"/>
                  </a:ext>
                </a:extLst>
              </p:cNvPr>
              <p:cNvSpPr>
                <a:spLocks noChangeArrowheads="1"/>
              </p:cNvSpPr>
              <p:nvPr/>
            </p:nvSpPr>
            <p:spPr bwMode="auto">
              <a:xfrm>
                <a:off x="4296" y="2260"/>
                <a:ext cx="224" cy="32"/>
              </a:xfrm>
              <a:prstGeom prst="parallelogram">
                <a:avLst>
                  <a:gd name="adj" fmla="val 174968"/>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20505" name="Oval 25">
              <a:extLst>
                <a:ext uri="{FF2B5EF4-FFF2-40B4-BE49-F238E27FC236}">
                  <a16:creationId xmlns:a16="http://schemas.microsoft.com/office/drawing/2014/main" id="{D73F7D29-66D8-4D1D-95C2-0FEA4DF4B660}"/>
                </a:ext>
              </a:extLst>
            </p:cNvPr>
            <p:cNvSpPr>
              <a:spLocks noChangeArrowheads="1"/>
            </p:cNvSpPr>
            <p:nvPr/>
          </p:nvSpPr>
          <p:spPr bwMode="auto">
            <a:xfrm>
              <a:off x="4540" y="2184"/>
              <a:ext cx="56" cy="3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grpSp>
        <p:nvGrpSpPr>
          <p:cNvPr id="20486" name="Group 26">
            <a:extLst>
              <a:ext uri="{FF2B5EF4-FFF2-40B4-BE49-F238E27FC236}">
                <a16:creationId xmlns:a16="http://schemas.microsoft.com/office/drawing/2014/main" id="{5EBF7CCA-FF2D-4F32-BFFC-B06040552733}"/>
              </a:ext>
            </a:extLst>
          </p:cNvPr>
          <p:cNvGrpSpPr>
            <a:grpSpLocks/>
          </p:cNvGrpSpPr>
          <p:nvPr/>
        </p:nvGrpSpPr>
        <p:grpSpPr bwMode="auto">
          <a:xfrm>
            <a:off x="5689600" y="1597025"/>
            <a:ext cx="2224088" cy="534988"/>
            <a:chOff x="3692" y="1708"/>
            <a:chExt cx="1401" cy="337"/>
          </a:xfrm>
        </p:grpSpPr>
        <p:grpSp>
          <p:nvGrpSpPr>
            <p:cNvPr id="20492" name="Group 27">
              <a:extLst>
                <a:ext uri="{FF2B5EF4-FFF2-40B4-BE49-F238E27FC236}">
                  <a16:creationId xmlns:a16="http://schemas.microsoft.com/office/drawing/2014/main" id="{7E51502E-A571-480F-9E03-11A4543A97EF}"/>
                </a:ext>
              </a:extLst>
            </p:cNvPr>
            <p:cNvGrpSpPr>
              <a:grpSpLocks/>
            </p:cNvGrpSpPr>
            <p:nvPr/>
          </p:nvGrpSpPr>
          <p:grpSpPr bwMode="auto">
            <a:xfrm>
              <a:off x="3692" y="1708"/>
              <a:ext cx="329" cy="337"/>
              <a:chOff x="3692" y="1708"/>
              <a:chExt cx="329" cy="337"/>
            </a:xfrm>
          </p:grpSpPr>
          <p:sp>
            <p:nvSpPr>
              <p:cNvPr id="20502" name="Freeform 28">
                <a:extLst>
                  <a:ext uri="{FF2B5EF4-FFF2-40B4-BE49-F238E27FC236}">
                    <a16:creationId xmlns:a16="http://schemas.microsoft.com/office/drawing/2014/main" id="{19731332-2288-4BC4-A39D-2BD3CABE80AD}"/>
                  </a:ext>
                </a:extLst>
              </p:cNvPr>
              <p:cNvSpPr>
                <a:spLocks/>
              </p:cNvSpPr>
              <p:nvPr/>
            </p:nvSpPr>
            <p:spPr bwMode="auto">
              <a:xfrm>
                <a:off x="3692" y="17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3" name="Rectangle 29">
                <a:extLst>
                  <a:ext uri="{FF2B5EF4-FFF2-40B4-BE49-F238E27FC236}">
                    <a16:creationId xmlns:a16="http://schemas.microsoft.com/office/drawing/2014/main" id="{48C37921-3855-44C3-BCA6-F5F4A0F5BF3F}"/>
                  </a:ext>
                </a:extLst>
              </p:cNvPr>
              <p:cNvSpPr>
                <a:spLocks noChangeArrowheads="1"/>
              </p:cNvSpPr>
              <p:nvPr/>
            </p:nvSpPr>
            <p:spPr bwMode="auto">
              <a:xfrm>
                <a:off x="3743" y="1759"/>
                <a:ext cx="253"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2400">
                    <a:latin typeface="Arial" panose="020B0604020202020204" pitchFamily="34" charset="0"/>
                    <a:ea typeface="宋体" panose="02010600030101010101" pitchFamily="2" charset="-122"/>
                  </a:rPr>
                  <a:t>A</a:t>
                </a:r>
              </a:p>
            </p:txBody>
          </p:sp>
        </p:grpSp>
        <p:grpSp>
          <p:nvGrpSpPr>
            <p:cNvPr id="20493" name="Group 30">
              <a:extLst>
                <a:ext uri="{FF2B5EF4-FFF2-40B4-BE49-F238E27FC236}">
                  <a16:creationId xmlns:a16="http://schemas.microsoft.com/office/drawing/2014/main" id="{5090DA5E-90CE-4246-98EB-3A008DC74AEF}"/>
                </a:ext>
              </a:extLst>
            </p:cNvPr>
            <p:cNvGrpSpPr>
              <a:grpSpLocks/>
            </p:cNvGrpSpPr>
            <p:nvPr/>
          </p:nvGrpSpPr>
          <p:grpSpPr bwMode="auto">
            <a:xfrm>
              <a:off x="4052" y="1708"/>
              <a:ext cx="329" cy="337"/>
              <a:chOff x="4052" y="1708"/>
              <a:chExt cx="329" cy="337"/>
            </a:xfrm>
          </p:grpSpPr>
          <p:sp>
            <p:nvSpPr>
              <p:cNvPr id="20500" name="Freeform 31">
                <a:extLst>
                  <a:ext uri="{FF2B5EF4-FFF2-40B4-BE49-F238E27FC236}">
                    <a16:creationId xmlns:a16="http://schemas.microsoft.com/office/drawing/2014/main" id="{29D0CB37-F9B1-471C-81E3-8ADA7A12948A}"/>
                  </a:ext>
                </a:extLst>
              </p:cNvPr>
              <p:cNvSpPr>
                <a:spLocks/>
              </p:cNvSpPr>
              <p:nvPr/>
            </p:nvSpPr>
            <p:spPr bwMode="auto">
              <a:xfrm>
                <a:off x="4052" y="17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1" name="Rectangle 32">
                <a:extLst>
                  <a:ext uri="{FF2B5EF4-FFF2-40B4-BE49-F238E27FC236}">
                    <a16:creationId xmlns:a16="http://schemas.microsoft.com/office/drawing/2014/main" id="{74C379CB-E290-45FF-A2C5-7EB06205B8EB}"/>
                  </a:ext>
                </a:extLst>
              </p:cNvPr>
              <p:cNvSpPr>
                <a:spLocks noChangeArrowheads="1"/>
              </p:cNvSpPr>
              <p:nvPr/>
            </p:nvSpPr>
            <p:spPr bwMode="auto">
              <a:xfrm>
                <a:off x="4103" y="1759"/>
                <a:ext cx="253"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2400">
                    <a:latin typeface="Arial" panose="020B0604020202020204" pitchFamily="34" charset="0"/>
                    <a:ea typeface="宋体" panose="02010600030101010101" pitchFamily="2" charset="-122"/>
                  </a:rPr>
                  <a:t>B</a:t>
                </a:r>
              </a:p>
            </p:txBody>
          </p:sp>
        </p:grpSp>
        <p:grpSp>
          <p:nvGrpSpPr>
            <p:cNvPr id="20494" name="Group 33">
              <a:extLst>
                <a:ext uri="{FF2B5EF4-FFF2-40B4-BE49-F238E27FC236}">
                  <a16:creationId xmlns:a16="http://schemas.microsoft.com/office/drawing/2014/main" id="{E03FFE96-1141-482A-9AFC-B735FE00D39D}"/>
                </a:ext>
              </a:extLst>
            </p:cNvPr>
            <p:cNvGrpSpPr>
              <a:grpSpLocks/>
            </p:cNvGrpSpPr>
            <p:nvPr/>
          </p:nvGrpSpPr>
          <p:grpSpPr bwMode="auto">
            <a:xfrm>
              <a:off x="4412" y="1708"/>
              <a:ext cx="329" cy="337"/>
              <a:chOff x="4412" y="1708"/>
              <a:chExt cx="329" cy="337"/>
            </a:xfrm>
          </p:grpSpPr>
          <p:sp>
            <p:nvSpPr>
              <p:cNvPr id="20498" name="Freeform 34">
                <a:extLst>
                  <a:ext uri="{FF2B5EF4-FFF2-40B4-BE49-F238E27FC236}">
                    <a16:creationId xmlns:a16="http://schemas.microsoft.com/office/drawing/2014/main" id="{747C3A74-9EC6-4CC1-91AA-7315A96E3A7E}"/>
                  </a:ext>
                </a:extLst>
              </p:cNvPr>
              <p:cNvSpPr>
                <a:spLocks/>
              </p:cNvSpPr>
              <p:nvPr/>
            </p:nvSpPr>
            <p:spPr bwMode="auto">
              <a:xfrm>
                <a:off x="4412" y="17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9" name="Rectangle 35">
                <a:extLst>
                  <a:ext uri="{FF2B5EF4-FFF2-40B4-BE49-F238E27FC236}">
                    <a16:creationId xmlns:a16="http://schemas.microsoft.com/office/drawing/2014/main" id="{1DECBCDA-1433-43DC-A77E-C52FBBA11313}"/>
                  </a:ext>
                </a:extLst>
              </p:cNvPr>
              <p:cNvSpPr>
                <a:spLocks noChangeArrowheads="1"/>
              </p:cNvSpPr>
              <p:nvPr/>
            </p:nvSpPr>
            <p:spPr bwMode="auto">
              <a:xfrm>
                <a:off x="4463" y="1759"/>
                <a:ext cx="253"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2400">
                    <a:latin typeface="Arial" panose="020B0604020202020204" pitchFamily="34" charset="0"/>
                    <a:ea typeface="宋体" panose="02010600030101010101" pitchFamily="2" charset="-122"/>
                  </a:rPr>
                  <a:t>C</a:t>
                </a:r>
              </a:p>
            </p:txBody>
          </p:sp>
        </p:grpSp>
        <p:grpSp>
          <p:nvGrpSpPr>
            <p:cNvPr id="20495" name="Group 36">
              <a:extLst>
                <a:ext uri="{FF2B5EF4-FFF2-40B4-BE49-F238E27FC236}">
                  <a16:creationId xmlns:a16="http://schemas.microsoft.com/office/drawing/2014/main" id="{1409EB42-E343-4943-A6C9-715277DAD105}"/>
                </a:ext>
              </a:extLst>
            </p:cNvPr>
            <p:cNvGrpSpPr>
              <a:grpSpLocks/>
            </p:cNvGrpSpPr>
            <p:nvPr/>
          </p:nvGrpSpPr>
          <p:grpSpPr bwMode="auto">
            <a:xfrm>
              <a:off x="4764" y="1708"/>
              <a:ext cx="329" cy="337"/>
              <a:chOff x="4764" y="1708"/>
              <a:chExt cx="329" cy="337"/>
            </a:xfrm>
          </p:grpSpPr>
          <p:sp>
            <p:nvSpPr>
              <p:cNvPr id="20496" name="Freeform 37">
                <a:extLst>
                  <a:ext uri="{FF2B5EF4-FFF2-40B4-BE49-F238E27FC236}">
                    <a16:creationId xmlns:a16="http://schemas.microsoft.com/office/drawing/2014/main" id="{DF19A213-85E6-4A96-A3E3-AA6E173BDF33}"/>
                  </a:ext>
                </a:extLst>
              </p:cNvPr>
              <p:cNvSpPr>
                <a:spLocks/>
              </p:cNvSpPr>
              <p:nvPr/>
            </p:nvSpPr>
            <p:spPr bwMode="auto">
              <a:xfrm>
                <a:off x="4764" y="17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7" name="Rectangle 38">
                <a:extLst>
                  <a:ext uri="{FF2B5EF4-FFF2-40B4-BE49-F238E27FC236}">
                    <a16:creationId xmlns:a16="http://schemas.microsoft.com/office/drawing/2014/main" id="{6261C1D6-60E9-40EE-BDD4-9F1957454F2F}"/>
                  </a:ext>
                </a:extLst>
              </p:cNvPr>
              <p:cNvSpPr>
                <a:spLocks noChangeArrowheads="1"/>
              </p:cNvSpPr>
              <p:nvPr/>
            </p:nvSpPr>
            <p:spPr bwMode="auto">
              <a:xfrm>
                <a:off x="4815" y="1759"/>
                <a:ext cx="253"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2400">
                    <a:latin typeface="Arial" panose="020B0604020202020204" pitchFamily="34" charset="0"/>
                    <a:ea typeface="宋体" panose="02010600030101010101" pitchFamily="2" charset="-122"/>
                  </a:rPr>
                  <a:t>D</a:t>
                </a:r>
              </a:p>
            </p:txBody>
          </p:sp>
        </p:grpSp>
      </p:grpSp>
      <p:sp>
        <p:nvSpPr>
          <p:cNvPr id="20487" name="Rectangle 39">
            <a:extLst>
              <a:ext uri="{FF2B5EF4-FFF2-40B4-BE49-F238E27FC236}">
                <a16:creationId xmlns:a16="http://schemas.microsoft.com/office/drawing/2014/main" id="{56BC3579-5A98-4530-ACB1-421F190776A0}"/>
              </a:ext>
            </a:extLst>
          </p:cNvPr>
          <p:cNvSpPr>
            <a:spLocks noChangeArrowheads="1"/>
          </p:cNvSpPr>
          <p:nvPr/>
        </p:nvSpPr>
        <p:spPr bwMode="auto">
          <a:xfrm>
            <a:off x="685800" y="109538"/>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endParaRPr kumimoji="1" lang="en-US" altLang="zh-CN" sz="4400" b="0">
              <a:solidFill>
                <a:schemeClr val="accent2"/>
              </a:solidFill>
              <a:latin typeface="方正舒体" panose="02010601030101010101" pitchFamily="2" charset="-122"/>
              <a:ea typeface="方正舒体" panose="02010601030101010101" pitchFamily="2" charset="-122"/>
            </a:endParaRPr>
          </a:p>
        </p:txBody>
      </p:sp>
      <p:sp>
        <p:nvSpPr>
          <p:cNvPr id="103464" name="Rectangle 40">
            <a:extLst>
              <a:ext uri="{FF2B5EF4-FFF2-40B4-BE49-F238E27FC236}">
                <a16:creationId xmlns:a16="http://schemas.microsoft.com/office/drawing/2014/main" id="{751DF9FF-DEF4-4CDE-AD73-F5CE6160A880}"/>
              </a:ext>
            </a:extLst>
          </p:cNvPr>
          <p:cNvSpPr>
            <a:spLocks noChangeArrowheads="1"/>
          </p:cNvSpPr>
          <p:nvPr/>
        </p:nvSpPr>
        <p:spPr bwMode="auto">
          <a:xfrm>
            <a:off x="1295400" y="5159375"/>
            <a:ext cx="41576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kumimoji="1" lang="en-US" altLang="zh-CN" sz="2800">
                <a:solidFill>
                  <a:schemeClr val="accent2"/>
                </a:solidFill>
                <a:latin typeface="Arial" panose="020B0604020202020204" pitchFamily="34" charset="0"/>
                <a:ea typeface="宋体" panose="02010600030101010101" pitchFamily="2" charset="-122"/>
                <a:cs typeface="Arial" panose="020B0604020202020204" pitchFamily="34" charset="0"/>
              </a:rPr>
              <a:t>Pipelining: It’s Natural !</a:t>
            </a:r>
            <a:endParaRPr kumimoji="1" lang="zh-CN" altLang="en-US" sz="2800">
              <a:solidFill>
                <a:schemeClr val="accent2"/>
              </a:solidFill>
              <a:latin typeface="Arial" panose="020B0604020202020204" pitchFamily="34" charset="0"/>
              <a:ea typeface="宋体" panose="02010600030101010101" pitchFamily="2" charset="-122"/>
              <a:cs typeface="Arial" panose="020B0604020202020204" pitchFamily="34" charset="0"/>
            </a:endParaRPr>
          </a:p>
        </p:txBody>
      </p:sp>
      <p:sp>
        <p:nvSpPr>
          <p:cNvPr id="20489" name="Rectangle 44">
            <a:extLst>
              <a:ext uri="{FF2B5EF4-FFF2-40B4-BE49-F238E27FC236}">
                <a16:creationId xmlns:a16="http://schemas.microsoft.com/office/drawing/2014/main" id="{C7653C28-2A69-496B-83CE-A43B6EC2A458}"/>
              </a:ext>
            </a:extLst>
          </p:cNvPr>
          <p:cNvSpPr>
            <a:spLocks noGrp="1" noChangeArrowheads="1"/>
          </p:cNvSpPr>
          <p:nvPr>
            <p:ph type="title"/>
          </p:nvPr>
        </p:nvSpPr>
        <p:spPr>
          <a:xfrm>
            <a:off x="457200" y="152400"/>
            <a:ext cx="5518150" cy="372603"/>
          </a:xfrm>
          <a:noFill/>
        </p:spPr>
        <p:txBody>
          <a:bodyPr/>
          <a:lstStyle/>
          <a:p>
            <a:r>
              <a:rPr lang="zh-CN" altLang="en-US" dirty="0">
                <a:ea typeface="宋体" panose="02010600030101010101" pitchFamily="2" charset="-122"/>
              </a:rPr>
              <a:t>一个日常生活中的例子</a:t>
            </a:r>
            <a:r>
              <a:rPr lang="en-US" altLang="zh-CN" dirty="0">
                <a:ea typeface="宋体" panose="02010600030101010101" pitchFamily="2" charset="-122"/>
              </a:rPr>
              <a:t>—</a:t>
            </a:r>
            <a:r>
              <a:rPr lang="zh-CN" altLang="en-US" dirty="0" smtClean="0">
                <a:ea typeface="宋体" panose="02010600030101010101" pitchFamily="2" charset="-122"/>
              </a:rPr>
              <a:t>洗衣店工作</a:t>
            </a:r>
            <a:endParaRPr lang="zh-CN" altLang="en-US" dirty="0">
              <a:ea typeface="宋体" panose="02010600030101010101" pitchFamily="2" charset="-122"/>
            </a:endParaRPr>
          </a:p>
        </p:txBody>
      </p:sp>
      <p:sp>
        <p:nvSpPr>
          <p:cNvPr id="103469" name="Text Box 45">
            <a:extLst>
              <a:ext uri="{FF2B5EF4-FFF2-40B4-BE49-F238E27FC236}">
                <a16:creationId xmlns:a16="http://schemas.microsoft.com/office/drawing/2014/main" id="{BAE61D79-4B71-47F4-997F-3330519B5043}"/>
              </a:ext>
            </a:extLst>
          </p:cNvPr>
          <p:cNvSpPr txBox="1">
            <a:spLocks noChangeArrowheads="1"/>
          </p:cNvSpPr>
          <p:nvPr/>
        </p:nvSpPr>
        <p:spPr bwMode="auto">
          <a:xfrm>
            <a:off x="450850" y="4456113"/>
            <a:ext cx="5846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400">
                <a:solidFill>
                  <a:srgbClr val="990000"/>
                </a:solidFill>
                <a:ea typeface="黑体" panose="02010609060101010101" pitchFamily="49" charset="-122"/>
              </a:rPr>
              <a:t>如果让你来管理洗衣店，你会如何安排？</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3469"/>
                                        </p:tgtEl>
                                        <p:attrNameLst>
                                          <p:attrName>style.visibility</p:attrName>
                                        </p:attrNameLst>
                                      </p:cBhvr>
                                      <p:to>
                                        <p:strVal val="visible"/>
                                      </p:to>
                                    </p:set>
                                    <p:animEffect transition="in" filter="blinds(horizontal)">
                                      <p:cBhvr>
                                        <p:cTn id="7" dur="500"/>
                                        <p:tgtEl>
                                          <p:spTgt spid="1034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3464"/>
                                        </p:tgtEl>
                                        <p:attrNameLst>
                                          <p:attrName>style.visibility</p:attrName>
                                        </p:attrNameLst>
                                      </p:cBhvr>
                                      <p:to>
                                        <p:strVal val="visible"/>
                                      </p:to>
                                    </p:set>
                                    <p:animEffect transition="in" filter="blinds(horizontal)">
                                      <p:cBhvr>
                                        <p:cTn id="12" dur="500"/>
                                        <p:tgtEl>
                                          <p:spTgt spid="103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64" grpId="0"/>
      <p:bldP spid="10346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FAE29B0E-8260-4BFF-8D2C-D4239DE22970}"/>
              </a:ext>
            </a:extLst>
          </p:cNvPr>
          <p:cNvSpPr>
            <a:spLocks noGrp="1" noChangeArrowheads="1"/>
          </p:cNvSpPr>
          <p:nvPr>
            <p:ph type="title"/>
          </p:nvPr>
        </p:nvSpPr>
        <p:spPr>
          <a:xfrm>
            <a:off x="800100" y="228600"/>
            <a:ext cx="6862763" cy="373063"/>
          </a:xfrm>
        </p:spPr>
        <p:txBody>
          <a:bodyPr/>
          <a:lstStyle/>
          <a:p>
            <a:r>
              <a:rPr lang="zh-CN" altLang="en-US">
                <a:ea typeface="宋体" panose="02010600030101010101" pitchFamily="2" charset="-122"/>
              </a:rPr>
              <a:t>控制冒险（</a:t>
            </a:r>
            <a:r>
              <a:rPr lang="en-US" altLang="zh-CN">
                <a:ea typeface="宋体" panose="02010600030101010101" pitchFamily="2" charset="-122"/>
              </a:rPr>
              <a:t> Control Hazard </a:t>
            </a:r>
            <a:r>
              <a:rPr lang="zh-CN" altLang="en-US">
                <a:ea typeface="宋体" panose="02010600030101010101" pitchFamily="2" charset="-122"/>
              </a:rPr>
              <a:t>）</a:t>
            </a:r>
          </a:p>
        </p:txBody>
      </p:sp>
      <p:sp>
        <p:nvSpPr>
          <p:cNvPr id="5" name="文本框 4">
            <a:extLst>
              <a:ext uri="{FF2B5EF4-FFF2-40B4-BE49-F238E27FC236}">
                <a16:creationId xmlns:a16="http://schemas.microsoft.com/office/drawing/2014/main" id="{D95549A6-FBE0-4921-BC2D-BB4AB8D6501A}"/>
              </a:ext>
            </a:extLst>
          </p:cNvPr>
          <p:cNvSpPr txBox="1">
            <a:spLocks noChangeArrowheads="1"/>
          </p:cNvSpPr>
          <p:nvPr/>
        </p:nvSpPr>
        <p:spPr bwMode="auto">
          <a:xfrm>
            <a:off x="311150" y="638175"/>
            <a:ext cx="86820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2000" dirty="0">
                <a:latin typeface="黑体" panose="02010609060101010101" pitchFamily="49" charset="-122"/>
                <a:ea typeface="黑体" panose="02010609060101010101" pitchFamily="49" charset="-122"/>
              </a:rPr>
              <a:t>现象：当遇到改变指令执行顺序的</a:t>
            </a:r>
            <a:r>
              <a:rPr lang="zh-CN" altLang="en-US" sz="2000" dirty="0" smtClean="0">
                <a:solidFill>
                  <a:schemeClr val="accent2"/>
                </a:solidFill>
                <a:latin typeface="黑体" panose="02010609060101010101" pitchFamily="49" charset="-122"/>
                <a:ea typeface="黑体" panose="02010609060101010101" pitchFamily="49" charset="-122"/>
              </a:rPr>
              <a:t>转移指令</a:t>
            </a:r>
            <a:r>
              <a:rPr lang="en-US" altLang="zh-CN" sz="2000" dirty="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分支、跳转、调用</a:t>
            </a:r>
            <a:r>
              <a:rPr lang="zh-CN" altLang="en-US" sz="2000" dirty="0">
                <a:latin typeface="黑体" panose="02010609060101010101" pitchFamily="49" charset="-122"/>
                <a:ea typeface="黑体" panose="02010609060101010101" pitchFamily="49" charset="-122"/>
              </a:rPr>
              <a:t>、返回</a:t>
            </a:r>
            <a:r>
              <a:rPr lang="zh-CN" altLang="en-US" sz="2000" dirty="0" smtClean="0">
                <a:latin typeface="黑体" panose="02010609060101010101" pitchFamily="49" charset="-122"/>
                <a:ea typeface="黑体" panose="02010609060101010101" pitchFamily="49" charset="-122"/>
              </a:rPr>
              <a:t>等</a:t>
            </a:r>
            <a:r>
              <a:rPr lang="en-US"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a:t>
            </a:r>
            <a:r>
              <a:rPr lang="zh-CN" altLang="en-US" sz="2000" dirty="0">
                <a:solidFill>
                  <a:schemeClr val="accent2"/>
                </a:solidFill>
                <a:latin typeface="黑体" panose="02010609060101010101" pitchFamily="49" charset="-122"/>
                <a:ea typeface="黑体" panose="02010609060101010101" pitchFamily="49" charset="-122"/>
              </a:rPr>
              <a:t>异常</a:t>
            </a:r>
            <a:r>
              <a:rPr lang="zh-CN" altLang="en-US" sz="2000" dirty="0">
                <a:latin typeface="黑体" panose="02010609060101010101" pitchFamily="49" charset="-122"/>
                <a:ea typeface="黑体" panose="02010609060101010101" pitchFamily="49" charset="-122"/>
              </a:rPr>
              <a:t>和</a:t>
            </a:r>
            <a:r>
              <a:rPr lang="zh-CN" altLang="en-US" sz="2000" dirty="0" smtClean="0">
                <a:solidFill>
                  <a:schemeClr val="accent2"/>
                </a:solidFill>
                <a:latin typeface="黑体" panose="02010609060101010101" pitchFamily="49" charset="-122"/>
                <a:ea typeface="黑体" panose="02010609060101010101" pitchFamily="49" charset="-122"/>
              </a:rPr>
              <a:t>中断等</a:t>
            </a:r>
            <a:r>
              <a:rPr lang="zh-CN" altLang="en-US" sz="2000" dirty="0" smtClean="0">
                <a:latin typeface="黑体" panose="02010609060101010101" pitchFamily="49" charset="-122"/>
                <a:ea typeface="黑体" panose="02010609060101010101" pitchFamily="49" charset="-122"/>
              </a:rPr>
              <a:t>情形时</a:t>
            </a:r>
            <a:r>
              <a:rPr lang="zh-CN" altLang="en-US" sz="2000" dirty="0">
                <a:latin typeface="黑体" panose="02010609060101010101" pitchFamily="49" charset="-122"/>
                <a:ea typeface="黑体" panose="02010609060101010101" pitchFamily="49" charset="-122"/>
              </a:rPr>
              <a:t>，在形成转移目的地址之前，流水线中已取了后续指令并在执行，这时就需要清除流水线中的部分指令的执行。</a:t>
            </a:r>
          </a:p>
        </p:txBody>
      </p:sp>
      <p:sp>
        <p:nvSpPr>
          <p:cNvPr id="157" name="Rectangle 155">
            <a:extLst>
              <a:ext uri="{FF2B5EF4-FFF2-40B4-BE49-F238E27FC236}">
                <a16:creationId xmlns:a16="http://schemas.microsoft.com/office/drawing/2014/main" id="{4097EA04-D93E-45E2-B482-E7A19BB85868}"/>
              </a:ext>
            </a:extLst>
          </p:cNvPr>
          <p:cNvSpPr>
            <a:spLocks noChangeArrowheads="1"/>
          </p:cNvSpPr>
          <p:nvPr/>
        </p:nvSpPr>
        <p:spPr bwMode="auto">
          <a:xfrm>
            <a:off x="2405063" y="2965450"/>
            <a:ext cx="2565400" cy="1435100"/>
          </a:xfrm>
          <a:prstGeom prst="rect">
            <a:avLst/>
          </a:prstGeom>
          <a:solidFill>
            <a:srgbClr val="FF99CC">
              <a:alpha val="50980"/>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nvGrpSpPr>
          <p:cNvPr id="159" name="组合 158">
            <a:extLst>
              <a:ext uri="{FF2B5EF4-FFF2-40B4-BE49-F238E27FC236}">
                <a16:creationId xmlns:a16="http://schemas.microsoft.com/office/drawing/2014/main" id="{F094FC24-2B1A-464C-8C3E-EAC394C0F3A3}"/>
              </a:ext>
            </a:extLst>
          </p:cNvPr>
          <p:cNvGrpSpPr>
            <a:grpSpLocks/>
          </p:cNvGrpSpPr>
          <p:nvPr/>
        </p:nvGrpSpPr>
        <p:grpSpPr bwMode="auto">
          <a:xfrm>
            <a:off x="752394" y="1782763"/>
            <a:ext cx="8307388" cy="3130550"/>
            <a:chOff x="196025" y="1677318"/>
            <a:chExt cx="8307387" cy="3130550"/>
          </a:xfrm>
        </p:grpSpPr>
        <p:grpSp>
          <p:nvGrpSpPr>
            <p:cNvPr id="76810" name="Group 4">
              <a:extLst>
                <a:ext uri="{FF2B5EF4-FFF2-40B4-BE49-F238E27FC236}">
                  <a16:creationId xmlns:a16="http://schemas.microsoft.com/office/drawing/2014/main" id="{6E02144F-C697-49EF-9D3B-2B4AC9390748}"/>
                </a:ext>
              </a:extLst>
            </p:cNvPr>
            <p:cNvGrpSpPr>
              <a:grpSpLocks/>
            </p:cNvGrpSpPr>
            <p:nvPr/>
          </p:nvGrpSpPr>
          <p:grpSpPr bwMode="auto">
            <a:xfrm>
              <a:off x="972312" y="2058318"/>
              <a:ext cx="825500" cy="254000"/>
              <a:chOff x="624" y="664"/>
              <a:chExt cx="520" cy="160"/>
            </a:xfrm>
          </p:grpSpPr>
          <p:sp>
            <p:nvSpPr>
              <p:cNvPr id="76958" name="Line 5">
                <a:extLst>
                  <a:ext uri="{FF2B5EF4-FFF2-40B4-BE49-F238E27FC236}">
                    <a16:creationId xmlns:a16="http://schemas.microsoft.com/office/drawing/2014/main" id="{F098F28E-9402-4DC5-A5C1-5BB6AF158C7A}"/>
                  </a:ext>
                </a:extLst>
              </p:cNvPr>
              <p:cNvSpPr>
                <a:spLocks noChangeShapeType="1"/>
              </p:cNvSpPr>
              <p:nvPr/>
            </p:nvSpPr>
            <p:spPr bwMode="auto">
              <a:xfrm>
                <a:off x="632" y="816"/>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959" name="Line 6">
                <a:extLst>
                  <a:ext uri="{FF2B5EF4-FFF2-40B4-BE49-F238E27FC236}">
                    <a16:creationId xmlns:a16="http://schemas.microsoft.com/office/drawing/2014/main" id="{7610D41C-E319-4348-8424-AFE70D0F43BB}"/>
                  </a:ext>
                </a:extLst>
              </p:cNvPr>
              <p:cNvSpPr>
                <a:spLocks noChangeShapeType="1"/>
              </p:cNvSpPr>
              <p:nvPr/>
            </p:nvSpPr>
            <p:spPr bwMode="auto">
              <a:xfrm>
                <a:off x="624" y="680"/>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960" name="Line 7">
                <a:extLst>
                  <a:ext uri="{FF2B5EF4-FFF2-40B4-BE49-F238E27FC236}">
                    <a16:creationId xmlns:a16="http://schemas.microsoft.com/office/drawing/2014/main" id="{59333998-97AD-4E4A-8CF3-11495CCEA9C7}"/>
                  </a:ext>
                </a:extLst>
              </p:cNvPr>
              <p:cNvSpPr>
                <a:spLocks noChangeShapeType="1"/>
              </p:cNvSpPr>
              <p:nvPr/>
            </p:nvSpPr>
            <p:spPr bwMode="auto">
              <a:xfrm flipV="1">
                <a:off x="912" y="664"/>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961" name="Line 8">
                <a:extLst>
                  <a:ext uri="{FF2B5EF4-FFF2-40B4-BE49-F238E27FC236}">
                    <a16:creationId xmlns:a16="http://schemas.microsoft.com/office/drawing/2014/main" id="{094CDCBE-8484-49F2-AD07-491E8387913F}"/>
                  </a:ext>
                </a:extLst>
              </p:cNvPr>
              <p:cNvSpPr>
                <a:spLocks noChangeShapeType="1"/>
              </p:cNvSpPr>
              <p:nvPr/>
            </p:nvSpPr>
            <p:spPr bwMode="auto">
              <a:xfrm>
                <a:off x="920" y="672"/>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6811" name="Group 9">
              <a:extLst>
                <a:ext uri="{FF2B5EF4-FFF2-40B4-BE49-F238E27FC236}">
                  <a16:creationId xmlns:a16="http://schemas.microsoft.com/office/drawing/2014/main" id="{E4034BE1-CF39-4610-AF1D-F5D93122C0BB}"/>
                </a:ext>
              </a:extLst>
            </p:cNvPr>
            <p:cNvGrpSpPr>
              <a:grpSpLocks/>
            </p:cNvGrpSpPr>
            <p:nvPr/>
          </p:nvGrpSpPr>
          <p:grpSpPr bwMode="auto">
            <a:xfrm>
              <a:off x="1810512" y="2058318"/>
              <a:ext cx="825500" cy="254000"/>
              <a:chOff x="1152" y="664"/>
              <a:chExt cx="520" cy="160"/>
            </a:xfrm>
          </p:grpSpPr>
          <p:sp>
            <p:nvSpPr>
              <p:cNvPr id="76954" name="Line 10">
                <a:extLst>
                  <a:ext uri="{FF2B5EF4-FFF2-40B4-BE49-F238E27FC236}">
                    <a16:creationId xmlns:a16="http://schemas.microsoft.com/office/drawing/2014/main" id="{07F5C289-C9DA-4958-B43C-F7A2481B1B8F}"/>
                  </a:ext>
                </a:extLst>
              </p:cNvPr>
              <p:cNvSpPr>
                <a:spLocks noChangeShapeType="1"/>
              </p:cNvSpPr>
              <p:nvPr/>
            </p:nvSpPr>
            <p:spPr bwMode="auto">
              <a:xfrm>
                <a:off x="1160" y="816"/>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955" name="Line 11">
                <a:extLst>
                  <a:ext uri="{FF2B5EF4-FFF2-40B4-BE49-F238E27FC236}">
                    <a16:creationId xmlns:a16="http://schemas.microsoft.com/office/drawing/2014/main" id="{37149A4F-9468-4482-BD98-60BC642F5B34}"/>
                  </a:ext>
                </a:extLst>
              </p:cNvPr>
              <p:cNvSpPr>
                <a:spLocks noChangeShapeType="1"/>
              </p:cNvSpPr>
              <p:nvPr/>
            </p:nvSpPr>
            <p:spPr bwMode="auto">
              <a:xfrm>
                <a:off x="1152" y="680"/>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956" name="Line 12">
                <a:extLst>
                  <a:ext uri="{FF2B5EF4-FFF2-40B4-BE49-F238E27FC236}">
                    <a16:creationId xmlns:a16="http://schemas.microsoft.com/office/drawing/2014/main" id="{84CF09AB-84ED-4350-8B68-2BDD846EAD4D}"/>
                  </a:ext>
                </a:extLst>
              </p:cNvPr>
              <p:cNvSpPr>
                <a:spLocks noChangeShapeType="1"/>
              </p:cNvSpPr>
              <p:nvPr/>
            </p:nvSpPr>
            <p:spPr bwMode="auto">
              <a:xfrm flipV="1">
                <a:off x="1440" y="664"/>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957" name="Line 13">
                <a:extLst>
                  <a:ext uri="{FF2B5EF4-FFF2-40B4-BE49-F238E27FC236}">
                    <a16:creationId xmlns:a16="http://schemas.microsoft.com/office/drawing/2014/main" id="{B114336C-5E36-446E-A7CF-F67024B01A9F}"/>
                  </a:ext>
                </a:extLst>
              </p:cNvPr>
              <p:cNvSpPr>
                <a:spLocks noChangeShapeType="1"/>
              </p:cNvSpPr>
              <p:nvPr/>
            </p:nvSpPr>
            <p:spPr bwMode="auto">
              <a:xfrm>
                <a:off x="1448" y="672"/>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6812" name="Group 14">
              <a:extLst>
                <a:ext uri="{FF2B5EF4-FFF2-40B4-BE49-F238E27FC236}">
                  <a16:creationId xmlns:a16="http://schemas.microsoft.com/office/drawing/2014/main" id="{54768054-087F-47D8-A76D-B00E85A3B1A6}"/>
                </a:ext>
              </a:extLst>
            </p:cNvPr>
            <p:cNvGrpSpPr>
              <a:grpSpLocks/>
            </p:cNvGrpSpPr>
            <p:nvPr/>
          </p:nvGrpSpPr>
          <p:grpSpPr bwMode="auto">
            <a:xfrm>
              <a:off x="2648712" y="2058318"/>
              <a:ext cx="825500" cy="254000"/>
              <a:chOff x="1680" y="664"/>
              <a:chExt cx="520" cy="160"/>
            </a:xfrm>
          </p:grpSpPr>
          <p:sp>
            <p:nvSpPr>
              <p:cNvPr id="76950" name="Line 15">
                <a:extLst>
                  <a:ext uri="{FF2B5EF4-FFF2-40B4-BE49-F238E27FC236}">
                    <a16:creationId xmlns:a16="http://schemas.microsoft.com/office/drawing/2014/main" id="{84DEDEC8-C5C2-4C1A-BA9F-3A6ABCF41A19}"/>
                  </a:ext>
                </a:extLst>
              </p:cNvPr>
              <p:cNvSpPr>
                <a:spLocks noChangeShapeType="1"/>
              </p:cNvSpPr>
              <p:nvPr/>
            </p:nvSpPr>
            <p:spPr bwMode="auto">
              <a:xfrm>
                <a:off x="1688" y="816"/>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951" name="Line 16">
                <a:extLst>
                  <a:ext uri="{FF2B5EF4-FFF2-40B4-BE49-F238E27FC236}">
                    <a16:creationId xmlns:a16="http://schemas.microsoft.com/office/drawing/2014/main" id="{B746544F-6677-4EA3-BE9E-CF1931A7261D}"/>
                  </a:ext>
                </a:extLst>
              </p:cNvPr>
              <p:cNvSpPr>
                <a:spLocks noChangeShapeType="1"/>
              </p:cNvSpPr>
              <p:nvPr/>
            </p:nvSpPr>
            <p:spPr bwMode="auto">
              <a:xfrm>
                <a:off x="1680" y="680"/>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952" name="Line 17">
                <a:extLst>
                  <a:ext uri="{FF2B5EF4-FFF2-40B4-BE49-F238E27FC236}">
                    <a16:creationId xmlns:a16="http://schemas.microsoft.com/office/drawing/2014/main" id="{6B1C0D54-11B2-4C61-90E8-28EF72DD10A6}"/>
                  </a:ext>
                </a:extLst>
              </p:cNvPr>
              <p:cNvSpPr>
                <a:spLocks noChangeShapeType="1"/>
              </p:cNvSpPr>
              <p:nvPr/>
            </p:nvSpPr>
            <p:spPr bwMode="auto">
              <a:xfrm flipV="1">
                <a:off x="1968" y="664"/>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953" name="Line 18">
                <a:extLst>
                  <a:ext uri="{FF2B5EF4-FFF2-40B4-BE49-F238E27FC236}">
                    <a16:creationId xmlns:a16="http://schemas.microsoft.com/office/drawing/2014/main" id="{787D28F7-DF69-41B0-8CAD-9C7207F43B3B}"/>
                  </a:ext>
                </a:extLst>
              </p:cNvPr>
              <p:cNvSpPr>
                <a:spLocks noChangeShapeType="1"/>
              </p:cNvSpPr>
              <p:nvPr/>
            </p:nvSpPr>
            <p:spPr bwMode="auto">
              <a:xfrm>
                <a:off x="1976" y="672"/>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6813" name="Group 19">
              <a:extLst>
                <a:ext uri="{FF2B5EF4-FFF2-40B4-BE49-F238E27FC236}">
                  <a16:creationId xmlns:a16="http://schemas.microsoft.com/office/drawing/2014/main" id="{4E845B9D-9A20-4EC4-BD1C-0E3FD33256F5}"/>
                </a:ext>
              </a:extLst>
            </p:cNvPr>
            <p:cNvGrpSpPr>
              <a:grpSpLocks/>
            </p:cNvGrpSpPr>
            <p:nvPr/>
          </p:nvGrpSpPr>
          <p:grpSpPr bwMode="auto">
            <a:xfrm>
              <a:off x="3486912" y="2058318"/>
              <a:ext cx="825500" cy="254000"/>
              <a:chOff x="2208" y="664"/>
              <a:chExt cx="520" cy="160"/>
            </a:xfrm>
          </p:grpSpPr>
          <p:sp>
            <p:nvSpPr>
              <p:cNvPr id="76946" name="Line 20">
                <a:extLst>
                  <a:ext uri="{FF2B5EF4-FFF2-40B4-BE49-F238E27FC236}">
                    <a16:creationId xmlns:a16="http://schemas.microsoft.com/office/drawing/2014/main" id="{F5400925-813E-4EF1-875D-63180EAABFC4}"/>
                  </a:ext>
                </a:extLst>
              </p:cNvPr>
              <p:cNvSpPr>
                <a:spLocks noChangeShapeType="1"/>
              </p:cNvSpPr>
              <p:nvPr/>
            </p:nvSpPr>
            <p:spPr bwMode="auto">
              <a:xfrm>
                <a:off x="2216" y="816"/>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947" name="Line 21">
                <a:extLst>
                  <a:ext uri="{FF2B5EF4-FFF2-40B4-BE49-F238E27FC236}">
                    <a16:creationId xmlns:a16="http://schemas.microsoft.com/office/drawing/2014/main" id="{1F9C4854-A957-473A-95E2-7C06395094EE}"/>
                  </a:ext>
                </a:extLst>
              </p:cNvPr>
              <p:cNvSpPr>
                <a:spLocks noChangeShapeType="1"/>
              </p:cNvSpPr>
              <p:nvPr/>
            </p:nvSpPr>
            <p:spPr bwMode="auto">
              <a:xfrm>
                <a:off x="2208" y="680"/>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948" name="Line 22">
                <a:extLst>
                  <a:ext uri="{FF2B5EF4-FFF2-40B4-BE49-F238E27FC236}">
                    <a16:creationId xmlns:a16="http://schemas.microsoft.com/office/drawing/2014/main" id="{43EE4F0E-DBE3-46B0-8483-E73568C2F833}"/>
                  </a:ext>
                </a:extLst>
              </p:cNvPr>
              <p:cNvSpPr>
                <a:spLocks noChangeShapeType="1"/>
              </p:cNvSpPr>
              <p:nvPr/>
            </p:nvSpPr>
            <p:spPr bwMode="auto">
              <a:xfrm flipV="1">
                <a:off x="2496" y="664"/>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949" name="Line 23">
                <a:extLst>
                  <a:ext uri="{FF2B5EF4-FFF2-40B4-BE49-F238E27FC236}">
                    <a16:creationId xmlns:a16="http://schemas.microsoft.com/office/drawing/2014/main" id="{E4C32166-6C1B-4837-88DF-C7FA4EB65278}"/>
                  </a:ext>
                </a:extLst>
              </p:cNvPr>
              <p:cNvSpPr>
                <a:spLocks noChangeShapeType="1"/>
              </p:cNvSpPr>
              <p:nvPr/>
            </p:nvSpPr>
            <p:spPr bwMode="auto">
              <a:xfrm>
                <a:off x="2504" y="672"/>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6814" name="Group 24">
              <a:extLst>
                <a:ext uri="{FF2B5EF4-FFF2-40B4-BE49-F238E27FC236}">
                  <a16:creationId xmlns:a16="http://schemas.microsoft.com/office/drawing/2014/main" id="{0F854B21-F2FD-45E7-BF54-27F0DFD83138}"/>
                </a:ext>
              </a:extLst>
            </p:cNvPr>
            <p:cNvGrpSpPr>
              <a:grpSpLocks/>
            </p:cNvGrpSpPr>
            <p:nvPr/>
          </p:nvGrpSpPr>
          <p:grpSpPr bwMode="auto">
            <a:xfrm>
              <a:off x="4325112" y="2058318"/>
              <a:ext cx="825500" cy="254000"/>
              <a:chOff x="2736" y="664"/>
              <a:chExt cx="520" cy="160"/>
            </a:xfrm>
          </p:grpSpPr>
          <p:sp>
            <p:nvSpPr>
              <p:cNvPr id="76942" name="Line 25">
                <a:extLst>
                  <a:ext uri="{FF2B5EF4-FFF2-40B4-BE49-F238E27FC236}">
                    <a16:creationId xmlns:a16="http://schemas.microsoft.com/office/drawing/2014/main" id="{EC118F32-ADD1-409E-AD3B-D5B66FDCBAA1}"/>
                  </a:ext>
                </a:extLst>
              </p:cNvPr>
              <p:cNvSpPr>
                <a:spLocks noChangeShapeType="1"/>
              </p:cNvSpPr>
              <p:nvPr/>
            </p:nvSpPr>
            <p:spPr bwMode="auto">
              <a:xfrm>
                <a:off x="2744" y="816"/>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943" name="Line 26">
                <a:extLst>
                  <a:ext uri="{FF2B5EF4-FFF2-40B4-BE49-F238E27FC236}">
                    <a16:creationId xmlns:a16="http://schemas.microsoft.com/office/drawing/2014/main" id="{9C48A5CC-4FA4-4E28-9789-38199482F2CB}"/>
                  </a:ext>
                </a:extLst>
              </p:cNvPr>
              <p:cNvSpPr>
                <a:spLocks noChangeShapeType="1"/>
              </p:cNvSpPr>
              <p:nvPr/>
            </p:nvSpPr>
            <p:spPr bwMode="auto">
              <a:xfrm>
                <a:off x="2736" y="680"/>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944" name="Line 27">
                <a:extLst>
                  <a:ext uri="{FF2B5EF4-FFF2-40B4-BE49-F238E27FC236}">
                    <a16:creationId xmlns:a16="http://schemas.microsoft.com/office/drawing/2014/main" id="{C05C0157-2B7E-42FD-B595-6C377008F82F}"/>
                  </a:ext>
                </a:extLst>
              </p:cNvPr>
              <p:cNvSpPr>
                <a:spLocks noChangeShapeType="1"/>
              </p:cNvSpPr>
              <p:nvPr/>
            </p:nvSpPr>
            <p:spPr bwMode="auto">
              <a:xfrm flipV="1">
                <a:off x="3024" y="664"/>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945" name="Line 28">
                <a:extLst>
                  <a:ext uri="{FF2B5EF4-FFF2-40B4-BE49-F238E27FC236}">
                    <a16:creationId xmlns:a16="http://schemas.microsoft.com/office/drawing/2014/main" id="{7213E543-6B47-4A18-A92A-81AF4F7BDF2E}"/>
                  </a:ext>
                </a:extLst>
              </p:cNvPr>
              <p:cNvSpPr>
                <a:spLocks noChangeShapeType="1"/>
              </p:cNvSpPr>
              <p:nvPr/>
            </p:nvSpPr>
            <p:spPr bwMode="auto">
              <a:xfrm>
                <a:off x="3032" y="672"/>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6815" name="Group 29">
              <a:extLst>
                <a:ext uri="{FF2B5EF4-FFF2-40B4-BE49-F238E27FC236}">
                  <a16:creationId xmlns:a16="http://schemas.microsoft.com/office/drawing/2014/main" id="{DE1FFCC3-617A-4F75-A357-931C958E86F9}"/>
                </a:ext>
              </a:extLst>
            </p:cNvPr>
            <p:cNvGrpSpPr>
              <a:grpSpLocks/>
            </p:cNvGrpSpPr>
            <p:nvPr/>
          </p:nvGrpSpPr>
          <p:grpSpPr bwMode="auto">
            <a:xfrm>
              <a:off x="5163312" y="2058318"/>
              <a:ext cx="825500" cy="254000"/>
              <a:chOff x="3264" y="664"/>
              <a:chExt cx="520" cy="160"/>
            </a:xfrm>
          </p:grpSpPr>
          <p:sp>
            <p:nvSpPr>
              <p:cNvPr id="76938" name="Line 30">
                <a:extLst>
                  <a:ext uri="{FF2B5EF4-FFF2-40B4-BE49-F238E27FC236}">
                    <a16:creationId xmlns:a16="http://schemas.microsoft.com/office/drawing/2014/main" id="{E5560C43-C39B-4634-89D8-14E1EB9A089E}"/>
                  </a:ext>
                </a:extLst>
              </p:cNvPr>
              <p:cNvSpPr>
                <a:spLocks noChangeShapeType="1"/>
              </p:cNvSpPr>
              <p:nvPr/>
            </p:nvSpPr>
            <p:spPr bwMode="auto">
              <a:xfrm>
                <a:off x="3272" y="816"/>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939" name="Line 31">
                <a:extLst>
                  <a:ext uri="{FF2B5EF4-FFF2-40B4-BE49-F238E27FC236}">
                    <a16:creationId xmlns:a16="http://schemas.microsoft.com/office/drawing/2014/main" id="{CBFBA87F-557A-483E-BDF8-4A38C385AEC6}"/>
                  </a:ext>
                </a:extLst>
              </p:cNvPr>
              <p:cNvSpPr>
                <a:spLocks noChangeShapeType="1"/>
              </p:cNvSpPr>
              <p:nvPr/>
            </p:nvSpPr>
            <p:spPr bwMode="auto">
              <a:xfrm>
                <a:off x="3264" y="680"/>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940" name="Line 32">
                <a:extLst>
                  <a:ext uri="{FF2B5EF4-FFF2-40B4-BE49-F238E27FC236}">
                    <a16:creationId xmlns:a16="http://schemas.microsoft.com/office/drawing/2014/main" id="{21B5DF28-C3B6-4D02-8E03-C47CAAE638F6}"/>
                  </a:ext>
                </a:extLst>
              </p:cNvPr>
              <p:cNvSpPr>
                <a:spLocks noChangeShapeType="1"/>
              </p:cNvSpPr>
              <p:nvPr/>
            </p:nvSpPr>
            <p:spPr bwMode="auto">
              <a:xfrm flipV="1">
                <a:off x="3552" y="664"/>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941" name="Line 33">
                <a:extLst>
                  <a:ext uri="{FF2B5EF4-FFF2-40B4-BE49-F238E27FC236}">
                    <a16:creationId xmlns:a16="http://schemas.microsoft.com/office/drawing/2014/main" id="{332483B6-1867-4CFA-A64D-FC8A6726E247}"/>
                  </a:ext>
                </a:extLst>
              </p:cNvPr>
              <p:cNvSpPr>
                <a:spLocks noChangeShapeType="1"/>
              </p:cNvSpPr>
              <p:nvPr/>
            </p:nvSpPr>
            <p:spPr bwMode="auto">
              <a:xfrm>
                <a:off x="3560" y="672"/>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6816" name="Group 34">
              <a:extLst>
                <a:ext uri="{FF2B5EF4-FFF2-40B4-BE49-F238E27FC236}">
                  <a16:creationId xmlns:a16="http://schemas.microsoft.com/office/drawing/2014/main" id="{2936B843-5C9A-4C3C-A465-802DD0D464B2}"/>
                </a:ext>
              </a:extLst>
            </p:cNvPr>
            <p:cNvGrpSpPr>
              <a:grpSpLocks/>
            </p:cNvGrpSpPr>
            <p:nvPr/>
          </p:nvGrpSpPr>
          <p:grpSpPr bwMode="auto">
            <a:xfrm>
              <a:off x="6001512" y="2058318"/>
              <a:ext cx="825500" cy="254000"/>
              <a:chOff x="3792" y="664"/>
              <a:chExt cx="520" cy="160"/>
            </a:xfrm>
          </p:grpSpPr>
          <p:sp>
            <p:nvSpPr>
              <p:cNvPr id="76934" name="Line 35">
                <a:extLst>
                  <a:ext uri="{FF2B5EF4-FFF2-40B4-BE49-F238E27FC236}">
                    <a16:creationId xmlns:a16="http://schemas.microsoft.com/office/drawing/2014/main" id="{F49CCF8C-E82A-475D-838E-6F95D8FBB480}"/>
                  </a:ext>
                </a:extLst>
              </p:cNvPr>
              <p:cNvSpPr>
                <a:spLocks noChangeShapeType="1"/>
              </p:cNvSpPr>
              <p:nvPr/>
            </p:nvSpPr>
            <p:spPr bwMode="auto">
              <a:xfrm>
                <a:off x="3800" y="816"/>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935" name="Line 36">
                <a:extLst>
                  <a:ext uri="{FF2B5EF4-FFF2-40B4-BE49-F238E27FC236}">
                    <a16:creationId xmlns:a16="http://schemas.microsoft.com/office/drawing/2014/main" id="{34E8853D-333E-4B60-A1ED-F97D65D7B433}"/>
                  </a:ext>
                </a:extLst>
              </p:cNvPr>
              <p:cNvSpPr>
                <a:spLocks noChangeShapeType="1"/>
              </p:cNvSpPr>
              <p:nvPr/>
            </p:nvSpPr>
            <p:spPr bwMode="auto">
              <a:xfrm>
                <a:off x="3792" y="680"/>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936" name="Line 37">
                <a:extLst>
                  <a:ext uri="{FF2B5EF4-FFF2-40B4-BE49-F238E27FC236}">
                    <a16:creationId xmlns:a16="http://schemas.microsoft.com/office/drawing/2014/main" id="{CC9E6949-7F6C-48E9-9146-ED2B1F58842B}"/>
                  </a:ext>
                </a:extLst>
              </p:cNvPr>
              <p:cNvSpPr>
                <a:spLocks noChangeShapeType="1"/>
              </p:cNvSpPr>
              <p:nvPr/>
            </p:nvSpPr>
            <p:spPr bwMode="auto">
              <a:xfrm flipV="1">
                <a:off x="4080" y="664"/>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937" name="Line 38">
                <a:extLst>
                  <a:ext uri="{FF2B5EF4-FFF2-40B4-BE49-F238E27FC236}">
                    <a16:creationId xmlns:a16="http://schemas.microsoft.com/office/drawing/2014/main" id="{038851DB-9028-4FCB-8A42-33EE09949B79}"/>
                  </a:ext>
                </a:extLst>
              </p:cNvPr>
              <p:cNvSpPr>
                <a:spLocks noChangeShapeType="1"/>
              </p:cNvSpPr>
              <p:nvPr/>
            </p:nvSpPr>
            <p:spPr bwMode="auto">
              <a:xfrm>
                <a:off x="4088" y="672"/>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6817" name="Group 39">
              <a:extLst>
                <a:ext uri="{FF2B5EF4-FFF2-40B4-BE49-F238E27FC236}">
                  <a16:creationId xmlns:a16="http://schemas.microsoft.com/office/drawing/2014/main" id="{02A4A2DF-870E-4119-815A-98091A48DB67}"/>
                </a:ext>
              </a:extLst>
            </p:cNvPr>
            <p:cNvGrpSpPr>
              <a:grpSpLocks/>
            </p:cNvGrpSpPr>
            <p:nvPr/>
          </p:nvGrpSpPr>
          <p:grpSpPr bwMode="auto">
            <a:xfrm>
              <a:off x="6839712" y="2058318"/>
              <a:ext cx="825500" cy="254000"/>
              <a:chOff x="4320" y="664"/>
              <a:chExt cx="520" cy="160"/>
            </a:xfrm>
          </p:grpSpPr>
          <p:sp>
            <p:nvSpPr>
              <p:cNvPr id="76930" name="Line 40">
                <a:extLst>
                  <a:ext uri="{FF2B5EF4-FFF2-40B4-BE49-F238E27FC236}">
                    <a16:creationId xmlns:a16="http://schemas.microsoft.com/office/drawing/2014/main" id="{FB663EFF-87CD-4748-9E5E-65473888CEB4}"/>
                  </a:ext>
                </a:extLst>
              </p:cNvPr>
              <p:cNvSpPr>
                <a:spLocks noChangeShapeType="1"/>
              </p:cNvSpPr>
              <p:nvPr/>
            </p:nvSpPr>
            <p:spPr bwMode="auto">
              <a:xfrm>
                <a:off x="4328" y="816"/>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931" name="Line 41">
                <a:extLst>
                  <a:ext uri="{FF2B5EF4-FFF2-40B4-BE49-F238E27FC236}">
                    <a16:creationId xmlns:a16="http://schemas.microsoft.com/office/drawing/2014/main" id="{5DE484C8-832F-428A-BBCB-964926EEB076}"/>
                  </a:ext>
                </a:extLst>
              </p:cNvPr>
              <p:cNvSpPr>
                <a:spLocks noChangeShapeType="1"/>
              </p:cNvSpPr>
              <p:nvPr/>
            </p:nvSpPr>
            <p:spPr bwMode="auto">
              <a:xfrm>
                <a:off x="4320" y="680"/>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932" name="Line 42">
                <a:extLst>
                  <a:ext uri="{FF2B5EF4-FFF2-40B4-BE49-F238E27FC236}">
                    <a16:creationId xmlns:a16="http://schemas.microsoft.com/office/drawing/2014/main" id="{3BF0166F-02CD-4AB7-9343-61707BBDB784}"/>
                  </a:ext>
                </a:extLst>
              </p:cNvPr>
              <p:cNvSpPr>
                <a:spLocks noChangeShapeType="1"/>
              </p:cNvSpPr>
              <p:nvPr/>
            </p:nvSpPr>
            <p:spPr bwMode="auto">
              <a:xfrm flipV="1">
                <a:off x="4608" y="664"/>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933" name="Line 43">
                <a:extLst>
                  <a:ext uri="{FF2B5EF4-FFF2-40B4-BE49-F238E27FC236}">
                    <a16:creationId xmlns:a16="http://schemas.microsoft.com/office/drawing/2014/main" id="{AEC5D42C-486D-4E0C-A30B-D3F02D156A03}"/>
                  </a:ext>
                </a:extLst>
              </p:cNvPr>
              <p:cNvSpPr>
                <a:spLocks noChangeShapeType="1"/>
              </p:cNvSpPr>
              <p:nvPr/>
            </p:nvSpPr>
            <p:spPr bwMode="auto">
              <a:xfrm>
                <a:off x="4616" y="672"/>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6818" name="Line 44">
              <a:extLst>
                <a:ext uri="{FF2B5EF4-FFF2-40B4-BE49-F238E27FC236}">
                  <a16:creationId xmlns:a16="http://schemas.microsoft.com/office/drawing/2014/main" id="{D0CE2D4E-F91A-4115-A0F5-659620BF00B0}"/>
                </a:ext>
              </a:extLst>
            </p:cNvPr>
            <p:cNvSpPr>
              <a:spLocks noChangeShapeType="1"/>
            </p:cNvSpPr>
            <p:nvPr/>
          </p:nvSpPr>
          <p:spPr bwMode="auto">
            <a:xfrm>
              <a:off x="604012" y="2071018"/>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9" name="Line 45">
              <a:extLst>
                <a:ext uri="{FF2B5EF4-FFF2-40B4-BE49-F238E27FC236}">
                  <a16:creationId xmlns:a16="http://schemas.microsoft.com/office/drawing/2014/main" id="{013EF514-E1E1-40BA-8EE4-5DF043E0BA92}"/>
                </a:ext>
              </a:extLst>
            </p:cNvPr>
            <p:cNvSpPr>
              <a:spLocks noChangeShapeType="1"/>
            </p:cNvSpPr>
            <p:nvPr/>
          </p:nvSpPr>
          <p:spPr bwMode="auto">
            <a:xfrm>
              <a:off x="7690612" y="2299618"/>
              <a:ext cx="431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0" name="Line 46">
              <a:extLst>
                <a:ext uri="{FF2B5EF4-FFF2-40B4-BE49-F238E27FC236}">
                  <a16:creationId xmlns:a16="http://schemas.microsoft.com/office/drawing/2014/main" id="{327F9690-399E-4AE0-856D-168C251A8331}"/>
                </a:ext>
              </a:extLst>
            </p:cNvPr>
            <p:cNvSpPr>
              <a:spLocks noChangeShapeType="1"/>
            </p:cNvSpPr>
            <p:nvPr/>
          </p:nvSpPr>
          <p:spPr bwMode="auto">
            <a:xfrm>
              <a:off x="7677912" y="2083718"/>
              <a:ext cx="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1" name="Line 47">
              <a:extLst>
                <a:ext uri="{FF2B5EF4-FFF2-40B4-BE49-F238E27FC236}">
                  <a16:creationId xmlns:a16="http://schemas.microsoft.com/office/drawing/2014/main" id="{0071D663-0F9D-4287-85B8-0AB93B85CC37}"/>
                </a:ext>
              </a:extLst>
            </p:cNvPr>
            <p:cNvSpPr>
              <a:spLocks noChangeShapeType="1"/>
            </p:cNvSpPr>
            <p:nvPr/>
          </p:nvSpPr>
          <p:spPr bwMode="auto">
            <a:xfrm flipV="1">
              <a:off x="972312" y="1677318"/>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2" name="Line 48">
              <a:extLst>
                <a:ext uri="{FF2B5EF4-FFF2-40B4-BE49-F238E27FC236}">
                  <a16:creationId xmlns:a16="http://schemas.microsoft.com/office/drawing/2014/main" id="{FA138C36-18DB-4BEA-B694-87BFAD60C204}"/>
                </a:ext>
              </a:extLst>
            </p:cNvPr>
            <p:cNvSpPr>
              <a:spLocks noChangeShapeType="1"/>
            </p:cNvSpPr>
            <p:nvPr/>
          </p:nvSpPr>
          <p:spPr bwMode="auto">
            <a:xfrm flipV="1">
              <a:off x="1810512" y="1677318"/>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3" name="Rectangle 49">
              <a:extLst>
                <a:ext uri="{FF2B5EF4-FFF2-40B4-BE49-F238E27FC236}">
                  <a16:creationId xmlns:a16="http://schemas.microsoft.com/office/drawing/2014/main" id="{8354327E-1FC7-4AE5-B841-3DA56F83FFBA}"/>
                </a:ext>
              </a:extLst>
            </p:cNvPr>
            <p:cNvSpPr>
              <a:spLocks noChangeArrowheads="1"/>
            </p:cNvSpPr>
            <p:nvPr/>
          </p:nvSpPr>
          <p:spPr bwMode="auto">
            <a:xfrm>
              <a:off x="1034225" y="1690018"/>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4</a:t>
              </a:r>
            </a:p>
          </p:txBody>
        </p:sp>
        <p:sp>
          <p:nvSpPr>
            <p:cNvPr id="76824" name="Rectangle 50">
              <a:extLst>
                <a:ext uri="{FF2B5EF4-FFF2-40B4-BE49-F238E27FC236}">
                  <a16:creationId xmlns:a16="http://schemas.microsoft.com/office/drawing/2014/main" id="{1A04B6E6-BA7C-4416-9E25-94CB4808C834}"/>
                </a:ext>
              </a:extLst>
            </p:cNvPr>
            <p:cNvSpPr>
              <a:spLocks noChangeArrowheads="1"/>
            </p:cNvSpPr>
            <p:nvPr/>
          </p:nvSpPr>
          <p:spPr bwMode="auto">
            <a:xfrm>
              <a:off x="1796225" y="1690018"/>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5</a:t>
              </a:r>
            </a:p>
          </p:txBody>
        </p:sp>
        <p:sp>
          <p:nvSpPr>
            <p:cNvPr id="76825" name="Line 51">
              <a:extLst>
                <a:ext uri="{FF2B5EF4-FFF2-40B4-BE49-F238E27FC236}">
                  <a16:creationId xmlns:a16="http://schemas.microsoft.com/office/drawing/2014/main" id="{8B2C7B98-DED4-486D-BF01-A413E4505D50}"/>
                </a:ext>
              </a:extLst>
            </p:cNvPr>
            <p:cNvSpPr>
              <a:spLocks noChangeShapeType="1"/>
            </p:cNvSpPr>
            <p:nvPr/>
          </p:nvSpPr>
          <p:spPr bwMode="auto">
            <a:xfrm flipV="1">
              <a:off x="2648712" y="1677318"/>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6" name="Line 52">
              <a:extLst>
                <a:ext uri="{FF2B5EF4-FFF2-40B4-BE49-F238E27FC236}">
                  <a16:creationId xmlns:a16="http://schemas.microsoft.com/office/drawing/2014/main" id="{D598DCCC-BAB9-41FC-A48E-AD86FC32EA4B}"/>
                </a:ext>
              </a:extLst>
            </p:cNvPr>
            <p:cNvSpPr>
              <a:spLocks noChangeShapeType="1"/>
            </p:cNvSpPr>
            <p:nvPr/>
          </p:nvSpPr>
          <p:spPr bwMode="auto">
            <a:xfrm flipV="1">
              <a:off x="3486912" y="1677318"/>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7" name="Line 53">
              <a:extLst>
                <a:ext uri="{FF2B5EF4-FFF2-40B4-BE49-F238E27FC236}">
                  <a16:creationId xmlns:a16="http://schemas.microsoft.com/office/drawing/2014/main" id="{2CAE8E1C-C630-47F5-BBAC-E5A78453BD7F}"/>
                </a:ext>
              </a:extLst>
            </p:cNvPr>
            <p:cNvSpPr>
              <a:spLocks noChangeShapeType="1"/>
            </p:cNvSpPr>
            <p:nvPr/>
          </p:nvSpPr>
          <p:spPr bwMode="auto">
            <a:xfrm flipV="1">
              <a:off x="4325112" y="1677318"/>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8" name="Line 54">
              <a:extLst>
                <a:ext uri="{FF2B5EF4-FFF2-40B4-BE49-F238E27FC236}">
                  <a16:creationId xmlns:a16="http://schemas.microsoft.com/office/drawing/2014/main" id="{582BE293-2585-439A-A01D-15241EDF869E}"/>
                </a:ext>
              </a:extLst>
            </p:cNvPr>
            <p:cNvSpPr>
              <a:spLocks noChangeShapeType="1"/>
            </p:cNvSpPr>
            <p:nvPr/>
          </p:nvSpPr>
          <p:spPr bwMode="auto">
            <a:xfrm flipV="1">
              <a:off x="5163312" y="1677318"/>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9" name="Line 55">
              <a:extLst>
                <a:ext uri="{FF2B5EF4-FFF2-40B4-BE49-F238E27FC236}">
                  <a16:creationId xmlns:a16="http://schemas.microsoft.com/office/drawing/2014/main" id="{80F0EF22-79CE-441F-B863-FDAA2FC996B2}"/>
                </a:ext>
              </a:extLst>
            </p:cNvPr>
            <p:cNvSpPr>
              <a:spLocks noChangeShapeType="1"/>
            </p:cNvSpPr>
            <p:nvPr/>
          </p:nvSpPr>
          <p:spPr bwMode="auto">
            <a:xfrm flipV="1">
              <a:off x="6001512" y="1677318"/>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0" name="Line 56">
              <a:extLst>
                <a:ext uri="{FF2B5EF4-FFF2-40B4-BE49-F238E27FC236}">
                  <a16:creationId xmlns:a16="http://schemas.microsoft.com/office/drawing/2014/main" id="{70F0BC17-2759-451F-8012-C849435FC0DD}"/>
                </a:ext>
              </a:extLst>
            </p:cNvPr>
            <p:cNvSpPr>
              <a:spLocks noChangeShapeType="1"/>
            </p:cNvSpPr>
            <p:nvPr/>
          </p:nvSpPr>
          <p:spPr bwMode="auto">
            <a:xfrm flipV="1">
              <a:off x="6839712" y="1677318"/>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1" name="Line 57">
              <a:extLst>
                <a:ext uri="{FF2B5EF4-FFF2-40B4-BE49-F238E27FC236}">
                  <a16:creationId xmlns:a16="http://schemas.microsoft.com/office/drawing/2014/main" id="{1F473985-8737-488D-9222-519F58F84360}"/>
                </a:ext>
              </a:extLst>
            </p:cNvPr>
            <p:cNvSpPr>
              <a:spLocks noChangeShapeType="1"/>
            </p:cNvSpPr>
            <p:nvPr/>
          </p:nvSpPr>
          <p:spPr bwMode="auto">
            <a:xfrm flipV="1">
              <a:off x="7677912" y="1677318"/>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2" name="Rectangle 58">
              <a:extLst>
                <a:ext uri="{FF2B5EF4-FFF2-40B4-BE49-F238E27FC236}">
                  <a16:creationId xmlns:a16="http://schemas.microsoft.com/office/drawing/2014/main" id="{5D31C27B-9F64-470E-8009-77C43940A683}"/>
                </a:ext>
              </a:extLst>
            </p:cNvPr>
            <p:cNvSpPr>
              <a:spLocks noChangeArrowheads="1"/>
            </p:cNvSpPr>
            <p:nvPr/>
          </p:nvSpPr>
          <p:spPr bwMode="auto">
            <a:xfrm>
              <a:off x="2710625" y="1690018"/>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6</a:t>
              </a:r>
            </a:p>
          </p:txBody>
        </p:sp>
        <p:sp>
          <p:nvSpPr>
            <p:cNvPr id="76833" name="Rectangle 59">
              <a:extLst>
                <a:ext uri="{FF2B5EF4-FFF2-40B4-BE49-F238E27FC236}">
                  <a16:creationId xmlns:a16="http://schemas.microsoft.com/office/drawing/2014/main" id="{CCD6F4F4-FB64-455E-A0CA-C3496798749F}"/>
                </a:ext>
              </a:extLst>
            </p:cNvPr>
            <p:cNvSpPr>
              <a:spLocks noChangeArrowheads="1"/>
            </p:cNvSpPr>
            <p:nvPr/>
          </p:nvSpPr>
          <p:spPr bwMode="auto">
            <a:xfrm>
              <a:off x="3472625" y="1690018"/>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7</a:t>
              </a:r>
            </a:p>
          </p:txBody>
        </p:sp>
        <p:sp>
          <p:nvSpPr>
            <p:cNvPr id="76834" name="Rectangle 60">
              <a:extLst>
                <a:ext uri="{FF2B5EF4-FFF2-40B4-BE49-F238E27FC236}">
                  <a16:creationId xmlns:a16="http://schemas.microsoft.com/office/drawing/2014/main" id="{451623D8-7D18-4849-B5D4-F418A3F3B3EA}"/>
                </a:ext>
              </a:extLst>
            </p:cNvPr>
            <p:cNvSpPr>
              <a:spLocks noChangeArrowheads="1"/>
            </p:cNvSpPr>
            <p:nvPr/>
          </p:nvSpPr>
          <p:spPr bwMode="auto">
            <a:xfrm>
              <a:off x="4310825" y="1690018"/>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8</a:t>
              </a:r>
            </a:p>
          </p:txBody>
        </p:sp>
        <p:sp>
          <p:nvSpPr>
            <p:cNvPr id="76835" name="Rectangle 61">
              <a:extLst>
                <a:ext uri="{FF2B5EF4-FFF2-40B4-BE49-F238E27FC236}">
                  <a16:creationId xmlns:a16="http://schemas.microsoft.com/office/drawing/2014/main" id="{D463CDDA-F1E2-43A5-8D79-9795CBC7DB5A}"/>
                </a:ext>
              </a:extLst>
            </p:cNvPr>
            <p:cNvSpPr>
              <a:spLocks noChangeArrowheads="1"/>
            </p:cNvSpPr>
            <p:nvPr/>
          </p:nvSpPr>
          <p:spPr bwMode="auto">
            <a:xfrm>
              <a:off x="5149025" y="1690018"/>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9</a:t>
              </a:r>
            </a:p>
          </p:txBody>
        </p:sp>
        <p:sp>
          <p:nvSpPr>
            <p:cNvPr id="76836" name="Rectangle 62">
              <a:extLst>
                <a:ext uri="{FF2B5EF4-FFF2-40B4-BE49-F238E27FC236}">
                  <a16:creationId xmlns:a16="http://schemas.microsoft.com/office/drawing/2014/main" id="{EBF21FED-552A-4718-9A33-2FCB3B287183}"/>
                </a:ext>
              </a:extLst>
            </p:cNvPr>
            <p:cNvSpPr>
              <a:spLocks noChangeArrowheads="1"/>
            </p:cNvSpPr>
            <p:nvPr/>
          </p:nvSpPr>
          <p:spPr bwMode="auto">
            <a:xfrm>
              <a:off x="5987225" y="1690018"/>
              <a:ext cx="9207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10</a:t>
              </a:r>
            </a:p>
          </p:txBody>
        </p:sp>
        <p:sp>
          <p:nvSpPr>
            <p:cNvPr id="76837" name="Rectangle 63">
              <a:extLst>
                <a:ext uri="{FF2B5EF4-FFF2-40B4-BE49-F238E27FC236}">
                  <a16:creationId xmlns:a16="http://schemas.microsoft.com/office/drawing/2014/main" id="{E0F3150F-7332-4201-AC69-F7037B90A6F6}"/>
                </a:ext>
              </a:extLst>
            </p:cNvPr>
            <p:cNvSpPr>
              <a:spLocks noChangeArrowheads="1"/>
            </p:cNvSpPr>
            <p:nvPr/>
          </p:nvSpPr>
          <p:spPr bwMode="auto">
            <a:xfrm>
              <a:off x="6825425" y="1690018"/>
              <a:ext cx="9207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11</a:t>
              </a:r>
            </a:p>
          </p:txBody>
        </p:sp>
        <p:grpSp>
          <p:nvGrpSpPr>
            <p:cNvPr id="76838" name="Group 64">
              <a:extLst>
                <a:ext uri="{FF2B5EF4-FFF2-40B4-BE49-F238E27FC236}">
                  <a16:creationId xmlns:a16="http://schemas.microsoft.com/office/drawing/2014/main" id="{B89A387D-5502-462C-A419-C07BB9BC5CF7}"/>
                </a:ext>
              </a:extLst>
            </p:cNvPr>
            <p:cNvGrpSpPr>
              <a:grpSpLocks/>
            </p:cNvGrpSpPr>
            <p:nvPr/>
          </p:nvGrpSpPr>
          <p:grpSpPr bwMode="auto">
            <a:xfrm>
              <a:off x="985012" y="2512343"/>
              <a:ext cx="4165600" cy="352425"/>
              <a:chOff x="632" y="950"/>
              <a:chExt cx="2624" cy="222"/>
            </a:xfrm>
          </p:grpSpPr>
          <p:grpSp>
            <p:nvGrpSpPr>
              <p:cNvPr id="76915" name="Group 65">
                <a:extLst>
                  <a:ext uri="{FF2B5EF4-FFF2-40B4-BE49-F238E27FC236}">
                    <a16:creationId xmlns:a16="http://schemas.microsoft.com/office/drawing/2014/main" id="{2EB5D7FC-A94D-4EC1-9CE2-D1DB9B8B6F2F}"/>
                  </a:ext>
                </a:extLst>
              </p:cNvPr>
              <p:cNvGrpSpPr>
                <a:grpSpLocks/>
              </p:cNvGrpSpPr>
              <p:nvPr/>
            </p:nvGrpSpPr>
            <p:grpSpPr bwMode="auto">
              <a:xfrm>
                <a:off x="632" y="950"/>
                <a:ext cx="512" cy="212"/>
                <a:chOff x="632" y="950"/>
                <a:chExt cx="512" cy="212"/>
              </a:xfrm>
            </p:grpSpPr>
            <p:sp>
              <p:nvSpPr>
                <p:cNvPr id="76928" name="Rectangle 66">
                  <a:extLst>
                    <a:ext uri="{FF2B5EF4-FFF2-40B4-BE49-F238E27FC236}">
                      <a16:creationId xmlns:a16="http://schemas.microsoft.com/office/drawing/2014/main" id="{A0C6FC2B-A334-4098-BBF7-66BA1752F4B3}"/>
                    </a:ext>
                  </a:extLst>
                </p:cNvPr>
                <p:cNvSpPr>
                  <a:spLocks noChangeArrowheads="1"/>
                </p:cNvSpPr>
                <p:nvPr/>
              </p:nvSpPr>
              <p:spPr bwMode="auto">
                <a:xfrm>
                  <a:off x="632" y="968"/>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6929" name="Rectangle 67">
                  <a:extLst>
                    <a:ext uri="{FF2B5EF4-FFF2-40B4-BE49-F238E27FC236}">
                      <a16:creationId xmlns:a16="http://schemas.microsoft.com/office/drawing/2014/main" id="{0B64D4D5-ADF7-46B8-946C-9BCFB8556EF2}"/>
                    </a:ext>
                  </a:extLst>
                </p:cNvPr>
                <p:cNvSpPr>
                  <a:spLocks noChangeArrowheads="1"/>
                </p:cNvSpPr>
                <p:nvPr/>
              </p:nvSpPr>
              <p:spPr bwMode="auto">
                <a:xfrm>
                  <a:off x="784" y="950"/>
                  <a:ext cx="2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dirty="0" smtClean="0">
                      <a:ea typeface="宋体" panose="02010600030101010101" pitchFamily="2" charset="-122"/>
                    </a:rPr>
                    <a:t>IF</a:t>
                  </a:r>
                  <a:endParaRPr lang="en-US" altLang="zh-CN" dirty="0">
                    <a:ea typeface="宋体" panose="02010600030101010101" pitchFamily="2" charset="-122"/>
                  </a:endParaRPr>
                </a:p>
              </p:txBody>
            </p:sp>
          </p:grpSp>
          <p:grpSp>
            <p:nvGrpSpPr>
              <p:cNvPr id="76916" name="Group 68">
                <a:extLst>
                  <a:ext uri="{FF2B5EF4-FFF2-40B4-BE49-F238E27FC236}">
                    <a16:creationId xmlns:a16="http://schemas.microsoft.com/office/drawing/2014/main" id="{0766EC95-16B5-443E-8FEA-196C1BC6736E}"/>
                  </a:ext>
                </a:extLst>
              </p:cNvPr>
              <p:cNvGrpSpPr>
                <a:grpSpLocks/>
              </p:cNvGrpSpPr>
              <p:nvPr/>
            </p:nvGrpSpPr>
            <p:grpSpPr bwMode="auto">
              <a:xfrm>
                <a:off x="1160" y="960"/>
                <a:ext cx="512" cy="212"/>
                <a:chOff x="1160" y="960"/>
                <a:chExt cx="512" cy="212"/>
              </a:xfrm>
            </p:grpSpPr>
            <p:sp>
              <p:nvSpPr>
                <p:cNvPr id="76926" name="Rectangle 69">
                  <a:extLst>
                    <a:ext uri="{FF2B5EF4-FFF2-40B4-BE49-F238E27FC236}">
                      <a16:creationId xmlns:a16="http://schemas.microsoft.com/office/drawing/2014/main" id="{32787172-3F76-433A-9E66-622DD5EE2B25}"/>
                    </a:ext>
                  </a:extLst>
                </p:cNvPr>
                <p:cNvSpPr>
                  <a:spLocks noChangeArrowheads="1"/>
                </p:cNvSpPr>
                <p:nvPr/>
              </p:nvSpPr>
              <p:spPr bwMode="auto">
                <a:xfrm>
                  <a:off x="1160" y="968"/>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6927" name="Rectangle 70">
                  <a:extLst>
                    <a:ext uri="{FF2B5EF4-FFF2-40B4-BE49-F238E27FC236}">
                      <a16:creationId xmlns:a16="http://schemas.microsoft.com/office/drawing/2014/main" id="{A22CF14F-A397-44F9-B1F7-6FF2BA8E6736}"/>
                    </a:ext>
                  </a:extLst>
                </p:cNvPr>
                <p:cNvSpPr>
                  <a:spLocks noChangeArrowheads="1"/>
                </p:cNvSpPr>
                <p:nvPr/>
              </p:nvSpPr>
              <p:spPr bwMode="auto">
                <a:xfrm>
                  <a:off x="1268" y="960"/>
                  <a:ext cx="25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dirty="0" smtClean="0">
                      <a:ea typeface="宋体" panose="02010600030101010101" pitchFamily="2" charset="-122"/>
                    </a:rPr>
                    <a:t>ID</a:t>
                  </a:r>
                  <a:endParaRPr lang="en-US" altLang="zh-CN" dirty="0">
                    <a:ea typeface="宋体" panose="02010600030101010101" pitchFamily="2" charset="-122"/>
                  </a:endParaRPr>
                </a:p>
              </p:txBody>
            </p:sp>
          </p:grpSp>
          <p:grpSp>
            <p:nvGrpSpPr>
              <p:cNvPr id="76917" name="Group 71">
                <a:extLst>
                  <a:ext uri="{FF2B5EF4-FFF2-40B4-BE49-F238E27FC236}">
                    <a16:creationId xmlns:a16="http://schemas.microsoft.com/office/drawing/2014/main" id="{1B6A84D8-1E33-4BB2-811E-DBBF6504048E}"/>
                  </a:ext>
                </a:extLst>
              </p:cNvPr>
              <p:cNvGrpSpPr>
                <a:grpSpLocks/>
              </p:cNvGrpSpPr>
              <p:nvPr/>
            </p:nvGrpSpPr>
            <p:grpSpPr bwMode="auto">
              <a:xfrm>
                <a:off x="1688" y="960"/>
                <a:ext cx="512" cy="212"/>
                <a:chOff x="1688" y="960"/>
                <a:chExt cx="512" cy="212"/>
              </a:xfrm>
            </p:grpSpPr>
            <p:sp>
              <p:nvSpPr>
                <p:cNvPr id="76924" name="Rectangle 72">
                  <a:extLst>
                    <a:ext uri="{FF2B5EF4-FFF2-40B4-BE49-F238E27FC236}">
                      <a16:creationId xmlns:a16="http://schemas.microsoft.com/office/drawing/2014/main" id="{E19615CA-496F-47E3-AD60-91D66EE3154B}"/>
                    </a:ext>
                  </a:extLst>
                </p:cNvPr>
                <p:cNvSpPr>
                  <a:spLocks noChangeArrowheads="1"/>
                </p:cNvSpPr>
                <p:nvPr/>
              </p:nvSpPr>
              <p:spPr bwMode="auto">
                <a:xfrm>
                  <a:off x="1688" y="968"/>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6925" name="Rectangle 73">
                  <a:extLst>
                    <a:ext uri="{FF2B5EF4-FFF2-40B4-BE49-F238E27FC236}">
                      <a16:creationId xmlns:a16="http://schemas.microsoft.com/office/drawing/2014/main" id="{C22C63E4-2E58-4644-AF57-0F6264A3638D}"/>
                    </a:ext>
                  </a:extLst>
                </p:cNvPr>
                <p:cNvSpPr>
                  <a:spLocks noChangeArrowheads="1"/>
                </p:cNvSpPr>
                <p:nvPr/>
              </p:nvSpPr>
              <p:spPr bwMode="auto">
                <a:xfrm>
                  <a:off x="1767" y="960"/>
                  <a:ext cx="26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dirty="0" smtClean="0">
                      <a:ea typeface="宋体" panose="02010600030101010101" pitchFamily="2" charset="-122"/>
                    </a:rPr>
                    <a:t>Ex</a:t>
                  </a:r>
                  <a:endParaRPr lang="en-US" altLang="zh-CN" dirty="0">
                    <a:ea typeface="宋体" panose="02010600030101010101" pitchFamily="2" charset="-122"/>
                  </a:endParaRPr>
                </a:p>
              </p:txBody>
            </p:sp>
          </p:grpSp>
          <p:grpSp>
            <p:nvGrpSpPr>
              <p:cNvPr id="76918" name="Group 74">
                <a:extLst>
                  <a:ext uri="{FF2B5EF4-FFF2-40B4-BE49-F238E27FC236}">
                    <a16:creationId xmlns:a16="http://schemas.microsoft.com/office/drawing/2014/main" id="{909F2446-A1C6-4B03-A306-2711BBAAF9FA}"/>
                  </a:ext>
                </a:extLst>
              </p:cNvPr>
              <p:cNvGrpSpPr>
                <a:grpSpLocks/>
              </p:cNvGrpSpPr>
              <p:nvPr/>
            </p:nvGrpSpPr>
            <p:grpSpPr bwMode="auto">
              <a:xfrm>
                <a:off x="2216" y="960"/>
                <a:ext cx="512" cy="210"/>
                <a:chOff x="2216" y="960"/>
                <a:chExt cx="512" cy="210"/>
              </a:xfrm>
            </p:grpSpPr>
            <p:sp>
              <p:nvSpPr>
                <p:cNvPr id="76922" name="Rectangle 75">
                  <a:extLst>
                    <a:ext uri="{FF2B5EF4-FFF2-40B4-BE49-F238E27FC236}">
                      <a16:creationId xmlns:a16="http://schemas.microsoft.com/office/drawing/2014/main" id="{1E138E2C-776B-46AA-AE09-3DA122629CD6}"/>
                    </a:ext>
                  </a:extLst>
                </p:cNvPr>
                <p:cNvSpPr>
                  <a:spLocks noChangeArrowheads="1"/>
                </p:cNvSpPr>
                <p:nvPr/>
              </p:nvSpPr>
              <p:spPr bwMode="auto">
                <a:xfrm>
                  <a:off x="2216" y="968"/>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6923" name="Rectangle 76">
                  <a:extLst>
                    <a:ext uri="{FF2B5EF4-FFF2-40B4-BE49-F238E27FC236}">
                      <a16:creationId xmlns:a16="http://schemas.microsoft.com/office/drawing/2014/main" id="{F33FD52A-2351-4B7F-9B92-71F3269A4D2A}"/>
                    </a:ext>
                  </a:extLst>
                </p:cNvPr>
                <p:cNvSpPr>
                  <a:spLocks noChangeArrowheads="1"/>
                </p:cNvSpPr>
                <p:nvPr/>
              </p:nvSpPr>
              <p:spPr bwMode="auto">
                <a:xfrm>
                  <a:off x="2295" y="960"/>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Mem</a:t>
                  </a:r>
                </a:p>
              </p:txBody>
            </p:sp>
          </p:grpSp>
          <p:grpSp>
            <p:nvGrpSpPr>
              <p:cNvPr id="76919" name="Group 77">
                <a:extLst>
                  <a:ext uri="{FF2B5EF4-FFF2-40B4-BE49-F238E27FC236}">
                    <a16:creationId xmlns:a16="http://schemas.microsoft.com/office/drawing/2014/main" id="{2F504E13-0B4F-4089-9A45-1418505522EA}"/>
                  </a:ext>
                </a:extLst>
              </p:cNvPr>
              <p:cNvGrpSpPr>
                <a:grpSpLocks/>
              </p:cNvGrpSpPr>
              <p:nvPr/>
            </p:nvGrpSpPr>
            <p:grpSpPr bwMode="auto">
              <a:xfrm>
                <a:off x="2744" y="960"/>
                <a:ext cx="512" cy="210"/>
                <a:chOff x="2744" y="960"/>
                <a:chExt cx="512" cy="210"/>
              </a:xfrm>
            </p:grpSpPr>
            <p:sp>
              <p:nvSpPr>
                <p:cNvPr id="76920" name="Rectangle 78">
                  <a:extLst>
                    <a:ext uri="{FF2B5EF4-FFF2-40B4-BE49-F238E27FC236}">
                      <a16:creationId xmlns:a16="http://schemas.microsoft.com/office/drawing/2014/main" id="{086022B8-4AEE-4049-8A31-9C1305CB0575}"/>
                    </a:ext>
                  </a:extLst>
                </p:cNvPr>
                <p:cNvSpPr>
                  <a:spLocks noChangeArrowheads="1"/>
                </p:cNvSpPr>
                <p:nvPr/>
              </p:nvSpPr>
              <p:spPr bwMode="auto">
                <a:xfrm>
                  <a:off x="2744" y="968"/>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6921" name="Rectangle 79">
                  <a:extLst>
                    <a:ext uri="{FF2B5EF4-FFF2-40B4-BE49-F238E27FC236}">
                      <a16:creationId xmlns:a16="http://schemas.microsoft.com/office/drawing/2014/main" id="{F775EDC6-183B-4B7B-A555-A3284C3C0420}"/>
                    </a:ext>
                  </a:extLst>
                </p:cNvPr>
                <p:cNvSpPr>
                  <a:spLocks noChangeArrowheads="1"/>
                </p:cNvSpPr>
                <p:nvPr/>
              </p:nvSpPr>
              <p:spPr bwMode="auto">
                <a:xfrm>
                  <a:off x="2823" y="960"/>
                  <a:ext cx="2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Wr</a:t>
                  </a:r>
                </a:p>
              </p:txBody>
            </p:sp>
          </p:grpSp>
        </p:grpSp>
        <p:grpSp>
          <p:nvGrpSpPr>
            <p:cNvPr id="76839" name="Group 80">
              <a:extLst>
                <a:ext uri="{FF2B5EF4-FFF2-40B4-BE49-F238E27FC236}">
                  <a16:creationId xmlns:a16="http://schemas.microsoft.com/office/drawing/2014/main" id="{FA9F9474-A4DB-4D0A-870B-C92CB7F1316F}"/>
                </a:ext>
              </a:extLst>
            </p:cNvPr>
            <p:cNvGrpSpPr>
              <a:grpSpLocks/>
            </p:cNvGrpSpPr>
            <p:nvPr/>
          </p:nvGrpSpPr>
          <p:grpSpPr bwMode="auto">
            <a:xfrm>
              <a:off x="1823212" y="2985418"/>
              <a:ext cx="4165600" cy="333375"/>
              <a:chOff x="1160" y="1248"/>
              <a:chExt cx="2624" cy="210"/>
            </a:xfrm>
          </p:grpSpPr>
          <p:grpSp>
            <p:nvGrpSpPr>
              <p:cNvPr id="76900" name="Group 81">
                <a:extLst>
                  <a:ext uri="{FF2B5EF4-FFF2-40B4-BE49-F238E27FC236}">
                    <a16:creationId xmlns:a16="http://schemas.microsoft.com/office/drawing/2014/main" id="{65B257C3-E723-4AA9-AE48-1FA74921EB44}"/>
                  </a:ext>
                </a:extLst>
              </p:cNvPr>
              <p:cNvGrpSpPr>
                <a:grpSpLocks/>
              </p:cNvGrpSpPr>
              <p:nvPr/>
            </p:nvGrpSpPr>
            <p:grpSpPr bwMode="auto">
              <a:xfrm>
                <a:off x="1160" y="1248"/>
                <a:ext cx="512" cy="210"/>
                <a:chOff x="1160" y="1248"/>
                <a:chExt cx="512" cy="210"/>
              </a:xfrm>
            </p:grpSpPr>
            <p:sp>
              <p:nvSpPr>
                <p:cNvPr id="76913" name="Rectangle 82">
                  <a:extLst>
                    <a:ext uri="{FF2B5EF4-FFF2-40B4-BE49-F238E27FC236}">
                      <a16:creationId xmlns:a16="http://schemas.microsoft.com/office/drawing/2014/main" id="{4BC50966-CA50-4522-A938-6EA3BECF86BA}"/>
                    </a:ext>
                  </a:extLst>
                </p:cNvPr>
                <p:cNvSpPr>
                  <a:spLocks noChangeArrowheads="1"/>
                </p:cNvSpPr>
                <p:nvPr/>
              </p:nvSpPr>
              <p:spPr bwMode="auto">
                <a:xfrm>
                  <a:off x="1160" y="1256"/>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6914" name="Rectangle 83">
                  <a:extLst>
                    <a:ext uri="{FF2B5EF4-FFF2-40B4-BE49-F238E27FC236}">
                      <a16:creationId xmlns:a16="http://schemas.microsoft.com/office/drawing/2014/main" id="{00E380D5-24D7-48D3-A429-5D1A944C18E2}"/>
                    </a:ext>
                  </a:extLst>
                </p:cNvPr>
                <p:cNvSpPr>
                  <a:spLocks noChangeArrowheads="1"/>
                </p:cNvSpPr>
                <p:nvPr/>
              </p:nvSpPr>
              <p:spPr bwMode="auto">
                <a:xfrm>
                  <a:off x="1201" y="1248"/>
                  <a:ext cx="4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Ifetch</a:t>
                  </a:r>
                </a:p>
              </p:txBody>
            </p:sp>
          </p:grpSp>
          <p:grpSp>
            <p:nvGrpSpPr>
              <p:cNvPr id="76901" name="Group 84">
                <a:extLst>
                  <a:ext uri="{FF2B5EF4-FFF2-40B4-BE49-F238E27FC236}">
                    <a16:creationId xmlns:a16="http://schemas.microsoft.com/office/drawing/2014/main" id="{61B1689E-7C9B-4385-B85D-343C13F1D7FD}"/>
                  </a:ext>
                </a:extLst>
              </p:cNvPr>
              <p:cNvGrpSpPr>
                <a:grpSpLocks/>
              </p:cNvGrpSpPr>
              <p:nvPr/>
            </p:nvGrpSpPr>
            <p:grpSpPr bwMode="auto">
              <a:xfrm>
                <a:off x="1671" y="1248"/>
                <a:ext cx="569" cy="210"/>
                <a:chOff x="1671" y="1248"/>
                <a:chExt cx="569" cy="210"/>
              </a:xfrm>
            </p:grpSpPr>
            <p:sp>
              <p:nvSpPr>
                <p:cNvPr id="76911" name="Rectangle 85">
                  <a:extLst>
                    <a:ext uri="{FF2B5EF4-FFF2-40B4-BE49-F238E27FC236}">
                      <a16:creationId xmlns:a16="http://schemas.microsoft.com/office/drawing/2014/main" id="{427790EA-0E93-4C1E-9EEF-08721891B556}"/>
                    </a:ext>
                  </a:extLst>
                </p:cNvPr>
                <p:cNvSpPr>
                  <a:spLocks noChangeArrowheads="1"/>
                </p:cNvSpPr>
                <p:nvPr/>
              </p:nvSpPr>
              <p:spPr bwMode="auto">
                <a:xfrm>
                  <a:off x="1688" y="1256"/>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6912" name="Rectangle 86">
                  <a:extLst>
                    <a:ext uri="{FF2B5EF4-FFF2-40B4-BE49-F238E27FC236}">
                      <a16:creationId xmlns:a16="http://schemas.microsoft.com/office/drawing/2014/main" id="{3FD7E4C7-7BED-4109-A19A-6D4D49D245A3}"/>
                    </a:ext>
                  </a:extLst>
                </p:cNvPr>
                <p:cNvSpPr>
                  <a:spLocks noChangeArrowheads="1"/>
                </p:cNvSpPr>
                <p:nvPr/>
              </p:nvSpPr>
              <p:spPr bwMode="auto">
                <a:xfrm>
                  <a:off x="1671" y="1248"/>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Reg/Dec</a:t>
                  </a:r>
                </a:p>
              </p:txBody>
            </p:sp>
          </p:grpSp>
          <p:grpSp>
            <p:nvGrpSpPr>
              <p:cNvPr id="76902" name="Group 87">
                <a:extLst>
                  <a:ext uri="{FF2B5EF4-FFF2-40B4-BE49-F238E27FC236}">
                    <a16:creationId xmlns:a16="http://schemas.microsoft.com/office/drawing/2014/main" id="{6879287E-D44D-4ADD-864A-6525E70D554D}"/>
                  </a:ext>
                </a:extLst>
              </p:cNvPr>
              <p:cNvGrpSpPr>
                <a:grpSpLocks/>
              </p:cNvGrpSpPr>
              <p:nvPr/>
            </p:nvGrpSpPr>
            <p:grpSpPr bwMode="auto">
              <a:xfrm>
                <a:off x="2216" y="1248"/>
                <a:ext cx="512" cy="210"/>
                <a:chOff x="2216" y="1248"/>
                <a:chExt cx="512" cy="210"/>
              </a:xfrm>
            </p:grpSpPr>
            <p:sp>
              <p:nvSpPr>
                <p:cNvPr id="76909" name="Rectangle 88">
                  <a:extLst>
                    <a:ext uri="{FF2B5EF4-FFF2-40B4-BE49-F238E27FC236}">
                      <a16:creationId xmlns:a16="http://schemas.microsoft.com/office/drawing/2014/main" id="{5D2DDEFF-7CCE-464A-9674-D1B57CF3427A}"/>
                    </a:ext>
                  </a:extLst>
                </p:cNvPr>
                <p:cNvSpPr>
                  <a:spLocks noChangeArrowheads="1"/>
                </p:cNvSpPr>
                <p:nvPr/>
              </p:nvSpPr>
              <p:spPr bwMode="auto">
                <a:xfrm>
                  <a:off x="2216" y="1256"/>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6910" name="Rectangle 89">
                  <a:extLst>
                    <a:ext uri="{FF2B5EF4-FFF2-40B4-BE49-F238E27FC236}">
                      <a16:creationId xmlns:a16="http://schemas.microsoft.com/office/drawing/2014/main" id="{04FA4275-8B18-46FF-B2C9-06A019C86558}"/>
                    </a:ext>
                  </a:extLst>
                </p:cNvPr>
                <p:cNvSpPr>
                  <a:spLocks noChangeArrowheads="1"/>
                </p:cNvSpPr>
                <p:nvPr/>
              </p:nvSpPr>
              <p:spPr bwMode="auto">
                <a:xfrm>
                  <a:off x="2295" y="1248"/>
                  <a:ext cx="37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Exec</a:t>
                  </a:r>
                </a:p>
              </p:txBody>
            </p:sp>
          </p:grpSp>
          <p:grpSp>
            <p:nvGrpSpPr>
              <p:cNvPr id="76903" name="Group 90">
                <a:extLst>
                  <a:ext uri="{FF2B5EF4-FFF2-40B4-BE49-F238E27FC236}">
                    <a16:creationId xmlns:a16="http://schemas.microsoft.com/office/drawing/2014/main" id="{39390380-59F2-4257-9E5C-8AFBB93FF227}"/>
                  </a:ext>
                </a:extLst>
              </p:cNvPr>
              <p:cNvGrpSpPr>
                <a:grpSpLocks/>
              </p:cNvGrpSpPr>
              <p:nvPr/>
            </p:nvGrpSpPr>
            <p:grpSpPr bwMode="auto">
              <a:xfrm>
                <a:off x="2744" y="1248"/>
                <a:ext cx="512" cy="210"/>
                <a:chOff x="2744" y="1248"/>
                <a:chExt cx="512" cy="210"/>
              </a:xfrm>
            </p:grpSpPr>
            <p:sp>
              <p:nvSpPr>
                <p:cNvPr id="76907" name="Rectangle 91">
                  <a:extLst>
                    <a:ext uri="{FF2B5EF4-FFF2-40B4-BE49-F238E27FC236}">
                      <a16:creationId xmlns:a16="http://schemas.microsoft.com/office/drawing/2014/main" id="{FEE27396-1E42-4A35-BB0B-7B0DC8FCCC86}"/>
                    </a:ext>
                  </a:extLst>
                </p:cNvPr>
                <p:cNvSpPr>
                  <a:spLocks noChangeArrowheads="1"/>
                </p:cNvSpPr>
                <p:nvPr/>
              </p:nvSpPr>
              <p:spPr bwMode="auto">
                <a:xfrm>
                  <a:off x="2744" y="1256"/>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6908" name="Rectangle 92">
                  <a:extLst>
                    <a:ext uri="{FF2B5EF4-FFF2-40B4-BE49-F238E27FC236}">
                      <a16:creationId xmlns:a16="http://schemas.microsoft.com/office/drawing/2014/main" id="{99424A61-2BE2-47DB-8C69-B4ABE2565D6A}"/>
                    </a:ext>
                  </a:extLst>
                </p:cNvPr>
                <p:cNvSpPr>
                  <a:spLocks noChangeArrowheads="1"/>
                </p:cNvSpPr>
                <p:nvPr/>
              </p:nvSpPr>
              <p:spPr bwMode="auto">
                <a:xfrm>
                  <a:off x="2823" y="1248"/>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Mem</a:t>
                  </a:r>
                </a:p>
              </p:txBody>
            </p:sp>
          </p:grpSp>
          <p:grpSp>
            <p:nvGrpSpPr>
              <p:cNvPr id="76904" name="Group 93">
                <a:extLst>
                  <a:ext uri="{FF2B5EF4-FFF2-40B4-BE49-F238E27FC236}">
                    <a16:creationId xmlns:a16="http://schemas.microsoft.com/office/drawing/2014/main" id="{0689C106-04EB-421B-A0B5-B26DB846E56D}"/>
                  </a:ext>
                </a:extLst>
              </p:cNvPr>
              <p:cNvGrpSpPr>
                <a:grpSpLocks/>
              </p:cNvGrpSpPr>
              <p:nvPr/>
            </p:nvGrpSpPr>
            <p:grpSpPr bwMode="auto">
              <a:xfrm>
                <a:off x="3272" y="1248"/>
                <a:ext cx="512" cy="210"/>
                <a:chOff x="3272" y="1248"/>
                <a:chExt cx="512" cy="210"/>
              </a:xfrm>
            </p:grpSpPr>
            <p:sp>
              <p:nvSpPr>
                <p:cNvPr id="76905" name="Rectangle 94">
                  <a:extLst>
                    <a:ext uri="{FF2B5EF4-FFF2-40B4-BE49-F238E27FC236}">
                      <a16:creationId xmlns:a16="http://schemas.microsoft.com/office/drawing/2014/main" id="{9BAADBD5-9521-4E2F-AE76-ACD329194E7F}"/>
                    </a:ext>
                  </a:extLst>
                </p:cNvPr>
                <p:cNvSpPr>
                  <a:spLocks noChangeArrowheads="1"/>
                </p:cNvSpPr>
                <p:nvPr/>
              </p:nvSpPr>
              <p:spPr bwMode="auto">
                <a:xfrm>
                  <a:off x="3272" y="1256"/>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6906" name="Rectangle 95">
                  <a:extLst>
                    <a:ext uri="{FF2B5EF4-FFF2-40B4-BE49-F238E27FC236}">
                      <a16:creationId xmlns:a16="http://schemas.microsoft.com/office/drawing/2014/main" id="{DA5172BC-0E9C-4589-97D7-E7715E50169D}"/>
                    </a:ext>
                  </a:extLst>
                </p:cNvPr>
                <p:cNvSpPr>
                  <a:spLocks noChangeArrowheads="1"/>
                </p:cNvSpPr>
                <p:nvPr/>
              </p:nvSpPr>
              <p:spPr bwMode="auto">
                <a:xfrm>
                  <a:off x="3351" y="1248"/>
                  <a:ext cx="2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Wr</a:t>
                  </a:r>
                </a:p>
              </p:txBody>
            </p:sp>
          </p:grpSp>
        </p:grpSp>
        <p:sp>
          <p:nvSpPr>
            <p:cNvPr id="76840" name="Rectangle 96">
              <a:extLst>
                <a:ext uri="{FF2B5EF4-FFF2-40B4-BE49-F238E27FC236}">
                  <a16:creationId xmlns:a16="http://schemas.microsoft.com/office/drawing/2014/main" id="{977EB31F-B728-46D0-831E-B4B966F74DDB}"/>
                </a:ext>
              </a:extLst>
            </p:cNvPr>
            <p:cNvSpPr>
              <a:spLocks noChangeArrowheads="1"/>
            </p:cNvSpPr>
            <p:nvPr/>
          </p:nvSpPr>
          <p:spPr bwMode="auto">
            <a:xfrm>
              <a:off x="805625" y="3061618"/>
              <a:ext cx="1101265"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solidFill>
                    <a:schemeClr val="accent2"/>
                  </a:solidFill>
                  <a:ea typeface="宋体" panose="02010600030101010101" pitchFamily="2" charset="-122"/>
                </a:rPr>
                <a:t>16</a:t>
              </a:r>
              <a:r>
                <a:rPr lang="zh-CN" altLang="en-US">
                  <a:ea typeface="宋体" panose="02010600030101010101" pitchFamily="2" charset="-122"/>
                </a:rPr>
                <a:t>: </a:t>
              </a:r>
              <a:r>
                <a:rPr lang="en-US" altLang="zh-CN">
                  <a:ea typeface="宋体" panose="02010600030101010101" pitchFamily="2" charset="-122"/>
                </a:rPr>
                <a:t>R-type</a:t>
              </a:r>
            </a:p>
          </p:txBody>
        </p:sp>
        <p:grpSp>
          <p:nvGrpSpPr>
            <p:cNvPr id="76841" name="Group 97">
              <a:extLst>
                <a:ext uri="{FF2B5EF4-FFF2-40B4-BE49-F238E27FC236}">
                  <a16:creationId xmlns:a16="http://schemas.microsoft.com/office/drawing/2014/main" id="{4162850C-DBFB-4773-AFA4-B5F628647EEF}"/>
                </a:ext>
              </a:extLst>
            </p:cNvPr>
            <p:cNvGrpSpPr>
              <a:grpSpLocks/>
            </p:cNvGrpSpPr>
            <p:nvPr/>
          </p:nvGrpSpPr>
          <p:grpSpPr bwMode="auto">
            <a:xfrm>
              <a:off x="2661412" y="3442618"/>
              <a:ext cx="4165600" cy="333375"/>
              <a:chOff x="1688" y="1536"/>
              <a:chExt cx="2624" cy="210"/>
            </a:xfrm>
          </p:grpSpPr>
          <p:grpSp>
            <p:nvGrpSpPr>
              <p:cNvPr id="76885" name="Group 98">
                <a:extLst>
                  <a:ext uri="{FF2B5EF4-FFF2-40B4-BE49-F238E27FC236}">
                    <a16:creationId xmlns:a16="http://schemas.microsoft.com/office/drawing/2014/main" id="{F98C34C4-CC67-4852-97DA-35CDC5D0C252}"/>
                  </a:ext>
                </a:extLst>
              </p:cNvPr>
              <p:cNvGrpSpPr>
                <a:grpSpLocks/>
              </p:cNvGrpSpPr>
              <p:nvPr/>
            </p:nvGrpSpPr>
            <p:grpSpPr bwMode="auto">
              <a:xfrm>
                <a:off x="1688" y="1536"/>
                <a:ext cx="512" cy="210"/>
                <a:chOff x="1688" y="1536"/>
                <a:chExt cx="512" cy="210"/>
              </a:xfrm>
            </p:grpSpPr>
            <p:sp>
              <p:nvSpPr>
                <p:cNvPr id="76898" name="Rectangle 99">
                  <a:extLst>
                    <a:ext uri="{FF2B5EF4-FFF2-40B4-BE49-F238E27FC236}">
                      <a16:creationId xmlns:a16="http://schemas.microsoft.com/office/drawing/2014/main" id="{11C91C63-5845-47B9-90C1-792A9352CF8E}"/>
                    </a:ext>
                  </a:extLst>
                </p:cNvPr>
                <p:cNvSpPr>
                  <a:spLocks noChangeArrowheads="1"/>
                </p:cNvSpPr>
                <p:nvPr/>
              </p:nvSpPr>
              <p:spPr bwMode="auto">
                <a:xfrm>
                  <a:off x="1688" y="1544"/>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6899" name="Rectangle 100">
                  <a:extLst>
                    <a:ext uri="{FF2B5EF4-FFF2-40B4-BE49-F238E27FC236}">
                      <a16:creationId xmlns:a16="http://schemas.microsoft.com/office/drawing/2014/main" id="{B31CD0DA-32D4-46F6-B285-DBA4FC37986A}"/>
                    </a:ext>
                  </a:extLst>
                </p:cNvPr>
                <p:cNvSpPr>
                  <a:spLocks noChangeArrowheads="1"/>
                </p:cNvSpPr>
                <p:nvPr/>
              </p:nvSpPr>
              <p:spPr bwMode="auto">
                <a:xfrm>
                  <a:off x="1729" y="1536"/>
                  <a:ext cx="4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Ifetch</a:t>
                  </a:r>
                </a:p>
              </p:txBody>
            </p:sp>
          </p:grpSp>
          <p:grpSp>
            <p:nvGrpSpPr>
              <p:cNvPr id="76886" name="Group 101">
                <a:extLst>
                  <a:ext uri="{FF2B5EF4-FFF2-40B4-BE49-F238E27FC236}">
                    <a16:creationId xmlns:a16="http://schemas.microsoft.com/office/drawing/2014/main" id="{B8F7DA3E-EBEC-4A37-85A9-F36568C8506C}"/>
                  </a:ext>
                </a:extLst>
              </p:cNvPr>
              <p:cNvGrpSpPr>
                <a:grpSpLocks/>
              </p:cNvGrpSpPr>
              <p:nvPr/>
            </p:nvGrpSpPr>
            <p:grpSpPr bwMode="auto">
              <a:xfrm>
                <a:off x="2199" y="1536"/>
                <a:ext cx="569" cy="210"/>
                <a:chOff x="2199" y="1536"/>
                <a:chExt cx="569" cy="210"/>
              </a:xfrm>
            </p:grpSpPr>
            <p:sp>
              <p:nvSpPr>
                <p:cNvPr id="76896" name="Rectangle 102">
                  <a:extLst>
                    <a:ext uri="{FF2B5EF4-FFF2-40B4-BE49-F238E27FC236}">
                      <a16:creationId xmlns:a16="http://schemas.microsoft.com/office/drawing/2014/main" id="{65308A4A-41A2-4A92-9AB1-9F4EEB171BCB}"/>
                    </a:ext>
                  </a:extLst>
                </p:cNvPr>
                <p:cNvSpPr>
                  <a:spLocks noChangeArrowheads="1"/>
                </p:cNvSpPr>
                <p:nvPr/>
              </p:nvSpPr>
              <p:spPr bwMode="auto">
                <a:xfrm>
                  <a:off x="2216" y="1544"/>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6897" name="Rectangle 103">
                  <a:extLst>
                    <a:ext uri="{FF2B5EF4-FFF2-40B4-BE49-F238E27FC236}">
                      <a16:creationId xmlns:a16="http://schemas.microsoft.com/office/drawing/2014/main" id="{57D1C728-F766-43B2-934C-4B3FE6CA7B68}"/>
                    </a:ext>
                  </a:extLst>
                </p:cNvPr>
                <p:cNvSpPr>
                  <a:spLocks noChangeArrowheads="1"/>
                </p:cNvSpPr>
                <p:nvPr/>
              </p:nvSpPr>
              <p:spPr bwMode="auto">
                <a:xfrm>
                  <a:off x="2199" y="1536"/>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Reg/Dec</a:t>
                  </a:r>
                </a:p>
              </p:txBody>
            </p:sp>
          </p:grpSp>
          <p:grpSp>
            <p:nvGrpSpPr>
              <p:cNvPr id="76887" name="Group 104">
                <a:extLst>
                  <a:ext uri="{FF2B5EF4-FFF2-40B4-BE49-F238E27FC236}">
                    <a16:creationId xmlns:a16="http://schemas.microsoft.com/office/drawing/2014/main" id="{50842210-B914-421E-8BBC-0AFB6EED8831}"/>
                  </a:ext>
                </a:extLst>
              </p:cNvPr>
              <p:cNvGrpSpPr>
                <a:grpSpLocks/>
              </p:cNvGrpSpPr>
              <p:nvPr/>
            </p:nvGrpSpPr>
            <p:grpSpPr bwMode="auto">
              <a:xfrm>
                <a:off x="2744" y="1536"/>
                <a:ext cx="512" cy="210"/>
                <a:chOff x="2744" y="1536"/>
                <a:chExt cx="512" cy="210"/>
              </a:xfrm>
            </p:grpSpPr>
            <p:sp>
              <p:nvSpPr>
                <p:cNvPr id="76894" name="Rectangle 105">
                  <a:extLst>
                    <a:ext uri="{FF2B5EF4-FFF2-40B4-BE49-F238E27FC236}">
                      <a16:creationId xmlns:a16="http://schemas.microsoft.com/office/drawing/2014/main" id="{1F7AD34B-FE1E-467D-8BB7-00821C55608E}"/>
                    </a:ext>
                  </a:extLst>
                </p:cNvPr>
                <p:cNvSpPr>
                  <a:spLocks noChangeArrowheads="1"/>
                </p:cNvSpPr>
                <p:nvPr/>
              </p:nvSpPr>
              <p:spPr bwMode="auto">
                <a:xfrm>
                  <a:off x="2744" y="1544"/>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6895" name="Rectangle 106">
                  <a:extLst>
                    <a:ext uri="{FF2B5EF4-FFF2-40B4-BE49-F238E27FC236}">
                      <a16:creationId xmlns:a16="http://schemas.microsoft.com/office/drawing/2014/main" id="{2903FDEE-2906-455F-91F6-BF224CE8C23D}"/>
                    </a:ext>
                  </a:extLst>
                </p:cNvPr>
                <p:cNvSpPr>
                  <a:spLocks noChangeArrowheads="1"/>
                </p:cNvSpPr>
                <p:nvPr/>
              </p:nvSpPr>
              <p:spPr bwMode="auto">
                <a:xfrm>
                  <a:off x="2823" y="1536"/>
                  <a:ext cx="37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Exec</a:t>
                  </a:r>
                </a:p>
              </p:txBody>
            </p:sp>
          </p:grpSp>
          <p:grpSp>
            <p:nvGrpSpPr>
              <p:cNvPr id="76888" name="Group 107">
                <a:extLst>
                  <a:ext uri="{FF2B5EF4-FFF2-40B4-BE49-F238E27FC236}">
                    <a16:creationId xmlns:a16="http://schemas.microsoft.com/office/drawing/2014/main" id="{18A95885-10AD-4A12-993F-9CFD805A696B}"/>
                  </a:ext>
                </a:extLst>
              </p:cNvPr>
              <p:cNvGrpSpPr>
                <a:grpSpLocks/>
              </p:cNvGrpSpPr>
              <p:nvPr/>
            </p:nvGrpSpPr>
            <p:grpSpPr bwMode="auto">
              <a:xfrm>
                <a:off x="3272" y="1536"/>
                <a:ext cx="512" cy="210"/>
                <a:chOff x="3272" y="1536"/>
                <a:chExt cx="512" cy="210"/>
              </a:xfrm>
            </p:grpSpPr>
            <p:sp>
              <p:nvSpPr>
                <p:cNvPr id="76892" name="Rectangle 108">
                  <a:extLst>
                    <a:ext uri="{FF2B5EF4-FFF2-40B4-BE49-F238E27FC236}">
                      <a16:creationId xmlns:a16="http://schemas.microsoft.com/office/drawing/2014/main" id="{8D2E5890-C9C6-428A-BBD3-D6F57E3ED7FA}"/>
                    </a:ext>
                  </a:extLst>
                </p:cNvPr>
                <p:cNvSpPr>
                  <a:spLocks noChangeArrowheads="1"/>
                </p:cNvSpPr>
                <p:nvPr/>
              </p:nvSpPr>
              <p:spPr bwMode="auto">
                <a:xfrm>
                  <a:off x="3272" y="1544"/>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6893" name="Rectangle 109">
                  <a:extLst>
                    <a:ext uri="{FF2B5EF4-FFF2-40B4-BE49-F238E27FC236}">
                      <a16:creationId xmlns:a16="http://schemas.microsoft.com/office/drawing/2014/main" id="{032837A9-F499-454E-8E18-DBE9977F9FB4}"/>
                    </a:ext>
                  </a:extLst>
                </p:cNvPr>
                <p:cNvSpPr>
                  <a:spLocks noChangeArrowheads="1"/>
                </p:cNvSpPr>
                <p:nvPr/>
              </p:nvSpPr>
              <p:spPr bwMode="auto">
                <a:xfrm>
                  <a:off x="3351" y="1536"/>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Mem</a:t>
                  </a:r>
                </a:p>
              </p:txBody>
            </p:sp>
          </p:grpSp>
          <p:grpSp>
            <p:nvGrpSpPr>
              <p:cNvPr id="76889" name="Group 110">
                <a:extLst>
                  <a:ext uri="{FF2B5EF4-FFF2-40B4-BE49-F238E27FC236}">
                    <a16:creationId xmlns:a16="http://schemas.microsoft.com/office/drawing/2014/main" id="{B9C19520-0030-4843-B97F-84543E317821}"/>
                  </a:ext>
                </a:extLst>
              </p:cNvPr>
              <p:cNvGrpSpPr>
                <a:grpSpLocks/>
              </p:cNvGrpSpPr>
              <p:nvPr/>
            </p:nvGrpSpPr>
            <p:grpSpPr bwMode="auto">
              <a:xfrm>
                <a:off x="3800" y="1536"/>
                <a:ext cx="512" cy="210"/>
                <a:chOff x="3800" y="1536"/>
                <a:chExt cx="512" cy="210"/>
              </a:xfrm>
            </p:grpSpPr>
            <p:sp>
              <p:nvSpPr>
                <p:cNvPr id="76890" name="Rectangle 111">
                  <a:extLst>
                    <a:ext uri="{FF2B5EF4-FFF2-40B4-BE49-F238E27FC236}">
                      <a16:creationId xmlns:a16="http://schemas.microsoft.com/office/drawing/2014/main" id="{B2B95EB1-F97C-491E-A25C-3D8BD3E9EF73}"/>
                    </a:ext>
                  </a:extLst>
                </p:cNvPr>
                <p:cNvSpPr>
                  <a:spLocks noChangeArrowheads="1"/>
                </p:cNvSpPr>
                <p:nvPr/>
              </p:nvSpPr>
              <p:spPr bwMode="auto">
                <a:xfrm>
                  <a:off x="3800" y="1544"/>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6891" name="Rectangle 112">
                  <a:extLst>
                    <a:ext uri="{FF2B5EF4-FFF2-40B4-BE49-F238E27FC236}">
                      <a16:creationId xmlns:a16="http://schemas.microsoft.com/office/drawing/2014/main" id="{AEBD3E4B-BB9B-4A33-8401-6CC68E91D68F}"/>
                    </a:ext>
                  </a:extLst>
                </p:cNvPr>
                <p:cNvSpPr>
                  <a:spLocks noChangeArrowheads="1"/>
                </p:cNvSpPr>
                <p:nvPr/>
              </p:nvSpPr>
              <p:spPr bwMode="auto">
                <a:xfrm>
                  <a:off x="3879" y="1536"/>
                  <a:ext cx="2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Wr</a:t>
                  </a:r>
                </a:p>
              </p:txBody>
            </p:sp>
          </p:grpSp>
        </p:grpSp>
        <p:grpSp>
          <p:nvGrpSpPr>
            <p:cNvPr id="76842" name="Group 113">
              <a:extLst>
                <a:ext uri="{FF2B5EF4-FFF2-40B4-BE49-F238E27FC236}">
                  <a16:creationId xmlns:a16="http://schemas.microsoft.com/office/drawing/2014/main" id="{3B5F091B-92F7-4212-B9AD-1941DF8B1180}"/>
                </a:ext>
              </a:extLst>
            </p:cNvPr>
            <p:cNvGrpSpPr>
              <a:grpSpLocks/>
            </p:cNvGrpSpPr>
            <p:nvPr/>
          </p:nvGrpSpPr>
          <p:grpSpPr bwMode="auto">
            <a:xfrm>
              <a:off x="3499612" y="3899818"/>
              <a:ext cx="4165600" cy="333375"/>
              <a:chOff x="2216" y="1824"/>
              <a:chExt cx="2624" cy="210"/>
            </a:xfrm>
          </p:grpSpPr>
          <p:grpSp>
            <p:nvGrpSpPr>
              <p:cNvPr id="76870" name="Group 114">
                <a:extLst>
                  <a:ext uri="{FF2B5EF4-FFF2-40B4-BE49-F238E27FC236}">
                    <a16:creationId xmlns:a16="http://schemas.microsoft.com/office/drawing/2014/main" id="{2A3C9D69-37BD-4AA6-A20F-7CAC4CC62E0B}"/>
                  </a:ext>
                </a:extLst>
              </p:cNvPr>
              <p:cNvGrpSpPr>
                <a:grpSpLocks/>
              </p:cNvGrpSpPr>
              <p:nvPr/>
            </p:nvGrpSpPr>
            <p:grpSpPr bwMode="auto">
              <a:xfrm>
                <a:off x="2216" y="1824"/>
                <a:ext cx="512" cy="210"/>
                <a:chOff x="2216" y="1824"/>
                <a:chExt cx="512" cy="210"/>
              </a:xfrm>
            </p:grpSpPr>
            <p:sp>
              <p:nvSpPr>
                <p:cNvPr id="76883" name="Rectangle 115">
                  <a:extLst>
                    <a:ext uri="{FF2B5EF4-FFF2-40B4-BE49-F238E27FC236}">
                      <a16:creationId xmlns:a16="http://schemas.microsoft.com/office/drawing/2014/main" id="{5DD8037E-D9A2-469D-9227-D6CE431C7544}"/>
                    </a:ext>
                  </a:extLst>
                </p:cNvPr>
                <p:cNvSpPr>
                  <a:spLocks noChangeArrowheads="1"/>
                </p:cNvSpPr>
                <p:nvPr/>
              </p:nvSpPr>
              <p:spPr bwMode="auto">
                <a:xfrm>
                  <a:off x="2216" y="1832"/>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6884" name="Rectangle 116">
                  <a:extLst>
                    <a:ext uri="{FF2B5EF4-FFF2-40B4-BE49-F238E27FC236}">
                      <a16:creationId xmlns:a16="http://schemas.microsoft.com/office/drawing/2014/main" id="{19989554-CD2B-4AE2-8ED2-5534768E1DF5}"/>
                    </a:ext>
                  </a:extLst>
                </p:cNvPr>
                <p:cNvSpPr>
                  <a:spLocks noChangeArrowheads="1"/>
                </p:cNvSpPr>
                <p:nvPr/>
              </p:nvSpPr>
              <p:spPr bwMode="auto">
                <a:xfrm>
                  <a:off x="2257" y="1824"/>
                  <a:ext cx="4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Ifetch</a:t>
                  </a:r>
                </a:p>
              </p:txBody>
            </p:sp>
          </p:grpSp>
          <p:grpSp>
            <p:nvGrpSpPr>
              <p:cNvPr id="76871" name="Group 117">
                <a:extLst>
                  <a:ext uri="{FF2B5EF4-FFF2-40B4-BE49-F238E27FC236}">
                    <a16:creationId xmlns:a16="http://schemas.microsoft.com/office/drawing/2014/main" id="{AA355C1A-2DC7-4234-BC15-6D213F840F7F}"/>
                  </a:ext>
                </a:extLst>
              </p:cNvPr>
              <p:cNvGrpSpPr>
                <a:grpSpLocks/>
              </p:cNvGrpSpPr>
              <p:nvPr/>
            </p:nvGrpSpPr>
            <p:grpSpPr bwMode="auto">
              <a:xfrm>
                <a:off x="2727" y="1824"/>
                <a:ext cx="569" cy="210"/>
                <a:chOff x="2727" y="1824"/>
                <a:chExt cx="569" cy="210"/>
              </a:xfrm>
            </p:grpSpPr>
            <p:sp>
              <p:nvSpPr>
                <p:cNvPr id="76881" name="Rectangle 118">
                  <a:extLst>
                    <a:ext uri="{FF2B5EF4-FFF2-40B4-BE49-F238E27FC236}">
                      <a16:creationId xmlns:a16="http://schemas.microsoft.com/office/drawing/2014/main" id="{121CDA21-B6CE-4050-AE23-9331C857DE26}"/>
                    </a:ext>
                  </a:extLst>
                </p:cNvPr>
                <p:cNvSpPr>
                  <a:spLocks noChangeArrowheads="1"/>
                </p:cNvSpPr>
                <p:nvPr/>
              </p:nvSpPr>
              <p:spPr bwMode="auto">
                <a:xfrm>
                  <a:off x="2744" y="1832"/>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6882" name="Rectangle 119">
                  <a:extLst>
                    <a:ext uri="{FF2B5EF4-FFF2-40B4-BE49-F238E27FC236}">
                      <a16:creationId xmlns:a16="http://schemas.microsoft.com/office/drawing/2014/main" id="{E4F38B43-BC74-42A3-87AC-F3109DA36643}"/>
                    </a:ext>
                  </a:extLst>
                </p:cNvPr>
                <p:cNvSpPr>
                  <a:spLocks noChangeArrowheads="1"/>
                </p:cNvSpPr>
                <p:nvPr/>
              </p:nvSpPr>
              <p:spPr bwMode="auto">
                <a:xfrm>
                  <a:off x="2727" y="1824"/>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Reg/Dec</a:t>
                  </a:r>
                </a:p>
              </p:txBody>
            </p:sp>
          </p:grpSp>
          <p:grpSp>
            <p:nvGrpSpPr>
              <p:cNvPr id="76872" name="Group 120">
                <a:extLst>
                  <a:ext uri="{FF2B5EF4-FFF2-40B4-BE49-F238E27FC236}">
                    <a16:creationId xmlns:a16="http://schemas.microsoft.com/office/drawing/2014/main" id="{D21B94C0-09D7-4D4D-B771-164108BE30D4}"/>
                  </a:ext>
                </a:extLst>
              </p:cNvPr>
              <p:cNvGrpSpPr>
                <a:grpSpLocks/>
              </p:cNvGrpSpPr>
              <p:nvPr/>
            </p:nvGrpSpPr>
            <p:grpSpPr bwMode="auto">
              <a:xfrm>
                <a:off x="3272" y="1824"/>
                <a:ext cx="512" cy="210"/>
                <a:chOff x="3272" y="1824"/>
                <a:chExt cx="512" cy="210"/>
              </a:xfrm>
            </p:grpSpPr>
            <p:sp>
              <p:nvSpPr>
                <p:cNvPr id="76879" name="Rectangle 121">
                  <a:extLst>
                    <a:ext uri="{FF2B5EF4-FFF2-40B4-BE49-F238E27FC236}">
                      <a16:creationId xmlns:a16="http://schemas.microsoft.com/office/drawing/2014/main" id="{D5A1DB8F-C3B9-430E-94C7-6CDC5CF98B10}"/>
                    </a:ext>
                  </a:extLst>
                </p:cNvPr>
                <p:cNvSpPr>
                  <a:spLocks noChangeArrowheads="1"/>
                </p:cNvSpPr>
                <p:nvPr/>
              </p:nvSpPr>
              <p:spPr bwMode="auto">
                <a:xfrm>
                  <a:off x="3272" y="1832"/>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6880" name="Rectangle 122">
                  <a:extLst>
                    <a:ext uri="{FF2B5EF4-FFF2-40B4-BE49-F238E27FC236}">
                      <a16:creationId xmlns:a16="http://schemas.microsoft.com/office/drawing/2014/main" id="{E57E2AA7-9B64-4BFE-A11F-600987ABB63B}"/>
                    </a:ext>
                  </a:extLst>
                </p:cNvPr>
                <p:cNvSpPr>
                  <a:spLocks noChangeArrowheads="1"/>
                </p:cNvSpPr>
                <p:nvPr/>
              </p:nvSpPr>
              <p:spPr bwMode="auto">
                <a:xfrm>
                  <a:off x="3351" y="1824"/>
                  <a:ext cx="37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Exec</a:t>
                  </a:r>
                </a:p>
              </p:txBody>
            </p:sp>
          </p:grpSp>
          <p:grpSp>
            <p:nvGrpSpPr>
              <p:cNvPr id="76873" name="Group 123">
                <a:extLst>
                  <a:ext uri="{FF2B5EF4-FFF2-40B4-BE49-F238E27FC236}">
                    <a16:creationId xmlns:a16="http://schemas.microsoft.com/office/drawing/2014/main" id="{7DFCE0E0-0C96-491C-A11F-603E49E092E9}"/>
                  </a:ext>
                </a:extLst>
              </p:cNvPr>
              <p:cNvGrpSpPr>
                <a:grpSpLocks/>
              </p:cNvGrpSpPr>
              <p:nvPr/>
            </p:nvGrpSpPr>
            <p:grpSpPr bwMode="auto">
              <a:xfrm>
                <a:off x="3800" y="1824"/>
                <a:ext cx="512" cy="210"/>
                <a:chOff x="3800" y="1824"/>
                <a:chExt cx="512" cy="210"/>
              </a:xfrm>
            </p:grpSpPr>
            <p:sp>
              <p:nvSpPr>
                <p:cNvPr id="76877" name="Rectangle 124">
                  <a:extLst>
                    <a:ext uri="{FF2B5EF4-FFF2-40B4-BE49-F238E27FC236}">
                      <a16:creationId xmlns:a16="http://schemas.microsoft.com/office/drawing/2014/main" id="{FD2F9B0C-3A7F-4AB4-9477-5E7D6B646198}"/>
                    </a:ext>
                  </a:extLst>
                </p:cNvPr>
                <p:cNvSpPr>
                  <a:spLocks noChangeArrowheads="1"/>
                </p:cNvSpPr>
                <p:nvPr/>
              </p:nvSpPr>
              <p:spPr bwMode="auto">
                <a:xfrm>
                  <a:off x="3800" y="1832"/>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6878" name="Rectangle 125">
                  <a:extLst>
                    <a:ext uri="{FF2B5EF4-FFF2-40B4-BE49-F238E27FC236}">
                      <a16:creationId xmlns:a16="http://schemas.microsoft.com/office/drawing/2014/main" id="{691C6C1C-2C4C-49D8-B780-7E42AB30032A}"/>
                    </a:ext>
                  </a:extLst>
                </p:cNvPr>
                <p:cNvSpPr>
                  <a:spLocks noChangeArrowheads="1"/>
                </p:cNvSpPr>
                <p:nvPr/>
              </p:nvSpPr>
              <p:spPr bwMode="auto">
                <a:xfrm>
                  <a:off x="3879" y="1824"/>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Mem</a:t>
                  </a:r>
                </a:p>
              </p:txBody>
            </p:sp>
          </p:grpSp>
          <p:grpSp>
            <p:nvGrpSpPr>
              <p:cNvPr id="76874" name="Group 126">
                <a:extLst>
                  <a:ext uri="{FF2B5EF4-FFF2-40B4-BE49-F238E27FC236}">
                    <a16:creationId xmlns:a16="http://schemas.microsoft.com/office/drawing/2014/main" id="{967B8D4C-59EC-4573-BE39-A465EB8E01A7}"/>
                  </a:ext>
                </a:extLst>
              </p:cNvPr>
              <p:cNvGrpSpPr>
                <a:grpSpLocks/>
              </p:cNvGrpSpPr>
              <p:nvPr/>
            </p:nvGrpSpPr>
            <p:grpSpPr bwMode="auto">
              <a:xfrm>
                <a:off x="4328" y="1824"/>
                <a:ext cx="512" cy="210"/>
                <a:chOff x="4328" y="1824"/>
                <a:chExt cx="512" cy="210"/>
              </a:xfrm>
            </p:grpSpPr>
            <p:sp>
              <p:nvSpPr>
                <p:cNvPr id="76875" name="Rectangle 127">
                  <a:extLst>
                    <a:ext uri="{FF2B5EF4-FFF2-40B4-BE49-F238E27FC236}">
                      <a16:creationId xmlns:a16="http://schemas.microsoft.com/office/drawing/2014/main" id="{023AF012-D222-4970-BD36-9ADF026F83F5}"/>
                    </a:ext>
                  </a:extLst>
                </p:cNvPr>
                <p:cNvSpPr>
                  <a:spLocks noChangeArrowheads="1"/>
                </p:cNvSpPr>
                <p:nvPr/>
              </p:nvSpPr>
              <p:spPr bwMode="auto">
                <a:xfrm>
                  <a:off x="4328" y="1832"/>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6876" name="Rectangle 128">
                  <a:extLst>
                    <a:ext uri="{FF2B5EF4-FFF2-40B4-BE49-F238E27FC236}">
                      <a16:creationId xmlns:a16="http://schemas.microsoft.com/office/drawing/2014/main" id="{1ABD6CDF-59A5-4FC2-B089-51307CC9F056}"/>
                    </a:ext>
                  </a:extLst>
                </p:cNvPr>
                <p:cNvSpPr>
                  <a:spLocks noChangeArrowheads="1"/>
                </p:cNvSpPr>
                <p:nvPr/>
              </p:nvSpPr>
              <p:spPr bwMode="auto">
                <a:xfrm>
                  <a:off x="4407" y="1824"/>
                  <a:ext cx="2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Wr</a:t>
                  </a:r>
                </a:p>
              </p:txBody>
            </p:sp>
          </p:grpSp>
        </p:grpSp>
        <p:sp>
          <p:nvSpPr>
            <p:cNvPr id="76843" name="Rectangle 129">
              <a:extLst>
                <a:ext uri="{FF2B5EF4-FFF2-40B4-BE49-F238E27FC236}">
                  <a16:creationId xmlns:a16="http://schemas.microsoft.com/office/drawing/2014/main" id="{07559DF5-B57C-4BD4-B3BA-4C55BDA45E32}"/>
                </a:ext>
              </a:extLst>
            </p:cNvPr>
            <p:cNvSpPr>
              <a:spLocks noChangeArrowheads="1"/>
            </p:cNvSpPr>
            <p:nvPr/>
          </p:nvSpPr>
          <p:spPr bwMode="auto">
            <a:xfrm>
              <a:off x="2405825" y="3899818"/>
              <a:ext cx="1101265"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solidFill>
                    <a:schemeClr val="accent2"/>
                  </a:solidFill>
                  <a:ea typeface="宋体" panose="02010600030101010101" pitchFamily="2" charset="-122"/>
                </a:rPr>
                <a:t>24</a:t>
              </a:r>
              <a:r>
                <a:rPr lang="zh-CN" altLang="en-US">
                  <a:ea typeface="宋体" panose="02010600030101010101" pitchFamily="2" charset="-122"/>
                </a:rPr>
                <a:t>: </a:t>
              </a:r>
              <a:r>
                <a:rPr lang="en-US" altLang="zh-CN">
                  <a:ea typeface="宋体" panose="02010600030101010101" pitchFamily="2" charset="-122"/>
                </a:rPr>
                <a:t>R-type</a:t>
              </a:r>
            </a:p>
          </p:txBody>
        </p:sp>
        <p:sp>
          <p:nvSpPr>
            <p:cNvPr id="76844" name="Line 130">
              <a:extLst>
                <a:ext uri="{FF2B5EF4-FFF2-40B4-BE49-F238E27FC236}">
                  <a16:creationId xmlns:a16="http://schemas.microsoft.com/office/drawing/2014/main" id="{9EAFD2CE-799C-4FB1-9976-47955E97F52D}"/>
                </a:ext>
              </a:extLst>
            </p:cNvPr>
            <p:cNvSpPr>
              <a:spLocks noChangeShapeType="1"/>
            </p:cNvSpPr>
            <p:nvPr/>
          </p:nvSpPr>
          <p:spPr bwMode="auto">
            <a:xfrm flipV="1">
              <a:off x="6001512" y="2363118"/>
              <a:ext cx="0" cy="5588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45" name="Line 131">
              <a:extLst>
                <a:ext uri="{FF2B5EF4-FFF2-40B4-BE49-F238E27FC236}">
                  <a16:creationId xmlns:a16="http://schemas.microsoft.com/office/drawing/2014/main" id="{C1FE306B-E555-47ED-B61B-C6895A251364}"/>
                </a:ext>
              </a:extLst>
            </p:cNvPr>
            <p:cNvSpPr>
              <a:spLocks noChangeShapeType="1"/>
            </p:cNvSpPr>
            <p:nvPr/>
          </p:nvSpPr>
          <p:spPr bwMode="auto">
            <a:xfrm flipV="1">
              <a:off x="6839712" y="2363118"/>
              <a:ext cx="0" cy="10160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46" name="Line 132">
              <a:extLst>
                <a:ext uri="{FF2B5EF4-FFF2-40B4-BE49-F238E27FC236}">
                  <a16:creationId xmlns:a16="http://schemas.microsoft.com/office/drawing/2014/main" id="{67362A98-27E3-4771-9197-5103B9A19A62}"/>
                </a:ext>
              </a:extLst>
            </p:cNvPr>
            <p:cNvSpPr>
              <a:spLocks noChangeShapeType="1"/>
            </p:cNvSpPr>
            <p:nvPr/>
          </p:nvSpPr>
          <p:spPr bwMode="auto">
            <a:xfrm flipV="1">
              <a:off x="7677912" y="2363118"/>
              <a:ext cx="0" cy="1473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47" name="Oval 133">
              <a:extLst>
                <a:ext uri="{FF2B5EF4-FFF2-40B4-BE49-F238E27FC236}">
                  <a16:creationId xmlns:a16="http://schemas.microsoft.com/office/drawing/2014/main" id="{0BF40992-160D-4F40-9BC1-B009376FD640}"/>
                </a:ext>
              </a:extLst>
            </p:cNvPr>
            <p:cNvSpPr>
              <a:spLocks noChangeArrowheads="1"/>
            </p:cNvSpPr>
            <p:nvPr/>
          </p:nvSpPr>
          <p:spPr bwMode="auto">
            <a:xfrm>
              <a:off x="4255262" y="2001168"/>
              <a:ext cx="139700" cy="28067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6848" name="Rectangle 134">
              <a:extLst>
                <a:ext uri="{FF2B5EF4-FFF2-40B4-BE49-F238E27FC236}">
                  <a16:creationId xmlns:a16="http://schemas.microsoft.com/office/drawing/2014/main" id="{E4EA3D58-01F4-4475-9F24-2B008750B48B}"/>
                </a:ext>
              </a:extLst>
            </p:cNvPr>
            <p:cNvSpPr>
              <a:spLocks noChangeArrowheads="1"/>
            </p:cNvSpPr>
            <p:nvPr/>
          </p:nvSpPr>
          <p:spPr bwMode="auto">
            <a:xfrm>
              <a:off x="196025" y="2528218"/>
              <a:ext cx="1497206"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dirty="0">
                  <a:solidFill>
                    <a:schemeClr val="accent2"/>
                  </a:solidFill>
                  <a:ea typeface="宋体" panose="02010600030101010101" pitchFamily="2" charset="-122"/>
                </a:rPr>
                <a:t>12</a:t>
              </a:r>
              <a:r>
                <a:rPr lang="zh-CN" altLang="en-US" dirty="0">
                  <a:ea typeface="宋体" panose="02010600030101010101" pitchFamily="2" charset="-122"/>
                </a:rPr>
                <a:t>: </a:t>
              </a:r>
              <a:r>
                <a:rPr lang="en-US" altLang="zh-CN" dirty="0" err="1">
                  <a:solidFill>
                    <a:srgbClr val="FF0000"/>
                  </a:solidFill>
                  <a:ea typeface="宋体" panose="02010600030101010101" pitchFamily="2" charset="-122"/>
                </a:rPr>
                <a:t>Beq</a:t>
              </a:r>
              <a:endParaRPr lang="en-US" altLang="zh-CN" dirty="0">
                <a:solidFill>
                  <a:srgbClr val="FF0000"/>
                </a:solidFill>
                <a:ea typeface="宋体" panose="02010600030101010101" pitchFamily="2" charset="-122"/>
              </a:endParaRPr>
            </a:p>
            <a:p>
              <a:r>
                <a:rPr lang="en-US" altLang="zh-CN" dirty="0">
                  <a:ea typeface="宋体" panose="02010600030101010101" pitchFamily="2" charset="-122"/>
                </a:rPr>
                <a:t>(target is 1000)</a:t>
              </a:r>
            </a:p>
          </p:txBody>
        </p:sp>
        <p:sp>
          <p:nvSpPr>
            <p:cNvPr id="76849" name="Rectangle 135">
              <a:extLst>
                <a:ext uri="{FF2B5EF4-FFF2-40B4-BE49-F238E27FC236}">
                  <a16:creationId xmlns:a16="http://schemas.microsoft.com/office/drawing/2014/main" id="{0F910502-371F-41BF-8154-137827643BF1}"/>
                </a:ext>
              </a:extLst>
            </p:cNvPr>
            <p:cNvSpPr>
              <a:spLocks noChangeArrowheads="1"/>
            </p:cNvSpPr>
            <p:nvPr/>
          </p:nvSpPr>
          <p:spPr bwMode="auto">
            <a:xfrm>
              <a:off x="1567625" y="3442618"/>
              <a:ext cx="1101265"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solidFill>
                    <a:schemeClr val="accent2"/>
                  </a:solidFill>
                  <a:ea typeface="宋体" panose="02010600030101010101" pitchFamily="2" charset="-122"/>
                </a:rPr>
                <a:t>20</a:t>
              </a:r>
              <a:r>
                <a:rPr lang="zh-CN" altLang="en-US">
                  <a:ea typeface="宋体" panose="02010600030101010101" pitchFamily="2" charset="-122"/>
                </a:rPr>
                <a:t>: </a:t>
              </a:r>
              <a:r>
                <a:rPr lang="en-US" altLang="zh-CN">
                  <a:ea typeface="宋体" panose="02010600030101010101" pitchFamily="2" charset="-122"/>
                </a:rPr>
                <a:t>R-type</a:t>
              </a:r>
            </a:p>
          </p:txBody>
        </p:sp>
        <p:sp>
          <p:nvSpPr>
            <p:cNvPr id="76850" name="Rectangle 136">
              <a:extLst>
                <a:ext uri="{FF2B5EF4-FFF2-40B4-BE49-F238E27FC236}">
                  <a16:creationId xmlns:a16="http://schemas.microsoft.com/office/drawing/2014/main" id="{F14B4491-C91C-48A5-9060-DBC8BD65CC91}"/>
                </a:ext>
              </a:extLst>
            </p:cNvPr>
            <p:cNvSpPr>
              <a:spLocks noChangeArrowheads="1"/>
            </p:cNvSpPr>
            <p:nvPr/>
          </p:nvSpPr>
          <p:spPr bwMode="auto">
            <a:xfrm>
              <a:off x="424625" y="2071018"/>
              <a:ext cx="496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Clk</a:t>
              </a:r>
            </a:p>
          </p:txBody>
        </p:sp>
        <p:grpSp>
          <p:nvGrpSpPr>
            <p:cNvPr id="76851" name="Group 137">
              <a:extLst>
                <a:ext uri="{FF2B5EF4-FFF2-40B4-BE49-F238E27FC236}">
                  <a16:creationId xmlns:a16="http://schemas.microsoft.com/office/drawing/2014/main" id="{050DFDBB-FEBE-4C9E-89FB-DEE72604F2E3}"/>
                </a:ext>
              </a:extLst>
            </p:cNvPr>
            <p:cNvGrpSpPr>
              <a:grpSpLocks/>
            </p:cNvGrpSpPr>
            <p:nvPr/>
          </p:nvGrpSpPr>
          <p:grpSpPr bwMode="auto">
            <a:xfrm>
              <a:off x="4337812" y="4357018"/>
              <a:ext cx="4165600" cy="333375"/>
              <a:chOff x="2744" y="2112"/>
              <a:chExt cx="2624" cy="210"/>
            </a:xfrm>
          </p:grpSpPr>
          <p:grpSp>
            <p:nvGrpSpPr>
              <p:cNvPr id="76855" name="Group 138">
                <a:extLst>
                  <a:ext uri="{FF2B5EF4-FFF2-40B4-BE49-F238E27FC236}">
                    <a16:creationId xmlns:a16="http://schemas.microsoft.com/office/drawing/2014/main" id="{ECCCB4A8-18FD-417D-9F4C-EFBFAA4924AB}"/>
                  </a:ext>
                </a:extLst>
              </p:cNvPr>
              <p:cNvGrpSpPr>
                <a:grpSpLocks/>
              </p:cNvGrpSpPr>
              <p:nvPr/>
            </p:nvGrpSpPr>
            <p:grpSpPr bwMode="auto">
              <a:xfrm>
                <a:off x="2744" y="2112"/>
                <a:ext cx="512" cy="210"/>
                <a:chOff x="2744" y="2112"/>
                <a:chExt cx="512" cy="210"/>
              </a:xfrm>
            </p:grpSpPr>
            <p:sp>
              <p:nvSpPr>
                <p:cNvPr id="76868" name="Rectangle 139">
                  <a:extLst>
                    <a:ext uri="{FF2B5EF4-FFF2-40B4-BE49-F238E27FC236}">
                      <a16:creationId xmlns:a16="http://schemas.microsoft.com/office/drawing/2014/main" id="{6B6FC4BA-626F-45D1-8095-3AC647A7C12C}"/>
                    </a:ext>
                  </a:extLst>
                </p:cNvPr>
                <p:cNvSpPr>
                  <a:spLocks noChangeArrowheads="1"/>
                </p:cNvSpPr>
                <p:nvPr/>
              </p:nvSpPr>
              <p:spPr bwMode="auto">
                <a:xfrm>
                  <a:off x="2744" y="2120"/>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6869" name="Rectangle 140">
                  <a:extLst>
                    <a:ext uri="{FF2B5EF4-FFF2-40B4-BE49-F238E27FC236}">
                      <a16:creationId xmlns:a16="http://schemas.microsoft.com/office/drawing/2014/main" id="{B014AC9B-F9E6-439F-8AB2-53638657E6F9}"/>
                    </a:ext>
                  </a:extLst>
                </p:cNvPr>
                <p:cNvSpPr>
                  <a:spLocks noChangeArrowheads="1"/>
                </p:cNvSpPr>
                <p:nvPr/>
              </p:nvSpPr>
              <p:spPr bwMode="auto">
                <a:xfrm>
                  <a:off x="2785" y="2112"/>
                  <a:ext cx="4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Ifetch</a:t>
                  </a:r>
                </a:p>
              </p:txBody>
            </p:sp>
          </p:grpSp>
          <p:grpSp>
            <p:nvGrpSpPr>
              <p:cNvPr id="76856" name="Group 141">
                <a:extLst>
                  <a:ext uri="{FF2B5EF4-FFF2-40B4-BE49-F238E27FC236}">
                    <a16:creationId xmlns:a16="http://schemas.microsoft.com/office/drawing/2014/main" id="{0315A3CA-01EA-4201-B223-6D987F4F8311}"/>
                  </a:ext>
                </a:extLst>
              </p:cNvPr>
              <p:cNvGrpSpPr>
                <a:grpSpLocks/>
              </p:cNvGrpSpPr>
              <p:nvPr/>
            </p:nvGrpSpPr>
            <p:grpSpPr bwMode="auto">
              <a:xfrm>
                <a:off x="3255" y="2112"/>
                <a:ext cx="569" cy="210"/>
                <a:chOff x="3255" y="2112"/>
                <a:chExt cx="569" cy="210"/>
              </a:xfrm>
            </p:grpSpPr>
            <p:sp>
              <p:nvSpPr>
                <p:cNvPr id="76866" name="Rectangle 142">
                  <a:extLst>
                    <a:ext uri="{FF2B5EF4-FFF2-40B4-BE49-F238E27FC236}">
                      <a16:creationId xmlns:a16="http://schemas.microsoft.com/office/drawing/2014/main" id="{659ED19A-1BC1-4E2B-80CC-E8D5F98A2F75}"/>
                    </a:ext>
                  </a:extLst>
                </p:cNvPr>
                <p:cNvSpPr>
                  <a:spLocks noChangeArrowheads="1"/>
                </p:cNvSpPr>
                <p:nvPr/>
              </p:nvSpPr>
              <p:spPr bwMode="auto">
                <a:xfrm>
                  <a:off x="3272" y="2120"/>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6867" name="Rectangle 143">
                  <a:extLst>
                    <a:ext uri="{FF2B5EF4-FFF2-40B4-BE49-F238E27FC236}">
                      <a16:creationId xmlns:a16="http://schemas.microsoft.com/office/drawing/2014/main" id="{C6C36993-C2E5-4137-895A-69231AE429B4}"/>
                    </a:ext>
                  </a:extLst>
                </p:cNvPr>
                <p:cNvSpPr>
                  <a:spLocks noChangeArrowheads="1"/>
                </p:cNvSpPr>
                <p:nvPr/>
              </p:nvSpPr>
              <p:spPr bwMode="auto">
                <a:xfrm>
                  <a:off x="3255" y="2112"/>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Reg/Dec</a:t>
                  </a:r>
                </a:p>
              </p:txBody>
            </p:sp>
          </p:grpSp>
          <p:grpSp>
            <p:nvGrpSpPr>
              <p:cNvPr id="76857" name="Group 144">
                <a:extLst>
                  <a:ext uri="{FF2B5EF4-FFF2-40B4-BE49-F238E27FC236}">
                    <a16:creationId xmlns:a16="http://schemas.microsoft.com/office/drawing/2014/main" id="{DE423CF1-6889-4BC8-BA28-6C98367DC368}"/>
                  </a:ext>
                </a:extLst>
              </p:cNvPr>
              <p:cNvGrpSpPr>
                <a:grpSpLocks/>
              </p:cNvGrpSpPr>
              <p:nvPr/>
            </p:nvGrpSpPr>
            <p:grpSpPr bwMode="auto">
              <a:xfrm>
                <a:off x="3800" y="2112"/>
                <a:ext cx="512" cy="210"/>
                <a:chOff x="3800" y="2112"/>
                <a:chExt cx="512" cy="210"/>
              </a:xfrm>
            </p:grpSpPr>
            <p:sp>
              <p:nvSpPr>
                <p:cNvPr id="76864" name="Rectangle 145">
                  <a:extLst>
                    <a:ext uri="{FF2B5EF4-FFF2-40B4-BE49-F238E27FC236}">
                      <a16:creationId xmlns:a16="http://schemas.microsoft.com/office/drawing/2014/main" id="{90C60AE8-68D4-4A53-A2A6-9EBCE0928B54}"/>
                    </a:ext>
                  </a:extLst>
                </p:cNvPr>
                <p:cNvSpPr>
                  <a:spLocks noChangeArrowheads="1"/>
                </p:cNvSpPr>
                <p:nvPr/>
              </p:nvSpPr>
              <p:spPr bwMode="auto">
                <a:xfrm>
                  <a:off x="3800" y="2120"/>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6865" name="Rectangle 146">
                  <a:extLst>
                    <a:ext uri="{FF2B5EF4-FFF2-40B4-BE49-F238E27FC236}">
                      <a16:creationId xmlns:a16="http://schemas.microsoft.com/office/drawing/2014/main" id="{DACF7264-0AB3-445C-B67C-E7898D868058}"/>
                    </a:ext>
                  </a:extLst>
                </p:cNvPr>
                <p:cNvSpPr>
                  <a:spLocks noChangeArrowheads="1"/>
                </p:cNvSpPr>
                <p:nvPr/>
              </p:nvSpPr>
              <p:spPr bwMode="auto">
                <a:xfrm>
                  <a:off x="3879" y="2112"/>
                  <a:ext cx="37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Exec</a:t>
                  </a:r>
                </a:p>
              </p:txBody>
            </p:sp>
          </p:grpSp>
          <p:grpSp>
            <p:nvGrpSpPr>
              <p:cNvPr id="76858" name="Group 147">
                <a:extLst>
                  <a:ext uri="{FF2B5EF4-FFF2-40B4-BE49-F238E27FC236}">
                    <a16:creationId xmlns:a16="http://schemas.microsoft.com/office/drawing/2014/main" id="{FF36F41E-E6AF-442E-B53E-3F7A53176BD7}"/>
                  </a:ext>
                </a:extLst>
              </p:cNvPr>
              <p:cNvGrpSpPr>
                <a:grpSpLocks/>
              </p:cNvGrpSpPr>
              <p:nvPr/>
            </p:nvGrpSpPr>
            <p:grpSpPr bwMode="auto">
              <a:xfrm>
                <a:off x="4328" y="2112"/>
                <a:ext cx="512" cy="210"/>
                <a:chOff x="4328" y="2112"/>
                <a:chExt cx="512" cy="210"/>
              </a:xfrm>
            </p:grpSpPr>
            <p:sp>
              <p:nvSpPr>
                <p:cNvPr id="76862" name="Rectangle 148">
                  <a:extLst>
                    <a:ext uri="{FF2B5EF4-FFF2-40B4-BE49-F238E27FC236}">
                      <a16:creationId xmlns:a16="http://schemas.microsoft.com/office/drawing/2014/main" id="{E2E6B8A1-246C-4606-87A6-7ED657ECBEA0}"/>
                    </a:ext>
                  </a:extLst>
                </p:cNvPr>
                <p:cNvSpPr>
                  <a:spLocks noChangeArrowheads="1"/>
                </p:cNvSpPr>
                <p:nvPr/>
              </p:nvSpPr>
              <p:spPr bwMode="auto">
                <a:xfrm>
                  <a:off x="4328" y="2120"/>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6863" name="Rectangle 149">
                  <a:extLst>
                    <a:ext uri="{FF2B5EF4-FFF2-40B4-BE49-F238E27FC236}">
                      <a16:creationId xmlns:a16="http://schemas.microsoft.com/office/drawing/2014/main" id="{E4DAC9C0-B712-4B47-94AA-4371F6918B90}"/>
                    </a:ext>
                  </a:extLst>
                </p:cNvPr>
                <p:cNvSpPr>
                  <a:spLocks noChangeArrowheads="1"/>
                </p:cNvSpPr>
                <p:nvPr/>
              </p:nvSpPr>
              <p:spPr bwMode="auto">
                <a:xfrm>
                  <a:off x="4407" y="2112"/>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Mem</a:t>
                  </a:r>
                </a:p>
              </p:txBody>
            </p:sp>
          </p:grpSp>
          <p:grpSp>
            <p:nvGrpSpPr>
              <p:cNvPr id="76859" name="Group 150">
                <a:extLst>
                  <a:ext uri="{FF2B5EF4-FFF2-40B4-BE49-F238E27FC236}">
                    <a16:creationId xmlns:a16="http://schemas.microsoft.com/office/drawing/2014/main" id="{9C37E3C6-171D-4D1C-BA61-C6A1307E7776}"/>
                  </a:ext>
                </a:extLst>
              </p:cNvPr>
              <p:cNvGrpSpPr>
                <a:grpSpLocks/>
              </p:cNvGrpSpPr>
              <p:nvPr/>
            </p:nvGrpSpPr>
            <p:grpSpPr bwMode="auto">
              <a:xfrm>
                <a:off x="4856" y="2112"/>
                <a:ext cx="512" cy="210"/>
                <a:chOff x="4856" y="2112"/>
                <a:chExt cx="512" cy="210"/>
              </a:xfrm>
            </p:grpSpPr>
            <p:sp>
              <p:nvSpPr>
                <p:cNvPr id="76860" name="Rectangle 151">
                  <a:extLst>
                    <a:ext uri="{FF2B5EF4-FFF2-40B4-BE49-F238E27FC236}">
                      <a16:creationId xmlns:a16="http://schemas.microsoft.com/office/drawing/2014/main" id="{B9F4D2AB-C36C-4D34-AED7-DFC00F539C4B}"/>
                    </a:ext>
                  </a:extLst>
                </p:cNvPr>
                <p:cNvSpPr>
                  <a:spLocks noChangeArrowheads="1"/>
                </p:cNvSpPr>
                <p:nvPr/>
              </p:nvSpPr>
              <p:spPr bwMode="auto">
                <a:xfrm>
                  <a:off x="4856" y="2120"/>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6861" name="Rectangle 152">
                  <a:extLst>
                    <a:ext uri="{FF2B5EF4-FFF2-40B4-BE49-F238E27FC236}">
                      <a16:creationId xmlns:a16="http://schemas.microsoft.com/office/drawing/2014/main" id="{E8048D86-A02E-4DBA-82AA-E2564F520E3B}"/>
                    </a:ext>
                  </a:extLst>
                </p:cNvPr>
                <p:cNvSpPr>
                  <a:spLocks noChangeArrowheads="1"/>
                </p:cNvSpPr>
                <p:nvPr/>
              </p:nvSpPr>
              <p:spPr bwMode="auto">
                <a:xfrm>
                  <a:off x="4935" y="2112"/>
                  <a:ext cx="2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Wr</a:t>
                  </a:r>
                </a:p>
              </p:txBody>
            </p:sp>
          </p:grpSp>
        </p:grpSp>
        <p:sp>
          <p:nvSpPr>
            <p:cNvPr id="76852" name="Rectangle 153">
              <a:extLst>
                <a:ext uri="{FF2B5EF4-FFF2-40B4-BE49-F238E27FC236}">
                  <a16:creationId xmlns:a16="http://schemas.microsoft.com/office/drawing/2014/main" id="{AB2A43E4-B445-4FA9-99C9-6FB746A7890C}"/>
                </a:ext>
              </a:extLst>
            </p:cNvPr>
            <p:cNvSpPr>
              <a:spLocks noChangeArrowheads="1"/>
            </p:cNvSpPr>
            <p:nvPr/>
          </p:nvSpPr>
          <p:spPr bwMode="auto">
            <a:xfrm>
              <a:off x="2482025" y="4357018"/>
              <a:ext cx="17907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solidFill>
                    <a:schemeClr val="accent2"/>
                  </a:solidFill>
                  <a:ea typeface="宋体" panose="02010600030101010101" pitchFamily="2" charset="-122"/>
                </a:rPr>
                <a:t>1000</a:t>
              </a:r>
              <a:r>
                <a:rPr lang="zh-CN" altLang="en-US">
                  <a:ea typeface="宋体" panose="02010600030101010101" pitchFamily="2" charset="-122"/>
                </a:rPr>
                <a:t>: </a:t>
              </a:r>
              <a:r>
                <a:rPr lang="en-US" altLang="zh-CN">
                  <a:ea typeface="宋体" panose="02010600030101010101" pitchFamily="2" charset="-122"/>
                </a:rPr>
                <a:t>Target of Br</a:t>
              </a:r>
            </a:p>
          </p:txBody>
        </p:sp>
        <p:sp>
          <p:nvSpPr>
            <p:cNvPr id="76853" name="Line 154">
              <a:extLst>
                <a:ext uri="{FF2B5EF4-FFF2-40B4-BE49-F238E27FC236}">
                  <a16:creationId xmlns:a16="http://schemas.microsoft.com/office/drawing/2014/main" id="{BFFB8A0C-FCA7-42D7-BFEB-6118FCD275E5}"/>
                </a:ext>
              </a:extLst>
            </p:cNvPr>
            <p:cNvSpPr>
              <a:spLocks noChangeShapeType="1"/>
            </p:cNvSpPr>
            <p:nvPr/>
          </p:nvSpPr>
          <p:spPr bwMode="auto">
            <a:xfrm>
              <a:off x="4185412" y="2769518"/>
              <a:ext cx="279400" cy="165100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54" name="Rectangle 158">
              <a:extLst>
                <a:ext uri="{FF2B5EF4-FFF2-40B4-BE49-F238E27FC236}">
                  <a16:creationId xmlns:a16="http://schemas.microsoft.com/office/drawing/2014/main" id="{BA01F7D0-BE73-4AC9-A2D8-A9FC1DBAE8C3}"/>
                </a:ext>
              </a:extLst>
            </p:cNvPr>
            <p:cNvSpPr>
              <a:spLocks noChangeArrowheads="1"/>
            </p:cNvSpPr>
            <p:nvPr/>
          </p:nvSpPr>
          <p:spPr bwMode="auto">
            <a:xfrm>
              <a:off x="3486912" y="2515518"/>
              <a:ext cx="850900" cy="279400"/>
            </a:xfrm>
            <a:prstGeom prst="rect">
              <a:avLst/>
            </a:prstGeom>
            <a:solidFill>
              <a:srgbClr val="339966">
                <a:alpha val="54901"/>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160" name="Rectangle 3">
            <a:extLst>
              <a:ext uri="{FF2B5EF4-FFF2-40B4-BE49-F238E27FC236}">
                <a16:creationId xmlns:a16="http://schemas.microsoft.com/office/drawing/2014/main" id="{68A5DDC9-1EAC-440C-8CCE-0B98FB138E05}"/>
              </a:ext>
            </a:extLst>
          </p:cNvPr>
          <p:cNvSpPr txBox="1">
            <a:spLocks noChangeArrowheads="1"/>
          </p:cNvSpPr>
          <p:nvPr/>
        </p:nvSpPr>
        <p:spPr bwMode="auto">
          <a:xfrm>
            <a:off x="31750" y="4903788"/>
            <a:ext cx="9112250"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03200" indent="-203200">
              <a:spcBef>
                <a:spcPct val="30000"/>
              </a:spcBef>
              <a:buSzPct val="100000"/>
              <a:buFont typeface="Times New Roman" panose="02020603050405020304" pitchFamily="18" charset="0"/>
              <a:buChar char="°"/>
              <a:defRPr b="1">
                <a:solidFill>
                  <a:schemeClr val="tx1"/>
                </a:solidFill>
                <a:latin typeface="Arial" panose="020B0604020202020204" pitchFamily="34" charset="0"/>
              </a:defRPr>
            </a:lvl1pPr>
            <a:lvl2pPr marL="685800" indent="-190500">
              <a:lnSpc>
                <a:spcPct val="85000"/>
              </a:lnSpc>
              <a:spcBef>
                <a:spcPct val="40000"/>
              </a:spcBef>
              <a:buSzPct val="100000"/>
              <a:buChar char="•"/>
              <a:defRPr b="1">
                <a:solidFill>
                  <a:schemeClr val="accent2"/>
                </a:solidFill>
                <a:latin typeface="Arial" panose="020B0604020202020204" pitchFamily="34" charset="0"/>
              </a:defRPr>
            </a:lvl2pPr>
            <a:lvl3pPr marL="1257300" indent="-342900">
              <a:lnSpc>
                <a:spcPct val="85000"/>
              </a:lnSpc>
              <a:spcBef>
                <a:spcPct val="40000"/>
              </a:spcBef>
              <a:buSzPct val="100000"/>
              <a:buChar char="-"/>
              <a:defRPr b="1">
                <a:solidFill>
                  <a:srgbClr val="990000"/>
                </a:solidFill>
                <a:latin typeface="Arial" panose="020B0604020202020204" pitchFamily="34" charset="0"/>
              </a:defRPr>
            </a:lvl3pPr>
            <a:lvl4pPr marL="1714500" indent="-342900">
              <a:spcBef>
                <a:spcPct val="20000"/>
              </a:spcBef>
              <a:buChar char="–"/>
              <a:defRPr sz="2000">
                <a:solidFill>
                  <a:schemeClr val="tx1"/>
                </a:solidFill>
                <a:latin typeface="Times New Roman" panose="02020603050405020304" pitchFamily="18" charset="0"/>
              </a:defRPr>
            </a:lvl4pPr>
            <a:lvl5pPr marL="2171700" indent="-342900">
              <a:spcBef>
                <a:spcPct val="20000"/>
              </a:spcBef>
              <a:buChar char="»"/>
              <a:defRPr sz="2000">
                <a:solidFill>
                  <a:schemeClr val="tx1"/>
                </a:solidFill>
                <a:latin typeface="Times New Roman" panose="02020603050405020304" pitchFamily="18" charset="0"/>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zh-CN" sz="1800" dirty="0" err="1">
                <a:ea typeface="黑体" panose="02010609060101010101" pitchFamily="49" charset="-122"/>
              </a:rPr>
              <a:t>Beq</a:t>
            </a:r>
            <a:r>
              <a:rPr lang="zh-CN" altLang="en-US" sz="1800" dirty="0">
                <a:ea typeface="黑体" panose="02010609060101010101" pitchFamily="49" charset="-122"/>
              </a:rPr>
              <a:t>指令</a:t>
            </a:r>
            <a:r>
              <a:rPr lang="zh-CN" altLang="en-US" sz="1800" dirty="0" smtClean="0">
                <a:ea typeface="黑体" panose="02010609060101010101" pitchFamily="49" charset="-122"/>
              </a:rPr>
              <a:t>在</a:t>
            </a:r>
            <a:r>
              <a:rPr lang="en-US" altLang="zh-CN" sz="1800" dirty="0" err="1" smtClean="0">
                <a:solidFill>
                  <a:schemeClr val="accent2"/>
                </a:solidFill>
                <a:ea typeface="黑体" panose="02010609060101010101" pitchFamily="49" charset="-122"/>
              </a:rPr>
              <a:t>Cycel</a:t>
            </a:r>
            <a:r>
              <a:rPr lang="en-US" altLang="zh-CN" sz="1800" dirty="0" smtClean="0">
                <a:solidFill>
                  <a:schemeClr val="accent2"/>
                </a:solidFill>
                <a:ea typeface="黑体" panose="02010609060101010101" pitchFamily="49" charset="-122"/>
              </a:rPr>
              <a:t> 4</a:t>
            </a:r>
            <a:r>
              <a:rPr lang="zh-CN" altLang="en-US" sz="1800" dirty="0" smtClean="0">
                <a:solidFill>
                  <a:schemeClr val="accent2"/>
                </a:solidFill>
                <a:ea typeface="黑体" panose="02010609060101010101" pitchFamily="49" charset="-122"/>
              </a:rPr>
              <a:t>取出</a:t>
            </a:r>
            <a:r>
              <a:rPr lang="zh-CN" altLang="en-US" sz="1800" dirty="0">
                <a:ea typeface="黑体" panose="02010609060101010101" pitchFamily="49" charset="-122"/>
              </a:rPr>
              <a:t>，但要在</a:t>
            </a:r>
            <a:r>
              <a:rPr lang="en-US" altLang="zh-CN" sz="1800" dirty="0">
                <a:solidFill>
                  <a:schemeClr val="accent2"/>
                </a:solidFill>
                <a:ea typeface="黑体" panose="02010609060101010101" pitchFamily="49" charset="-122"/>
              </a:rPr>
              <a:t>Mem</a:t>
            </a:r>
            <a:r>
              <a:rPr lang="zh-CN" altLang="en-US" sz="1800" dirty="0" smtClean="0">
                <a:solidFill>
                  <a:schemeClr val="accent2"/>
                </a:solidFill>
                <a:ea typeface="黑体" panose="02010609060101010101" pitchFamily="49" charset="-122"/>
              </a:rPr>
              <a:t>阶段</a:t>
            </a:r>
            <a:r>
              <a:rPr lang="en-US" altLang="zh-CN" sz="1800" dirty="0" smtClean="0">
                <a:solidFill>
                  <a:schemeClr val="accent2"/>
                </a:solidFill>
                <a:ea typeface="黑体" panose="02010609060101010101" pitchFamily="49" charset="-122"/>
              </a:rPr>
              <a:t>(Cycel7)</a:t>
            </a:r>
            <a:r>
              <a:rPr lang="zh-CN" altLang="en-US" sz="1800" dirty="0" smtClean="0">
                <a:ea typeface="黑体" panose="02010609060101010101" pitchFamily="49" charset="-122"/>
              </a:rPr>
              <a:t>才</a:t>
            </a:r>
            <a:r>
              <a:rPr lang="zh-CN" altLang="en-US" sz="1800" dirty="0">
                <a:ea typeface="黑体" panose="02010609060101010101" pitchFamily="49" charset="-122"/>
              </a:rPr>
              <a:t>确定“</a:t>
            </a:r>
            <a:r>
              <a:rPr lang="zh-CN" altLang="en-US" sz="1800" dirty="0">
                <a:solidFill>
                  <a:schemeClr val="accent2"/>
                </a:solidFill>
                <a:ea typeface="黑体" panose="02010609060101010101" pitchFamily="49" charset="-122"/>
              </a:rPr>
              <a:t>是否转移</a:t>
            </a:r>
            <a:r>
              <a:rPr lang="zh-CN" altLang="en-US" sz="1800" dirty="0">
                <a:ea typeface="黑体" panose="02010609060101010101" pitchFamily="49" charset="-122"/>
              </a:rPr>
              <a:t>”，即在</a:t>
            </a:r>
            <a:r>
              <a:rPr lang="zh-CN" altLang="en-US" sz="1800" dirty="0">
                <a:solidFill>
                  <a:schemeClr val="accent2"/>
                </a:solidFill>
                <a:ea typeface="黑体" panose="02010609060101010101" pitchFamily="49" charset="-122"/>
              </a:rPr>
              <a:t>第</a:t>
            </a:r>
            <a:r>
              <a:rPr lang="en-US" altLang="zh-CN" sz="1800" dirty="0">
                <a:solidFill>
                  <a:schemeClr val="accent2"/>
                </a:solidFill>
                <a:ea typeface="黑体" panose="02010609060101010101" pitchFamily="49" charset="-122"/>
              </a:rPr>
              <a:t>7</a:t>
            </a:r>
            <a:r>
              <a:rPr lang="zh-CN" altLang="en-US" sz="1800" dirty="0">
                <a:solidFill>
                  <a:schemeClr val="accent2"/>
                </a:solidFill>
                <a:ea typeface="黑体" panose="02010609060101010101" pitchFamily="49" charset="-122"/>
              </a:rPr>
              <a:t>周期</a:t>
            </a:r>
            <a:r>
              <a:rPr lang="zh-CN" altLang="en-US" sz="1800" dirty="0">
                <a:ea typeface="黑体" panose="02010609060101010101" pitchFamily="49" charset="-122"/>
              </a:rPr>
              <a:t>目标地址才被送到</a:t>
            </a:r>
            <a:r>
              <a:rPr lang="en-US" altLang="zh-CN" sz="1800" dirty="0">
                <a:solidFill>
                  <a:schemeClr val="accent2"/>
                </a:solidFill>
                <a:ea typeface="黑体" panose="02010609060101010101" pitchFamily="49" charset="-122"/>
              </a:rPr>
              <a:t>PC</a:t>
            </a:r>
            <a:r>
              <a:rPr lang="zh-CN" altLang="en-US" sz="1800" dirty="0">
                <a:solidFill>
                  <a:schemeClr val="accent2"/>
                </a:solidFill>
                <a:ea typeface="黑体" panose="02010609060101010101" pitchFamily="49" charset="-122"/>
              </a:rPr>
              <a:t>输入端</a:t>
            </a:r>
            <a:r>
              <a:rPr lang="zh-CN" altLang="en-US" sz="1800" dirty="0">
                <a:ea typeface="黑体" panose="02010609060101010101" pitchFamily="49" charset="-122"/>
              </a:rPr>
              <a:t>，</a:t>
            </a:r>
            <a:r>
              <a:rPr lang="zh-CN" altLang="en-US" sz="1800" dirty="0">
                <a:solidFill>
                  <a:schemeClr val="accent2"/>
                </a:solidFill>
                <a:ea typeface="黑体" panose="02010609060101010101" pitchFamily="49" charset="-122"/>
              </a:rPr>
              <a:t>第</a:t>
            </a:r>
            <a:r>
              <a:rPr lang="en-US" altLang="zh-CN" sz="1800" dirty="0">
                <a:solidFill>
                  <a:schemeClr val="accent2"/>
                </a:solidFill>
                <a:ea typeface="黑体" panose="02010609060101010101" pitchFamily="49" charset="-122"/>
              </a:rPr>
              <a:t>8</a:t>
            </a:r>
            <a:r>
              <a:rPr lang="zh-CN" altLang="en-US" sz="1800" dirty="0">
                <a:solidFill>
                  <a:schemeClr val="accent2"/>
                </a:solidFill>
                <a:ea typeface="黑体" panose="02010609060101010101" pitchFamily="49" charset="-122"/>
              </a:rPr>
              <a:t>周期才取出目标地址处的指令执行。</a:t>
            </a:r>
            <a:endParaRPr lang="en-US" altLang="zh-CN" sz="1800" dirty="0">
              <a:solidFill>
                <a:schemeClr val="accent2"/>
              </a:solidFill>
              <a:ea typeface="黑体" panose="02010609060101010101" pitchFamily="49" charset="-122"/>
            </a:endParaRPr>
          </a:p>
          <a:p>
            <a:r>
              <a:rPr lang="zh-CN" altLang="en-US" sz="1800" dirty="0">
                <a:solidFill>
                  <a:srgbClr val="CC0000"/>
                </a:solidFill>
                <a:ea typeface="黑体" panose="02010609060101010101" pitchFamily="49" charset="-122"/>
              </a:rPr>
              <a:t>结果：</a:t>
            </a:r>
            <a:r>
              <a:rPr lang="zh-CN" altLang="en-US" sz="1800" dirty="0">
                <a:ea typeface="黑体" panose="02010609060101010101" pitchFamily="49" charset="-122"/>
              </a:rPr>
              <a:t>在</a:t>
            </a:r>
            <a:r>
              <a:rPr lang="zh-CN" altLang="en-US" sz="1800" dirty="0" smtClean="0">
                <a:ea typeface="黑体" panose="02010609060101010101" pitchFamily="49" charset="-122"/>
              </a:rPr>
              <a:t>取</a:t>
            </a:r>
            <a:r>
              <a:rPr lang="en-US" altLang="zh-CN" sz="1800" dirty="0" smtClean="0">
                <a:solidFill>
                  <a:srgbClr val="FF0000"/>
                </a:solidFill>
                <a:ea typeface="黑体" panose="02010609060101010101" pitchFamily="49" charset="-122"/>
              </a:rPr>
              <a:t>1000</a:t>
            </a:r>
            <a:r>
              <a:rPr lang="zh-CN" altLang="en-US" sz="1800" dirty="0" smtClean="0">
                <a:solidFill>
                  <a:srgbClr val="FF0000"/>
                </a:solidFill>
                <a:ea typeface="黑体" panose="02010609060101010101" pitchFamily="49" charset="-122"/>
              </a:rPr>
              <a:t>号</a:t>
            </a:r>
            <a:r>
              <a:rPr lang="zh-CN" altLang="en-US" sz="1800" dirty="0" smtClean="0">
                <a:ea typeface="黑体" panose="02010609060101010101" pitchFamily="49" charset="-122"/>
              </a:rPr>
              <a:t>单元的目标</a:t>
            </a:r>
            <a:r>
              <a:rPr lang="zh-CN" altLang="en-US" sz="1800" dirty="0">
                <a:ea typeface="黑体" panose="02010609060101010101" pitchFamily="49" charset="-122"/>
              </a:rPr>
              <a:t>指令之前，已有三条指令被取出，</a:t>
            </a:r>
            <a:r>
              <a:rPr lang="zh-CN" altLang="en-US" sz="1800" dirty="0">
                <a:solidFill>
                  <a:srgbClr val="CC0000"/>
                </a:solidFill>
                <a:ea typeface="黑体" panose="02010609060101010101" pitchFamily="49" charset="-122"/>
              </a:rPr>
              <a:t>取错了三条指令！</a:t>
            </a:r>
          </a:p>
          <a:p>
            <a:r>
              <a:rPr lang="zh-CN" altLang="en-US" sz="1800" dirty="0">
                <a:ea typeface="黑体" panose="02010609060101010101" pitchFamily="49" charset="-122"/>
              </a:rPr>
              <a:t>发生转移时，要在流水线中清除</a:t>
            </a:r>
            <a:r>
              <a:rPr lang="en-US" altLang="zh-CN" sz="1800" dirty="0" err="1">
                <a:ea typeface="黑体" panose="02010609060101010101" pitchFamily="49" charset="-122"/>
              </a:rPr>
              <a:t>Beq</a:t>
            </a:r>
            <a:r>
              <a:rPr lang="zh-CN" altLang="en-US" sz="1800" dirty="0">
                <a:ea typeface="黑体" panose="02010609060101010101" pitchFamily="49" charset="-122"/>
              </a:rPr>
              <a:t>后面的三条指令，分别在</a:t>
            </a:r>
            <a:r>
              <a:rPr lang="en-US" altLang="zh-CN" sz="1800" dirty="0">
                <a:ea typeface="黑体" panose="02010609060101010101" pitchFamily="49" charset="-122"/>
              </a:rPr>
              <a:t>Exec </a:t>
            </a:r>
            <a:r>
              <a:rPr lang="zh-CN" altLang="en-US" sz="1800" dirty="0">
                <a:ea typeface="黑体" panose="02010609060101010101" pitchFamily="49" charset="-122"/>
              </a:rPr>
              <a:t>、</a:t>
            </a:r>
            <a:r>
              <a:rPr lang="en-US" altLang="zh-CN" sz="1800" dirty="0" err="1">
                <a:ea typeface="黑体" panose="02010609060101010101" pitchFamily="49" charset="-122"/>
              </a:rPr>
              <a:t>Reg</a:t>
            </a:r>
            <a:r>
              <a:rPr lang="en-US" altLang="zh-CN" sz="1800" dirty="0">
                <a:ea typeface="黑体" panose="02010609060101010101" pitchFamily="49" charset="-122"/>
              </a:rPr>
              <a:t>/Dec</a:t>
            </a:r>
            <a:r>
              <a:rPr lang="zh-CN" altLang="en-US" sz="1800" dirty="0">
                <a:ea typeface="黑体" panose="02010609060101010101" pitchFamily="49" charset="-122"/>
              </a:rPr>
              <a:t>、 </a:t>
            </a:r>
            <a:r>
              <a:rPr lang="en-US" altLang="zh-CN" sz="1800" dirty="0" err="1">
                <a:ea typeface="黑体" panose="02010609060101010101" pitchFamily="49" charset="-122"/>
              </a:rPr>
              <a:t>Ifetch</a:t>
            </a:r>
            <a:r>
              <a:rPr lang="zh-CN" altLang="en-US" sz="1800" dirty="0">
                <a:ea typeface="黑体" panose="02010609060101010101" pitchFamily="49" charset="-122"/>
              </a:rPr>
              <a:t>段</a:t>
            </a:r>
            <a:r>
              <a:rPr lang="zh-CN" altLang="en-US" sz="1800" dirty="0" smtClean="0">
                <a:ea typeface="黑体" panose="02010609060101010101" pitchFamily="49" charset="-122"/>
              </a:rPr>
              <a:t>中。</a:t>
            </a:r>
            <a:r>
              <a:rPr lang="zh-CN" altLang="en-US" sz="1800" dirty="0" smtClean="0">
                <a:solidFill>
                  <a:schemeClr val="accent1"/>
                </a:solidFill>
                <a:ea typeface="黑体" panose="02010609060101010101" pitchFamily="49" charset="-122"/>
              </a:rPr>
              <a:t>这样就会产生延迟</a:t>
            </a:r>
            <a:r>
              <a:rPr lang="zh-CN" altLang="en-US" sz="1800" dirty="0" smtClean="0">
                <a:ea typeface="黑体" panose="02010609060101010101" pitchFamily="49" charset="-122"/>
              </a:rPr>
              <a:t>。</a:t>
            </a:r>
            <a:endParaRPr lang="zh-CN" altLang="en-US" sz="1800" dirty="0">
              <a:ea typeface="黑体" panose="02010609060101010101" pitchFamily="49" charset="-122"/>
            </a:endParaRPr>
          </a:p>
          <a:p>
            <a:r>
              <a:rPr lang="zh-CN" altLang="en-US" sz="1800" dirty="0">
                <a:solidFill>
                  <a:srgbClr val="008000"/>
                </a:solidFill>
                <a:ea typeface="黑体" panose="02010609060101010101" pitchFamily="49" charset="-122"/>
              </a:rPr>
              <a:t>延迟损失时间片</a:t>
            </a:r>
            <a:r>
              <a:rPr lang="en-US" altLang="zh-CN" sz="1800" dirty="0">
                <a:solidFill>
                  <a:srgbClr val="008000"/>
                </a:solidFill>
                <a:ea typeface="黑体" panose="02010609060101010101" pitchFamily="49" charset="-122"/>
              </a:rPr>
              <a:t>C</a:t>
            </a:r>
            <a:r>
              <a:rPr lang="zh-CN" altLang="en-US" sz="1800" dirty="0">
                <a:solidFill>
                  <a:srgbClr val="008000"/>
                </a:solidFill>
                <a:ea typeface="黑体" panose="02010609060101010101" pitchFamily="49" charset="-122"/>
              </a:rPr>
              <a:t>：</a:t>
            </a:r>
            <a:r>
              <a:rPr lang="zh-CN" altLang="en-US" sz="1800" dirty="0">
                <a:ea typeface="黑体" panose="02010609060101010101" pitchFamily="49" charset="-122"/>
              </a:rPr>
              <a:t>发生转移时，给流水线带来的延迟损失</a:t>
            </a:r>
            <a:endParaRPr lang="en-US" altLang="zh-CN" sz="1800" dirty="0">
              <a:ea typeface="黑体" panose="02010609060101010101" pitchFamily="49" charset="-122"/>
            </a:endParaRPr>
          </a:p>
        </p:txBody>
      </p:sp>
      <p:sp>
        <p:nvSpPr>
          <p:cNvPr id="161" name="Rectangle 157">
            <a:extLst>
              <a:ext uri="{FF2B5EF4-FFF2-40B4-BE49-F238E27FC236}">
                <a16:creationId xmlns:a16="http://schemas.microsoft.com/office/drawing/2014/main" id="{D3BBE48F-70B8-408F-80B2-9C3C4CE7B382}"/>
              </a:ext>
            </a:extLst>
          </p:cNvPr>
          <p:cNvSpPr>
            <a:spLocks noChangeArrowheads="1"/>
          </p:cNvSpPr>
          <p:nvPr/>
        </p:nvSpPr>
        <p:spPr bwMode="auto">
          <a:xfrm>
            <a:off x="6390191" y="6440487"/>
            <a:ext cx="14176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30000"/>
              </a:spcBef>
              <a:buSzPct val="100000"/>
              <a:buFont typeface="Times New Roman" panose="02020603050405020304" pitchFamily="18" charset="0"/>
              <a:buNone/>
            </a:pPr>
            <a:r>
              <a:rPr lang="zh-CN" altLang="en-US" sz="2000" dirty="0">
                <a:solidFill>
                  <a:srgbClr val="CC0000"/>
                </a:solidFill>
                <a:latin typeface="Arial" panose="020B0604020202020204" pitchFamily="34" charset="0"/>
                <a:ea typeface="黑体" panose="02010609060101010101" pitchFamily="49" charset="-122"/>
                <a:cs typeface="Times New Roman" panose="02020603050405020304" pitchFamily="18" charset="0"/>
              </a:rPr>
              <a:t>这里 </a:t>
            </a:r>
            <a:r>
              <a:rPr lang="en-US" altLang="zh-CN" sz="2000" dirty="0">
                <a:solidFill>
                  <a:srgbClr val="CC0000"/>
                </a:solidFill>
                <a:latin typeface="Arial" panose="020B0604020202020204" pitchFamily="34" charset="0"/>
                <a:ea typeface="黑体" panose="02010609060101010101" pitchFamily="49" charset="-122"/>
                <a:cs typeface="Times New Roman" panose="02020603050405020304" pitchFamily="18" charset="0"/>
              </a:rPr>
              <a:t>C=3</a:t>
            </a:r>
          </a:p>
        </p:txBody>
      </p:sp>
      <p:sp>
        <p:nvSpPr>
          <p:cNvPr id="162" name="文本框 161">
            <a:extLst>
              <a:ext uri="{FF2B5EF4-FFF2-40B4-BE49-F238E27FC236}">
                <a16:creationId xmlns:a16="http://schemas.microsoft.com/office/drawing/2014/main" id="{D0CB3E86-6FED-4C3E-8C9C-7D9117A879BC}"/>
              </a:ext>
            </a:extLst>
          </p:cNvPr>
          <p:cNvSpPr txBox="1">
            <a:spLocks noChangeArrowheads="1"/>
          </p:cNvSpPr>
          <p:nvPr/>
        </p:nvSpPr>
        <p:spPr bwMode="auto">
          <a:xfrm>
            <a:off x="87313" y="3729038"/>
            <a:ext cx="2228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2000">
                <a:solidFill>
                  <a:schemeClr val="accent2"/>
                </a:solidFill>
                <a:ea typeface="宋体" panose="02010600030101010101" pitchFamily="2" charset="-122"/>
              </a:rPr>
              <a:t>例如</a:t>
            </a:r>
            <a:r>
              <a:rPr lang="en-US" altLang="zh-CN" sz="2000">
                <a:solidFill>
                  <a:schemeClr val="accent2"/>
                </a:solidFill>
                <a:ea typeface="宋体" panose="02010600030101010101" pitchFamily="2" charset="-122"/>
              </a:rPr>
              <a:t>,Beq</a:t>
            </a:r>
            <a:r>
              <a:rPr lang="zh-CN" altLang="en-US" sz="2000">
                <a:solidFill>
                  <a:schemeClr val="accent2"/>
                </a:solidFill>
                <a:ea typeface="宋体" panose="02010600030101010101" pitchFamily="2" charset="-122"/>
              </a:rPr>
              <a:t>指令转移地址为</a:t>
            </a:r>
            <a:r>
              <a:rPr lang="en-US" altLang="zh-CN" sz="2000">
                <a:solidFill>
                  <a:schemeClr val="accent2"/>
                </a:solidFill>
                <a:ea typeface="宋体" panose="02010600030101010101" pitchFamily="2" charset="-122"/>
              </a:rPr>
              <a:t>1000</a:t>
            </a:r>
            <a:r>
              <a:rPr lang="zh-CN" altLang="en-US" sz="2000">
                <a:solidFill>
                  <a:schemeClr val="accent2"/>
                </a:solidFill>
                <a:ea typeface="宋体" panose="02010600030101010101" pitchFamily="2" charset="-122"/>
              </a:rPr>
              <a:t>。</a:t>
            </a:r>
          </a:p>
        </p:txBody>
      </p:sp>
      <p:sp>
        <p:nvSpPr>
          <p:cNvPr id="2" name="文本框 1">
            <a:hlinkClick r:id="rId2" action="ppaction://hlinksldjump"/>
          </p:cNvPr>
          <p:cNvSpPr txBox="1"/>
          <p:nvPr/>
        </p:nvSpPr>
        <p:spPr>
          <a:xfrm>
            <a:off x="8302625" y="3167063"/>
            <a:ext cx="804863" cy="338554"/>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altLang="zh-CN" dirty="0" smtClean="0"/>
              <a:t>BACK</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62"/>
                                        </p:tgtEl>
                                        <p:attrNameLst>
                                          <p:attrName>style.visibility</p:attrName>
                                        </p:attrNameLst>
                                      </p:cBhvr>
                                      <p:to>
                                        <p:strVal val="visible"/>
                                      </p:to>
                                    </p:set>
                                  </p:childTnLst>
                                </p:cTn>
                              </p:par>
                            </p:childTnLst>
                          </p:cTn>
                        </p:par>
                        <p:par>
                          <p:cTn id="12" fill="hold" nodeType="afterGroup">
                            <p:stCondLst>
                              <p:cond delay="0"/>
                            </p:stCondLst>
                            <p:childTnLst>
                              <p:par>
                                <p:cTn id="13" presetID="22" presetClass="entr" presetSubtype="4" fill="hold" nodeType="afterEffect">
                                  <p:stCondLst>
                                    <p:cond delay="0"/>
                                  </p:stCondLst>
                                  <p:childTnLst>
                                    <p:set>
                                      <p:cBhvr>
                                        <p:cTn id="14" dur="1" fill="hold">
                                          <p:stCondLst>
                                            <p:cond delay="0"/>
                                          </p:stCondLst>
                                        </p:cTn>
                                        <p:tgtEl>
                                          <p:spTgt spid="159"/>
                                        </p:tgtEl>
                                        <p:attrNameLst>
                                          <p:attrName>style.visibility</p:attrName>
                                        </p:attrNameLst>
                                      </p:cBhvr>
                                      <p:to>
                                        <p:strVal val="visible"/>
                                      </p:to>
                                    </p:set>
                                    <p:animEffect transition="in" filter="wipe(down)">
                                      <p:cBhvr>
                                        <p:cTn id="15" dur="500"/>
                                        <p:tgtEl>
                                          <p:spTgt spid="159"/>
                                        </p:tgtEl>
                                      </p:cBhvr>
                                    </p:animEffect>
                                  </p:childTnLst>
                                </p:cTn>
                              </p:par>
                            </p:childTnLst>
                          </p:cTn>
                        </p:par>
                        <p:par>
                          <p:cTn id="16" fill="hold" nodeType="withGroup">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60">
                                            <p:txEl>
                                              <p:pRg st="0" end="0"/>
                                            </p:txEl>
                                          </p:spTgt>
                                        </p:tgtEl>
                                        <p:attrNameLst>
                                          <p:attrName>style.visibility</p:attrName>
                                        </p:attrNameLst>
                                      </p:cBhvr>
                                      <p:to>
                                        <p:strVal val="visible"/>
                                      </p:to>
                                    </p:set>
                                    <p:animEffect transition="in" filter="wipe(down)">
                                      <p:cBhvr>
                                        <p:cTn id="24" dur="500"/>
                                        <p:tgtEl>
                                          <p:spTgt spid="160">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60">
                                            <p:txEl>
                                              <p:pRg st="1" end="1"/>
                                            </p:txEl>
                                          </p:spTgt>
                                        </p:tgtEl>
                                        <p:attrNameLst>
                                          <p:attrName>style.visibility</p:attrName>
                                        </p:attrNameLst>
                                      </p:cBhvr>
                                      <p:to>
                                        <p:strVal val="visible"/>
                                      </p:to>
                                    </p:set>
                                    <p:animEffect transition="in" filter="wipe(down)">
                                      <p:cBhvr>
                                        <p:cTn id="29" dur="500"/>
                                        <p:tgtEl>
                                          <p:spTgt spid="160">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60">
                                            <p:txEl>
                                              <p:pRg st="2" end="2"/>
                                            </p:txEl>
                                          </p:spTgt>
                                        </p:tgtEl>
                                        <p:attrNameLst>
                                          <p:attrName>style.visibility</p:attrName>
                                        </p:attrNameLst>
                                      </p:cBhvr>
                                      <p:to>
                                        <p:strVal val="visible"/>
                                      </p:to>
                                    </p:set>
                                    <p:animEffect transition="in" filter="blinds(horizontal)">
                                      <p:cBhvr>
                                        <p:cTn id="34" dur="500"/>
                                        <p:tgtEl>
                                          <p:spTgt spid="160">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57"/>
                                        </p:tgtEl>
                                        <p:attrNameLst>
                                          <p:attrName>style.visibility</p:attrName>
                                        </p:attrNameLst>
                                      </p:cBhvr>
                                      <p:to>
                                        <p:strVal val="visible"/>
                                      </p:to>
                                    </p:set>
                                    <p:animEffect transition="in" filter="blinds(horizontal)">
                                      <p:cBhvr>
                                        <p:cTn id="39" dur="500"/>
                                        <p:tgtEl>
                                          <p:spTgt spid="157"/>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60">
                                            <p:txEl>
                                              <p:pRg st="3" end="3"/>
                                            </p:txEl>
                                          </p:spTgt>
                                        </p:tgtEl>
                                        <p:attrNameLst>
                                          <p:attrName>style.visibility</p:attrName>
                                        </p:attrNameLst>
                                      </p:cBhvr>
                                      <p:to>
                                        <p:strVal val="visible"/>
                                      </p:to>
                                    </p:set>
                                    <p:animEffect transition="in" filter="blinds(horizontal)">
                                      <p:cBhvr>
                                        <p:cTn id="44" dur="500"/>
                                        <p:tgtEl>
                                          <p:spTgt spid="160">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61"/>
                                        </p:tgtEl>
                                        <p:attrNameLst>
                                          <p:attrName>style.visibility</p:attrName>
                                        </p:attrNameLst>
                                      </p:cBhvr>
                                      <p:to>
                                        <p:strVal val="visible"/>
                                      </p:to>
                                    </p:set>
                                    <p:animEffect transition="in" filter="blinds(horizontal)">
                                      <p:cBhvr>
                                        <p:cTn id="49"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7" grpId="0" animBg="1"/>
      <p:bldP spid="161" grpId="0"/>
      <p:bldP spid="162" grpId="0"/>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31CD3201-A752-4440-9889-C8F3918E5401}"/>
              </a:ext>
            </a:extLst>
          </p:cNvPr>
          <p:cNvSpPr>
            <a:spLocks noGrp="1" noChangeArrowheads="1"/>
          </p:cNvSpPr>
          <p:nvPr>
            <p:ph type="title"/>
          </p:nvPr>
        </p:nvSpPr>
        <p:spPr>
          <a:xfrm>
            <a:off x="800100" y="228600"/>
            <a:ext cx="6862763" cy="373063"/>
          </a:xfrm>
        </p:spPr>
        <p:txBody>
          <a:bodyPr/>
          <a:lstStyle/>
          <a:p>
            <a:r>
              <a:rPr lang="zh-CN" altLang="en-US" dirty="0">
                <a:latin typeface="黑体" panose="02010609060101010101" pitchFamily="49" charset="-122"/>
                <a:ea typeface="黑体" panose="02010609060101010101" pitchFamily="49" charset="-122"/>
              </a:rPr>
              <a:t>控制冒险的解决方法</a:t>
            </a:r>
          </a:p>
        </p:txBody>
      </p:sp>
      <p:sp>
        <p:nvSpPr>
          <p:cNvPr id="161" name="Rectangle 3">
            <a:extLst>
              <a:ext uri="{FF2B5EF4-FFF2-40B4-BE49-F238E27FC236}">
                <a16:creationId xmlns:a16="http://schemas.microsoft.com/office/drawing/2014/main" id="{69157EC9-AFE2-4A24-ABA8-660EA41F01F3}"/>
              </a:ext>
            </a:extLst>
          </p:cNvPr>
          <p:cNvSpPr txBox="1">
            <a:spLocks noChangeArrowheads="1"/>
          </p:cNvSpPr>
          <p:nvPr/>
        </p:nvSpPr>
        <p:spPr bwMode="auto">
          <a:xfrm>
            <a:off x="125413" y="949809"/>
            <a:ext cx="9018587" cy="4203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marL="203200" indent="-203200">
              <a:spcBef>
                <a:spcPct val="30000"/>
              </a:spcBef>
              <a:buSzPct val="100000"/>
              <a:buFont typeface="Times New Roman" panose="02020603050405020304" pitchFamily="18" charset="0"/>
              <a:buChar char="°"/>
              <a:defRPr b="1">
                <a:solidFill>
                  <a:schemeClr val="tx1"/>
                </a:solidFill>
                <a:latin typeface="Arial" panose="020B0604020202020204" pitchFamily="34" charset="0"/>
              </a:defRPr>
            </a:lvl1pPr>
            <a:lvl2pPr marL="685800" indent="-190500">
              <a:lnSpc>
                <a:spcPct val="85000"/>
              </a:lnSpc>
              <a:spcBef>
                <a:spcPct val="40000"/>
              </a:spcBef>
              <a:buSzPct val="100000"/>
              <a:buChar char="•"/>
              <a:defRPr b="1">
                <a:solidFill>
                  <a:schemeClr val="accent2"/>
                </a:solidFill>
                <a:latin typeface="Arial" panose="020B0604020202020204" pitchFamily="34" charset="0"/>
              </a:defRPr>
            </a:lvl2pPr>
            <a:lvl3pPr marL="1257300" indent="-342900">
              <a:lnSpc>
                <a:spcPct val="85000"/>
              </a:lnSpc>
              <a:spcBef>
                <a:spcPct val="40000"/>
              </a:spcBef>
              <a:buSzPct val="100000"/>
              <a:buChar char="-"/>
              <a:defRPr b="1">
                <a:solidFill>
                  <a:srgbClr val="990000"/>
                </a:solidFill>
                <a:latin typeface="Arial" panose="020B0604020202020204" pitchFamily="34" charset="0"/>
              </a:defRPr>
            </a:lvl3pPr>
            <a:lvl4pPr marL="1714500" indent="-342900">
              <a:spcBef>
                <a:spcPct val="20000"/>
              </a:spcBef>
              <a:buChar char="–"/>
              <a:defRPr sz="2000">
                <a:solidFill>
                  <a:schemeClr val="tx1"/>
                </a:solidFill>
                <a:latin typeface="Times New Roman" panose="02020603050405020304" pitchFamily="18" charset="0"/>
              </a:defRPr>
            </a:lvl4pPr>
            <a:lvl5pPr marL="2171700" indent="-342900">
              <a:spcBef>
                <a:spcPct val="20000"/>
              </a:spcBef>
              <a:buChar char="»"/>
              <a:defRPr sz="2000">
                <a:solidFill>
                  <a:schemeClr val="tx1"/>
                </a:solidFill>
                <a:latin typeface="Times New Roman" panose="02020603050405020304" pitchFamily="18" charset="0"/>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20000"/>
              </a:spcBef>
            </a:pPr>
            <a:r>
              <a:rPr lang="zh-CN" altLang="en-US" sz="1900" dirty="0">
                <a:solidFill>
                  <a:srgbClr val="FF0000"/>
                </a:solidFill>
                <a:ea typeface="黑体" panose="02010609060101010101" pitchFamily="49" charset="-122"/>
              </a:rPr>
              <a:t>方法</a:t>
            </a:r>
            <a:r>
              <a:rPr lang="en-US" altLang="zh-CN" sz="1900" dirty="0">
                <a:solidFill>
                  <a:srgbClr val="FF0000"/>
                </a:solidFill>
                <a:ea typeface="黑体" panose="02010609060101010101" pitchFamily="49" charset="-122"/>
              </a:rPr>
              <a:t>1</a:t>
            </a:r>
            <a:r>
              <a:rPr lang="zh-CN" altLang="en-US" sz="1900" dirty="0">
                <a:ea typeface="黑体" panose="02010609060101010101" pitchFamily="49" charset="-122"/>
              </a:rPr>
              <a:t>：硬件上阻塞（</a:t>
            </a:r>
            <a:r>
              <a:rPr lang="en-US" altLang="zh-CN" sz="1900" dirty="0">
                <a:ea typeface="黑体" panose="02010609060101010101" pitchFamily="49" charset="-122"/>
              </a:rPr>
              <a:t>stall</a:t>
            </a:r>
            <a:r>
              <a:rPr lang="zh-CN" altLang="en-US" sz="1900" dirty="0">
                <a:ea typeface="黑体" panose="02010609060101010101" pitchFamily="49" charset="-122"/>
              </a:rPr>
              <a:t>）分支指令后三条指令的执行</a:t>
            </a:r>
          </a:p>
          <a:p>
            <a:pPr lvl="1">
              <a:lnSpc>
                <a:spcPct val="100000"/>
              </a:lnSpc>
              <a:spcBef>
                <a:spcPct val="20000"/>
              </a:spcBef>
            </a:pPr>
            <a:r>
              <a:rPr lang="zh-CN" altLang="en-US" sz="1900" dirty="0">
                <a:ea typeface="黑体" panose="02010609060101010101" pitchFamily="49" charset="-122"/>
              </a:rPr>
              <a:t>使后面三条指令清</a:t>
            </a:r>
            <a:r>
              <a:rPr lang="en-US" altLang="zh-CN" sz="1900" dirty="0">
                <a:ea typeface="黑体" panose="02010609060101010101" pitchFamily="49" charset="-122"/>
              </a:rPr>
              <a:t>0</a:t>
            </a:r>
            <a:r>
              <a:rPr lang="zh-CN" altLang="en-US" sz="1900" dirty="0">
                <a:ea typeface="黑体" panose="02010609060101010101" pitchFamily="49" charset="-122"/>
              </a:rPr>
              <a:t>或 其操作信号清</a:t>
            </a:r>
            <a:r>
              <a:rPr lang="en-US" altLang="zh-CN" sz="1900" dirty="0">
                <a:ea typeface="黑体" panose="02010609060101010101" pitchFamily="49" charset="-122"/>
              </a:rPr>
              <a:t>0</a:t>
            </a:r>
            <a:r>
              <a:rPr lang="zh-CN" altLang="en-US" sz="1900" dirty="0">
                <a:ea typeface="黑体" panose="02010609060101010101" pitchFamily="49" charset="-122"/>
              </a:rPr>
              <a:t>，即插入三个气泡。</a:t>
            </a:r>
          </a:p>
          <a:p>
            <a:pPr>
              <a:spcBef>
                <a:spcPct val="20000"/>
              </a:spcBef>
            </a:pPr>
            <a:r>
              <a:rPr lang="zh-CN" altLang="en-US" sz="1900" dirty="0">
                <a:solidFill>
                  <a:srgbClr val="FF0000"/>
                </a:solidFill>
                <a:ea typeface="黑体" panose="02010609060101010101" pitchFamily="49" charset="-122"/>
              </a:rPr>
              <a:t>方法</a:t>
            </a:r>
            <a:r>
              <a:rPr lang="en-US" altLang="zh-CN" sz="1900" dirty="0">
                <a:solidFill>
                  <a:srgbClr val="FF0000"/>
                </a:solidFill>
                <a:ea typeface="黑体" panose="02010609060101010101" pitchFamily="49" charset="-122"/>
              </a:rPr>
              <a:t>2</a:t>
            </a:r>
            <a:r>
              <a:rPr lang="zh-CN" altLang="en-US" sz="1900" dirty="0">
                <a:ea typeface="黑体" panose="02010609060101010101" pitchFamily="49" charset="-122"/>
              </a:rPr>
              <a:t>：软件上插入三条“</a:t>
            </a:r>
            <a:r>
              <a:rPr lang="en-US" altLang="zh-CN" sz="1900" dirty="0">
                <a:ea typeface="黑体" panose="02010609060101010101" pitchFamily="49" charset="-122"/>
              </a:rPr>
              <a:t>NOP”</a:t>
            </a:r>
            <a:r>
              <a:rPr lang="zh-CN" altLang="en-US" sz="1900" dirty="0">
                <a:ea typeface="黑体" panose="02010609060101010101" pitchFamily="49" charset="-122"/>
              </a:rPr>
              <a:t>指令</a:t>
            </a:r>
          </a:p>
          <a:p>
            <a:pPr>
              <a:spcBef>
                <a:spcPct val="20000"/>
              </a:spcBef>
              <a:buFont typeface="Times New Roman" panose="02020603050405020304" pitchFamily="18" charset="0"/>
              <a:buNone/>
            </a:pPr>
            <a:r>
              <a:rPr lang="zh-CN" altLang="en-US" sz="1900" dirty="0">
                <a:ea typeface="黑体" panose="02010609060101010101" pitchFamily="49" charset="-122"/>
              </a:rPr>
              <a:t>    </a:t>
            </a:r>
            <a:r>
              <a:rPr lang="zh-CN" altLang="en-US" sz="1900" dirty="0">
                <a:solidFill>
                  <a:srgbClr val="008000"/>
                </a:solidFill>
                <a:ea typeface="黑体" panose="02010609060101010101" pitchFamily="49" charset="-122"/>
              </a:rPr>
              <a:t>（以上两种方法的效率太低，需结合分支预测进行）</a:t>
            </a:r>
          </a:p>
          <a:p>
            <a:pPr>
              <a:spcBef>
                <a:spcPct val="20000"/>
              </a:spcBef>
            </a:pPr>
            <a:r>
              <a:rPr lang="zh-CN" altLang="en-US" sz="1900" dirty="0">
                <a:solidFill>
                  <a:srgbClr val="FF0000"/>
                </a:solidFill>
                <a:ea typeface="黑体" panose="02010609060101010101" pitchFamily="49" charset="-122"/>
              </a:rPr>
              <a:t>方法</a:t>
            </a:r>
            <a:r>
              <a:rPr lang="en-US" altLang="zh-CN" sz="1900" dirty="0">
                <a:solidFill>
                  <a:srgbClr val="FF0000"/>
                </a:solidFill>
                <a:ea typeface="黑体" panose="02010609060101010101" pitchFamily="49" charset="-122"/>
              </a:rPr>
              <a:t>3</a:t>
            </a:r>
            <a:r>
              <a:rPr lang="zh-CN" altLang="en-US" sz="1900" dirty="0">
                <a:ea typeface="黑体" panose="02010609060101010101" pitchFamily="49" charset="-122"/>
              </a:rPr>
              <a:t>：分支预测（</a:t>
            </a:r>
            <a:r>
              <a:rPr lang="en-US" altLang="zh-CN" sz="1900" dirty="0">
                <a:ea typeface="黑体" panose="02010609060101010101" pitchFamily="49" charset="-122"/>
              </a:rPr>
              <a:t>Predict</a:t>
            </a:r>
            <a:r>
              <a:rPr lang="zh-CN" altLang="en-US" sz="1900" dirty="0">
                <a:ea typeface="黑体" panose="02010609060101010101" pitchFamily="49" charset="-122"/>
              </a:rPr>
              <a:t>）</a:t>
            </a:r>
            <a:endParaRPr lang="en-US" altLang="zh-CN" sz="1900" dirty="0">
              <a:ea typeface="黑体" panose="02010609060101010101" pitchFamily="49" charset="-122"/>
            </a:endParaRPr>
          </a:p>
          <a:p>
            <a:pPr lvl="1">
              <a:lnSpc>
                <a:spcPct val="100000"/>
              </a:lnSpc>
              <a:spcBef>
                <a:spcPct val="20000"/>
              </a:spcBef>
            </a:pPr>
            <a:r>
              <a:rPr lang="zh-CN" altLang="en-US" sz="1900" dirty="0">
                <a:ea typeface="黑体" panose="02010609060101010101" pitchFamily="49" charset="-122"/>
              </a:rPr>
              <a:t>简单（静态）预测：</a:t>
            </a:r>
          </a:p>
          <a:p>
            <a:pPr lvl="2">
              <a:lnSpc>
                <a:spcPct val="100000"/>
              </a:lnSpc>
              <a:spcBef>
                <a:spcPct val="20000"/>
              </a:spcBef>
            </a:pPr>
            <a:r>
              <a:rPr lang="zh-CN" altLang="en-US" sz="1900" dirty="0">
                <a:ea typeface="黑体" panose="02010609060101010101" pitchFamily="49" charset="-122"/>
              </a:rPr>
              <a:t>总是预测条件不满足</a:t>
            </a:r>
            <a:r>
              <a:rPr lang="en-US" altLang="zh-CN" sz="1900" dirty="0">
                <a:ea typeface="黑体" panose="02010609060101010101" pitchFamily="49" charset="-122"/>
              </a:rPr>
              <a:t>(not taken)</a:t>
            </a:r>
            <a:r>
              <a:rPr lang="zh-CN" altLang="en-US" sz="1900" dirty="0">
                <a:ea typeface="黑体" panose="02010609060101010101" pitchFamily="49" charset="-122"/>
              </a:rPr>
              <a:t>，即：继续执行分支指令的后续</a:t>
            </a:r>
            <a:r>
              <a:rPr lang="zh-CN" altLang="en-US" sz="1900" dirty="0" smtClean="0">
                <a:ea typeface="黑体" panose="02010609060101010101" pitchFamily="49" charset="-122"/>
              </a:rPr>
              <a:t>指令。</a:t>
            </a:r>
            <a:endParaRPr lang="zh-CN" altLang="en-US" sz="1900" dirty="0">
              <a:ea typeface="黑体" panose="02010609060101010101" pitchFamily="49" charset="-122"/>
            </a:endParaRPr>
          </a:p>
          <a:p>
            <a:pPr lvl="1">
              <a:lnSpc>
                <a:spcPct val="100000"/>
              </a:lnSpc>
              <a:spcBef>
                <a:spcPct val="20000"/>
              </a:spcBef>
            </a:pPr>
            <a:r>
              <a:rPr lang="zh-CN" altLang="en-US" sz="1900" dirty="0" smtClean="0">
                <a:ea typeface="黑体" panose="02010609060101010101" pitchFamily="49" charset="-122"/>
              </a:rPr>
              <a:t>动态</a:t>
            </a:r>
            <a:r>
              <a:rPr lang="zh-CN" altLang="en-US" sz="1900" dirty="0">
                <a:ea typeface="黑体" panose="02010609060101010101" pitchFamily="49" charset="-122"/>
              </a:rPr>
              <a:t>预测：</a:t>
            </a:r>
          </a:p>
          <a:p>
            <a:pPr lvl="2">
              <a:lnSpc>
                <a:spcPct val="100000"/>
              </a:lnSpc>
              <a:spcBef>
                <a:spcPct val="20000"/>
              </a:spcBef>
            </a:pPr>
            <a:r>
              <a:rPr lang="zh-CN" altLang="en-US" sz="1900" dirty="0">
                <a:ea typeface="黑体" panose="02010609060101010101" pitchFamily="49" charset="-122"/>
              </a:rPr>
              <a:t>根据程序执行的历史情况进行动态预测调整，能达</a:t>
            </a:r>
            <a:r>
              <a:rPr lang="en-US" altLang="zh-CN" sz="1900" dirty="0">
                <a:ea typeface="黑体" panose="02010609060101010101" pitchFamily="49" charset="-122"/>
              </a:rPr>
              <a:t>90%</a:t>
            </a:r>
            <a:r>
              <a:rPr lang="zh-CN" altLang="en-US" sz="1900" dirty="0">
                <a:ea typeface="黑体" panose="02010609060101010101" pitchFamily="49" charset="-122"/>
              </a:rPr>
              <a:t>的预测准确率。</a:t>
            </a:r>
          </a:p>
          <a:p>
            <a:pPr>
              <a:spcBef>
                <a:spcPct val="20000"/>
              </a:spcBef>
            </a:pPr>
            <a:r>
              <a:rPr lang="zh-CN" altLang="en-US" sz="1900" dirty="0">
                <a:solidFill>
                  <a:srgbClr val="FF0000"/>
                </a:solidFill>
                <a:ea typeface="黑体" panose="02010609060101010101" pitchFamily="49" charset="-122"/>
              </a:rPr>
              <a:t>方法</a:t>
            </a:r>
            <a:r>
              <a:rPr lang="en-US" altLang="zh-CN" sz="1900" dirty="0">
                <a:solidFill>
                  <a:srgbClr val="FF0000"/>
                </a:solidFill>
                <a:ea typeface="黑体" panose="02010609060101010101" pitchFamily="49" charset="-122"/>
              </a:rPr>
              <a:t>4</a:t>
            </a:r>
            <a:r>
              <a:rPr lang="zh-CN" altLang="en-US" sz="1900" dirty="0">
                <a:ea typeface="黑体" panose="02010609060101010101" pitchFamily="49" charset="-122"/>
              </a:rPr>
              <a:t>：延迟分支（</a:t>
            </a:r>
            <a:r>
              <a:rPr lang="en-US" altLang="zh-CN" sz="1900" dirty="0">
                <a:ea typeface="黑体" panose="02010609060101010101" pitchFamily="49" charset="-122"/>
              </a:rPr>
              <a:t>Delayed branch</a:t>
            </a:r>
            <a:r>
              <a:rPr lang="zh-CN" altLang="en-US" sz="1900" dirty="0">
                <a:ea typeface="黑体" panose="02010609060101010101" pitchFamily="49" charset="-122"/>
              </a:rPr>
              <a:t>）（通过编译程序优化指令顺序！）</a:t>
            </a:r>
          </a:p>
          <a:p>
            <a:pPr lvl="1">
              <a:lnSpc>
                <a:spcPct val="100000"/>
              </a:lnSpc>
              <a:spcBef>
                <a:spcPct val="20000"/>
              </a:spcBef>
            </a:pPr>
            <a:r>
              <a:rPr lang="zh-CN" altLang="en-US" sz="1900" dirty="0">
                <a:ea typeface="黑体" panose="02010609060101010101" pitchFamily="49" charset="-122"/>
              </a:rPr>
              <a:t>把分支指令前面与分支指令无关的指令调到分支指令后执行，也称</a:t>
            </a:r>
            <a:r>
              <a:rPr lang="zh-CN" altLang="en-US" sz="1900" dirty="0">
                <a:solidFill>
                  <a:srgbClr val="008000"/>
                </a:solidFill>
                <a:ea typeface="黑体" panose="02010609060101010101" pitchFamily="49" charset="-122"/>
              </a:rPr>
              <a:t>延迟</a:t>
            </a:r>
            <a:r>
              <a:rPr lang="zh-CN" altLang="en-US" sz="1900" dirty="0" smtClean="0">
                <a:solidFill>
                  <a:srgbClr val="008000"/>
                </a:solidFill>
                <a:ea typeface="黑体" panose="02010609060101010101" pitchFamily="49" charset="-122"/>
              </a:rPr>
              <a:t>转移</a:t>
            </a:r>
            <a:endParaRPr lang="en-US" altLang="zh-CN" sz="1900" dirty="0" smtClean="0">
              <a:solidFill>
                <a:srgbClr val="008000"/>
              </a:solidFill>
              <a:ea typeface="黑体" panose="02010609060101010101" pitchFamily="49" charset="-122"/>
            </a:endParaRPr>
          </a:p>
          <a:p>
            <a:pPr marL="0" indent="0">
              <a:spcBef>
                <a:spcPct val="20000"/>
              </a:spcBef>
              <a:buNone/>
            </a:pPr>
            <a:endParaRPr lang="zh-CN" altLang="en-US" sz="1900" dirty="0">
              <a:solidFill>
                <a:srgbClr val="008000"/>
              </a:solidFill>
              <a:ea typeface="黑体" panose="02010609060101010101"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61">
                                            <p:txEl>
                                              <p:pRg st="0" end="0"/>
                                            </p:txEl>
                                          </p:spTgt>
                                        </p:tgtEl>
                                        <p:attrNameLst>
                                          <p:attrName>style.visibility</p:attrName>
                                        </p:attrNameLst>
                                      </p:cBhvr>
                                      <p:to>
                                        <p:strVal val="visible"/>
                                      </p:to>
                                    </p:set>
                                    <p:animEffect transition="in" filter="wipe(down)">
                                      <p:cBhvr>
                                        <p:cTn id="7" dur="500"/>
                                        <p:tgtEl>
                                          <p:spTgt spid="16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1">
                                            <p:txEl>
                                              <p:pRg st="1" end="1"/>
                                            </p:txEl>
                                          </p:spTgt>
                                        </p:tgtEl>
                                        <p:attrNameLst>
                                          <p:attrName>style.visibility</p:attrName>
                                        </p:attrNameLst>
                                      </p:cBhvr>
                                      <p:to>
                                        <p:strVal val="visible"/>
                                      </p:to>
                                    </p:set>
                                    <p:animEffect transition="in" filter="blinds(horizontal)">
                                      <p:cBhvr>
                                        <p:cTn id="12" dur="500"/>
                                        <p:tgtEl>
                                          <p:spTgt spid="16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61">
                                            <p:txEl>
                                              <p:pRg st="2" end="2"/>
                                            </p:txEl>
                                          </p:spTgt>
                                        </p:tgtEl>
                                        <p:attrNameLst>
                                          <p:attrName>style.visibility</p:attrName>
                                        </p:attrNameLst>
                                      </p:cBhvr>
                                      <p:to>
                                        <p:strVal val="visible"/>
                                      </p:to>
                                    </p:set>
                                    <p:animEffect transition="in" filter="wipe(down)">
                                      <p:cBhvr>
                                        <p:cTn id="17" dur="500"/>
                                        <p:tgtEl>
                                          <p:spTgt spid="16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61">
                                            <p:txEl>
                                              <p:pRg st="3" end="3"/>
                                            </p:txEl>
                                          </p:spTgt>
                                        </p:tgtEl>
                                        <p:attrNameLst>
                                          <p:attrName>style.visibility</p:attrName>
                                        </p:attrNameLst>
                                      </p:cBhvr>
                                      <p:to>
                                        <p:strVal val="visible"/>
                                      </p:to>
                                    </p:set>
                                    <p:animEffect transition="in" filter="blinds(horizontal)">
                                      <p:cBhvr>
                                        <p:cTn id="22" dur="500"/>
                                        <p:tgtEl>
                                          <p:spTgt spid="16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61">
                                            <p:txEl>
                                              <p:pRg st="4" end="4"/>
                                            </p:txEl>
                                          </p:spTgt>
                                        </p:tgtEl>
                                        <p:attrNameLst>
                                          <p:attrName>style.visibility</p:attrName>
                                        </p:attrNameLst>
                                      </p:cBhvr>
                                      <p:to>
                                        <p:strVal val="visible"/>
                                      </p:to>
                                    </p:set>
                                    <p:animEffect transition="in" filter="wipe(down)">
                                      <p:cBhvr>
                                        <p:cTn id="27" dur="500"/>
                                        <p:tgtEl>
                                          <p:spTgt spid="16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161">
                                            <p:txEl>
                                              <p:pRg st="5" end="5"/>
                                            </p:txEl>
                                          </p:spTgt>
                                        </p:tgtEl>
                                        <p:attrNameLst>
                                          <p:attrName>style.visibility</p:attrName>
                                        </p:attrNameLst>
                                      </p:cBhvr>
                                      <p:to>
                                        <p:strVal val="visible"/>
                                      </p:to>
                                    </p:set>
                                    <p:animEffect transition="in" filter="wipe(down)">
                                      <p:cBhvr>
                                        <p:cTn id="32" dur="500"/>
                                        <p:tgtEl>
                                          <p:spTgt spid="16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61">
                                            <p:txEl>
                                              <p:pRg st="6" end="6"/>
                                            </p:txEl>
                                          </p:spTgt>
                                        </p:tgtEl>
                                        <p:attrNameLst>
                                          <p:attrName>style.visibility</p:attrName>
                                        </p:attrNameLst>
                                      </p:cBhvr>
                                      <p:to>
                                        <p:strVal val="visible"/>
                                      </p:to>
                                    </p:set>
                                    <p:animEffect transition="in" filter="blinds(horizontal)">
                                      <p:cBhvr>
                                        <p:cTn id="37" dur="500"/>
                                        <p:tgtEl>
                                          <p:spTgt spid="16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161">
                                            <p:txEl>
                                              <p:pRg st="7" end="7"/>
                                            </p:txEl>
                                          </p:spTgt>
                                        </p:tgtEl>
                                        <p:attrNameLst>
                                          <p:attrName>style.visibility</p:attrName>
                                        </p:attrNameLst>
                                      </p:cBhvr>
                                      <p:to>
                                        <p:strVal val="visible"/>
                                      </p:to>
                                    </p:set>
                                    <p:animEffect transition="in" filter="wipe(down)">
                                      <p:cBhvr>
                                        <p:cTn id="42" dur="500"/>
                                        <p:tgtEl>
                                          <p:spTgt spid="16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61">
                                            <p:txEl>
                                              <p:pRg st="8" end="8"/>
                                            </p:txEl>
                                          </p:spTgt>
                                        </p:tgtEl>
                                        <p:attrNameLst>
                                          <p:attrName>style.visibility</p:attrName>
                                        </p:attrNameLst>
                                      </p:cBhvr>
                                      <p:to>
                                        <p:strVal val="visible"/>
                                      </p:to>
                                    </p:set>
                                    <p:animEffect transition="in" filter="blinds(horizontal)">
                                      <p:cBhvr>
                                        <p:cTn id="47" dur="500"/>
                                        <p:tgtEl>
                                          <p:spTgt spid="16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161">
                                            <p:txEl>
                                              <p:pRg st="9" end="9"/>
                                            </p:txEl>
                                          </p:spTgt>
                                        </p:tgtEl>
                                        <p:attrNameLst>
                                          <p:attrName>style.visibility</p:attrName>
                                        </p:attrNameLst>
                                      </p:cBhvr>
                                      <p:to>
                                        <p:strVal val="visible"/>
                                      </p:to>
                                    </p:set>
                                    <p:animEffect transition="in" filter="wipe(down)">
                                      <p:cBhvr>
                                        <p:cTn id="52" dur="500"/>
                                        <p:tgtEl>
                                          <p:spTgt spid="16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161">
                                            <p:txEl>
                                              <p:pRg st="10" end="10"/>
                                            </p:txEl>
                                          </p:spTgt>
                                        </p:tgtEl>
                                        <p:attrNameLst>
                                          <p:attrName>style.visibility</p:attrName>
                                        </p:attrNameLst>
                                      </p:cBhvr>
                                      <p:to>
                                        <p:strVal val="visible"/>
                                      </p:to>
                                    </p:set>
                                    <p:animEffect transition="in" filter="blinds(horizontal)">
                                      <p:cBhvr>
                                        <p:cTn id="57" dur="500"/>
                                        <p:tgtEl>
                                          <p:spTgt spid="16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354828" y="190500"/>
            <a:ext cx="4026342" cy="372603"/>
          </a:xfrm>
        </p:spPr>
        <p:txBody>
          <a:bodyPr/>
          <a:lstStyle/>
          <a:p>
            <a:r>
              <a:rPr lang="zh-CN" altLang="en-US" dirty="0" smtClean="0">
                <a:solidFill>
                  <a:srgbClr val="FF0000"/>
                </a:solidFill>
                <a:latin typeface="黑体" panose="02010609060101010101" pitchFamily="49" charset="-122"/>
                <a:ea typeface="黑体" panose="02010609060101010101" pitchFamily="49" charset="-122"/>
              </a:rPr>
              <a:t>简单（静态）分支预测方法</a:t>
            </a:r>
          </a:p>
        </p:txBody>
      </p:sp>
      <p:sp>
        <p:nvSpPr>
          <p:cNvPr id="224259" name="Rectangle 3"/>
          <p:cNvSpPr>
            <a:spLocks noGrp="1" noChangeArrowheads="1"/>
          </p:cNvSpPr>
          <p:nvPr>
            <p:ph type="body" idx="1"/>
          </p:nvPr>
        </p:nvSpPr>
        <p:spPr>
          <a:xfrm>
            <a:off x="220663" y="885825"/>
            <a:ext cx="8732506" cy="5137304"/>
          </a:xfrm>
        </p:spPr>
        <p:txBody>
          <a:bodyPr/>
          <a:lstStyle/>
          <a:p>
            <a:pPr>
              <a:spcBef>
                <a:spcPct val="25000"/>
              </a:spcBef>
            </a:pPr>
            <a:r>
              <a:rPr lang="zh-CN" altLang="en-US" sz="2000" dirty="0" smtClean="0">
                <a:ea typeface="黑体" panose="02010609060101010101" pitchFamily="49" charset="-122"/>
              </a:rPr>
              <a:t>基本</a:t>
            </a:r>
            <a:r>
              <a:rPr lang="zh-CN" altLang="en-US" sz="2000" dirty="0">
                <a:ea typeface="黑体" panose="02010609060101010101" pitchFamily="49" charset="-122"/>
              </a:rPr>
              <a:t>方</a:t>
            </a:r>
            <a:r>
              <a:rPr lang="zh-CN" altLang="en-US" sz="2000" dirty="0" smtClean="0">
                <a:ea typeface="黑体" panose="02010609060101010101" pitchFamily="49" charset="-122"/>
              </a:rPr>
              <a:t>法</a:t>
            </a:r>
          </a:p>
          <a:p>
            <a:pPr lvl="1">
              <a:lnSpc>
                <a:spcPct val="100000"/>
              </a:lnSpc>
              <a:spcBef>
                <a:spcPct val="25000"/>
              </a:spcBef>
            </a:pPr>
            <a:r>
              <a:rPr lang="zh-CN" altLang="en-US" sz="2000" dirty="0" smtClean="0">
                <a:ea typeface="黑体" panose="02010609060101010101" pitchFamily="49" charset="-122"/>
              </a:rPr>
              <a:t>总是预测条件不满足</a:t>
            </a:r>
            <a:r>
              <a:rPr lang="en-US" altLang="zh-CN" sz="2000" dirty="0" smtClean="0">
                <a:ea typeface="黑体" panose="02010609060101010101" pitchFamily="49" charset="-122"/>
              </a:rPr>
              <a:t>(not taken)</a:t>
            </a:r>
            <a:r>
              <a:rPr lang="zh-CN" altLang="en-US" sz="2000" dirty="0" smtClean="0">
                <a:ea typeface="黑体" panose="02010609060101010101" pitchFamily="49" charset="-122"/>
              </a:rPr>
              <a:t>，即：继续执行分支指令的后续指令</a:t>
            </a:r>
          </a:p>
          <a:p>
            <a:pPr lvl="1">
              <a:lnSpc>
                <a:spcPct val="100000"/>
              </a:lnSpc>
              <a:spcBef>
                <a:spcPct val="25000"/>
              </a:spcBef>
            </a:pPr>
            <a:r>
              <a:rPr lang="zh-CN" altLang="en-US" sz="2000" dirty="0" smtClean="0">
                <a:ea typeface="黑体" panose="02010609060101010101" pitchFamily="49" charset="-122"/>
              </a:rPr>
              <a:t>预测失败时，需把流水线中</a:t>
            </a:r>
            <a:r>
              <a:rPr lang="zh-CN" altLang="en-US" sz="2000" dirty="0" smtClean="0">
                <a:ea typeface="黑体" panose="02010609060101010101" pitchFamily="49" charset="-122"/>
                <a:hlinkClick r:id="rId2" action="ppaction://hlinksldjump"/>
              </a:rPr>
              <a:t>三条错误预测指令</a:t>
            </a:r>
            <a:r>
              <a:rPr lang="zh-CN" altLang="en-US" sz="2000" dirty="0" smtClean="0">
                <a:ea typeface="黑体" panose="02010609060101010101" pitchFamily="49" charset="-122"/>
              </a:rPr>
              <a:t>丢弃掉 </a:t>
            </a:r>
          </a:p>
          <a:p>
            <a:pPr lvl="2">
              <a:lnSpc>
                <a:spcPct val="100000"/>
              </a:lnSpc>
              <a:spcBef>
                <a:spcPct val="25000"/>
              </a:spcBef>
            </a:pPr>
            <a:r>
              <a:rPr lang="zh-CN" altLang="en-US" sz="2000" dirty="0" smtClean="0">
                <a:ea typeface="黑体" panose="02010609060101010101" pitchFamily="49" charset="-122"/>
              </a:rPr>
              <a:t>将被丢弃指令的控制信号值或指令设置为</a:t>
            </a:r>
            <a:r>
              <a:rPr lang="en-US" altLang="zh-CN" sz="2000" dirty="0" smtClean="0">
                <a:ea typeface="黑体" panose="02010609060101010101" pitchFamily="49" charset="-122"/>
              </a:rPr>
              <a:t>0</a:t>
            </a:r>
            <a:endParaRPr lang="zh-CN" altLang="en-US" sz="2000" dirty="0" smtClean="0">
              <a:ea typeface="黑体" panose="02010609060101010101" pitchFamily="49" charset="-122"/>
            </a:endParaRPr>
          </a:p>
          <a:p>
            <a:pPr lvl="2">
              <a:lnSpc>
                <a:spcPct val="100000"/>
              </a:lnSpc>
              <a:spcBef>
                <a:spcPct val="25000"/>
              </a:spcBef>
              <a:buFontTx/>
              <a:buNone/>
            </a:pPr>
            <a:r>
              <a:rPr lang="zh-CN" altLang="en-US" sz="2000" dirty="0" smtClean="0">
                <a:solidFill>
                  <a:srgbClr val="008000"/>
                </a:solidFill>
                <a:ea typeface="黑体" panose="02010609060101010101" pitchFamily="49" charset="-122"/>
              </a:rPr>
              <a:t>   （注：涉及到当时在</a:t>
            </a:r>
            <a:r>
              <a:rPr lang="en-US" altLang="zh-CN" sz="2000" dirty="0" smtClean="0">
                <a:solidFill>
                  <a:srgbClr val="008000"/>
                </a:solidFill>
                <a:ea typeface="黑体" panose="02010609060101010101" pitchFamily="49" charset="-122"/>
              </a:rPr>
              <a:t>IF</a:t>
            </a:r>
            <a:r>
              <a:rPr lang="zh-CN" altLang="en-US" sz="2000" dirty="0" smtClean="0">
                <a:solidFill>
                  <a:srgbClr val="008000"/>
                </a:solidFill>
                <a:ea typeface="黑体" panose="02010609060101010101" pitchFamily="49" charset="-122"/>
              </a:rPr>
              <a:t>、</a:t>
            </a:r>
            <a:r>
              <a:rPr lang="en-US" altLang="zh-CN" sz="2000" dirty="0" smtClean="0">
                <a:solidFill>
                  <a:srgbClr val="008000"/>
                </a:solidFill>
                <a:ea typeface="黑体" panose="02010609060101010101" pitchFamily="49" charset="-122"/>
              </a:rPr>
              <a:t>ID</a:t>
            </a:r>
            <a:r>
              <a:rPr lang="zh-CN" altLang="en-US" sz="2000" dirty="0" smtClean="0">
                <a:solidFill>
                  <a:srgbClr val="008000"/>
                </a:solidFill>
                <a:ea typeface="黑体" panose="02010609060101010101" pitchFamily="49" charset="-122"/>
              </a:rPr>
              <a:t>和</a:t>
            </a:r>
            <a:r>
              <a:rPr lang="en-US" altLang="zh-CN" sz="2000" dirty="0" smtClean="0">
                <a:solidFill>
                  <a:srgbClr val="008000"/>
                </a:solidFill>
                <a:ea typeface="黑体" panose="02010609060101010101" pitchFamily="49" charset="-122"/>
              </a:rPr>
              <a:t>EX</a:t>
            </a:r>
            <a:r>
              <a:rPr lang="zh-CN" altLang="en-US" sz="2000" dirty="0" smtClean="0">
                <a:solidFill>
                  <a:srgbClr val="008000"/>
                </a:solidFill>
                <a:ea typeface="黑体" panose="02010609060101010101" pitchFamily="49" charset="-122"/>
              </a:rPr>
              <a:t>三个阶段的指令）</a:t>
            </a:r>
          </a:p>
          <a:p>
            <a:pPr>
              <a:spcBef>
                <a:spcPct val="25000"/>
              </a:spcBef>
            </a:pPr>
            <a:r>
              <a:rPr lang="zh-CN" altLang="en-US" sz="2000" dirty="0" smtClean="0">
                <a:ea typeface="黑体" panose="02010609060101010101" pitchFamily="49" charset="-122"/>
              </a:rPr>
              <a:t>性能</a:t>
            </a:r>
          </a:p>
          <a:p>
            <a:pPr lvl="1">
              <a:lnSpc>
                <a:spcPct val="100000"/>
              </a:lnSpc>
              <a:spcBef>
                <a:spcPct val="25000"/>
              </a:spcBef>
            </a:pPr>
            <a:r>
              <a:rPr lang="zh-CN" altLang="en-US" sz="2000" dirty="0" smtClean="0">
                <a:ea typeface="黑体" panose="02010609060101010101" pitchFamily="49" charset="-122"/>
              </a:rPr>
              <a:t>如果转移概率是</a:t>
            </a:r>
            <a:r>
              <a:rPr lang="en-US" altLang="zh-CN" sz="2000" dirty="0" smtClean="0">
                <a:ea typeface="黑体" panose="02010609060101010101" pitchFamily="49" charset="-122"/>
              </a:rPr>
              <a:t>50%</a:t>
            </a:r>
            <a:r>
              <a:rPr lang="zh-CN" altLang="en-US" sz="2000" dirty="0" smtClean="0">
                <a:ea typeface="黑体" panose="02010609060101010101" pitchFamily="49" charset="-122"/>
              </a:rPr>
              <a:t>，则预测正确率仅有</a:t>
            </a:r>
            <a:r>
              <a:rPr lang="en-US" altLang="zh-CN" sz="2000" dirty="0" smtClean="0">
                <a:ea typeface="黑体" panose="02010609060101010101" pitchFamily="49" charset="-122"/>
              </a:rPr>
              <a:t>50%</a:t>
            </a:r>
            <a:r>
              <a:rPr lang="zh-CN" altLang="en-US" sz="2000" dirty="0">
                <a:ea typeface="黑体" panose="02010609060101010101" pitchFamily="49" charset="-122"/>
              </a:rPr>
              <a:t>。</a:t>
            </a:r>
            <a:endParaRPr lang="en-US" altLang="zh-CN" sz="2000" dirty="0" smtClean="0">
              <a:ea typeface="黑体" panose="02010609060101010101" pitchFamily="49" charset="-122"/>
            </a:endParaRPr>
          </a:p>
          <a:p>
            <a:pPr lvl="1">
              <a:lnSpc>
                <a:spcPct val="100000"/>
              </a:lnSpc>
              <a:spcBef>
                <a:spcPct val="25000"/>
              </a:spcBef>
            </a:pPr>
            <a:r>
              <a:rPr lang="zh-CN" altLang="en-US" sz="1900" dirty="0" smtClean="0">
                <a:solidFill>
                  <a:srgbClr val="008000"/>
                </a:solidFill>
                <a:ea typeface="黑体" panose="02010609060101010101" pitchFamily="49" charset="-122"/>
              </a:rPr>
              <a:t>可以加</a:t>
            </a:r>
            <a:r>
              <a:rPr lang="zh-CN" altLang="en-US" sz="1900" dirty="0">
                <a:solidFill>
                  <a:srgbClr val="008000"/>
                </a:solidFill>
                <a:ea typeface="黑体" panose="02010609060101010101" pitchFamily="49" charset="-122"/>
              </a:rPr>
              <a:t>启发式规则：在特定情况下总是预测满足</a:t>
            </a:r>
            <a:r>
              <a:rPr lang="en-US" altLang="zh-CN" sz="1900" dirty="0">
                <a:solidFill>
                  <a:srgbClr val="008000"/>
                </a:solidFill>
                <a:ea typeface="黑体" panose="02010609060101010101" pitchFamily="49" charset="-122"/>
              </a:rPr>
              <a:t>(taken)</a:t>
            </a:r>
            <a:r>
              <a:rPr lang="zh-CN" altLang="en-US" sz="1900" dirty="0">
                <a:solidFill>
                  <a:srgbClr val="008000"/>
                </a:solidFill>
                <a:ea typeface="黑体" panose="02010609060101010101" pitchFamily="49" charset="-122"/>
              </a:rPr>
              <a:t>，其他情况总是预测不满足</a:t>
            </a:r>
            <a:r>
              <a:rPr lang="zh-CN" altLang="en-US" sz="1900" dirty="0" smtClean="0">
                <a:solidFill>
                  <a:srgbClr val="008000"/>
                </a:solidFill>
                <a:ea typeface="黑体" panose="02010609060101010101" pitchFamily="49" charset="-122"/>
              </a:rPr>
              <a:t>。</a:t>
            </a:r>
            <a:endParaRPr lang="en-US" altLang="zh-CN" sz="1900" dirty="0" smtClean="0">
              <a:solidFill>
                <a:srgbClr val="008000"/>
              </a:solidFill>
              <a:ea typeface="黑体" panose="02010609060101010101" pitchFamily="49" charset="-122"/>
            </a:endParaRPr>
          </a:p>
          <a:p>
            <a:pPr lvl="1">
              <a:lnSpc>
                <a:spcPct val="100000"/>
              </a:lnSpc>
              <a:spcBef>
                <a:spcPct val="25000"/>
              </a:spcBef>
            </a:pPr>
            <a:r>
              <a:rPr lang="zh-CN" altLang="en-US" sz="1900" dirty="0" smtClean="0">
                <a:solidFill>
                  <a:srgbClr val="008000"/>
                </a:solidFill>
                <a:ea typeface="黑体" panose="02010609060101010101" pitchFamily="49" charset="-122"/>
              </a:rPr>
              <a:t>例如</a:t>
            </a:r>
            <a:r>
              <a:rPr lang="en-US" altLang="zh-CN" sz="1900" dirty="0">
                <a:solidFill>
                  <a:srgbClr val="008000"/>
                </a:solidFill>
                <a:ea typeface="黑体" panose="02010609060101010101" pitchFamily="49" charset="-122"/>
              </a:rPr>
              <a:t>,</a:t>
            </a:r>
            <a:r>
              <a:rPr lang="zh-CN" altLang="en-US" sz="1900" dirty="0">
                <a:solidFill>
                  <a:srgbClr val="FF0000"/>
                </a:solidFill>
                <a:ea typeface="黑体" panose="02010609060101010101" pitchFamily="49" charset="-122"/>
              </a:rPr>
              <a:t>循环顶部分支</a:t>
            </a:r>
            <a:r>
              <a:rPr lang="zh-CN" altLang="en-US" sz="1900" dirty="0">
                <a:solidFill>
                  <a:srgbClr val="008000"/>
                </a:solidFill>
                <a:ea typeface="黑体" panose="02010609060101010101" pitchFamily="49" charset="-122"/>
              </a:rPr>
              <a:t>总是预测为不满足，而</a:t>
            </a:r>
            <a:r>
              <a:rPr lang="zh-CN" altLang="en-US" sz="1900" dirty="0">
                <a:solidFill>
                  <a:srgbClr val="FF0000"/>
                </a:solidFill>
                <a:ea typeface="黑体" panose="02010609060101010101" pitchFamily="49" charset="-122"/>
              </a:rPr>
              <a:t>循环底部分支</a:t>
            </a:r>
            <a:r>
              <a:rPr lang="zh-CN" altLang="en-US" sz="1900" dirty="0">
                <a:solidFill>
                  <a:srgbClr val="008000"/>
                </a:solidFill>
                <a:ea typeface="黑体" panose="02010609060101010101" pitchFamily="49" charset="-122"/>
              </a:rPr>
              <a:t>总是预测为满足，则能达</a:t>
            </a:r>
            <a:r>
              <a:rPr lang="en-US" altLang="zh-CN" sz="1900" dirty="0">
                <a:solidFill>
                  <a:srgbClr val="008000"/>
                </a:solidFill>
                <a:ea typeface="黑体" panose="02010609060101010101" pitchFamily="49" charset="-122"/>
              </a:rPr>
              <a:t>65%-85%</a:t>
            </a:r>
            <a:r>
              <a:rPr lang="zh-CN" altLang="en-US" sz="1900" dirty="0">
                <a:solidFill>
                  <a:srgbClr val="008000"/>
                </a:solidFill>
                <a:ea typeface="黑体" panose="02010609060101010101" pitchFamily="49" charset="-122"/>
              </a:rPr>
              <a:t>的预测准确率</a:t>
            </a:r>
            <a:r>
              <a:rPr lang="zh-CN" altLang="en-US" sz="1900" dirty="0" smtClean="0">
                <a:solidFill>
                  <a:srgbClr val="008000"/>
                </a:solidFill>
                <a:ea typeface="黑体" panose="02010609060101010101" pitchFamily="49" charset="-122"/>
              </a:rPr>
              <a:t>。</a:t>
            </a:r>
            <a:endParaRPr lang="zh-CN" altLang="en-US" sz="2000" dirty="0" smtClean="0">
              <a:ea typeface="黑体" panose="02010609060101010101" pitchFamily="49" charset="-122"/>
            </a:endParaRPr>
          </a:p>
          <a:p>
            <a:pPr>
              <a:spcBef>
                <a:spcPct val="25000"/>
              </a:spcBef>
            </a:pPr>
            <a:r>
              <a:rPr lang="zh-CN" altLang="en-US" sz="2000" dirty="0" smtClean="0">
                <a:ea typeface="黑体" panose="02010609060101010101" pitchFamily="49" charset="-122"/>
              </a:rPr>
              <a:t>预测错误的代价</a:t>
            </a:r>
          </a:p>
          <a:p>
            <a:pPr lvl="1">
              <a:lnSpc>
                <a:spcPct val="100000"/>
              </a:lnSpc>
              <a:spcBef>
                <a:spcPct val="25000"/>
              </a:spcBef>
            </a:pPr>
            <a:r>
              <a:rPr lang="zh-CN" altLang="en-US" sz="2000" dirty="0" smtClean="0">
                <a:ea typeface="黑体" panose="02010609060101010101" pitchFamily="49" charset="-122"/>
              </a:rPr>
              <a:t>预测错误的代价与何时能确定是否转移有关。越早确定代价越少</a:t>
            </a:r>
            <a:r>
              <a:rPr lang="zh-CN" altLang="en-US" sz="2000" dirty="0">
                <a:ea typeface="黑体" panose="02010609060101010101" pitchFamily="49" charset="-122"/>
              </a:rPr>
              <a:t>。</a:t>
            </a:r>
            <a:endParaRPr lang="zh-CN" altLang="en-US" sz="2000" dirty="0" smtClean="0">
              <a:ea typeface="黑体" panose="02010609060101010101" pitchFamily="49" charset="-122"/>
            </a:endParaRPr>
          </a:p>
          <a:p>
            <a:pPr lvl="1">
              <a:lnSpc>
                <a:spcPct val="100000"/>
              </a:lnSpc>
              <a:spcBef>
                <a:spcPct val="25000"/>
              </a:spcBef>
            </a:pPr>
            <a:r>
              <a:rPr lang="zh-CN" altLang="en-US" sz="2000" dirty="0" smtClean="0">
                <a:ea typeface="黑体" panose="02010609060101010101" pitchFamily="49" charset="-122"/>
              </a:rPr>
              <a:t>是否可把判断转移的工作提前，而不等到</a:t>
            </a:r>
            <a:r>
              <a:rPr lang="en-US" altLang="zh-CN" sz="2000" dirty="0" smtClean="0">
                <a:ea typeface="黑体" panose="02010609060101010101" pitchFamily="49" charset="-122"/>
              </a:rPr>
              <a:t>MEM</a:t>
            </a:r>
            <a:r>
              <a:rPr lang="zh-CN" altLang="en-US" sz="2000" dirty="0" smtClean="0">
                <a:ea typeface="黑体" panose="02010609060101010101" pitchFamily="49" charset="-122"/>
              </a:rPr>
              <a:t>阶段才确定？   </a:t>
            </a:r>
          </a:p>
        </p:txBody>
      </p:sp>
      <p:sp>
        <p:nvSpPr>
          <p:cNvPr id="224262" name="Text Box 6"/>
          <p:cNvSpPr txBox="1">
            <a:spLocks noChangeArrowheads="1"/>
          </p:cNvSpPr>
          <p:nvPr/>
        </p:nvSpPr>
        <p:spPr bwMode="auto">
          <a:xfrm>
            <a:off x="931823" y="5985830"/>
            <a:ext cx="4400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dirty="0" smtClean="0">
                <a:solidFill>
                  <a:srgbClr val="008000"/>
                </a:solidFill>
                <a:latin typeface="Arial" panose="020B0604020202020204" pitchFamily="34" charset="0"/>
                <a:ea typeface="黑体" panose="02010609060101010101" pitchFamily="49" charset="-122"/>
              </a:rPr>
              <a:t>那么，最早</a:t>
            </a:r>
            <a:r>
              <a:rPr lang="zh-CN" altLang="en-US" sz="2000" dirty="0">
                <a:solidFill>
                  <a:srgbClr val="008000"/>
                </a:solidFill>
                <a:latin typeface="Arial" panose="020B0604020202020204" pitchFamily="34" charset="0"/>
                <a:ea typeface="黑体" panose="02010609060101010101" pitchFamily="49" charset="-122"/>
              </a:rPr>
              <a:t>可以提前到哪个阶段呢？</a:t>
            </a:r>
            <a:endParaRPr lang="en-US" altLang="zh-CN" sz="2000" dirty="0">
              <a:solidFill>
                <a:srgbClr val="CC0000"/>
              </a:solidFill>
              <a:latin typeface="Arial" panose="020B0604020202020204" pitchFamily="34" charset="0"/>
              <a:ea typeface="黑体" panose="02010609060101010101" pitchFamily="49" charset="-122"/>
            </a:endParaRPr>
          </a:p>
        </p:txBody>
      </p:sp>
      <p:sp>
        <p:nvSpPr>
          <p:cNvPr id="224263" name="Text Box 7"/>
          <p:cNvSpPr txBox="1">
            <a:spLocks noChangeArrowheads="1"/>
          </p:cNvSpPr>
          <p:nvPr/>
        </p:nvSpPr>
        <p:spPr bwMode="auto">
          <a:xfrm>
            <a:off x="7930952" y="5588955"/>
            <a:ext cx="102221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dirty="0">
                <a:solidFill>
                  <a:srgbClr val="CC0000"/>
                </a:solidFill>
                <a:latin typeface="微软雅黑" panose="020B0503020204020204" pitchFamily="34" charset="-122"/>
                <a:ea typeface="微软雅黑" panose="020B0503020204020204" pitchFamily="34" charset="-122"/>
              </a:rPr>
              <a:t>可以！</a:t>
            </a:r>
          </a:p>
        </p:txBody>
      </p:sp>
    </p:spTree>
    <p:extLst>
      <p:ext uri="{BB962C8B-B14F-4D97-AF65-F5344CB8AC3E}">
        <p14:creationId xmlns:p14="http://schemas.microsoft.com/office/powerpoint/2010/main" val="160166908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Effect transition="in" filter="wipe(down)">
                                      <p:cBhvr>
                                        <p:cTn id="7" dur="500"/>
                                        <p:tgtEl>
                                          <p:spTgt spid="224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24259">
                                            <p:txEl>
                                              <p:pRg st="1" end="1"/>
                                            </p:txEl>
                                          </p:spTgt>
                                        </p:tgtEl>
                                        <p:attrNameLst>
                                          <p:attrName>style.visibility</p:attrName>
                                        </p:attrNameLst>
                                      </p:cBhvr>
                                      <p:to>
                                        <p:strVal val="visible"/>
                                      </p:to>
                                    </p:set>
                                    <p:animEffect transition="in" filter="wipe(down)">
                                      <p:cBhvr>
                                        <p:cTn id="12" dur="500"/>
                                        <p:tgtEl>
                                          <p:spTgt spid="2242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24259">
                                            <p:txEl>
                                              <p:pRg st="2" end="2"/>
                                            </p:txEl>
                                          </p:spTgt>
                                        </p:tgtEl>
                                        <p:attrNameLst>
                                          <p:attrName>style.visibility</p:attrName>
                                        </p:attrNameLst>
                                      </p:cBhvr>
                                      <p:to>
                                        <p:strVal val="visible"/>
                                      </p:to>
                                    </p:set>
                                    <p:animEffect transition="in" filter="wipe(down)">
                                      <p:cBhvr>
                                        <p:cTn id="17" dur="500"/>
                                        <p:tgtEl>
                                          <p:spTgt spid="2242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4259">
                                            <p:txEl>
                                              <p:pRg st="3" end="3"/>
                                            </p:txEl>
                                          </p:spTgt>
                                        </p:tgtEl>
                                        <p:attrNameLst>
                                          <p:attrName>style.visibility</p:attrName>
                                        </p:attrNameLst>
                                      </p:cBhvr>
                                      <p:to>
                                        <p:strVal val="visible"/>
                                      </p:to>
                                    </p:set>
                                    <p:animEffect transition="in" filter="blinds(horizontal)">
                                      <p:cBhvr>
                                        <p:cTn id="22" dur="500"/>
                                        <p:tgtEl>
                                          <p:spTgt spid="224259">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24259">
                                            <p:txEl>
                                              <p:pRg st="4" end="4"/>
                                            </p:txEl>
                                          </p:spTgt>
                                        </p:tgtEl>
                                        <p:attrNameLst>
                                          <p:attrName>style.visibility</p:attrName>
                                        </p:attrNameLst>
                                      </p:cBhvr>
                                      <p:to>
                                        <p:strVal val="visible"/>
                                      </p:to>
                                    </p:set>
                                    <p:animEffect transition="in" filter="blinds(horizontal)">
                                      <p:cBhvr>
                                        <p:cTn id="25" dur="500"/>
                                        <p:tgtEl>
                                          <p:spTgt spid="224259">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24259">
                                            <p:txEl>
                                              <p:pRg st="5" end="5"/>
                                            </p:txEl>
                                          </p:spTgt>
                                        </p:tgtEl>
                                        <p:attrNameLst>
                                          <p:attrName>style.visibility</p:attrName>
                                        </p:attrNameLst>
                                      </p:cBhvr>
                                      <p:to>
                                        <p:strVal val="visible"/>
                                      </p:to>
                                    </p:set>
                                    <p:animEffect transition="in" filter="wipe(down)">
                                      <p:cBhvr>
                                        <p:cTn id="30" dur="500"/>
                                        <p:tgtEl>
                                          <p:spTgt spid="224259">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24259">
                                            <p:txEl>
                                              <p:pRg st="6" end="6"/>
                                            </p:txEl>
                                          </p:spTgt>
                                        </p:tgtEl>
                                        <p:attrNameLst>
                                          <p:attrName>style.visibility</p:attrName>
                                        </p:attrNameLst>
                                      </p:cBhvr>
                                      <p:to>
                                        <p:strVal val="visible"/>
                                      </p:to>
                                    </p:set>
                                    <p:animEffect transition="in" filter="blinds(horizontal)">
                                      <p:cBhvr>
                                        <p:cTn id="35" dur="500"/>
                                        <p:tgtEl>
                                          <p:spTgt spid="224259">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24259">
                                            <p:txEl>
                                              <p:pRg st="7" end="7"/>
                                            </p:txEl>
                                          </p:spTgt>
                                        </p:tgtEl>
                                        <p:attrNameLst>
                                          <p:attrName>style.visibility</p:attrName>
                                        </p:attrNameLst>
                                      </p:cBhvr>
                                      <p:to>
                                        <p:strVal val="visible"/>
                                      </p:to>
                                    </p:set>
                                    <p:animEffect transition="in" filter="blinds(horizontal)">
                                      <p:cBhvr>
                                        <p:cTn id="40" dur="500"/>
                                        <p:tgtEl>
                                          <p:spTgt spid="224259">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224259">
                                            <p:txEl>
                                              <p:pRg st="8" end="8"/>
                                            </p:txEl>
                                          </p:spTgt>
                                        </p:tgtEl>
                                        <p:attrNameLst>
                                          <p:attrName>style.visibility</p:attrName>
                                        </p:attrNameLst>
                                      </p:cBhvr>
                                      <p:to>
                                        <p:strVal val="visible"/>
                                      </p:to>
                                    </p:set>
                                    <p:animEffect transition="in" filter="blinds(horizontal)">
                                      <p:cBhvr>
                                        <p:cTn id="45" dur="500"/>
                                        <p:tgtEl>
                                          <p:spTgt spid="224259">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224259">
                                            <p:txEl>
                                              <p:pRg st="9" end="9"/>
                                            </p:txEl>
                                          </p:spTgt>
                                        </p:tgtEl>
                                        <p:attrNameLst>
                                          <p:attrName>style.visibility</p:attrName>
                                        </p:attrNameLst>
                                      </p:cBhvr>
                                      <p:to>
                                        <p:strVal val="visible"/>
                                      </p:to>
                                    </p:set>
                                    <p:animEffect transition="in" filter="wipe(down)">
                                      <p:cBhvr>
                                        <p:cTn id="50" dur="500"/>
                                        <p:tgtEl>
                                          <p:spTgt spid="224259">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224259">
                                            <p:txEl>
                                              <p:pRg st="10" end="10"/>
                                            </p:txEl>
                                          </p:spTgt>
                                        </p:tgtEl>
                                        <p:attrNameLst>
                                          <p:attrName>style.visibility</p:attrName>
                                        </p:attrNameLst>
                                      </p:cBhvr>
                                      <p:to>
                                        <p:strVal val="visible"/>
                                      </p:to>
                                    </p:set>
                                    <p:animEffect transition="in" filter="blinds(horizontal)">
                                      <p:cBhvr>
                                        <p:cTn id="55" dur="500"/>
                                        <p:tgtEl>
                                          <p:spTgt spid="224259">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224259">
                                            <p:txEl>
                                              <p:pRg st="11" end="11"/>
                                            </p:txEl>
                                          </p:spTgt>
                                        </p:tgtEl>
                                        <p:attrNameLst>
                                          <p:attrName>style.visibility</p:attrName>
                                        </p:attrNameLst>
                                      </p:cBhvr>
                                      <p:to>
                                        <p:strVal val="visible"/>
                                      </p:to>
                                    </p:set>
                                    <p:animEffect transition="in" filter="blinds(horizontal)">
                                      <p:cBhvr>
                                        <p:cTn id="60" dur="500"/>
                                        <p:tgtEl>
                                          <p:spTgt spid="224259">
                                            <p:txEl>
                                              <p:pRg st="11" end="1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224263"/>
                                        </p:tgtEl>
                                        <p:attrNameLst>
                                          <p:attrName>style.visibility</p:attrName>
                                        </p:attrNameLst>
                                      </p:cBhvr>
                                      <p:to>
                                        <p:strVal val="visible"/>
                                      </p:to>
                                    </p:set>
                                    <p:animEffect transition="in" filter="blinds(horizontal)">
                                      <p:cBhvr>
                                        <p:cTn id="65" dur="500"/>
                                        <p:tgtEl>
                                          <p:spTgt spid="224263"/>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24262"/>
                                        </p:tgtEl>
                                        <p:attrNameLst>
                                          <p:attrName>style.visibility</p:attrName>
                                        </p:attrNameLst>
                                      </p:cBhvr>
                                      <p:to>
                                        <p:strVal val="visible"/>
                                      </p:to>
                                    </p:set>
                                    <p:animEffect transition="in" filter="blinds(horizontal)">
                                      <p:cBhvr>
                                        <p:cTn id="70" dur="500"/>
                                        <p:tgtEl>
                                          <p:spTgt spid="224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2" grpId="0"/>
      <p:bldP spid="22426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3" name="Rectangle 3"/>
          <p:cNvSpPr>
            <a:spLocks noGrp="1" noChangeArrowheads="1"/>
          </p:cNvSpPr>
          <p:nvPr>
            <p:ph type="body" idx="1"/>
          </p:nvPr>
        </p:nvSpPr>
        <p:spPr>
          <a:xfrm>
            <a:off x="308603" y="239052"/>
            <a:ext cx="8678863" cy="5923673"/>
          </a:xfrm>
        </p:spPr>
        <p:txBody>
          <a:bodyPr/>
          <a:lstStyle/>
          <a:p>
            <a:pPr marL="342900" indent="-342900">
              <a:lnSpc>
                <a:spcPct val="115000"/>
              </a:lnSpc>
              <a:spcBef>
                <a:spcPct val="20000"/>
              </a:spcBef>
            </a:pPr>
            <a:r>
              <a:rPr lang="zh-CN" altLang="en-US" dirty="0" smtClean="0">
                <a:ea typeface="黑体" panose="02010609060101010101" pitchFamily="49" charset="-122"/>
              </a:rPr>
              <a:t>缩短分支延迟，减少错误预测代价</a:t>
            </a:r>
          </a:p>
          <a:p>
            <a:pPr marL="838200" lvl="1" indent="-342900">
              <a:lnSpc>
                <a:spcPct val="115000"/>
              </a:lnSpc>
              <a:spcBef>
                <a:spcPct val="20000"/>
              </a:spcBef>
            </a:pPr>
            <a:r>
              <a:rPr lang="zh-CN" altLang="en-US" dirty="0" smtClean="0">
                <a:ea typeface="黑体" panose="02010609060101010101" pitchFamily="49" charset="-122"/>
              </a:rPr>
              <a:t>可以将 “转移地址计算”和“分支条件判断”操作调整到</a:t>
            </a:r>
            <a:r>
              <a:rPr lang="en-US" altLang="zh-CN" dirty="0" smtClean="0">
                <a:ea typeface="黑体" panose="02010609060101010101" pitchFamily="49" charset="-122"/>
              </a:rPr>
              <a:t>ID</a:t>
            </a:r>
            <a:r>
              <a:rPr lang="zh-CN" altLang="en-US" dirty="0" smtClean="0">
                <a:ea typeface="黑体" panose="02010609060101010101" pitchFamily="49" charset="-122"/>
              </a:rPr>
              <a:t>阶段来缩短延迟</a:t>
            </a:r>
          </a:p>
          <a:p>
            <a:pPr lvl="2">
              <a:lnSpc>
                <a:spcPct val="115000"/>
              </a:lnSpc>
              <a:spcBef>
                <a:spcPct val="20000"/>
              </a:spcBef>
            </a:pPr>
            <a:r>
              <a:rPr lang="zh-CN" altLang="en-US" dirty="0" smtClean="0">
                <a:ea typeface="黑体" panose="02010609060101010101" pitchFamily="49" charset="-122"/>
              </a:rPr>
              <a:t>将转移地址生成从</a:t>
            </a:r>
            <a:r>
              <a:rPr lang="en-US" altLang="zh-CN" dirty="0" smtClean="0">
                <a:ea typeface="黑体" panose="02010609060101010101" pitchFamily="49" charset="-122"/>
              </a:rPr>
              <a:t>MEM</a:t>
            </a:r>
            <a:r>
              <a:rPr lang="zh-CN" altLang="en-US" dirty="0" smtClean="0">
                <a:ea typeface="黑体" panose="02010609060101010101" pitchFamily="49" charset="-122"/>
              </a:rPr>
              <a:t>阶段移到</a:t>
            </a:r>
            <a:r>
              <a:rPr lang="en-US" altLang="zh-CN" dirty="0" smtClean="0">
                <a:ea typeface="黑体" panose="02010609060101010101" pitchFamily="49" charset="-122"/>
              </a:rPr>
              <a:t>ID</a:t>
            </a:r>
            <a:r>
              <a:rPr lang="zh-CN" altLang="en-US" dirty="0" smtClean="0">
                <a:ea typeface="黑体" panose="02010609060101010101" pitchFamily="49" charset="-122"/>
              </a:rPr>
              <a:t>阶段，可以吗？为什么？</a:t>
            </a:r>
          </a:p>
          <a:p>
            <a:pPr lvl="2">
              <a:lnSpc>
                <a:spcPct val="115000"/>
              </a:lnSpc>
              <a:spcBef>
                <a:spcPct val="20000"/>
              </a:spcBef>
              <a:buFontTx/>
              <a:buNone/>
            </a:pPr>
            <a:r>
              <a:rPr lang="zh-CN" altLang="en-US" dirty="0">
                <a:solidFill>
                  <a:srgbClr val="008000"/>
                </a:solidFill>
                <a:ea typeface="黑体" panose="02010609060101010101" pitchFamily="49" charset="-122"/>
              </a:rPr>
              <a:t> </a:t>
            </a:r>
            <a:r>
              <a:rPr lang="zh-CN" altLang="en-US" dirty="0" smtClean="0">
                <a:solidFill>
                  <a:srgbClr val="008000"/>
                </a:solidFill>
                <a:ea typeface="黑体" panose="02010609060101010101" pitchFamily="49" charset="-122"/>
              </a:rPr>
              <a:t>可以。因为</a:t>
            </a:r>
            <a:r>
              <a:rPr lang="en-US" altLang="zh-CN" dirty="0" smtClean="0">
                <a:solidFill>
                  <a:srgbClr val="008000"/>
                </a:solidFill>
                <a:ea typeface="黑体" panose="02010609060101010101" pitchFamily="49" charset="-122"/>
              </a:rPr>
              <a:t>IF/ID</a:t>
            </a:r>
            <a:r>
              <a:rPr lang="zh-CN" altLang="en-US" dirty="0" smtClean="0">
                <a:solidFill>
                  <a:srgbClr val="008000"/>
                </a:solidFill>
                <a:ea typeface="黑体" panose="02010609060101010101" pitchFamily="49" charset="-122"/>
              </a:rPr>
              <a:t>流水段寄存器中已经有</a:t>
            </a:r>
            <a:r>
              <a:rPr lang="en-US" altLang="zh-CN" dirty="0" smtClean="0">
                <a:solidFill>
                  <a:srgbClr val="008000"/>
                </a:solidFill>
                <a:ea typeface="黑体" panose="02010609060101010101" pitchFamily="49" charset="-122"/>
              </a:rPr>
              <a:t>PC</a:t>
            </a:r>
            <a:r>
              <a:rPr lang="zh-CN" altLang="en-US" dirty="0" smtClean="0">
                <a:solidFill>
                  <a:srgbClr val="008000"/>
                </a:solidFill>
                <a:ea typeface="黑体" panose="02010609060101010101" pitchFamily="49" charset="-122"/>
              </a:rPr>
              <a:t>的值和立即数。</a:t>
            </a:r>
          </a:p>
          <a:p>
            <a:pPr lvl="2">
              <a:lnSpc>
                <a:spcPct val="115000"/>
              </a:lnSpc>
              <a:spcBef>
                <a:spcPct val="20000"/>
              </a:spcBef>
            </a:pPr>
            <a:r>
              <a:rPr lang="zh-CN" altLang="en-US" dirty="0" smtClean="0">
                <a:ea typeface="黑体" panose="02010609060101010101" pitchFamily="49" charset="-122"/>
              </a:rPr>
              <a:t>将“判</a:t>
            </a:r>
            <a:r>
              <a:rPr lang="en-US" altLang="zh-CN" dirty="0" smtClean="0">
                <a:ea typeface="黑体" panose="02010609060101010101" pitchFamily="49" charset="-122"/>
              </a:rPr>
              <a:t>0”</a:t>
            </a:r>
            <a:r>
              <a:rPr lang="zh-CN" altLang="en-US" dirty="0" smtClean="0">
                <a:ea typeface="黑体" panose="02010609060101010101" pitchFamily="49" charset="-122"/>
              </a:rPr>
              <a:t>操作从</a:t>
            </a:r>
            <a:r>
              <a:rPr lang="en-US" altLang="zh-CN" dirty="0" smtClean="0">
                <a:ea typeface="黑体" panose="02010609060101010101" pitchFamily="49" charset="-122"/>
              </a:rPr>
              <a:t>EX</a:t>
            </a:r>
            <a:r>
              <a:rPr lang="zh-CN" altLang="en-US" dirty="0" smtClean="0">
                <a:ea typeface="黑体" panose="02010609060101010101" pitchFamily="49" charset="-122"/>
              </a:rPr>
              <a:t>阶段移到</a:t>
            </a:r>
            <a:r>
              <a:rPr lang="en-US" altLang="zh-CN" dirty="0" smtClean="0">
                <a:ea typeface="黑体" panose="02010609060101010101" pitchFamily="49" charset="-122"/>
              </a:rPr>
              <a:t>ID</a:t>
            </a:r>
            <a:r>
              <a:rPr lang="zh-CN" altLang="en-US" dirty="0" smtClean="0">
                <a:ea typeface="黑体" panose="02010609060101010101" pitchFamily="49" charset="-122"/>
              </a:rPr>
              <a:t>阶段，可以吗？为什么？</a:t>
            </a:r>
          </a:p>
          <a:p>
            <a:pPr lvl="2">
              <a:lnSpc>
                <a:spcPct val="115000"/>
              </a:lnSpc>
              <a:spcBef>
                <a:spcPct val="20000"/>
              </a:spcBef>
              <a:buFontTx/>
              <a:buNone/>
            </a:pPr>
            <a:r>
              <a:rPr lang="zh-CN" altLang="en-US" dirty="0">
                <a:solidFill>
                  <a:srgbClr val="008000"/>
                </a:solidFill>
                <a:ea typeface="黑体" panose="02010609060101010101" pitchFamily="49" charset="-122"/>
              </a:rPr>
              <a:t> </a:t>
            </a:r>
            <a:r>
              <a:rPr lang="zh-CN" altLang="en-US" dirty="0" smtClean="0">
                <a:solidFill>
                  <a:srgbClr val="008000"/>
                </a:solidFill>
                <a:ea typeface="黑体" panose="02010609060101010101" pitchFamily="49" charset="-122"/>
              </a:rPr>
              <a:t>可以。用逻辑运算</a:t>
            </a:r>
            <a:r>
              <a:rPr lang="en-US" altLang="zh-CN" dirty="0" smtClean="0">
                <a:solidFill>
                  <a:schemeClr val="accent2"/>
                </a:solidFill>
                <a:ea typeface="黑体" panose="02010609060101010101" pitchFamily="49" charset="-122"/>
              </a:rPr>
              <a:t>(</a:t>
            </a:r>
            <a:r>
              <a:rPr lang="zh-CN" altLang="en-US" dirty="0" smtClean="0">
                <a:solidFill>
                  <a:schemeClr val="accent2"/>
                </a:solidFill>
                <a:ea typeface="黑体" panose="02010609060101010101" pitchFamily="49" charset="-122"/>
              </a:rPr>
              <a:t>如，先按位异或，再结果各位相或</a:t>
            </a:r>
            <a:r>
              <a:rPr lang="en-US" altLang="zh-CN" dirty="0" smtClean="0">
                <a:solidFill>
                  <a:schemeClr val="accent2"/>
                </a:solidFill>
                <a:ea typeface="黑体" panose="02010609060101010101" pitchFamily="49" charset="-122"/>
              </a:rPr>
              <a:t>)</a:t>
            </a:r>
            <a:r>
              <a:rPr lang="zh-CN" altLang="en-US" dirty="0" smtClean="0">
                <a:solidFill>
                  <a:srgbClr val="008000"/>
                </a:solidFill>
                <a:ea typeface="黑体" panose="02010609060101010101" pitchFamily="49" charset="-122"/>
              </a:rPr>
              <a:t>来直接比较</a:t>
            </a:r>
            <a:r>
              <a:rPr lang="en-US" altLang="zh-CN" dirty="0" err="1" smtClean="0">
                <a:solidFill>
                  <a:srgbClr val="008000"/>
                </a:solidFill>
                <a:ea typeface="黑体" panose="02010609060101010101" pitchFamily="49" charset="-122"/>
              </a:rPr>
              <a:t>Rs</a:t>
            </a:r>
            <a:r>
              <a:rPr lang="zh-CN" altLang="en-US" dirty="0" smtClean="0">
                <a:solidFill>
                  <a:srgbClr val="008000"/>
                </a:solidFill>
                <a:ea typeface="黑体" panose="02010609060101010101" pitchFamily="49" charset="-122"/>
              </a:rPr>
              <a:t>和</a:t>
            </a:r>
            <a:r>
              <a:rPr lang="en-US" altLang="zh-CN" dirty="0" err="1" smtClean="0">
                <a:solidFill>
                  <a:srgbClr val="008000"/>
                </a:solidFill>
                <a:ea typeface="黑体" panose="02010609060101010101" pitchFamily="49" charset="-122"/>
              </a:rPr>
              <a:t>Rt</a:t>
            </a:r>
            <a:r>
              <a:rPr lang="zh-CN" altLang="en-US" dirty="0" smtClean="0">
                <a:solidFill>
                  <a:srgbClr val="008000"/>
                </a:solidFill>
                <a:ea typeface="黑体" panose="02010609060101010101" pitchFamily="49" charset="-122"/>
              </a:rPr>
              <a:t>的值。</a:t>
            </a:r>
          </a:p>
          <a:p>
            <a:pPr lvl="2">
              <a:lnSpc>
                <a:spcPct val="115000"/>
              </a:lnSpc>
              <a:spcBef>
                <a:spcPct val="20000"/>
              </a:spcBef>
              <a:buFontTx/>
              <a:buNone/>
            </a:pPr>
            <a:r>
              <a:rPr lang="zh-CN" altLang="en-US" dirty="0">
                <a:solidFill>
                  <a:srgbClr val="008000"/>
                </a:solidFill>
                <a:ea typeface="黑体" panose="02010609060101010101" pitchFamily="49" charset="-122"/>
              </a:rPr>
              <a:t> </a:t>
            </a:r>
            <a:r>
              <a:rPr lang="zh-CN" altLang="en-US" dirty="0" smtClean="0">
                <a:solidFill>
                  <a:srgbClr val="008000"/>
                </a:solidFill>
                <a:ea typeface="黑体" panose="02010609060101010101" pitchFamily="49" charset="-122"/>
              </a:rPr>
              <a:t>简单判断用逻辑运算，复杂判断可以用专门指令提前生成条件码。</a:t>
            </a:r>
          </a:p>
          <a:p>
            <a:pPr lvl="2">
              <a:lnSpc>
                <a:spcPct val="115000"/>
              </a:lnSpc>
              <a:spcBef>
                <a:spcPct val="20000"/>
              </a:spcBef>
              <a:buFontTx/>
              <a:buNone/>
            </a:pPr>
            <a:r>
              <a:rPr lang="zh-CN" altLang="en-US" dirty="0">
                <a:solidFill>
                  <a:srgbClr val="008000"/>
                </a:solidFill>
                <a:ea typeface="黑体" panose="02010609060101010101" pitchFamily="49" charset="-122"/>
              </a:rPr>
              <a:t> </a:t>
            </a:r>
            <a:r>
              <a:rPr lang="zh-CN" altLang="en-US" dirty="0" smtClean="0">
                <a:solidFill>
                  <a:srgbClr val="008000"/>
                </a:solidFill>
                <a:ea typeface="黑体" panose="02010609060101010101" pitchFamily="49" charset="-122"/>
              </a:rPr>
              <a:t>许多条件判断都很简单。</a:t>
            </a:r>
          </a:p>
          <a:p>
            <a:pPr marL="342900" indent="-342900">
              <a:lnSpc>
                <a:spcPct val="115000"/>
              </a:lnSpc>
              <a:spcBef>
                <a:spcPct val="20000"/>
              </a:spcBef>
            </a:pPr>
            <a:r>
              <a:rPr lang="zh-CN" altLang="en-US" dirty="0" smtClean="0">
                <a:ea typeface="黑体" panose="02010609060101010101" pitchFamily="49" charset="-122"/>
              </a:rPr>
              <a:t>预测错误的检测和处理</a:t>
            </a:r>
            <a:endParaRPr lang="en-US" altLang="zh-CN" dirty="0" smtClean="0">
              <a:ea typeface="黑体" panose="02010609060101010101" pitchFamily="49" charset="-122"/>
            </a:endParaRPr>
          </a:p>
          <a:p>
            <a:pPr marL="838200" lvl="1" indent="-342900">
              <a:lnSpc>
                <a:spcPct val="115000"/>
              </a:lnSpc>
              <a:spcBef>
                <a:spcPct val="20000"/>
              </a:spcBef>
            </a:pPr>
            <a:r>
              <a:rPr lang="zh-CN" altLang="en-US" dirty="0" smtClean="0">
                <a:ea typeface="黑体" panose="02010609060101010101" pitchFamily="49" charset="-122"/>
              </a:rPr>
              <a:t>当</a:t>
            </a:r>
            <a:r>
              <a:rPr lang="en-US" altLang="zh-CN" dirty="0" smtClean="0">
                <a:ea typeface="黑体" panose="02010609060101010101" pitchFamily="49" charset="-122"/>
              </a:rPr>
              <a:t>Branch=1</a:t>
            </a:r>
            <a:r>
              <a:rPr lang="zh-CN" altLang="en-US" dirty="0" smtClean="0">
                <a:ea typeface="黑体" panose="02010609060101010101" pitchFamily="49" charset="-122"/>
              </a:rPr>
              <a:t>并且</a:t>
            </a:r>
            <a:r>
              <a:rPr lang="en-US" altLang="zh-CN" dirty="0" smtClean="0">
                <a:ea typeface="黑体" panose="02010609060101010101" pitchFamily="49" charset="-122"/>
              </a:rPr>
              <a:t>Zero=1</a:t>
            </a:r>
            <a:r>
              <a:rPr lang="zh-CN" altLang="en-US" dirty="0" smtClean="0">
                <a:ea typeface="黑体" panose="02010609060101010101" pitchFamily="49" charset="-122"/>
              </a:rPr>
              <a:t>时，发生转移（</a:t>
            </a:r>
            <a:r>
              <a:rPr lang="en-US" altLang="zh-CN" dirty="0" smtClean="0">
                <a:ea typeface="黑体" panose="02010609060101010101" pitchFamily="49" charset="-122"/>
              </a:rPr>
              <a:t>taken</a:t>
            </a:r>
            <a:r>
              <a:rPr lang="zh-CN" altLang="en-US" dirty="0" smtClean="0">
                <a:ea typeface="黑体" panose="02010609060101010101" pitchFamily="49" charset="-122"/>
              </a:rPr>
              <a:t>）</a:t>
            </a:r>
            <a:r>
              <a:rPr lang="zh-CN" altLang="en-US" dirty="0">
                <a:ea typeface="黑体" panose="02010609060101010101" pitchFamily="49" charset="-122"/>
              </a:rPr>
              <a:t>。</a:t>
            </a:r>
            <a:endParaRPr lang="zh-CN" altLang="en-US" dirty="0" smtClean="0">
              <a:ea typeface="黑体" panose="02010609060101010101" pitchFamily="49" charset="-122"/>
            </a:endParaRPr>
          </a:p>
          <a:p>
            <a:pPr marL="838200" lvl="1" indent="-342900">
              <a:lnSpc>
                <a:spcPct val="115000"/>
              </a:lnSpc>
              <a:spcBef>
                <a:spcPct val="20000"/>
              </a:spcBef>
            </a:pPr>
            <a:r>
              <a:rPr lang="zh-CN" altLang="en-US" dirty="0" smtClean="0">
                <a:ea typeface="黑体" panose="02010609060101010101" pitchFamily="49" charset="-122"/>
              </a:rPr>
              <a:t>增加控制信号：</a:t>
            </a:r>
            <a:r>
              <a:rPr lang="en-US" altLang="zh-CN" dirty="0" err="1" smtClean="0">
                <a:solidFill>
                  <a:schemeClr val="accent1"/>
                </a:solidFill>
                <a:ea typeface="黑体" panose="02010609060101010101" pitchFamily="49" charset="-122"/>
              </a:rPr>
              <a:t>IF.Flush</a:t>
            </a:r>
            <a:r>
              <a:rPr lang="en-US" altLang="zh-CN" dirty="0" smtClean="0">
                <a:solidFill>
                  <a:srgbClr val="008000"/>
                </a:solidFill>
                <a:ea typeface="黑体" panose="02010609060101010101" pitchFamily="49" charset="-122"/>
              </a:rPr>
              <a:t>=Branch and Zero</a:t>
            </a:r>
            <a:r>
              <a:rPr lang="zh-CN" altLang="en-US" dirty="0" smtClean="0">
                <a:ea typeface="黑体" panose="02010609060101010101" pitchFamily="49" charset="-122"/>
              </a:rPr>
              <a:t>，取值为</a:t>
            </a:r>
            <a:r>
              <a:rPr lang="en-US" altLang="zh-CN" dirty="0" smtClean="0">
                <a:ea typeface="黑体" panose="02010609060101010101" pitchFamily="49" charset="-122"/>
              </a:rPr>
              <a:t>1</a:t>
            </a:r>
            <a:r>
              <a:rPr lang="zh-CN" altLang="en-US" dirty="0" smtClean="0">
                <a:ea typeface="黑体" panose="02010609060101010101" pitchFamily="49" charset="-122"/>
              </a:rPr>
              <a:t>时，说明预测失败</a:t>
            </a:r>
            <a:r>
              <a:rPr lang="zh-CN" altLang="en-US" dirty="0">
                <a:ea typeface="黑体" panose="02010609060101010101" pitchFamily="49" charset="-122"/>
              </a:rPr>
              <a:t>。</a:t>
            </a:r>
            <a:endParaRPr lang="en-US" altLang="zh-CN" dirty="0" smtClean="0">
              <a:ea typeface="黑体" panose="02010609060101010101" pitchFamily="49" charset="-122"/>
            </a:endParaRPr>
          </a:p>
          <a:p>
            <a:pPr marL="838200" lvl="1" indent="-342900">
              <a:lnSpc>
                <a:spcPct val="115000"/>
              </a:lnSpc>
              <a:spcBef>
                <a:spcPct val="20000"/>
              </a:spcBef>
            </a:pPr>
            <a:r>
              <a:rPr lang="zh-CN" altLang="en-US" dirty="0" smtClean="0">
                <a:ea typeface="黑体" panose="02010609060101010101" pitchFamily="49" charset="-122"/>
              </a:rPr>
              <a:t>预测失败 </a:t>
            </a:r>
            <a:r>
              <a:rPr lang="en-US" altLang="zh-CN" dirty="0" smtClean="0">
                <a:ea typeface="黑体" panose="02010609060101010101" pitchFamily="49" charset="-122"/>
              </a:rPr>
              <a:t>(</a:t>
            </a:r>
            <a:r>
              <a:rPr lang="zh-CN" altLang="en-US" dirty="0" smtClean="0">
                <a:ea typeface="黑体" panose="02010609060101010101" pitchFamily="49" charset="-122"/>
              </a:rPr>
              <a:t>条件满足</a:t>
            </a:r>
            <a:r>
              <a:rPr lang="en-US" altLang="zh-CN" dirty="0" smtClean="0">
                <a:ea typeface="黑体" panose="02010609060101010101" pitchFamily="49" charset="-122"/>
              </a:rPr>
              <a:t>) </a:t>
            </a:r>
            <a:r>
              <a:rPr lang="zh-CN" altLang="en-US" dirty="0" smtClean="0">
                <a:ea typeface="黑体" panose="02010609060101010101" pitchFamily="49" charset="-122"/>
              </a:rPr>
              <a:t>时，完成以下两件事：</a:t>
            </a:r>
          </a:p>
          <a:p>
            <a:pPr lvl="2">
              <a:lnSpc>
                <a:spcPct val="115000"/>
              </a:lnSpc>
              <a:spcBef>
                <a:spcPct val="20000"/>
              </a:spcBef>
              <a:buFontTx/>
              <a:buAutoNum type="circleNumDbPlain"/>
            </a:pPr>
            <a:r>
              <a:rPr lang="zh-CN" altLang="en-US" dirty="0" smtClean="0">
                <a:ea typeface="黑体" panose="02010609060101010101" pitchFamily="49" charset="-122"/>
              </a:rPr>
              <a:t>将转移目标地址</a:t>
            </a:r>
            <a:r>
              <a:rPr lang="en-US" altLang="zh-CN" dirty="0" smtClean="0">
                <a:ea typeface="黑体" panose="02010609060101010101" pitchFamily="49" charset="-122"/>
              </a:rPr>
              <a:t>-&gt;PC</a:t>
            </a:r>
          </a:p>
          <a:p>
            <a:pPr lvl="2">
              <a:lnSpc>
                <a:spcPct val="115000"/>
              </a:lnSpc>
              <a:spcBef>
                <a:spcPct val="20000"/>
              </a:spcBef>
              <a:buFontTx/>
              <a:buAutoNum type="circleNumDbPlain"/>
            </a:pPr>
            <a:r>
              <a:rPr lang="zh-CN" altLang="en-US" dirty="0" smtClean="0">
                <a:ea typeface="黑体" panose="02010609060101010101" pitchFamily="49" charset="-122"/>
              </a:rPr>
              <a:t>清除</a:t>
            </a:r>
            <a:r>
              <a:rPr lang="en-US" altLang="zh-CN" dirty="0" smtClean="0">
                <a:ea typeface="黑体" panose="02010609060101010101" pitchFamily="49" charset="-122"/>
              </a:rPr>
              <a:t>IF</a:t>
            </a:r>
            <a:r>
              <a:rPr lang="zh-CN" altLang="en-US" dirty="0" smtClean="0">
                <a:ea typeface="黑体" panose="02010609060101010101" pitchFamily="49" charset="-122"/>
              </a:rPr>
              <a:t>段中取出的指令，即：将</a:t>
            </a:r>
            <a:r>
              <a:rPr lang="en-US" altLang="zh-CN" dirty="0" smtClean="0">
                <a:ea typeface="黑体" panose="02010609060101010101" pitchFamily="49" charset="-122"/>
              </a:rPr>
              <a:t>IF/ID</a:t>
            </a:r>
            <a:r>
              <a:rPr lang="zh-CN" altLang="en-US" dirty="0" smtClean="0">
                <a:ea typeface="黑体" panose="02010609060101010101" pitchFamily="49" charset="-122"/>
              </a:rPr>
              <a:t>中的指令字清</a:t>
            </a:r>
            <a:r>
              <a:rPr lang="en-US" altLang="zh-CN" dirty="0" smtClean="0">
                <a:ea typeface="黑体" panose="02010609060101010101" pitchFamily="49" charset="-122"/>
              </a:rPr>
              <a:t>0</a:t>
            </a:r>
            <a:r>
              <a:rPr lang="zh-CN" altLang="en-US" dirty="0" smtClean="0">
                <a:ea typeface="黑体" panose="02010609060101010101" pitchFamily="49" charset="-122"/>
              </a:rPr>
              <a:t>，转变为</a:t>
            </a:r>
            <a:r>
              <a:rPr lang="en-US" altLang="zh-CN" dirty="0" err="1" smtClean="0">
                <a:ea typeface="黑体" panose="02010609060101010101" pitchFamily="49" charset="-122"/>
              </a:rPr>
              <a:t>nop</a:t>
            </a:r>
            <a:r>
              <a:rPr lang="zh-CN" altLang="en-US" dirty="0" smtClean="0">
                <a:ea typeface="黑体" panose="02010609060101010101" pitchFamily="49" charset="-122"/>
              </a:rPr>
              <a:t>指令</a:t>
            </a:r>
          </a:p>
          <a:p>
            <a:pPr marL="825500" lvl="1" indent="-342900">
              <a:lnSpc>
                <a:spcPct val="115000"/>
              </a:lnSpc>
              <a:spcBef>
                <a:spcPct val="20000"/>
              </a:spcBef>
            </a:pPr>
            <a:r>
              <a:rPr lang="zh-CN" altLang="en-US" dirty="0" smtClean="0">
                <a:ea typeface="黑体" panose="02010609060101010101" pitchFamily="49" charset="-122"/>
              </a:rPr>
              <a:t>这种清除操作称为“</a:t>
            </a:r>
            <a:r>
              <a:rPr lang="zh-CN" altLang="en-US" dirty="0" smtClean="0">
                <a:solidFill>
                  <a:srgbClr val="C00000"/>
                </a:solidFill>
                <a:ea typeface="黑体" panose="02010609060101010101" pitchFamily="49" charset="-122"/>
              </a:rPr>
              <a:t>冲刷或冲洗</a:t>
            </a:r>
            <a:r>
              <a:rPr lang="zh-CN" altLang="en-US" dirty="0" smtClean="0">
                <a:ea typeface="黑体" panose="02010609060101010101" pitchFamily="49" charset="-122"/>
              </a:rPr>
              <a:t>” </a:t>
            </a:r>
            <a:r>
              <a:rPr lang="en-US" altLang="zh-CN" dirty="0">
                <a:ea typeface="黑体" panose="02010609060101010101" pitchFamily="49" charset="-122"/>
              </a:rPr>
              <a:t>-- Flush</a:t>
            </a:r>
            <a:endParaRPr lang="zh-CN" altLang="en-US" dirty="0" smtClean="0">
              <a:ea typeface="黑体" panose="02010609060101010101" pitchFamily="49" charset="-122"/>
            </a:endParaRPr>
          </a:p>
        </p:txBody>
      </p:sp>
      <p:sp>
        <p:nvSpPr>
          <p:cNvPr id="322564" name="Rectangle 4"/>
          <p:cNvSpPr>
            <a:spLocks noChangeArrowheads="1"/>
          </p:cNvSpPr>
          <p:nvPr/>
        </p:nvSpPr>
        <p:spPr bwMode="auto">
          <a:xfrm>
            <a:off x="678546" y="6188075"/>
            <a:ext cx="8002588"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900" dirty="0">
                <a:latin typeface="Arial" panose="020B0604020202020204" pitchFamily="34" charset="0"/>
                <a:ea typeface="黑体" panose="02010609060101010101" pitchFamily="49" charset="-122"/>
              </a:rPr>
              <a:t>原来要清除三条指令，调整后只需要清除一条指令，因而只延迟一个时钟周期，每次预测错误减少了两个周期的代价！</a:t>
            </a:r>
          </a:p>
        </p:txBody>
      </p:sp>
      <p:sp>
        <p:nvSpPr>
          <p:cNvPr id="322565" name="Rectangle 5"/>
          <p:cNvSpPr>
            <a:spLocks noChangeArrowheads="1"/>
          </p:cNvSpPr>
          <p:nvPr/>
        </p:nvSpPr>
        <p:spPr bwMode="auto">
          <a:xfrm>
            <a:off x="5837921" y="6519863"/>
            <a:ext cx="2011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30000"/>
              </a:spcBef>
              <a:buSzPct val="100000"/>
              <a:buFont typeface="Times New Roman" panose="02020603050405020304" pitchFamily="18" charset="0"/>
              <a:buNone/>
            </a:pPr>
            <a:r>
              <a:rPr lang="zh-CN" altLang="en-US" sz="2000">
                <a:solidFill>
                  <a:srgbClr val="CC0000"/>
                </a:solidFill>
                <a:latin typeface="Arial" panose="020B0604020202020204" pitchFamily="34" charset="0"/>
                <a:ea typeface="黑体" panose="02010609060101010101" pitchFamily="49" charset="-122"/>
                <a:cs typeface="Times New Roman" panose="02020603050405020304" pitchFamily="18" charset="0"/>
              </a:rPr>
              <a:t>即：这里 </a:t>
            </a:r>
            <a:r>
              <a:rPr lang="en-US" altLang="zh-CN" sz="2000">
                <a:solidFill>
                  <a:srgbClr val="CC0000"/>
                </a:solidFill>
                <a:latin typeface="Arial" panose="020B0604020202020204" pitchFamily="34" charset="0"/>
                <a:ea typeface="黑体" panose="02010609060101010101" pitchFamily="49" charset="-122"/>
                <a:cs typeface="Times New Roman" panose="02020603050405020304" pitchFamily="18" charset="0"/>
              </a:rPr>
              <a:t>C=1</a:t>
            </a:r>
          </a:p>
        </p:txBody>
      </p:sp>
    </p:spTree>
    <p:extLst>
      <p:ext uri="{BB962C8B-B14F-4D97-AF65-F5344CB8AC3E}">
        <p14:creationId xmlns:p14="http://schemas.microsoft.com/office/powerpoint/2010/main" val="186294251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2563">
                                            <p:txEl>
                                              <p:pRg st="1" end="1"/>
                                            </p:txEl>
                                          </p:spTgt>
                                        </p:tgtEl>
                                        <p:attrNameLst>
                                          <p:attrName>style.visibility</p:attrName>
                                        </p:attrNameLst>
                                      </p:cBhvr>
                                      <p:to>
                                        <p:strVal val="visible"/>
                                      </p:to>
                                    </p:set>
                                    <p:animEffect transition="in" filter="blinds(horizontal)">
                                      <p:cBhvr>
                                        <p:cTn id="7" dur="500"/>
                                        <p:tgtEl>
                                          <p:spTgt spid="3225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2563">
                                            <p:txEl>
                                              <p:pRg st="2" end="2"/>
                                            </p:txEl>
                                          </p:spTgt>
                                        </p:tgtEl>
                                        <p:attrNameLst>
                                          <p:attrName>style.visibility</p:attrName>
                                        </p:attrNameLst>
                                      </p:cBhvr>
                                      <p:to>
                                        <p:strVal val="visible"/>
                                      </p:to>
                                    </p:set>
                                    <p:animEffect transition="in" filter="blinds(horizontal)">
                                      <p:cBhvr>
                                        <p:cTn id="12" dur="500"/>
                                        <p:tgtEl>
                                          <p:spTgt spid="32256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22563">
                                            <p:txEl>
                                              <p:pRg st="3" end="3"/>
                                            </p:txEl>
                                          </p:spTgt>
                                        </p:tgtEl>
                                        <p:attrNameLst>
                                          <p:attrName>style.visibility</p:attrName>
                                        </p:attrNameLst>
                                      </p:cBhvr>
                                      <p:to>
                                        <p:strVal val="visible"/>
                                      </p:to>
                                    </p:set>
                                    <p:animEffect transition="in" filter="blinds(horizontal)">
                                      <p:cBhvr>
                                        <p:cTn id="17" dur="500"/>
                                        <p:tgtEl>
                                          <p:spTgt spid="32256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22563">
                                            <p:txEl>
                                              <p:pRg st="4" end="4"/>
                                            </p:txEl>
                                          </p:spTgt>
                                        </p:tgtEl>
                                        <p:attrNameLst>
                                          <p:attrName>style.visibility</p:attrName>
                                        </p:attrNameLst>
                                      </p:cBhvr>
                                      <p:to>
                                        <p:strVal val="visible"/>
                                      </p:to>
                                    </p:set>
                                    <p:animEffect transition="in" filter="blinds(horizontal)">
                                      <p:cBhvr>
                                        <p:cTn id="22" dur="500"/>
                                        <p:tgtEl>
                                          <p:spTgt spid="32256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22563">
                                            <p:txEl>
                                              <p:pRg st="5" end="5"/>
                                            </p:txEl>
                                          </p:spTgt>
                                        </p:tgtEl>
                                        <p:attrNameLst>
                                          <p:attrName>style.visibility</p:attrName>
                                        </p:attrNameLst>
                                      </p:cBhvr>
                                      <p:to>
                                        <p:strVal val="visible"/>
                                      </p:to>
                                    </p:set>
                                    <p:animEffect transition="in" filter="blinds(horizontal)">
                                      <p:cBhvr>
                                        <p:cTn id="27" dur="500"/>
                                        <p:tgtEl>
                                          <p:spTgt spid="322563">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22563">
                                            <p:txEl>
                                              <p:pRg st="6" end="6"/>
                                            </p:txEl>
                                          </p:spTgt>
                                        </p:tgtEl>
                                        <p:attrNameLst>
                                          <p:attrName>style.visibility</p:attrName>
                                        </p:attrNameLst>
                                      </p:cBhvr>
                                      <p:to>
                                        <p:strVal val="visible"/>
                                      </p:to>
                                    </p:set>
                                    <p:animEffect transition="in" filter="blinds(horizontal)">
                                      <p:cBhvr>
                                        <p:cTn id="30" dur="500"/>
                                        <p:tgtEl>
                                          <p:spTgt spid="322563">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22563">
                                            <p:txEl>
                                              <p:pRg st="7" end="7"/>
                                            </p:txEl>
                                          </p:spTgt>
                                        </p:tgtEl>
                                        <p:attrNameLst>
                                          <p:attrName>style.visibility</p:attrName>
                                        </p:attrNameLst>
                                      </p:cBhvr>
                                      <p:to>
                                        <p:strVal val="visible"/>
                                      </p:to>
                                    </p:set>
                                    <p:animEffect transition="in" filter="blinds(horizontal)">
                                      <p:cBhvr>
                                        <p:cTn id="33" dur="500"/>
                                        <p:tgtEl>
                                          <p:spTgt spid="322563">
                                            <p:txEl>
                                              <p:pRg st="7" end="7"/>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322563">
                                            <p:txEl>
                                              <p:pRg st="8" end="8"/>
                                            </p:txEl>
                                          </p:spTgt>
                                        </p:tgtEl>
                                        <p:attrNameLst>
                                          <p:attrName>style.visibility</p:attrName>
                                        </p:attrNameLst>
                                      </p:cBhvr>
                                      <p:to>
                                        <p:strVal val="visible"/>
                                      </p:to>
                                    </p:set>
                                    <p:animEffect transition="in" filter="wipe(down)">
                                      <p:cBhvr>
                                        <p:cTn id="38" dur="500"/>
                                        <p:tgtEl>
                                          <p:spTgt spid="32256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22563">
                                            <p:txEl>
                                              <p:pRg st="9" end="9"/>
                                            </p:txEl>
                                          </p:spTgt>
                                        </p:tgtEl>
                                        <p:attrNameLst>
                                          <p:attrName>style.visibility</p:attrName>
                                        </p:attrNameLst>
                                      </p:cBhvr>
                                      <p:to>
                                        <p:strVal val="visible"/>
                                      </p:to>
                                    </p:set>
                                    <p:animEffect transition="in" filter="blinds(horizontal)">
                                      <p:cBhvr>
                                        <p:cTn id="43" dur="500"/>
                                        <p:tgtEl>
                                          <p:spTgt spid="32256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322563">
                                            <p:txEl>
                                              <p:pRg st="10" end="10"/>
                                            </p:txEl>
                                          </p:spTgt>
                                        </p:tgtEl>
                                        <p:attrNameLst>
                                          <p:attrName>style.visibility</p:attrName>
                                        </p:attrNameLst>
                                      </p:cBhvr>
                                      <p:to>
                                        <p:strVal val="visible"/>
                                      </p:to>
                                    </p:set>
                                    <p:animEffect transition="in" filter="blinds(horizontal)">
                                      <p:cBhvr>
                                        <p:cTn id="48" dur="500"/>
                                        <p:tgtEl>
                                          <p:spTgt spid="322563">
                                            <p:txEl>
                                              <p:pRg st="10" end="1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322563">
                                            <p:txEl>
                                              <p:pRg st="11" end="11"/>
                                            </p:txEl>
                                          </p:spTgt>
                                        </p:tgtEl>
                                        <p:attrNameLst>
                                          <p:attrName>style.visibility</p:attrName>
                                        </p:attrNameLst>
                                      </p:cBhvr>
                                      <p:to>
                                        <p:strVal val="visible"/>
                                      </p:to>
                                    </p:set>
                                    <p:animEffect transition="in" filter="blinds(horizontal)">
                                      <p:cBhvr>
                                        <p:cTn id="53" dur="500"/>
                                        <p:tgtEl>
                                          <p:spTgt spid="322563">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22563">
                                            <p:txEl>
                                              <p:pRg st="12" end="12"/>
                                            </p:txEl>
                                          </p:spTgt>
                                        </p:tgtEl>
                                        <p:attrNameLst>
                                          <p:attrName>style.visibility</p:attrName>
                                        </p:attrNameLst>
                                      </p:cBhvr>
                                      <p:to>
                                        <p:strVal val="visible"/>
                                      </p:to>
                                    </p:set>
                                    <p:animEffect transition="in" filter="blinds(horizontal)">
                                      <p:cBhvr>
                                        <p:cTn id="58" dur="500"/>
                                        <p:tgtEl>
                                          <p:spTgt spid="322563">
                                            <p:txEl>
                                              <p:pRg st="12" end="1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322563">
                                            <p:txEl>
                                              <p:pRg st="13" end="13"/>
                                            </p:txEl>
                                          </p:spTgt>
                                        </p:tgtEl>
                                        <p:attrNameLst>
                                          <p:attrName>style.visibility</p:attrName>
                                        </p:attrNameLst>
                                      </p:cBhvr>
                                      <p:to>
                                        <p:strVal val="visible"/>
                                      </p:to>
                                    </p:set>
                                    <p:animEffect transition="in" filter="blinds(horizontal)">
                                      <p:cBhvr>
                                        <p:cTn id="63" dur="500"/>
                                        <p:tgtEl>
                                          <p:spTgt spid="322563">
                                            <p:txEl>
                                              <p:pRg st="13" end="1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322563">
                                            <p:txEl>
                                              <p:pRg st="14" end="14"/>
                                            </p:txEl>
                                          </p:spTgt>
                                        </p:tgtEl>
                                        <p:attrNameLst>
                                          <p:attrName>style.visibility</p:attrName>
                                        </p:attrNameLst>
                                      </p:cBhvr>
                                      <p:to>
                                        <p:strVal val="visible"/>
                                      </p:to>
                                    </p:set>
                                    <p:animEffect transition="in" filter="blinds(horizontal)">
                                      <p:cBhvr>
                                        <p:cTn id="68" dur="500"/>
                                        <p:tgtEl>
                                          <p:spTgt spid="322563">
                                            <p:txEl>
                                              <p:pRg st="14" end="14"/>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322564"/>
                                        </p:tgtEl>
                                        <p:attrNameLst>
                                          <p:attrName>style.visibility</p:attrName>
                                        </p:attrNameLst>
                                      </p:cBhvr>
                                      <p:to>
                                        <p:strVal val="visible"/>
                                      </p:to>
                                    </p:set>
                                    <p:animEffect transition="in" filter="blinds(horizontal)">
                                      <p:cBhvr>
                                        <p:cTn id="73" dur="500"/>
                                        <p:tgtEl>
                                          <p:spTgt spid="322564"/>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322565"/>
                                        </p:tgtEl>
                                        <p:attrNameLst>
                                          <p:attrName>style.visibility</p:attrName>
                                        </p:attrNameLst>
                                      </p:cBhvr>
                                      <p:to>
                                        <p:strVal val="visible"/>
                                      </p:to>
                                    </p:set>
                                    <p:animEffect transition="in" filter="blinds(horizontal)">
                                      <p:cBhvr>
                                        <p:cTn id="78" dur="500"/>
                                        <p:tgtEl>
                                          <p:spTgt spid="322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4" grpId="0"/>
      <p:bldP spid="32256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5"/>
          <p:cNvSpPr>
            <a:spLocks noGrp="1" noChangeArrowheads="1"/>
          </p:cNvSpPr>
          <p:nvPr>
            <p:ph type="title"/>
          </p:nvPr>
        </p:nvSpPr>
        <p:spPr>
          <a:xfrm>
            <a:off x="800100" y="152400"/>
            <a:ext cx="6862763" cy="368300"/>
          </a:xfrm>
        </p:spPr>
        <p:txBody>
          <a:bodyPr/>
          <a:lstStyle/>
          <a:p>
            <a:r>
              <a:rPr lang="zh-CN" altLang="en-US" smtClean="0">
                <a:ea typeface="宋体" panose="02010600030101010101" pitchFamily="2" charset="-122"/>
              </a:rPr>
              <a:t>带静态分支预测处理的数据通路</a:t>
            </a:r>
            <a:endParaRPr lang="zh-CN" altLang="en-US" smtClean="0">
              <a:solidFill>
                <a:schemeClr val="accent1"/>
              </a:solidFill>
              <a:ea typeface="宋体" panose="02010600030101010101" pitchFamily="2" charset="-122"/>
            </a:endParaRPr>
          </a:p>
        </p:txBody>
      </p:sp>
      <p:pic>
        <p:nvPicPr>
          <p:cNvPr id="135171" name="Picture 8" descr="control hazar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79400" y="919163"/>
            <a:ext cx="8301038" cy="5165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28361" name="Text Box 9"/>
          <p:cNvSpPr txBox="1">
            <a:spLocks noChangeArrowheads="1"/>
          </p:cNvSpPr>
          <p:nvPr/>
        </p:nvSpPr>
        <p:spPr bwMode="auto">
          <a:xfrm>
            <a:off x="368834" y="596900"/>
            <a:ext cx="3228441" cy="33855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dirty="0" smtClean="0">
                <a:solidFill>
                  <a:srgbClr val="CC0000"/>
                </a:solidFill>
                <a:latin typeface="黑体" panose="02010609060101010101" pitchFamily="49" charset="-122"/>
                <a:ea typeface="黑体" panose="02010609060101010101" pitchFamily="49" charset="-122"/>
                <a:cs typeface="Arial" panose="020B0604020202020204" pitchFamily="34" charset="0"/>
              </a:rPr>
              <a:t>生成</a:t>
            </a:r>
            <a:r>
              <a:rPr lang="zh-CN" altLang="en-US" dirty="0" smtClean="0">
                <a:solidFill>
                  <a:srgbClr val="CC0000"/>
                </a:solidFill>
                <a:latin typeface="Arial" panose="020B0604020202020204" pitchFamily="34" charset="0"/>
                <a:ea typeface="宋体" panose="02010600030101010101" pitchFamily="2" charset="-122"/>
                <a:cs typeface="Arial" panose="020B0604020202020204" pitchFamily="34" charset="0"/>
              </a:rPr>
              <a:t> </a:t>
            </a:r>
            <a:r>
              <a:rPr lang="en-US" altLang="zh-CN" dirty="0" err="1" smtClean="0">
                <a:solidFill>
                  <a:srgbClr val="CC0000"/>
                </a:solidFill>
                <a:latin typeface="Arial" panose="020B0604020202020204" pitchFamily="34" charset="0"/>
                <a:ea typeface="宋体" panose="02010600030101010101" pitchFamily="2" charset="-122"/>
                <a:cs typeface="Arial" panose="020B0604020202020204" pitchFamily="34" charset="0"/>
              </a:rPr>
              <a:t>IF.Flush</a:t>
            </a:r>
            <a:r>
              <a:rPr lang="en-US" altLang="zh-CN" dirty="0" smtClean="0">
                <a:solidFill>
                  <a:srgbClr val="CC0000"/>
                </a:solidFill>
                <a:latin typeface="Arial" panose="020B0604020202020204" pitchFamily="34" charset="0"/>
                <a:ea typeface="宋体" panose="02010600030101010101" pitchFamily="2" charset="-122"/>
                <a:cs typeface="Arial" panose="020B0604020202020204" pitchFamily="34" charset="0"/>
              </a:rPr>
              <a:t>=Branch </a:t>
            </a:r>
            <a:r>
              <a:rPr lang="en-US" altLang="zh-CN" dirty="0">
                <a:solidFill>
                  <a:srgbClr val="CC0000"/>
                </a:solidFill>
                <a:latin typeface="Arial" panose="020B0604020202020204" pitchFamily="34" charset="0"/>
                <a:ea typeface="宋体" panose="02010600030101010101" pitchFamily="2" charset="-122"/>
                <a:cs typeface="Arial" panose="020B0604020202020204" pitchFamily="34" charset="0"/>
              </a:rPr>
              <a:t>and Zero </a:t>
            </a:r>
            <a:endParaRPr lang="zh-CN" altLang="en-US" dirty="0">
              <a:solidFill>
                <a:srgbClr val="CC0000"/>
              </a:solidFill>
              <a:latin typeface="Arial" panose="020B0604020202020204" pitchFamily="34" charset="0"/>
              <a:ea typeface="宋体" panose="02010600030101010101" pitchFamily="2" charset="-122"/>
              <a:cs typeface="Arial" panose="020B0604020202020204" pitchFamily="34" charset="0"/>
            </a:endParaRPr>
          </a:p>
        </p:txBody>
      </p:sp>
      <p:grpSp>
        <p:nvGrpSpPr>
          <p:cNvPr id="228374" name="Group 22"/>
          <p:cNvGrpSpPr>
            <a:grpSpLocks/>
          </p:cNvGrpSpPr>
          <p:nvPr/>
        </p:nvGrpSpPr>
        <p:grpSpPr bwMode="auto">
          <a:xfrm>
            <a:off x="7086600" y="3378200"/>
            <a:ext cx="355600" cy="622300"/>
            <a:chOff x="4464" y="2128"/>
            <a:chExt cx="224" cy="392"/>
          </a:xfrm>
        </p:grpSpPr>
        <p:sp>
          <p:nvSpPr>
            <p:cNvPr id="135197" name="Oval 10"/>
            <p:cNvSpPr>
              <a:spLocks noChangeArrowheads="1"/>
            </p:cNvSpPr>
            <p:nvPr/>
          </p:nvSpPr>
          <p:spPr bwMode="auto">
            <a:xfrm>
              <a:off x="4464" y="2232"/>
              <a:ext cx="224" cy="184"/>
            </a:xfrm>
            <a:prstGeom prst="ellipse">
              <a:avLst/>
            </a:prstGeom>
            <a:noFill/>
            <a:ln w="381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35198" name="Line 11"/>
            <p:cNvSpPr>
              <a:spLocks noChangeShapeType="1"/>
            </p:cNvSpPr>
            <p:nvPr/>
          </p:nvSpPr>
          <p:spPr bwMode="auto">
            <a:xfrm>
              <a:off x="4576" y="2128"/>
              <a:ext cx="0" cy="88"/>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199" name="Line 12"/>
            <p:cNvSpPr>
              <a:spLocks noChangeShapeType="1"/>
            </p:cNvSpPr>
            <p:nvPr/>
          </p:nvSpPr>
          <p:spPr bwMode="auto">
            <a:xfrm>
              <a:off x="4576" y="2416"/>
              <a:ext cx="0" cy="104"/>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8376" name="Group 24"/>
          <p:cNvGrpSpPr>
            <a:grpSpLocks/>
          </p:cNvGrpSpPr>
          <p:nvPr/>
        </p:nvGrpSpPr>
        <p:grpSpPr bwMode="auto">
          <a:xfrm>
            <a:off x="673100" y="1270000"/>
            <a:ext cx="5435600" cy="2565400"/>
            <a:chOff x="424" y="800"/>
            <a:chExt cx="3424" cy="1616"/>
          </a:xfrm>
        </p:grpSpPr>
        <p:sp>
          <p:nvSpPr>
            <p:cNvPr id="135192" name="Line 13"/>
            <p:cNvSpPr>
              <a:spLocks noChangeShapeType="1"/>
            </p:cNvSpPr>
            <p:nvPr/>
          </p:nvSpPr>
          <p:spPr bwMode="auto">
            <a:xfrm>
              <a:off x="3648" y="1752"/>
              <a:ext cx="200" cy="8"/>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193" name="Line 14"/>
            <p:cNvSpPr>
              <a:spLocks noChangeShapeType="1"/>
            </p:cNvSpPr>
            <p:nvPr/>
          </p:nvSpPr>
          <p:spPr bwMode="auto">
            <a:xfrm>
              <a:off x="3840" y="800"/>
              <a:ext cx="0" cy="952"/>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194" name="Line 15"/>
            <p:cNvSpPr>
              <a:spLocks noChangeShapeType="1"/>
            </p:cNvSpPr>
            <p:nvPr/>
          </p:nvSpPr>
          <p:spPr bwMode="auto">
            <a:xfrm>
              <a:off x="424" y="800"/>
              <a:ext cx="3416"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195" name="Line 16"/>
            <p:cNvSpPr>
              <a:spLocks noChangeShapeType="1"/>
            </p:cNvSpPr>
            <p:nvPr/>
          </p:nvSpPr>
          <p:spPr bwMode="auto">
            <a:xfrm>
              <a:off x="424" y="800"/>
              <a:ext cx="0" cy="1608"/>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196" name="Line 17"/>
            <p:cNvSpPr>
              <a:spLocks noChangeShapeType="1"/>
            </p:cNvSpPr>
            <p:nvPr/>
          </p:nvSpPr>
          <p:spPr bwMode="auto">
            <a:xfrm>
              <a:off x="424" y="2416"/>
              <a:ext cx="176"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8371" name="Line 19"/>
          <p:cNvSpPr>
            <a:spLocks noChangeShapeType="1"/>
          </p:cNvSpPr>
          <p:nvPr/>
        </p:nvSpPr>
        <p:spPr bwMode="auto">
          <a:xfrm flipV="1">
            <a:off x="1130300" y="4305300"/>
            <a:ext cx="0" cy="109220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8377" name="Group 25"/>
          <p:cNvGrpSpPr>
            <a:grpSpLocks/>
          </p:cNvGrpSpPr>
          <p:nvPr/>
        </p:nvGrpSpPr>
        <p:grpSpPr bwMode="auto">
          <a:xfrm>
            <a:off x="787400" y="1130300"/>
            <a:ext cx="2654300" cy="4279900"/>
            <a:chOff x="496" y="712"/>
            <a:chExt cx="1672" cy="2696"/>
          </a:xfrm>
        </p:grpSpPr>
        <p:sp>
          <p:nvSpPr>
            <p:cNvPr id="135190" name="Line 20"/>
            <p:cNvSpPr>
              <a:spLocks noChangeShapeType="1"/>
            </p:cNvSpPr>
            <p:nvPr/>
          </p:nvSpPr>
          <p:spPr bwMode="auto">
            <a:xfrm>
              <a:off x="504" y="712"/>
              <a:ext cx="0" cy="2696"/>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191" name="Line 21"/>
            <p:cNvSpPr>
              <a:spLocks noChangeShapeType="1"/>
            </p:cNvSpPr>
            <p:nvPr/>
          </p:nvSpPr>
          <p:spPr bwMode="auto">
            <a:xfrm>
              <a:off x="496" y="3400"/>
              <a:ext cx="1672" cy="0"/>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8383" name="Group 31"/>
          <p:cNvGrpSpPr>
            <a:grpSpLocks/>
          </p:cNvGrpSpPr>
          <p:nvPr/>
        </p:nvGrpSpPr>
        <p:grpSpPr bwMode="auto">
          <a:xfrm>
            <a:off x="3606800" y="609600"/>
            <a:ext cx="4292600" cy="647700"/>
            <a:chOff x="2272" y="384"/>
            <a:chExt cx="2704" cy="408"/>
          </a:xfrm>
        </p:grpSpPr>
        <p:sp>
          <p:nvSpPr>
            <p:cNvPr id="135185" name="Line 26"/>
            <p:cNvSpPr>
              <a:spLocks noChangeShapeType="1"/>
            </p:cNvSpPr>
            <p:nvPr/>
          </p:nvSpPr>
          <p:spPr bwMode="auto">
            <a:xfrm flipH="1">
              <a:off x="2272" y="384"/>
              <a:ext cx="8" cy="392"/>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186" name="Line 27"/>
            <p:cNvSpPr>
              <a:spLocks noChangeShapeType="1"/>
            </p:cNvSpPr>
            <p:nvPr/>
          </p:nvSpPr>
          <p:spPr bwMode="auto">
            <a:xfrm flipH="1">
              <a:off x="4968" y="400"/>
              <a:ext cx="8" cy="392"/>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187" name="Text Box 28"/>
            <p:cNvSpPr txBox="1">
              <a:spLocks noChangeArrowheads="1"/>
            </p:cNvSpPr>
            <p:nvPr/>
          </p:nvSpPr>
          <p:spPr bwMode="auto">
            <a:xfrm>
              <a:off x="2600" y="412"/>
              <a:ext cx="19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sz="1800">
                  <a:solidFill>
                    <a:srgbClr val="CC0000"/>
                  </a:solidFill>
                  <a:latin typeface="Arial" panose="020B0604020202020204" pitchFamily="34" charset="0"/>
                  <a:ea typeface="黑体" panose="02010609060101010101" pitchFamily="49" charset="-122"/>
                  <a:cs typeface="Arial" panose="020B0604020202020204" pitchFamily="34" charset="0"/>
                </a:rPr>
                <a:t>40#</a:t>
              </a:r>
              <a:r>
                <a:rPr lang="zh-CN" altLang="en-US" sz="1800">
                  <a:solidFill>
                    <a:srgbClr val="CC0000"/>
                  </a:solidFill>
                  <a:latin typeface="Arial" panose="020B0604020202020204" pitchFamily="34" charset="0"/>
                  <a:ea typeface="黑体" panose="02010609060101010101" pitchFamily="49" charset="-122"/>
                  <a:cs typeface="Arial" panose="020B0604020202020204" pitchFamily="34" charset="0"/>
                </a:rPr>
                <a:t>指令“</a:t>
              </a:r>
              <a:r>
                <a:rPr lang="en-US" altLang="zh-CN" sz="1800">
                  <a:solidFill>
                    <a:srgbClr val="CC0000"/>
                  </a:solidFill>
                  <a:latin typeface="Arial" panose="020B0604020202020204" pitchFamily="34" charset="0"/>
                  <a:ea typeface="黑体" panose="02010609060101010101" pitchFamily="49" charset="-122"/>
                  <a:cs typeface="Arial" panose="020B0604020202020204" pitchFamily="34" charset="0"/>
                </a:rPr>
                <a:t>beq $1,$3,7” ID</a:t>
              </a:r>
              <a:r>
                <a:rPr lang="zh-CN" altLang="en-US" sz="1800">
                  <a:solidFill>
                    <a:srgbClr val="CC0000"/>
                  </a:solidFill>
                  <a:latin typeface="Arial" panose="020B0604020202020204" pitchFamily="34" charset="0"/>
                  <a:ea typeface="黑体" panose="02010609060101010101" pitchFamily="49" charset="-122"/>
                  <a:cs typeface="Arial" panose="020B0604020202020204" pitchFamily="34" charset="0"/>
                </a:rPr>
                <a:t>段</a:t>
              </a:r>
            </a:p>
          </p:txBody>
        </p:sp>
        <p:sp>
          <p:nvSpPr>
            <p:cNvPr id="135188" name="Line 29"/>
            <p:cNvSpPr>
              <a:spLocks noChangeShapeType="1"/>
            </p:cNvSpPr>
            <p:nvPr/>
          </p:nvSpPr>
          <p:spPr bwMode="auto">
            <a:xfrm flipH="1" flipV="1">
              <a:off x="2272" y="544"/>
              <a:ext cx="312" cy="5"/>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189" name="Line 30"/>
            <p:cNvSpPr>
              <a:spLocks noChangeShapeType="1"/>
            </p:cNvSpPr>
            <p:nvPr/>
          </p:nvSpPr>
          <p:spPr bwMode="auto">
            <a:xfrm flipH="1">
              <a:off x="4536" y="528"/>
              <a:ext cx="416" cy="0"/>
            </a:xfrm>
            <a:prstGeom prst="line">
              <a:avLst/>
            </a:prstGeom>
            <a:noFill/>
            <a:ln w="28575">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8384" name="Text Box 32"/>
          <p:cNvSpPr txBox="1">
            <a:spLocks noChangeArrowheads="1"/>
          </p:cNvSpPr>
          <p:nvPr/>
        </p:nvSpPr>
        <p:spPr bwMode="auto">
          <a:xfrm>
            <a:off x="114300" y="5803900"/>
            <a:ext cx="5734050" cy="97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20000"/>
              </a:spcBef>
            </a:pPr>
            <a:r>
              <a:rPr lang="zh-CN" altLang="en-US" sz="1700">
                <a:solidFill>
                  <a:schemeClr val="accent2"/>
                </a:solidFill>
                <a:latin typeface="Arial" panose="020B0604020202020204" pitchFamily="34" charset="0"/>
                <a:ea typeface="黑体" panose="02010609060101010101" pitchFamily="49" charset="-122"/>
                <a:cs typeface="Arial" panose="020B0604020202020204" pitchFamily="34" charset="0"/>
              </a:rPr>
              <a:t>若</a:t>
            </a:r>
            <a:r>
              <a:rPr lang="en-US" altLang="zh-CN" sz="1700">
                <a:solidFill>
                  <a:schemeClr val="accent2"/>
                </a:solidFill>
                <a:latin typeface="Arial" panose="020B0604020202020204" pitchFamily="34" charset="0"/>
                <a:ea typeface="黑体" panose="02010609060101010101" pitchFamily="49" charset="-122"/>
                <a:cs typeface="Arial" panose="020B0604020202020204" pitchFamily="34" charset="0"/>
              </a:rPr>
              <a:t>$1</a:t>
            </a:r>
            <a:r>
              <a:rPr lang="zh-CN" altLang="en-US" sz="1700">
                <a:solidFill>
                  <a:schemeClr val="accent2"/>
                </a:solidFill>
                <a:latin typeface="Arial" panose="020B0604020202020204" pitchFamily="34" charset="0"/>
                <a:ea typeface="黑体" panose="02010609060101010101" pitchFamily="49" charset="-122"/>
                <a:cs typeface="Arial" panose="020B0604020202020204" pitchFamily="34" charset="0"/>
              </a:rPr>
              <a:t>或</a:t>
            </a:r>
            <a:r>
              <a:rPr lang="en-US" altLang="zh-CN" sz="1700">
                <a:solidFill>
                  <a:schemeClr val="accent2"/>
                </a:solidFill>
                <a:latin typeface="Arial" panose="020B0604020202020204" pitchFamily="34" charset="0"/>
                <a:ea typeface="黑体" panose="02010609060101010101" pitchFamily="49" charset="-122"/>
                <a:cs typeface="Arial" panose="020B0604020202020204" pitchFamily="34" charset="0"/>
              </a:rPr>
              <a:t>$3</a:t>
            </a:r>
            <a:r>
              <a:rPr lang="zh-CN" altLang="en-US" sz="1700">
                <a:solidFill>
                  <a:schemeClr val="accent2"/>
                </a:solidFill>
                <a:latin typeface="Arial" panose="020B0604020202020204" pitchFamily="34" charset="0"/>
                <a:ea typeface="黑体" panose="02010609060101010101" pitchFamily="49" charset="-122"/>
                <a:cs typeface="Arial" panose="020B0604020202020204" pitchFamily="34" charset="0"/>
              </a:rPr>
              <a:t>和前面指令数据相关，会怎么样？</a:t>
            </a:r>
          </a:p>
          <a:p>
            <a:pPr>
              <a:spcBef>
                <a:spcPct val="20000"/>
              </a:spcBef>
              <a:buFontTx/>
              <a:buChar char="•"/>
            </a:pPr>
            <a:r>
              <a:rPr lang="zh-CN" altLang="en-US" sz="1700">
                <a:solidFill>
                  <a:schemeClr val="accent2"/>
                </a:solidFill>
                <a:latin typeface="Arial" panose="020B0604020202020204" pitchFamily="34" charset="0"/>
                <a:ea typeface="黑体" panose="02010609060101010101" pitchFamily="49" charset="-122"/>
                <a:cs typeface="Arial" panose="020B0604020202020204" pitchFamily="34" charset="0"/>
              </a:rPr>
              <a:t> </a:t>
            </a:r>
            <a:r>
              <a:rPr lang="zh-CN" altLang="en-US" sz="1700">
                <a:solidFill>
                  <a:srgbClr val="008000"/>
                </a:solidFill>
                <a:latin typeface="Arial" panose="020B0604020202020204" pitchFamily="34" charset="0"/>
                <a:ea typeface="黑体" panose="02010609060101010101" pitchFamily="49" charset="-122"/>
                <a:cs typeface="Arial" panose="020B0604020202020204" pitchFamily="34" charset="0"/>
              </a:rPr>
              <a:t>上上条指令的</a:t>
            </a:r>
            <a:r>
              <a:rPr lang="en-US" altLang="zh-CN" sz="1700">
                <a:solidFill>
                  <a:srgbClr val="008000"/>
                </a:solidFill>
                <a:latin typeface="Arial" panose="020B0604020202020204" pitchFamily="34" charset="0"/>
                <a:ea typeface="黑体" panose="02010609060101010101" pitchFamily="49" charset="-122"/>
                <a:cs typeface="Arial" panose="020B0604020202020204" pitchFamily="34" charset="0"/>
              </a:rPr>
              <a:t>EXE</a:t>
            </a:r>
            <a:r>
              <a:rPr lang="zh-CN" altLang="en-US" sz="1700">
                <a:solidFill>
                  <a:srgbClr val="008000"/>
                </a:solidFill>
                <a:latin typeface="Arial" panose="020B0604020202020204" pitchFamily="34" charset="0"/>
                <a:ea typeface="黑体" panose="02010609060101010101" pitchFamily="49" charset="-122"/>
                <a:cs typeface="Arial" panose="020B0604020202020204" pitchFamily="34" charset="0"/>
              </a:rPr>
              <a:t>段结果可转发回来进行判断</a:t>
            </a:r>
          </a:p>
          <a:p>
            <a:pPr>
              <a:spcBef>
                <a:spcPct val="20000"/>
              </a:spcBef>
              <a:buFontTx/>
              <a:buChar char="•"/>
            </a:pPr>
            <a:r>
              <a:rPr lang="zh-CN" altLang="en-US" sz="1700">
                <a:solidFill>
                  <a:srgbClr val="008000"/>
                </a:solidFill>
                <a:latin typeface="Arial" panose="020B0604020202020204" pitchFamily="34" charset="0"/>
                <a:ea typeface="黑体" panose="02010609060101010101" pitchFamily="49" charset="-122"/>
                <a:cs typeface="Arial" panose="020B0604020202020204" pitchFamily="34" charset="0"/>
              </a:rPr>
              <a:t> 上条指令的</a:t>
            </a:r>
            <a:r>
              <a:rPr lang="en-US" altLang="zh-CN" sz="1700">
                <a:solidFill>
                  <a:srgbClr val="008000"/>
                </a:solidFill>
                <a:latin typeface="Arial" panose="020B0604020202020204" pitchFamily="34" charset="0"/>
                <a:ea typeface="黑体" panose="02010609060101010101" pitchFamily="49" charset="-122"/>
                <a:cs typeface="Arial" panose="020B0604020202020204" pitchFamily="34" charset="0"/>
              </a:rPr>
              <a:t>EXE</a:t>
            </a:r>
            <a:r>
              <a:rPr lang="zh-CN" altLang="en-US" sz="1700">
                <a:solidFill>
                  <a:srgbClr val="008000"/>
                </a:solidFill>
                <a:latin typeface="Arial" panose="020B0604020202020204" pitchFamily="34" charset="0"/>
                <a:ea typeface="黑体" panose="02010609060101010101" pitchFamily="49" charset="-122"/>
                <a:cs typeface="Arial" panose="020B0604020202020204" pitchFamily="34" charset="0"/>
              </a:rPr>
              <a:t>段结果来不及转发回来，引起</a:t>
            </a:r>
            <a:r>
              <a:rPr lang="en-US" altLang="zh-CN" sz="1700">
                <a:solidFill>
                  <a:srgbClr val="008000"/>
                </a:solidFill>
                <a:latin typeface="Arial" panose="020B0604020202020204" pitchFamily="34" charset="0"/>
                <a:ea typeface="黑体" panose="02010609060101010101" pitchFamily="49" charset="-122"/>
                <a:cs typeface="Arial" panose="020B0604020202020204" pitchFamily="34" charset="0"/>
              </a:rPr>
              <a:t>1</a:t>
            </a:r>
            <a:r>
              <a:rPr lang="zh-CN" altLang="en-US" sz="1700">
                <a:solidFill>
                  <a:srgbClr val="008000"/>
                </a:solidFill>
                <a:latin typeface="Arial" panose="020B0604020202020204" pitchFamily="34" charset="0"/>
                <a:ea typeface="黑体" panose="02010609060101010101" pitchFamily="49" charset="-122"/>
                <a:cs typeface="Arial" panose="020B0604020202020204" pitchFamily="34" charset="0"/>
              </a:rPr>
              <a:t>次阻塞</a:t>
            </a:r>
            <a:r>
              <a:rPr lang="en-US" altLang="zh-CN" sz="1700">
                <a:solidFill>
                  <a:srgbClr val="008000"/>
                </a:solidFill>
                <a:latin typeface="Arial" panose="020B0604020202020204" pitchFamily="34" charset="0"/>
                <a:ea typeface="黑体" panose="02010609060101010101" pitchFamily="49" charset="-122"/>
                <a:cs typeface="Arial" panose="020B0604020202020204" pitchFamily="34" charset="0"/>
              </a:rPr>
              <a:t>!</a:t>
            </a:r>
          </a:p>
        </p:txBody>
      </p:sp>
      <p:sp>
        <p:nvSpPr>
          <p:cNvPr id="228385" name="Rectangle 33"/>
          <p:cNvSpPr>
            <a:spLocks noChangeArrowheads="1"/>
          </p:cNvSpPr>
          <p:nvPr/>
        </p:nvSpPr>
        <p:spPr bwMode="auto">
          <a:xfrm>
            <a:off x="71438" y="5405438"/>
            <a:ext cx="343058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dirty="0" smtClean="0">
                <a:solidFill>
                  <a:srgbClr val="CC0000"/>
                </a:solidFill>
                <a:latin typeface="Arial" panose="020B0604020202020204" pitchFamily="34" charset="0"/>
                <a:ea typeface="黑体" panose="02010609060101010101" pitchFamily="49" charset="-122"/>
                <a:cs typeface="Arial" panose="020B0604020202020204" pitchFamily="34" charset="0"/>
              </a:rPr>
              <a:t>使</a:t>
            </a:r>
            <a:r>
              <a:rPr lang="en-US" altLang="zh-CN" dirty="0" smtClean="0">
                <a:solidFill>
                  <a:srgbClr val="CC0000"/>
                </a:solidFill>
                <a:latin typeface="Arial" panose="020B0604020202020204" pitchFamily="34" charset="0"/>
                <a:ea typeface="黑体" panose="02010609060101010101" pitchFamily="49" charset="-122"/>
                <a:cs typeface="Arial" panose="020B0604020202020204" pitchFamily="34" charset="0"/>
              </a:rPr>
              <a:t>IF/ID</a:t>
            </a:r>
            <a:r>
              <a:rPr lang="zh-CN" altLang="en-US" dirty="0">
                <a:solidFill>
                  <a:srgbClr val="CC0000"/>
                </a:solidFill>
                <a:latin typeface="Arial" panose="020B0604020202020204" pitchFamily="34" charset="0"/>
                <a:ea typeface="黑体" panose="02010609060101010101" pitchFamily="49" charset="-122"/>
                <a:cs typeface="Arial" panose="020B0604020202020204" pitchFamily="34" charset="0"/>
              </a:rPr>
              <a:t>中指令字清</a:t>
            </a:r>
            <a:r>
              <a:rPr lang="en-US" altLang="zh-CN" dirty="0">
                <a:solidFill>
                  <a:srgbClr val="CC0000"/>
                </a:solidFill>
                <a:latin typeface="Arial" panose="020B0604020202020204" pitchFamily="34" charset="0"/>
                <a:ea typeface="黑体" panose="02010609060101010101" pitchFamily="49" charset="-122"/>
                <a:cs typeface="Arial" panose="020B0604020202020204" pitchFamily="34" charset="0"/>
              </a:rPr>
              <a:t>0</a:t>
            </a:r>
            <a:r>
              <a:rPr lang="zh-CN" altLang="en-US" dirty="0">
                <a:solidFill>
                  <a:srgbClr val="CC0000"/>
                </a:solidFill>
                <a:latin typeface="Arial" panose="020B0604020202020204" pitchFamily="34" charset="0"/>
                <a:ea typeface="黑体" panose="02010609060101010101" pitchFamily="49" charset="-122"/>
                <a:cs typeface="Arial" panose="020B0604020202020204" pitchFamily="34" charset="0"/>
              </a:rPr>
              <a:t>，变为</a:t>
            </a:r>
            <a:r>
              <a:rPr lang="en-US" altLang="zh-CN" dirty="0" err="1">
                <a:solidFill>
                  <a:srgbClr val="CC0000"/>
                </a:solidFill>
                <a:latin typeface="Arial" panose="020B0604020202020204" pitchFamily="34" charset="0"/>
                <a:ea typeface="黑体" panose="02010609060101010101" pitchFamily="49" charset="-122"/>
                <a:cs typeface="Arial" panose="020B0604020202020204" pitchFamily="34" charset="0"/>
              </a:rPr>
              <a:t>nop</a:t>
            </a:r>
            <a:r>
              <a:rPr lang="zh-CN" altLang="en-US" dirty="0">
                <a:solidFill>
                  <a:srgbClr val="CC0000"/>
                </a:solidFill>
                <a:latin typeface="Arial" panose="020B0604020202020204" pitchFamily="34" charset="0"/>
                <a:ea typeface="黑体" panose="02010609060101010101" pitchFamily="49" charset="-122"/>
                <a:cs typeface="Arial" panose="020B0604020202020204" pitchFamily="34" charset="0"/>
              </a:rPr>
              <a:t>指令</a:t>
            </a:r>
          </a:p>
        </p:txBody>
      </p:sp>
      <p:sp>
        <p:nvSpPr>
          <p:cNvPr id="228386" name="Rectangle 34"/>
          <p:cNvSpPr>
            <a:spLocks noChangeArrowheads="1"/>
          </p:cNvSpPr>
          <p:nvPr/>
        </p:nvSpPr>
        <p:spPr bwMode="auto">
          <a:xfrm>
            <a:off x="1092060" y="4437063"/>
            <a:ext cx="1320727" cy="65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1600" b="1">
                <a:solidFill>
                  <a:schemeClr val="tx1"/>
                </a:solidFill>
                <a:latin typeface="Times New Roman" panose="02020603050405020304" pitchFamily="18" charset="0"/>
              </a:defRPr>
            </a:lvl1pPr>
            <a:lvl2pPr marL="914400" indent="-457200">
              <a:defRPr sz="1600" b="1">
                <a:solidFill>
                  <a:schemeClr val="tx1"/>
                </a:solidFill>
                <a:latin typeface="Times New Roman" panose="02020603050405020304" pitchFamily="18" charset="0"/>
              </a:defRPr>
            </a:lvl2pPr>
            <a:lvl3pPr marL="1371600" indent="-457200">
              <a:defRPr sz="1600" b="1">
                <a:solidFill>
                  <a:schemeClr val="tx1"/>
                </a:solidFill>
                <a:latin typeface="Times New Roman" panose="02020603050405020304" pitchFamily="18" charset="0"/>
              </a:defRPr>
            </a:lvl3pPr>
            <a:lvl4pPr marL="1828800" indent="-457200">
              <a:defRPr sz="1600" b="1">
                <a:solidFill>
                  <a:schemeClr val="tx1"/>
                </a:solidFill>
                <a:latin typeface="Times New Roman" panose="02020603050405020304" pitchFamily="18" charset="0"/>
              </a:defRPr>
            </a:lvl4pPr>
            <a:lvl5pPr marL="2286000" indent="-457200">
              <a:defRPr sz="1600" b="1">
                <a:solidFill>
                  <a:schemeClr val="tx1"/>
                </a:solidFill>
                <a:latin typeface="Times New Roman" panose="02020603050405020304" pitchFamily="18" charset="0"/>
              </a:defRPr>
            </a:lvl5pPr>
            <a:lvl6pPr marL="2743200" indent="-457200" eaLnBrk="0" fontAlgn="base" hangingPunct="0">
              <a:spcBef>
                <a:spcPct val="0"/>
              </a:spcBef>
              <a:spcAft>
                <a:spcPct val="0"/>
              </a:spcAft>
              <a:defRPr sz="1600" b="1">
                <a:solidFill>
                  <a:schemeClr val="tx1"/>
                </a:solidFill>
                <a:latin typeface="Times New Roman" panose="02020603050405020304" pitchFamily="18" charset="0"/>
              </a:defRPr>
            </a:lvl6pPr>
            <a:lvl7pPr marL="3200400" indent="-457200" eaLnBrk="0" fontAlgn="base" hangingPunct="0">
              <a:spcBef>
                <a:spcPct val="0"/>
              </a:spcBef>
              <a:spcAft>
                <a:spcPct val="0"/>
              </a:spcAft>
              <a:defRPr sz="1600" b="1">
                <a:solidFill>
                  <a:schemeClr val="tx1"/>
                </a:solidFill>
                <a:latin typeface="Times New Roman" panose="02020603050405020304" pitchFamily="18" charset="0"/>
              </a:defRPr>
            </a:lvl7pPr>
            <a:lvl8pPr marL="3657600" indent="-457200" eaLnBrk="0" fontAlgn="base" hangingPunct="0">
              <a:spcBef>
                <a:spcPct val="0"/>
              </a:spcBef>
              <a:spcAft>
                <a:spcPct val="0"/>
              </a:spcAft>
              <a:defRPr sz="1600" b="1">
                <a:solidFill>
                  <a:schemeClr val="tx1"/>
                </a:solidFill>
                <a:latin typeface="Times New Roman" panose="02020603050405020304" pitchFamily="18" charset="0"/>
              </a:defRPr>
            </a:lvl8pPr>
            <a:lvl9pPr marL="4114800" indent="-457200" eaLnBrk="0" fontAlgn="base" hangingPunct="0">
              <a:spcBef>
                <a:spcPct val="0"/>
              </a:spcBef>
              <a:spcAft>
                <a:spcPct val="0"/>
              </a:spcAft>
              <a:defRPr sz="1600" b="1">
                <a:solidFill>
                  <a:schemeClr val="tx1"/>
                </a:solidFill>
                <a:latin typeface="Times New Roman" panose="02020603050405020304" pitchFamily="18" charset="0"/>
              </a:defRPr>
            </a:lvl9pPr>
          </a:lstStyle>
          <a:p>
            <a:pPr>
              <a:lnSpc>
                <a:spcPct val="115000"/>
              </a:lnSpc>
              <a:buSzPct val="100000"/>
            </a:pPr>
            <a:r>
              <a:rPr lang="zh-CN" altLang="en-US" dirty="0">
                <a:solidFill>
                  <a:srgbClr val="CC0000"/>
                </a:solidFill>
                <a:latin typeface="Arial" panose="020B0604020202020204" pitchFamily="34" charset="0"/>
                <a:ea typeface="黑体" panose="02010609060101010101" pitchFamily="49" charset="-122"/>
              </a:rPr>
              <a:t>控制转移</a:t>
            </a:r>
          </a:p>
          <a:p>
            <a:pPr>
              <a:lnSpc>
                <a:spcPct val="115000"/>
              </a:lnSpc>
              <a:buSzPct val="100000"/>
            </a:pPr>
            <a:r>
              <a:rPr lang="zh-CN" altLang="en-US" dirty="0">
                <a:solidFill>
                  <a:srgbClr val="CC0000"/>
                </a:solidFill>
                <a:latin typeface="Arial" panose="020B0604020202020204" pitchFamily="34" charset="0"/>
                <a:ea typeface="黑体" panose="02010609060101010101" pitchFamily="49" charset="-122"/>
              </a:rPr>
              <a:t>目址</a:t>
            </a:r>
            <a:r>
              <a:rPr lang="en-US" altLang="zh-CN" dirty="0">
                <a:solidFill>
                  <a:srgbClr val="CC0000"/>
                </a:solidFill>
                <a:latin typeface="Arial" panose="020B0604020202020204" pitchFamily="34" charset="0"/>
                <a:ea typeface="黑体" panose="02010609060101010101" pitchFamily="49" charset="-122"/>
                <a:cs typeface="Arial" panose="020B0604020202020204" pitchFamily="34" charset="0"/>
              </a:rPr>
              <a:t>-&gt;PC</a:t>
            </a:r>
          </a:p>
        </p:txBody>
      </p:sp>
      <p:sp>
        <p:nvSpPr>
          <p:cNvPr id="228387" name="Rectangle 35"/>
          <p:cNvSpPr>
            <a:spLocks noChangeArrowheads="1"/>
          </p:cNvSpPr>
          <p:nvPr/>
        </p:nvSpPr>
        <p:spPr bwMode="auto">
          <a:xfrm>
            <a:off x="1303564" y="952926"/>
            <a:ext cx="1950464" cy="317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1600" b="1">
                <a:solidFill>
                  <a:schemeClr val="tx1"/>
                </a:solidFill>
                <a:latin typeface="Times New Roman" panose="02020603050405020304" pitchFamily="18" charset="0"/>
              </a:defRPr>
            </a:lvl1pPr>
            <a:lvl2pPr marL="914400" indent="-457200">
              <a:defRPr sz="1600" b="1">
                <a:solidFill>
                  <a:schemeClr val="tx1"/>
                </a:solidFill>
                <a:latin typeface="Times New Roman" panose="02020603050405020304" pitchFamily="18" charset="0"/>
              </a:defRPr>
            </a:lvl2pPr>
            <a:lvl3pPr marL="1371600" indent="-457200">
              <a:defRPr sz="1600" b="1">
                <a:solidFill>
                  <a:schemeClr val="tx1"/>
                </a:solidFill>
                <a:latin typeface="Times New Roman" panose="02020603050405020304" pitchFamily="18" charset="0"/>
              </a:defRPr>
            </a:lvl3pPr>
            <a:lvl4pPr marL="1828800" indent="-457200">
              <a:defRPr sz="1600" b="1">
                <a:solidFill>
                  <a:schemeClr val="tx1"/>
                </a:solidFill>
                <a:latin typeface="Times New Roman" panose="02020603050405020304" pitchFamily="18" charset="0"/>
              </a:defRPr>
            </a:lvl4pPr>
            <a:lvl5pPr marL="2286000" indent="-457200">
              <a:defRPr sz="1600" b="1">
                <a:solidFill>
                  <a:schemeClr val="tx1"/>
                </a:solidFill>
                <a:latin typeface="Times New Roman" panose="02020603050405020304" pitchFamily="18" charset="0"/>
              </a:defRPr>
            </a:lvl5pPr>
            <a:lvl6pPr marL="2743200" indent="-457200" eaLnBrk="0" fontAlgn="base" hangingPunct="0">
              <a:spcBef>
                <a:spcPct val="0"/>
              </a:spcBef>
              <a:spcAft>
                <a:spcPct val="0"/>
              </a:spcAft>
              <a:defRPr sz="1600" b="1">
                <a:solidFill>
                  <a:schemeClr val="tx1"/>
                </a:solidFill>
                <a:latin typeface="Times New Roman" panose="02020603050405020304" pitchFamily="18" charset="0"/>
              </a:defRPr>
            </a:lvl6pPr>
            <a:lvl7pPr marL="3200400" indent="-457200" eaLnBrk="0" fontAlgn="base" hangingPunct="0">
              <a:spcBef>
                <a:spcPct val="0"/>
              </a:spcBef>
              <a:spcAft>
                <a:spcPct val="0"/>
              </a:spcAft>
              <a:defRPr sz="1600" b="1">
                <a:solidFill>
                  <a:schemeClr val="tx1"/>
                </a:solidFill>
                <a:latin typeface="Times New Roman" panose="02020603050405020304" pitchFamily="18" charset="0"/>
              </a:defRPr>
            </a:lvl7pPr>
            <a:lvl8pPr marL="3657600" indent="-457200" eaLnBrk="0" fontAlgn="base" hangingPunct="0">
              <a:spcBef>
                <a:spcPct val="0"/>
              </a:spcBef>
              <a:spcAft>
                <a:spcPct val="0"/>
              </a:spcAft>
              <a:defRPr sz="1600" b="1">
                <a:solidFill>
                  <a:schemeClr val="tx1"/>
                </a:solidFill>
                <a:latin typeface="Times New Roman" panose="02020603050405020304" pitchFamily="18" charset="0"/>
              </a:defRPr>
            </a:lvl8pPr>
            <a:lvl9pPr marL="4114800" indent="-457200" eaLnBrk="0" fontAlgn="base" hangingPunct="0">
              <a:spcBef>
                <a:spcPct val="0"/>
              </a:spcBef>
              <a:spcAft>
                <a:spcPct val="0"/>
              </a:spcAft>
              <a:defRPr sz="1600" b="1">
                <a:solidFill>
                  <a:schemeClr val="tx1"/>
                </a:solidFill>
                <a:latin typeface="Times New Roman" panose="02020603050405020304" pitchFamily="18" charset="0"/>
              </a:defRPr>
            </a:lvl9pPr>
          </a:lstStyle>
          <a:p>
            <a:pPr>
              <a:lnSpc>
                <a:spcPct val="115000"/>
              </a:lnSpc>
              <a:buSzPct val="100000"/>
            </a:pPr>
            <a:r>
              <a:rPr lang="zh-CN" altLang="en-US" sz="1400" dirty="0">
                <a:solidFill>
                  <a:srgbClr val="CC0000"/>
                </a:solidFill>
                <a:latin typeface="Arial" panose="020B0604020202020204" pitchFamily="34" charset="0"/>
                <a:ea typeface="黑体" panose="02010609060101010101" pitchFamily="49" charset="-122"/>
              </a:rPr>
              <a:t>转移目</a:t>
            </a:r>
            <a:r>
              <a:rPr lang="zh-CN" altLang="en-US" sz="1400" dirty="0" smtClean="0">
                <a:solidFill>
                  <a:srgbClr val="CC0000"/>
                </a:solidFill>
                <a:latin typeface="Arial" panose="020B0604020202020204" pitchFamily="34" charset="0"/>
                <a:ea typeface="黑体" panose="02010609060101010101" pitchFamily="49" charset="-122"/>
              </a:rPr>
              <a:t>址</a:t>
            </a:r>
            <a:r>
              <a:rPr lang="en-US" altLang="zh-CN" sz="1400" dirty="0" smtClean="0">
                <a:solidFill>
                  <a:srgbClr val="CC0000"/>
                </a:solidFill>
                <a:latin typeface="Arial" panose="020B0604020202020204" pitchFamily="34" charset="0"/>
                <a:ea typeface="黑体" panose="02010609060101010101" pitchFamily="49" charset="-122"/>
              </a:rPr>
              <a:t>(</a:t>
            </a:r>
            <a:r>
              <a:rPr lang="en-US" altLang="zh-CN" sz="1400" dirty="0">
                <a:solidFill>
                  <a:srgbClr val="CC0000"/>
                </a:solidFill>
                <a:latin typeface="Arial" panose="020B0604020202020204" pitchFamily="34" charset="0"/>
                <a:ea typeface="黑体" panose="02010609060101010101" pitchFamily="49" charset="-122"/>
              </a:rPr>
              <a:t>72)</a:t>
            </a:r>
            <a:r>
              <a:rPr lang="en-US" altLang="zh-CN" sz="1400" dirty="0">
                <a:solidFill>
                  <a:srgbClr val="CC0000"/>
                </a:solidFill>
                <a:latin typeface="Arial" panose="020B0604020202020204" pitchFamily="34" charset="0"/>
                <a:ea typeface="黑体" panose="02010609060101010101" pitchFamily="49" charset="-122"/>
                <a:cs typeface="Arial" panose="020B0604020202020204" pitchFamily="34" charset="0"/>
              </a:rPr>
              <a:t>-&gt;PC</a:t>
            </a:r>
          </a:p>
        </p:txBody>
      </p:sp>
      <p:sp>
        <p:nvSpPr>
          <p:cNvPr id="228388" name="Text Box 36"/>
          <p:cNvSpPr txBox="1">
            <a:spLocks noChangeArrowheads="1"/>
          </p:cNvSpPr>
          <p:nvPr/>
        </p:nvSpPr>
        <p:spPr bwMode="auto">
          <a:xfrm>
            <a:off x="5321300" y="6105803"/>
            <a:ext cx="3886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20000"/>
              </a:spcBef>
            </a:pPr>
            <a:r>
              <a:rPr lang="zh-CN" altLang="en-US" sz="1800" dirty="0">
                <a:solidFill>
                  <a:srgbClr val="CC0000"/>
                </a:solidFill>
                <a:latin typeface="Arial" panose="020B0604020202020204" pitchFamily="34" charset="0"/>
                <a:ea typeface="黑体" panose="02010609060101010101" pitchFamily="49" charset="-122"/>
              </a:rPr>
              <a:t>需重新改“转发”条件和转发线路</a:t>
            </a:r>
            <a:r>
              <a:rPr lang="zh-CN" altLang="en-US" sz="1800" dirty="0" smtClean="0">
                <a:solidFill>
                  <a:srgbClr val="CC0000"/>
                </a:solidFill>
                <a:latin typeface="Arial" panose="020B0604020202020204" pitchFamily="34" charset="0"/>
                <a:ea typeface="黑体" panose="02010609060101010101" pitchFamily="49" charset="-122"/>
              </a:rPr>
              <a:t>！</a:t>
            </a:r>
            <a:endParaRPr lang="zh-CN" altLang="en-US" sz="1800" dirty="0">
              <a:solidFill>
                <a:srgbClr val="CC0000"/>
              </a:solidFill>
              <a:latin typeface="Arial" panose="020B0604020202020204" pitchFamily="34" charset="0"/>
              <a:ea typeface="黑体" panose="02010609060101010101" pitchFamily="49" charset="-122"/>
            </a:endParaRPr>
          </a:p>
        </p:txBody>
      </p:sp>
      <p:sp>
        <p:nvSpPr>
          <p:cNvPr id="228391" name="Text Box 39"/>
          <p:cNvSpPr txBox="1">
            <a:spLocks noChangeArrowheads="1"/>
          </p:cNvSpPr>
          <p:nvPr/>
        </p:nvSpPr>
        <p:spPr bwMode="auto">
          <a:xfrm>
            <a:off x="7494588" y="357188"/>
            <a:ext cx="1558925" cy="9842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20000"/>
              </a:spcBef>
            </a:pPr>
            <a:r>
              <a:rPr lang="en-US" altLang="zh-CN" sz="1800">
                <a:latin typeface="Arial" panose="020B0604020202020204" pitchFamily="34" charset="0"/>
                <a:ea typeface="宋体" panose="02010600030101010101" pitchFamily="2" charset="-122"/>
                <a:cs typeface="Arial" panose="020B0604020202020204" pitchFamily="34" charset="0"/>
              </a:rPr>
              <a:t>sub </a:t>
            </a:r>
            <a:r>
              <a:rPr lang="en-US" altLang="zh-CN" sz="1800">
                <a:solidFill>
                  <a:schemeClr val="accent2"/>
                </a:solidFill>
                <a:latin typeface="Arial" panose="020B0604020202020204" pitchFamily="34" charset="0"/>
                <a:ea typeface="宋体" panose="02010600030101010101" pitchFamily="2" charset="-122"/>
                <a:cs typeface="Arial" panose="020B0604020202020204" pitchFamily="34" charset="0"/>
              </a:rPr>
              <a:t>$3</a:t>
            </a:r>
            <a:r>
              <a:rPr lang="en-US" altLang="zh-CN" sz="1800">
                <a:latin typeface="Arial" panose="020B0604020202020204" pitchFamily="34" charset="0"/>
                <a:ea typeface="宋体" panose="02010600030101010101" pitchFamily="2" charset="-122"/>
                <a:cs typeface="Arial" panose="020B0604020202020204" pitchFamily="34" charset="0"/>
              </a:rPr>
              <a:t>, $5, $1 add </a:t>
            </a:r>
            <a:r>
              <a:rPr lang="en-US" altLang="zh-CN" sz="1800">
                <a:solidFill>
                  <a:srgbClr val="CC0000"/>
                </a:solidFill>
                <a:latin typeface="Arial" panose="020B0604020202020204" pitchFamily="34" charset="0"/>
                <a:ea typeface="宋体" panose="02010600030101010101" pitchFamily="2" charset="-122"/>
                <a:cs typeface="Arial" panose="020B0604020202020204" pitchFamily="34" charset="0"/>
              </a:rPr>
              <a:t>$1</a:t>
            </a:r>
            <a:r>
              <a:rPr lang="en-US" altLang="zh-CN" sz="1800">
                <a:latin typeface="Arial" panose="020B0604020202020204" pitchFamily="34" charset="0"/>
                <a:ea typeface="宋体" panose="02010600030101010101" pitchFamily="2" charset="-122"/>
                <a:cs typeface="Arial" panose="020B0604020202020204" pitchFamily="34" charset="0"/>
              </a:rPr>
              <a:t>, $5, $2</a:t>
            </a:r>
          </a:p>
          <a:p>
            <a:pPr>
              <a:spcBef>
                <a:spcPct val="20000"/>
              </a:spcBef>
            </a:pPr>
            <a:r>
              <a:rPr lang="en-US" altLang="zh-CN" sz="1800">
                <a:latin typeface="Arial" panose="020B0604020202020204" pitchFamily="34" charset="0"/>
                <a:ea typeface="宋体" panose="02010600030101010101" pitchFamily="2" charset="-122"/>
                <a:cs typeface="Arial" panose="020B0604020202020204" pitchFamily="34" charset="0"/>
              </a:rPr>
              <a:t> beq </a:t>
            </a:r>
            <a:r>
              <a:rPr lang="en-US" altLang="zh-CN" sz="1800">
                <a:solidFill>
                  <a:srgbClr val="CC0000"/>
                </a:solidFill>
                <a:latin typeface="Arial" panose="020B0604020202020204" pitchFamily="34" charset="0"/>
                <a:ea typeface="宋体" panose="02010600030101010101" pitchFamily="2" charset="-122"/>
                <a:cs typeface="Arial" panose="020B0604020202020204" pitchFamily="34" charset="0"/>
              </a:rPr>
              <a:t>$1</a:t>
            </a:r>
            <a:r>
              <a:rPr lang="en-US" altLang="zh-CN" sz="1800">
                <a:latin typeface="Arial" panose="020B0604020202020204" pitchFamily="34" charset="0"/>
                <a:ea typeface="宋体" panose="02010600030101010101" pitchFamily="2" charset="-122"/>
                <a:cs typeface="Arial" panose="020B0604020202020204" pitchFamily="34" charset="0"/>
              </a:rPr>
              <a:t>, </a:t>
            </a:r>
            <a:r>
              <a:rPr lang="en-US" altLang="zh-CN" sz="1800">
                <a:solidFill>
                  <a:schemeClr val="accent2"/>
                </a:solidFill>
                <a:latin typeface="Arial" panose="020B0604020202020204" pitchFamily="34" charset="0"/>
                <a:ea typeface="宋体" panose="02010600030101010101" pitchFamily="2" charset="-122"/>
                <a:cs typeface="Arial" panose="020B0604020202020204" pitchFamily="34" charset="0"/>
              </a:rPr>
              <a:t>$3</a:t>
            </a:r>
            <a:r>
              <a:rPr lang="en-US" altLang="zh-CN" sz="1800">
                <a:latin typeface="Arial" panose="020B0604020202020204" pitchFamily="34" charset="0"/>
                <a:ea typeface="宋体" panose="02010600030101010101" pitchFamily="2" charset="-122"/>
                <a:cs typeface="Arial" panose="020B0604020202020204" pitchFamily="34" charset="0"/>
              </a:rPr>
              <a:t>, 7</a:t>
            </a:r>
          </a:p>
        </p:txBody>
      </p:sp>
      <p:sp>
        <p:nvSpPr>
          <p:cNvPr id="2" name="文本框 1"/>
          <p:cNvSpPr txBox="1"/>
          <p:nvPr/>
        </p:nvSpPr>
        <p:spPr>
          <a:xfrm>
            <a:off x="2278796" y="5045969"/>
            <a:ext cx="1105754" cy="338554"/>
          </a:xfrm>
          <a:prstGeom prst="rect">
            <a:avLst/>
          </a:prstGeom>
          <a:noFill/>
        </p:spPr>
        <p:txBody>
          <a:bodyPr wrap="square" rtlCol="0">
            <a:spAutoFit/>
          </a:bodyPr>
          <a:lstStyle/>
          <a:p>
            <a:r>
              <a:rPr lang="zh-CN" altLang="en-US" dirty="0" smtClean="0">
                <a:solidFill>
                  <a:srgbClr val="FF0000"/>
                </a:solidFill>
                <a:latin typeface="黑体" panose="02010609060101010101" pitchFamily="49" charset="-122"/>
                <a:ea typeface="黑体" panose="02010609060101010101" pitchFamily="49" charset="-122"/>
              </a:rPr>
              <a:t>冲刷控制</a:t>
            </a:r>
            <a:endParaRPr lang="zh-CN" altLang="en-US" dirty="0">
              <a:solidFill>
                <a:srgbClr val="FF0000"/>
              </a:solidFill>
              <a:latin typeface="黑体" panose="02010609060101010101" pitchFamily="49" charset="-122"/>
              <a:ea typeface="黑体" panose="02010609060101010101" pitchFamily="49" charset="-122"/>
            </a:endParaRPr>
          </a:p>
        </p:txBody>
      </p:sp>
      <p:sp>
        <p:nvSpPr>
          <p:cNvPr id="3" name="文本框 2"/>
          <p:cNvSpPr txBox="1"/>
          <p:nvPr/>
        </p:nvSpPr>
        <p:spPr>
          <a:xfrm>
            <a:off x="1182248" y="4062026"/>
            <a:ext cx="384201" cy="276999"/>
          </a:xfrm>
          <a:prstGeom prst="rect">
            <a:avLst/>
          </a:prstGeom>
          <a:noFill/>
        </p:spPr>
        <p:txBody>
          <a:bodyPr wrap="square" rtlCol="0">
            <a:spAutoFit/>
          </a:bodyPr>
          <a:lstStyle/>
          <a:p>
            <a:r>
              <a:rPr lang="en-US" altLang="zh-CN" sz="1200" dirty="0" smtClean="0">
                <a:solidFill>
                  <a:srgbClr val="FF0000"/>
                </a:solidFill>
                <a:latin typeface="黑体" panose="02010609060101010101" pitchFamily="49" charset="-122"/>
                <a:ea typeface="黑体" panose="02010609060101010101" pitchFamily="49" charset="-122"/>
              </a:rPr>
              <a:t>72</a:t>
            </a:r>
            <a:endParaRPr lang="zh-CN" altLang="en-US" sz="1200" dirty="0">
              <a:solidFill>
                <a:srgbClr val="FF0000"/>
              </a:solidFill>
              <a:latin typeface="黑体" panose="02010609060101010101" pitchFamily="49" charset="-122"/>
              <a:ea typeface="黑体" panose="02010609060101010101" pitchFamily="49" charset="-122"/>
            </a:endParaRPr>
          </a:p>
        </p:txBody>
      </p:sp>
      <p:sp>
        <p:nvSpPr>
          <p:cNvPr id="4" name="椭圆形标注 3"/>
          <p:cNvSpPr/>
          <p:nvPr/>
        </p:nvSpPr>
        <p:spPr bwMode="auto">
          <a:xfrm>
            <a:off x="7606593" y="3408362"/>
            <a:ext cx="1011945" cy="414337"/>
          </a:xfrm>
          <a:prstGeom prst="wedgeEllipseCallout">
            <a:avLst>
              <a:gd name="adj1" fmla="val -67500"/>
              <a:gd name="adj2" fmla="val 44853"/>
            </a:avLst>
          </a:prstGeom>
          <a:solidFill>
            <a:schemeClr val="bg1"/>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1200" dirty="0" smtClean="0">
                <a:solidFill>
                  <a:srgbClr val="C00000"/>
                </a:solidFill>
              </a:rPr>
              <a:t>$1=$3?</a:t>
            </a:r>
            <a:endParaRPr kumimoji="0" lang="zh-CN" altLang="en-US" sz="1200" b="1" i="0" u="none" strike="noStrike" cap="none" normalizeH="0" baseline="0" dirty="0" smtClean="0">
              <a:ln>
                <a:noFill/>
              </a:ln>
              <a:solidFill>
                <a:srgbClr val="C00000"/>
              </a:solidFill>
              <a:effectLst/>
            </a:endParaRPr>
          </a:p>
        </p:txBody>
      </p:sp>
      <p:sp>
        <p:nvSpPr>
          <p:cNvPr id="5" name="文本框 4"/>
          <p:cNvSpPr txBox="1"/>
          <p:nvPr/>
        </p:nvSpPr>
        <p:spPr>
          <a:xfrm>
            <a:off x="792634" y="4504463"/>
            <a:ext cx="389614" cy="338554"/>
          </a:xfrm>
          <a:prstGeom prst="rect">
            <a:avLst/>
          </a:prstGeom>
          <a:noFill/>
        </p:spPr>
        <p:txBody>
          <a:bodyPr wrap="square" rtlCol="0">
            <a:spAutoFit/>
          </a:bodyPr>
          <a:lstStyle/>
          <a:p>
            <a:r>
              <a:rPr lang="zh-CN" altLang="en-US" dirty="0" smtClean="0">
                <a:solidFill>
                  <a:srgbClr val="C00000"/>
                </a:solidFill>
                <a:latin typeface="宋体" panose="02010600030101010101" pitchFamily="2" charset="-122"/>
                <a:ea typeface="宋体" panose="02010600030101010101" pitchFamily="2" charset="-122"/>
              </a:rPr>
              <a:t>①</a:t>
            </a:r>
            <a:endParaRPr lang="zh-CN" altLang="en-US" dirty="0">
              <a:solidFill>
                <a:srgbClr val="C00000"/>
              </a:solidFill>
            </a:endParaRPr>
          </a:p>
        </p:txBody>
      </p:sp>
      <p:sp>
        <p:nvSpPr>
          <p:cNvPr id="35" name="文本框 34"/>
          <p:cNvSpPr txBox="1"/>
          <p:nvPr/>
        </p:nvSpPr>
        <p:spPr>
          <a:xfrm>
            <a:off x="2041789" y="5057434"/>
            <a:ext cx="389614" cy="338554"/>
          </a:xfrm>
          <a:prstGeom prst="rect">
            <a:avLst/>
          </a:prstGeom>
          <a:noFill/>
        </p:spPr>
        <p:txBody>
          <a:bodyPr wrap="square" rtlCol="0">
            <a:spAutoFit/>
          </a:bodyPr>
          <a:lstStyle/>
          <a:p>
            <a:r>
              <a:rPr lang="zh-CN" altLang="en-US" dirty="0" smtClean="0">
                <a:solidFill>
                  <a:srgbClr val="C00000"/>
                </a:solidFill>
                <a:latin typeface="宋体" panose="02010600030101010101" pitchFamily="2" charset="-122"/>
                <a:ea typeface="宋体" panose="02010600030101010101" pitchFamily="2" charset="-122"/>
              </a:rPr>
              <a:t>②</a:t>
            </a:r>
            <a:endParaRPr lang="zh-CN" altLang="en-US" dirty="0">
              <a:solidFill>
                <a:srgbClr val="C00000"/>
              </a:solidFill>
            </a:endParaRPr>
          </a:p>
        </p:txBody>
      </p:sp>
    </p:spTree>
    <p:extLst>
      <p:ext uri="{BB962C8B-B14F-4D97-AF65-F5344CB8AC3E}">
        <p14:creationId xmlns:p14="http://schemas.microsoft.com/office/powerpoint/2010/main" val="407867797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8383"/>
                                        </p:tgtEl>
                                        <p:attrNameLst>
                                          <p:attrName>style.visibility</p:attrName>
                                        </p:attrNameLst>
                                      </p:cBhvr>
                                      <p:to>
                                        <p:strVal val="visible"/>
                                      </p:to>
                                    </p:set>
                                    <p:animEffect transition="in" filter="blinds(horizontal)">
                                      <p:cBhvr>
                                        <p:cTn id="7" dur="500"/>
                                        <p:tgtEl>
                                          <p:spTgt spid="2283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8374"/>
                                        </p:tgtEl>
                                        <p:attrNameLst>
                                          <p:attrName>style.visibility</p:attrName>
                                        </p:attrNameLst>
                                      </p:cBhvr>
                                      <p:to>
                                        <p:strVal val="visible"/>
                                      </p:to>
                                    </p:set>
                                    <p:animEffect transition="in" filter="blinds(horizontal)">
                                      <p:cBhvr>
                                        <p:cTn id="12" dur="500"/>
                                        <p:tgtEl>
                                          <p:spTgt spid="228374"/>
                                        </p:tgtEl>
                                      </p:cBhvr>
                                    </p:animEffect>
                                  </p:childTnLst>
                                </p:cTn>
                              </p:par>
                            </p:childTnLst>
                          </p:cTn>
                        </p:par>
                        <p:par>
                          <p:cTn id="13" fill="hold" nodeType="with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28361"/>
                                        </p:tgtEl>
                                        <p:attrNameLst>
                                          <p:attrName>style.visibility</p:attrName>
                                        </p:attrNameLst>
                                      </p:cBhvr>
                                      <p:to>
                                        <p:strVal val="visible"/>
                                      </p:to>
                                    </p:set>
                                    <p:animEffect transition="in" filter="blinds(horizontal)">
                                      <p:cBhvr>
                                        <p:cTn id="21" dur="500"/>
                                        <p:tgtEl>
                                          <p:spTgt spid="228361"/>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28377"/>
                                        </p:tgtEl>
                                        <p:attrNameLst>
                                          <p:attrName>style.visibility</p:attrName>
                                        </p:attrNameLst>
                                      </p:cBhvr>
                                      <p:to>
                                        <p:strVal val="visible"/>
                                      </p:to>
                                    </p:set>
                                    <p:animEffect transition="in" filter="blinds(horizontal)">
                                      <p:cBhvr>
                                        <p:cTn id="26" dur="500"/>
                                        <p:tgtEl>
                                          <p:spTgt spid="22837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par>
                          <p:cTn id="32" fill="hold">
                            <p:stCondLst>
                              <p:cond delay="500"/>
                            </p:stCondLst>
                            <p:childTnLst>
                              <p:par>
                                <p:cTn id="33" presetID="3" presetClass="entr" presetSubtype="10" fill="hold" nodeType="afterEffect">
                                  <p:stCondLst>
                                    <p:cond delay="0"/>
                                  </p:stCondLst>
                                  <p:childTnLst>
                                    <p:set>
                                      <p:cBhvr>
                                        <p:cTn id="34" dur="1" fill="hold">
                                          <p:stCondLst>
                                            <p:cond delay="0"/>
                                          </p:stCondLst>
                                        </p:cTn>
                                        <p:tgtEl>
                                          <p:spTgt spid="228371"/>
                                        </p:tgtEl>
                                        <p:attrNameLst>
                                          <p:attrName>style.visibility</p:attrName>
                                        </p:attrNameLst>
                                      </p:cBhvr>
                                      <p:to>
                                        <p:strVal val="visible"/>
                                      </p:to>
                                    </p:set>
                                    <p:animEffect transition="in" filter="blinds(horizontal)">
                                      <p:cBhvr>
                                        <p:cTn id="35" dur="500"/>
                                        <p:tgtEl>
                                          <p:spTgt spid="228371"/>
                                        </p:tgtEl>
                                      </p:cBhvr>
                                    </p:animEffect>
                                  </p:childTnLst>
                                </p:cTn>
                              </p:par>
                            </p:childTnLst>
                          </p:cTn>
                        </p:par>
                        <p:par>
                          <p:cTn id="36" fill="hold">
                            <p:stCondLst>
                              <p:cond delay="1000"/>
                            </p:stCondLst>
                            <p:childTnLst>
                              <p:par>
                                <p:cTn id="37" presetID="3" presetClass="entr" presetSubtype="10" fill="hold" grpId="0" nodeType="afterEffect">
                                  <p:stCondLst>
                                    <p:cond delay="0"/>
                                  </p:stCondLst>
                                  <p:childTnLst>
                                    <p:set>
                                      <p:cBhvr>
                                        <p:cTn id="38" dur="1" fill="hold">
                                          <p:stCondLst>
                                            <p:cond delay="0"/>
                                          </p:stCondLst>
                                        </p:cTn>
                                        <p:tgtEl>
                                          <p:spTgt spid="228386"/>
                                        </p:tgtEl>
                                        <p:attrNameLst>
                                          <p:attrName>style.visibility</p:attrName>
                                        </p:attrNameLst>
                                      </p:cBhvr>
                                      <p:to>
                                        <p:strVal val="visible"/>
                                      </p:to>
                                    </p:set>
                                    <p:animEffect transition="in" filter="blinds(horizontal)">
                                      <p:cBhvr>
                                        <p:cTn id="39" dur="500"/>
                                        <p:tgtEl>
                                          <p:spTgt spid="228386"/>
                                        </p:tgtEl>
                                      </p:cBhvr>
                                    </p:animEffect>
                                  </p:childTnLst>
                                </p:cTn>
                              </p:par>
                            </p:childTnLst>
                          </p:cTn>
                        </p:par>
                        <p:par>
                          <p:cTn id="40" fill="hold">
                            <p:stCondLst>
                              <p:cond delay="1500"/>
                            </p:stCondLst>
                            <p:childTnLst>
                              <p:par>
                                <p:cTn id="41" presetID="22" presetClass="entr" presetSubtype="4" fill="hold" grpId="0"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down)">
                                      <p:cBhvr>
                                        <p:cTn id="43" dur="500"/>
                                        <p:tgtEl>
                                          <p:spTgt spid="3"/>
                                        </p:tgtEl>
                                      </p:cBhvr>
                                    </p:animEffect>
                                  </p:childTnLst>
                                </p:cTn>
                              </p:par>
                            </p:childTnLst>
                          </p:cTn>
                        </p:par>
                        <p:par>
                          <p:cTn id="44" fill="hold">
                            <p:stCondLst>
                              <p:cond delay="2000"/>
                            </p:stCondLst>
                            <p:childTnLst>
                              <p:par>
                                <p:cTn id="45" presetID="3" presetClass="entr" presetSubtype="10" fill="hold" nodeType="afterEffect">
                                  <p:stCondLst>
                                    <p:cond delay="0"/>
                                  </p:stCondLst>
                                  <p:childTnLst>
                                    <p:set>
                                      <p:cBhvr>
                                        <p:cTn id="46" dur="1" fill="hold">
                                          <p:stCondLst>
                                            <p:cond delay="0"/>
                                          </p:stCondLst>
                                        </p:cTn>
                                        <p:tgtEl>
                                          <p:spTgt spid="228376"/>
                                        </p:tgtEl>
                                        <p:attrNameLst>
                                          <p:attrName>style.visibility</p:attrName>
                                        </p:attrNameLst>
                                      </p:cBhvr>
                                      <p:to>
                                        <p:strVal val="visible"/>
                                      </p:to>
                                    </p:set>
                                    <p:animEffect transition="in" filter="blinds(horizontal)">
                                      <p:cBhvr>
                                        <p:cTn id="47" dur="500"/>
                                        <p:tgtEl>
                                          <p:spTgt spid="228376"/>
                                        </p:tgtEl>
                                      </p:cBhvr>
                                    </p:animEffect>
                                  </p:childTnLst>
                                </p:cTn>
                              </p:par>
                            </p:childTnLst>
                          </p:cTn>
                        </p:par>
                        <p:par>
                          <p:cTn id="48" fill="hold">
                            <p:stCondLst>
                              <p:cond delay="2500"/>
                            </p:stCondLst>
                            <p:childTnLst>
                              <p:par>
                                <p:cTn id="49" presetID="3" presetClass="entr" presetSubtype="10" fill="hold" grpId="0" nodeType="afterEffect">
                                  <p:stCondLst>
                                    <p:cond delay="0"/>
                                  </p:stCondLst>
                                  <p:childTnLst>
                                    <p:set>
                                      <p:cBhvr>
                                        <p:cTn id="50" dur="1" fill="hold">
                                          <p:stCondLst>
                                            <p:cond delay="0"/>
                                          </p:stCondLst>
                                        </p:cTn>
                                        <p:tgtEl>
                                          <p:spTgt spid="228387"/>
                                        </p:tgtEl>
                                        <p:attrNameLst>
                                          <p:attrName>style.visibility</p:attrName>
                                        </p:attrNameLst>
                                      </p:cBhvr>
                                      <p:to>
                                        <p:strVal val="visible"/>
                                      </p:to>
                                    </p:set>
                                    <p:animEffect transition="in" filter="blinds(horizontal)">
                                      <p:cBhvr>
                                        <p:cTn id="51" dur="500"/>
                                        <p:tgtEl>
                                          <p:spTgt spid="22838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wipe(down)">
                                      <p:cBhvr>
                                        <p:cTn id="56" dur="500"/>
                                        <p:tgtEl>
                                          <p:spTgt spid="35"/>
                                        </p:tgtEl>
                                      </p:cBhvr>
                                    </p:animEffect>
                                  </p:childTnLst>
                                </p:cTn>
                              </p:par>
                            </p:childTnLst>
                          </p:cTn>
                        </p:par>
                        <p:par>
                          <p:cTn id="57" fill="hold">
                            <p:stCondLst>
                              <p:cond delay="500"/>
                            </p:stCondLst>
                            <p:childTnLst>
                              <p:par>
                                <p:cTn id="58" presetID="22" presetClass="entr" presetSubtype="4" fill="hold" grpId="0" nodeType="after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wipe(down)">
                                      <p:cBhvr>
                                        <p:cTn id="60" dur="500"/>
                                        <p:tgtEl>
                                          <p:spTgt spid="2"/>
                                        </p:tgtEl>
                                      </p:cBhvr>
                                    </p:animEffect>
                                  </p:childTnLst>
                                </p:cTn>
                              </p:par>
                            </p:childTnLst>
                          </p:cTn>
                        </p:par>
                        <p:par>
                          <p:cTn id="61" fill="hold">
                            <p:stCondLst>
                              <p:cond delay="1000"/>
                            </p:stCondLst>
                            <p:childTnLst>
                              <p:par>
                                <p:cTn id="62" presetID="3" presetClass="entr" presetSubtype="10" fill="hold" grpId="0" nodeType="afterEffect">
                                  <p:stCondLst>
                                    <p:cond delay="0"/>
                                  </p:stCondLst>
                                  <p:childTnLst>
                                    <p:set>
                                      <p:cBhvr>
                                        <p:cTn id="63" dur="1" fill="hold">
                                          <p:stCondLst>
                                            <p:cond delay="0"/>
                                          </p:stCondLst>
                                        </p:cTn>
                                        <p:tgtEl>
                                          <p:spTgt spid="228385"/>
                                        </p:tgtEl>
                                        <p:attrNameLst>
                                          <p:attrName>style.visibility</p:attrName>
                                        </p:attrNameLst>
                                      </p:cBhvr>
                                      <p:to>
                                        <p:strVal val="visible"/>
                                      </p:to>
                                    </p:set>
                                    <p:animEffect transition="in" filter="blinds(horizontal)">
                                      <p:cBhvr>
                                        <p:cTn id="64" dur="500"/>
                                        <p:tgtEl>
                                          <p:spTgt spid="228385"/>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228384">
                                            <p:txEl>
                                              <p:pRg st="0" end="0"/>
                                            </p:txEl>
                                          </p:spTgt>
                                        </p:tgtEl>
                                        <p:attrNameLst>
                                          <p:attrName>style.visibility</p:attrName>
                                        </p:attrNameLst>
                                      </p:cBhvr>
                                      <p:to>
                                        <p:strVal val="visible"/>
                                      </p:to>
                                    </p:set>
                                    <p:animEffect transition="in" filter="blinds(horizontal)">
                                      <p:cBhvr>
                                        <p:cTn id="69" dur="500"/>
                                        <p:tgtEl>
                                          <p:spTgt spid="228384">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228391"/>
                                        </p:tgtEl>
                                        <p:attrNameLst>
                                          <p:attrName>style.visibility</p:attrName>
                                        </p:attrNameLst>
                                      </p:cBhvr>
                                      <p:to>
                                        <p:strVal val="visible"/>
                                      </p:to>
                                    </p:set>
                                    <p:animEffect transition="in" filter="blinds(horizontal)">
                                      <p:cBhvr>
                                        <p:cTn id="74" dur="500"/>
                                        <p:tgtEl>
                                          <p:spTgt spid="228391"/>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nodeType="clickEffect">
                                  <p:stCondLst>
                                    <p:cond delay="0"/>
                                  </p:stCondLst>
                                  <p:childTnLst>
                                    <p:set>
                                      <p:cBhvr>
                                        <p:cTn id="78" dur="1" fill="hold">
                                          <p:stCondLst>
                                            <p:cond delay="0"/>
                                          </p:stCondLst>
                                        </p:cTn>
                                        <p:tgtEl>
                                          <p:spTgt spid="228384">
                                            <p:txEl>
                                              <p:pRg st="1" end="1"/>
                                            </p:txEl>
                                          </p:spTgt>
                                        </p:tgtEl>
                                        <p:attrNameLst>
                                          <p:attrName>style.visibility</p:attrName>
                                        </p:attrNameLst>
                                      </p:cBhvr>
                                      <p:to>
                                        <p:strVal val="visible"/>
                                      </p:to>
                                    </p:set>
                                    <p:animEffect transition="in" filter="blinds(horizontal)">
                                      <p:cBhvr>
                                        <p:cTn id="79" dur="500"/>
                                        <p:tgtEl>
                                          <p:spTgt spid="228384">
                                            <p:txEl>
                                              <p:pRg st="1" end="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228388"/>
                                        </p:tgtEl>
                                        <p:attrNameLst>
                                          <p:attrName>style.visibility</p:attrName>
                                        </p:attrNameLst>
                                      </p:cBhvr>
                                      <p:to>
                                        <p:strVal val="visible"/>
                                      </p:to>
                                    </p:set>
                                    <p:animEffect transition="in" filter="blinds(horizontal)">
                                      <p:cBhvr>
                                        <p:cTn id="84" dur="500"/>
                                        <p:tgtEl>
                                          <p:spTgt spid="228388"/>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nodeType="clickEffect">
                                  <p:stCondLst>
                                    <p:cond delay="0"/>
                                  </p:stCondLst>
                                  <p:childTnLst>
                                    <p:set>
                                      <p:cBhvr>
                                        <p:cTn id="88" dur="1" fill="hold">
                                          <p:stCondLst>
                                            <p:cond delay="0"/>
                                          </p:stCondLst>
                                        </p:cTn>
                                        <p:tgtEl>
                                          <p:spTgt spid="228384">
                                            <p:txEl>
                                              <p:pRg st="2" end="2"/>
                                            </p:txEl>
                                          </p:spTgt>
                                        </p:tgtEl>
                                        <p:attrNameLst>
                                          <p:attrName>style.visibility</p:attrName>
                                        </p:attrNameLst>
                                      </p:cBhvr>
                                      <p:to>
                                        <p:strVal val="visible"/>
                                      </p:to>
                                    </p:set>
                                    <p:animEffect transition="in" filter="blinds(horizontal)">
                                      <p:cBhvr>
                                        <p:cTn id="89" dur="500"/>
                                        <p:tgtEl>
                                          <p:spTgt spid="22838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61" grpId="0" animBg="1"/>
      <p:bldP spid="228385" grpId="0"/>
      <p:bldP spid="228386" grpId="0"/>
      <p:bldP spid="228387" grpId="0"/>
      <p:bldP spid="228388" grpId="0"/>
      <p:bldP spid="228391" grpId="0" animBg="1"/>
      <p:bldP spid="2" grpId="0"/>
      <p:bldP spid="3" grpId="0"/>
      <p:bldP spid="4" grpId="0" animBg="1"/>
      <p:bldP spid="5" grpId="0"/>
      <p:bldP spid="3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664928" y="147541"/>
            <a:ext cx="6862763" cy="372603"/>
          </a:xfrm>
        </p:spPr>
        <p:txBody>
          <a:bodyPr/>
          <a:lstStyle/>
          <a:p>
            <a:r>
              <a:rPr lang="zh-CN" altLang="en-US" dirty="0" smtClean="0">
                <a:solidFill>
                  <a:srgbClr val="FF0000"/>
                </a:solidFill>
                <a:latin typeface="黑体" panose="02010609060101010101" pitchFamily="49" charset="-122"/>
                <a:ea typeface="黑体" panose="02010609060101010101" pitchFamily="49" charset="-122"/>
              </a:rPr>
              <a:t>动态分支预测方法</a:t>
            </a:r>
          </a:p>
        </p:txBody>
      </p:sp>
      <p:sp>
        <p:nvSpPr>
          <p:cNvPr id="230403" name="Rectangle 3"/>
          <p:cNvSpPr>
            <a:spLocks noGrp="1" noChangeArrowheads="1"/>
          </p:cNvSpPr>
          <p:nvPr>
            <p:ph type="body" idx="1"/>
          </p:nvPr>
        </p:nvSpPr>
        <p:spPr>
          <a:xfrm>
            <a:off x="284163" y="741363"/>
            <a:ext cx="8699500" cy="3529171"/>
          </a:xfrm>
        </p:spPr>
        <p:txBody>
          <a:bodyPr/>
          <a:lstStyle/>
          <a:p>
            <a:pPr>
              <a:lnSpc>
                <a:spcPct val="110000"/>
              </a:lnSpc>
              <a:spcBef>
                <a:spcPct val="20000"/>
              </a:spcBef>
            </a:pPr>
            <a:r>
              <a:rPr lang="zh-CN" altLang="en-US" sz="2000" dirty="0" smtClean="0">
                <a:ea typeface="黑体" panose="02010609060101010101" pitchFamily="49" charset="-122"/>
              </a:rPr>
              <a:t>简单的静态分支预测方法的预测成功率不高，应考虑动态预测。</a:t>
            </a:r>
          </a:p>
          <a:p>
            <a:pPr>
              <a:lnSpc>
                <a:spcPct val="110000"/>
              </a:lnSpc>
              <a:spcBef>
                <a:spcPct val="20000"/>
              </a:spcBef>
            </a:pPr>
            <a:r>
              <a:rPr lang="zh-CN" altLang="en-US" sz="2000" dirty="0" smtClean="0">
                <a:ea typeface="黑体" panose="02010609060101010101" pitchFamily="49" charset="-122"/>
              </a:rPr>
              <a:t>动态预测基本思想：</a:t>
            </a:r>
          </a:p>
          <a:p>
            <a:pPr lvl="1">
              <a:lnSpc>
                <a:spcPct val="110000"/>
              </a:lnSpc>
              <a:spcBef>
                <a:spcPct val="20000"/>
              </a:spcBef>
            </a:pPr>
            <a:r>
              <a:rPr lang="zh-CN" altLang="en-US" sz="2000" dirty="0" smtClean="0">
                <a:ea typeface="黑体" panose="02010609060101010101" pitchFamily="49" charset="-122"/>
              </a:rPr>
              <a:t>利用最近转移发生的情况，来预测下一次可能转移还是不转移。</a:t>
            </a:r>
          </a:p>
          <a:p>
            <a:pPr lvl="1">
              <a:lnSpc>
                <a:spcPct val="110000"/>
              </a:lnSpc>
              <a:spcBef>
                <a:spcPct val="20000"/>
              </a:spcBef>
            </a:pPr>
            <a:r>
              <a:rPr lang="zh-CN" altLang="en-US" sz="2000" dirty="0" smtClean="0">
                <a:ea typeface="黑体" panose="02010609060101010101" pitchFamily="49" charset="-122"/>
              </a:rPr>
              <a:t>根据实际情况动态调整预测 </a:t>
            </a:r>
          </a:p>
          <a:p>
            <a:pPr lvl="1">
              <a:lnSpc>
                <a:spcPct val="110000"/>
              </a:lnSpc>
              <a:spcBef>
                <a:spcPct val="20000"/>
              </a:spcBef>
            </a:pPr>
            <a:r>
              <a:rPr lang="zh-CN" altLang="en-US" sz="2000" dirty="0" smtClean="0">
                <a:ea typeface="黑体" panose="02010609060101010101" pitchFamily="49" charset="-122"/>
              </a:rPr>
              <a:t>转移发生的历史情况记录</a:t>
            </a:r>
            <a:r>
              <a:rPr lang="zh-CN" altLang="en-US" sz="2000" dirty="0">
                <a:ea typeface="黑体" panose="02010609060101010101" pitchFamily="49" charset="-122"/>
              </a:rPr>
              <a:t>在</a:t>
            </a:r>
            <a:r>
              <a:rPr lang="zh-CN" altLang="en-US" sz="2000" dirty="0">
                <a:solidFill>
                  <a:srgbClr val="C00000"/>
                </a:solidFill>
                <a:ea typeface="黑体" panose="02010609060101010101" pitchFamily="49" charset="-122"/>
              </a:rPr>
              <a:t>分支历史记录表</a:t>
            </a:r>
            <a:r>
              <a:rPr lang="en-US" altLang="zh-CN" sz="2000" dirty="0">
                <a:solidFill>
                  <a:srgbClr val="C00000"/>
                </a:solidFill>
                <a:ea typeface="黑体" panose="02010609060101010101" pitchFamily="49" charset="-122"/>
              </a:rPr>
              <a:t>BHT</a:t>
            </a:r>
            <a:r>
              <a:rPr lang="zh-CN" altLang="en-US" sz="2000" dirty="0">
                <a:ea typeface="黑体" panose="02010609060101010101" pitchFamily="49" charset="-122"/>
              </a:rPr>
              <a:t>（</a:t>
            </a:r>
            <a:r>
              <a:rPr lang="en-US" altLang="zh-CN" sz="2000" dirty="0">
                <a:ea typeface="黑体" panose="02010609060101010101" pitchFamily="49" charset="-122"/>
              </a:rPr>
              <a:t>Branch History Table</a:t>
            </a:r>
            <a:r>
              <a:rPr lang="zh-CN" altLang="en-US" sz="2000" dirty="0" smtClean="0">
                <a:ea typeface="黑体" panose="02010609060101010101" pitchFamily="49" charset="-122"/>
              </a:rPr>
              <a:t>）中</a:t>
            </a:r>
            <a:endParaRPr lang="en-US" altLang="zh-CN" sz="2000" dirty="0" smtClean="0">
              <a:ea typeface="黑体" panose="02010609060101010101" pitchFamily="49" charset="-122"/>
            </a:endParaRPr>
          </a:p>
          <a:p>
            <a:pPr lvl="1">
              <a:lnSpc>
                <a:spcPct val="110000"/>
              </a:lnSpc>
              <a:spcBef>
                <a:spcPct val="20000"/>
              </a:spcBef>
            </a:pPr>
            <a:r>
              <a:rPr lang="zh-CN" altLang="en-US" sz="2000" dirty="0" smtClean="0">
                <a:ea typeface="黑体" panose="02010609060101010101" pitchFamily="49" charset="-122"/>
              </a:rPr>
              <a:t>有的</a:t>
            </a:r>
            <a:r>
              <a:rPr lang="zh-CN" altLang="en-US" sz="2000" dirty="0">
                <a:ea typeface="黑体" panose="02010609060101010101" pitchFamily="49" charset="-122"/>
              </a:rPr>
              <a:t>系统</a:t>
            </a:r>
            <a:r>
              <a:rPr lang="zh-CN" altLang="en-US" sz="2000" dirty="0" smtClean="0">
                <a:ea typeface="黑体" panose="02010609060101010101" pitchFamily="49" charset="-122"/>
              </a:rPr>
              <a:t>中将这个表叫做</a:t>
            </a:r>
            <a:r>
              <a:rPr lang="zh-CN" altLang="en-US" sz="2000" dirty="0" smtClean="0">
                <a:solidFill>
                  <a:srgbClr val="FF0000"/>
                </a:solidFill>
                <a:ea typeface="黑体" panose="02010609060101010101" pitchFamily="49" charset="-122"/>
              </a:rPr>
              <a:t>分支预测缓冲</a:t>
            </a:r>
            <a:r>
              <a:rPr lang="en-US" altLang="zh-CN" sz="2000" dirty="0" smtClean="0">
                <a:solidFill>
                  <a:srgbClr val="FF0000"/>
                </a:solidFill>
                <a:ea typeface="黑体" panose="02010609060101010101" pitchFamily="49" charset="-122"/>
              </a:rPr>
              <a:t>BPB</a:t>
            </a:r>
            <a:r>
              <a:rPr lang="zh-CN" altLang="en-US" sz="2000" dirty="0" smtClean="0">
                <a:ea typeface="黑体" panose="02010609060101010101" pitchFamily="49" charset="-122"/>
              </a:rPr>
              <a:t>（</a:t>
            </a:r>
            <a:r>
              <a:rPr lang="en-US" altLang="zh-CN" sz="2000" dirty="0" smtClean="0">
                <a:ea typeface="黑体" panose="02010609060101010101" pitchFamily="49" charset="-122"/>
              </a:rPr>
              <a:t>Branch Prediction Buffer</a:t>
            </a:r>
            <a:r>
              <a:rPr lang="zh-CN" altLang="en-US" sz="2000" dirty="0" smtClean="0">
                <a:ea typeface="黑体" panose="02010609060101010101" pitchFamily="49" charset="-122"/>
              </a:rPr>
              <a:t>）</a:t>
            </a:r>
          </a:p>
          <a:p>
            <a:pPr lvl="1">
              <a:lnSpc>
                <a:spcPct val="110000"/>
              </a:lnSpc>
              <a:spcBef>
                <a:spcPct val="20000"/>
              </a:spcBef>
            </a:pPr>
            <a:r>
              <a:rPr lang="en-US" altLang="zh-CN" sz="2000" dirty="0" smtClean="0">
                <a:ea typeface="黑体" panose="02010609060101010101" pitchFamily="49" charset="-122"/>
              </a:rPr>
              <a:t>BHT</a:t>
            </a:r>
            <a:r>
              <a:rPr lang="zh-CN" altLang="en-US" sz="2000" dirty="0" smtClean="0">
                <a:ea typeface="黑体" panose="02010609060101010101" pitchFamily="49" charset="-122"/>
              </a:rPr>
              <a:t>的每个表项由分支指令地址低位作索引</a:t>
            </a:r>
          </a:p>
        </p:txBody>
      </p:sp>
    </p:spTree>
    <p:extLst>
      <p:ext uri="{BB962C8B-B14F-4D97-AF65-F5344CB8AC3E}">
        <p14:creationId xmlns:p14="http://schemas.microsoft.com/office/powerpoint/2010/main" val="19474315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30403">
                                            <p:txEl>
                                              <p:pRg st="0" end="0"/>
                                            </p:txEl>
                                          </p:spTgt>
                                        </p:tgtEl>
                                        <p:attrNameLst>
                                          <p:attrName>style.visibility</p:attrName>
                                        </p:attrNameLst>
                                      </p:cBhvr>
                                      <p:to>
                                        <p:strVal val="visible"/>
                                      </p:to>
                                    </p:set>
                                    <p:animEffect transition="in" filter="wipe(down)">
                                      <p:cBhvr>
                                        <p:cTn id="7" dur="500"/>
                                        <p:tgtEl>
                                          <p:spTgt spid="230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30403">
                                            <p:txEl>
                                              <p:pRg st="1" end="1"/>
                                            </p:txEl>
                                          </p:spTgt>
                                        </p:tgtEl>
                                        <p:attrNameLst>
                                          <p:attrName>style.visibility</p:attrName>
                                        </p:attrNameLst>
                                      </p:cBhvr>
                                      <p:to>
                                        <p:strVal val="visible"/>
                                      </p:to>
                                    </p:set>
                                    <p:animEffect transition="in" filter="wipe(down)">
                                      <p:cBhvr>
                                        <p:cTn id="12" dur="500"/>
                                        <p:tgtEl>
                                          <p:spTgt spid="2304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0403">
                                            <p:txEl>
                                              <p:pRg st="2" end="2"/>
                                            </p:txEl>
                                          </p:spTgt>
                                        </p:tgtEl>
                                        <p:attrNameLst>
                                          <p:attrName>style.visibility</p:attrName>
                                        </p:attrNameLst>
                                      </p:cBhvr>
                                      <p:to>
                                        <p:strVal val="visible"/>
                                      </p:to>
                                    </p:set>
                                    <p:animEffect transition="in" filter="blinds(horizontal)">
                                      <p:cBhvr>
                                        <p:cTn id="17" dur="500"/>
                                        <p:tgtEl>
                                          <p:spTgt spid="2304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30403">
                                            <p:txEl>
                                              <p:pRg st="3" end="3"/>
                                            </p:txEl>
                                          </p:spTgt>
                                        </p:tgtEl>
                                        <p:attrNameLst>
                                          <p:attrName>style.visibility</p:attrName>
                                        </p:attrNameLst>
                                      </p:cBhvr>
                                      <p:to>
                                        <p:strVal val="visible"/>
                                      </p:to>
                                    </p:set>
                                    <p:animEffect transition="in" filter="blinds(horizontal)">
                                      <p:cBhvr>
                                        <p:cTn id="22" dur="500"/>
                                        <p:tgtEl>
                                          <p:spTgt spid="2304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30403">
                                            <p:txEl>
                                              <p:pRg st="4" end="4"/>
                                            </p:txEl>
                                          </p:spTgt>
                                        </p:tgtEl>
                                        <p:attrNameLst>
                                          <p:attrName>style.visibility</p:attrName>
                                        </p:attrNameLst>
                                      </p:cBhvr>
                                      <p:to>
                                        <p:strVal val="visible"/>
                                      </p:to>
                                    </p:set>
                                    <p:animEffect transition="in" filter="blinds(horizontal)">
                                      <p:cBhvr>
                                        <p:cTn id="27" dur="500"/>
                                        <p:tgtEl>
                                          <p:spTgt spid="2304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30403">
                                            <p:txEl>
                                              <p:pRg st="5" end="5"/>
                                            </p:txEl>
                                          </p:spTgt>
                                        </p:tgtEl>
                                        <p:attrNameLst>
                                          <p:attrName>style.visibility</p:attrName>
                                        </p:attrNameLst>
                                      </p:cBhvr>
                                      <p:to>
                                        <p:strVal val="visible"/>
                                      </p:to>
                                    </p:set>
                                    <p:animEffect transition="in" filter="blinds(horizontal)">
                                      <p:cBhvr>
                                        <p:cTn id="32" dur="500"/>
                                        <p:tgtEl>
                                          <p:spTgt spid="2304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30403">
                                            <p:txEl>
                                              <p:pRg st="6" end="6"/>
                                            </p:txEl>
                                          </p:spTgt>
                                        </p:tgtEl>
                                        <p:attrNameLst>
                                          <p:attrName>style.visibility</p:attrName>
                                        </p:attrNameLst>
                                      </p:cBhvr>
                                      <p:to>
                                        <p:strVal val="visible"/>
                                      </p:to>
                                    </p:set>
                                    <p:animEffect transition="in" filter="blinds(horizontal)">
                                      <p:cBhvr>
                                        <p:cTn id="37" dur="500"/>
                                        <p:tgtEl>
                                          <p:spTgt spid="2304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800100" y="228600"/>
            <a:ext cx="6862763" cy="373063"/>
          </a:xfrm>
        </p:spPr>
        <p:txBody>
          <a:bodyPr/>
          <a:lstStyle/>
          <a:p>
            <a:r>
              <a:rPr lang="zh-CN" altLang="en-US" smtClean="0">
                <a:ea typeface="宋体" panose="02010600030101010101" pitchFamily="2" charset="-122"/>
              </a:rPr>
              <a:t>分支历史记录表</a:t>
            </a:r>
            <a:r>
              <a:rPr lang="en-US" altLang="zh-CN" smtClean="0">
                <a:ea typeface="宋体" panose="02010600030101010101" pitchFamily="2" charset="-122"/>
              </a:rPr>
              <a:t>BHT</a:t>
            </a:r>
            <a:endParaRPr lang="zh-CN" altLang="en-US" smtClean="0">
              <a:ea typeface="宋体" panose="02010600030101010101" pitchFamily="2" charset="-122"/>
            </a:endParaRPr>
          </a:p>
        </p:txBody>
      </p:sp>
      <p:sp>
        <p:nvSpPr>
          <p:cNvPr id="137219" name="Text Box 4"/>
          <p:cNvSpPr txBox="1">
            <a:spLocks noChangeArrowheads="1"/>
          </p:cNvSpPr>
          <p:nvPr/>
        </p:nvSpPr>
        <p:spPr bwMode="auto">
          <a:xfrm>
            <a:off x="7563182" y="2595659"/>
            <a:ext cx="1447800" cy="3635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spcBef>
                <a:spcPct val="50000"/>
              </a:spcBef>
            </a:pPr>
            <a:r>
              <a:rPr lang="zh-CN" altLang="en-US" sz="1700">
                <a:ea typeface="黑体" panose="02010609060101010101" pitchFamily="49" charset="-122"/>
              </a:rPr>
              <a:t>指令预取器</a:t>
            </a:r>
          </a:p>
        </p:txBody>
      </p:sp>
      <p:sp>
        <p:nvSpPr>
          <p:cNvPr id="137220" name="Rectangle 5"/>
          <p:cNvSpPr>
            <a:spLocks noChangeArrowheads="1"/>
          </p:cNvSpPr>
          <p:nvPr/>
        </p:nvSpPr>
        <p:spPr bwMode="auto">
          <a:xfrm>
            <a:off x="2870200" y="924427"/>
            <a:ext cx="4205288" cy="214095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37221" name="Line 10"/>
          <p:cNvSpPr>
            <a:spLocks noChangeShapeType="1"/>
          </p:cNvSpPr>
          <p:nvPr/>
        </p:nvSpPr>
        <p:spPr bwMode="auto">
          <a:xfrm>
            <a:off x="4578350" y="937127"/>
            <a:ext cx="0" cy="21282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22" name="Line 11"/>
          <p:cNvSpPr>
            <a:spLocks noChangeShapeType="1"/>
          </p:cNvSpPr>
          <p:nvPr/>
        </p:nvSpPr>
        <p:spPr bwMode="auto">
          <a:xfrm>
            <a:off x="5494338" y="937127"/>
            <a:ext cx="0" cy="21282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23" name="Text Box 12"/>
          <p:cNvSpPr txBox="1">
            <a:spLocks noChangeArrowheads="1"/>
          </p:cNvSpPr>
          <p:nvPr/>
        </p:nvSpPr>
        <p:spPr bwMode="auto">
          <a:xfrm>
            <a:off x="2941638" y="975227"/>
            <a:ext cx="1663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a:ea typeface="黑体" panose="02010609060101010101" pitchFamily="49" charset="-122"/>
              </a:rPr>
              <a:t>分支指令地址</a:t>
            </a:r>
          </a:p>
        </p:txBody>
      </p:sp>
      <p:sp>
        <p:nvSpPr>
          <p:cNvPr id="137224" name="Text Box 13"/>
          <p:cNvSpPr txBox="1">
            <a:spLocks noChangeArrowheads="1"/>
          </p:cNvSpPr>
          <p:nvPr/>
        </p:nvSpPr>
        <p:spPr bwMode="auto">
          <a:xfrm>
            <a:off x="5462588" y="975227"/>
            <a:ext cx="1701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a:ea typeface="黑体" panose="02010609060101010101" pitchFamily="49" charset="-122"/>
              </a:rPr>
              <a:t>转移目标地址</a:t>
            </a:r>
          </a:p>
        </p:txBody>
      </p:sp>
      <p:sp>
        <p:nvSpPr>
          <p:cNvPr id="137225" name="Text Box 14"/>
          <p:cNvSpPr txBox="1">
            <a:spLocks noChangeArrowheads="1"/>
          </p:cNvSpPr>
          <p:nvPr/>
        </p:nvSpPr>
        <p:spPr bwMode="auto">
          <a:xfrm>
            <a:off x="4591050" y="962527"/>
            <a:ext cx="9064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a:latin typeface="Arial" panose="020B0604020202020204" pitchFamily="34" charset="0"/>
                <a:ea typeface="黑体" panose="02010609060101010101" pitchFamily="49" charset="-122"/>
              </a:rPr>
              <a:t>预测位</a:t>
            </a:r>
          </a:p>
        </p:txBody>
      </p:sp>
      <p:sp>
        <p:nvSpPr>
          <p:cNvPr id="137226" name="Line 17"/>
          <p:cNvSpPr>
            <a:spLocks noChangeShapeType="1"/>
          </p:cNvSpPr>
          <p:nvPr/>
        </p:nvSpPr>
        <p:spPr bwMode="auto">
          <a:xfrm>
            <a:off x="1866900" y="2219827"/>
            <a:ext cx="10160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27" name="Text Box 19"/>
          <p:cNvSpPr txBox="1">
            <a:spLocks noChangeArrowheads="1"/>
          </p:cNvSpPr>
          <p:nvPr/>
        </p:nvSpPr>
        <p:spPr bwMode="auto">
          <a:xfrm>
            <a:off x="476250" y="670427"/>
            <a:ext cx="793750"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a:ea typeface="黑体" panose="02010609060101010101" pitchFamily="49" charset="-122"/>
              </a:rPr>
              <a:t>分支指令地址</a:t>
            </a:r>
          </a:p>
        </p:txBody>
      </p:sp>
      <p:sp>
        <p:nvSpPr>
          <p:cNvPr id="137228" name="Line 20"/>
          <p:cNvSpPr>
            <a:spLocks noChangeShapeType="1"/>
          </p:cNvSpPr>
          <p:nvPr/>
        </p:nvSpPr>
        <p:spPr bwMode="auto">
          <a:xfrm>
            <a:off x="6769768" y="2257927"/>
            <a:ext cx="115569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29" name="Line 21"/>
          <p:cNvSpPr>
            <a:spLocks noChangeShapeType="1"/>
          </p:cNvSpPr>
          <p:nvPr/>
        </p:nvSpPr>
        <p:spPr bwMode="auto">
          <a:xfrm flipH="1">
            <a:off x="7906083" y="2257927"/>
            <a:ext cx="0" cy="33773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30" name="Line 22"/>
          <p:cNvSpPr>
            <a:spLocks noChangeShapeType="1"/>
          </p:cNvSpPr>
          <p:nvPr/>
        </p:nvSpPr>
        <p:spPr bwMode="auto">
          <a:xfrm flipV="1">
            <a:off x="8547766" y="2245227"/>
            <a:ext cx="0" cy="350432"/>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31" name="Text Box 23"/>
          <p:cNvSpPr txBox="1">
            <a:spLocks noChangeArrowheads="1"/>
          </p:cNvSpPr>
          <p:nvPr/>
        </p:nvSpPr>
        <p:spPr bwMode="auto">
          <a:xfrm>
            <a:off x="4216400" y="3529935"/>
            <a:ext cx="1130300" cy="3635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spcBef>
                <a:spcPct val="50000"/>
              </a:spcBef>
            </a:pPr>
            <a:r>
              <a:rPr lang="zh-CN" altLang="en-US" sz="1700">
                <a:ea typeface="黑体" panose="02010609060101010101" pitchFamily="49" charset="-122"/>
              </a:rPr>
              <a:t>控制逻辑</a:t>
            </a:r>
          </a:p>
        </p:txBody>
      </p:sp>
      <p:sp>
        <p:nvSpPr>
          <p:cNvPr id="137232" name="Line 24"/>
          <p:cNvSpPr>
            <a:spLocks noChangeShapeType="1"/>
          </p:cNvSpPr>
          <p:nvPr/>
        </p:nvSpPr>
        <p:spPr bwMode="auto">
          <a:xfrm>
            <a:off x="4787900" y="3065379"/>
            <a:ext cx="0" cy="477256"/>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33" name="Line 25"/>
          <p:cNvSpPr>
            <a:spLocks noChangeShapeType="1"/>
          </p:cNvSpPr>
          <p:nvPr/>
        </p:nvSpPr>
        <p:spPr bwMode="auto">
          <a:xfrm>
            <a:off x="8223582" y="2983169"/>
            <a:ext cx="0" cy="3429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34" name="Text Box 26"/>
          <p:cNvSpPr txBox="1">
            <a:spLocks noChangeArrowheads="1"/>
          </p:cNvSpPr>
          <p:nvPr/>
        </p:nvSpPr>
        <p:spPr bwMode="auto">
          <a:xfrm>
            <a:off x="7652082" y="3580069"/>
            <a:ext cx="1117600" cy="3635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spcBef>
                <a:spcPct val="50000"/>
              </a:spcBef>
            </a:pPr>
            <a:r>
              <a:rPr lang="zh-CN" altLang="en-US" sz="1700">
                <a:ea typeface="黑体" panose="02010609060101010101" pitchFamily="49" charset="-122"/>
              </a:rPr>
              <a:t>指令执行</a:t>
            </a:r>
          </a:p>
        </p:txBody>
      </p:sp>
      <p:sp>
        <p:nvSpPr>
          <p:cNvPr id="137235" name="Line 27"/>
          <p:cNvSpPr>
            <a:spLocks noChangeShapeType="1"/>
          </p:cNvSpPr>
          <p:nvPr/>
        </p:nvSpPr>
        <p:spPr bwMode="auto">
          <a:xfrm>
            <a:off x="8223582" y="3910269"/>
            <a:ext cx="0" cy="6985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36" name="Line 28"/>
          <p:cNvSpPr>
            <a:spLocks noChangeShapeType="1"/>
          </p:cNvSpPr>
          <p:nvPr/>
        </p:nvSpPr>
        <p:spPr bwMode="auto">
          <a:xfrm flipH="1">
            <a:off x="5184269" y="4255174"/>
            <a:ext cx="30266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37" name="Line 29"/>
          <p:cNvSpPr>
            <a:spLocks noChangeShapeType="1"/>
          </p:cNvSpPr>
          <p:nvPr/>
        </p:nvSpPr>
        <p:spPr bwMode="auto">
          <a:xfrm flipV="1">
            <a:off x="5184271" y="3923635"/>
            <a:ext cx="0" cy="33153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38" name="Text Box 30"/>
          <p:cNvSpPr txBox="1">
            <a:spLocks noChangeArrowheads="1"/>
          </p:cNvSpPr>
          <p:nvPr/>
        </p:nvSpPr>
        <p:spPr bwMode="auto">
          <a:xfrm>
            <a:off x="6340586" y="3933501"/>
            <a:ext cx="1714500"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700" dirty="0">
                <a:ea typeface="黑体" panose="02010609060101010101" pitchFamily="49" charset="-122"/>
              </a:rPr>
              <a:t>实际执行情况</a:t>
            </a:r>
          </a:p>
        </p:txBody>
      </p:sp>
      <p:sp>
        <p:nvSpPr>
          <p:cNvPr id="137239" name="Text Box 31"/>
          <p:cNvSpPr txBox="1">
            <a:spLocks noChangeArrowheads="1"/>
          </p:cNvSpPr>
          <p:nvPr/>
        </p:nvSpPr>
        <p:spPr bwMode="auto">
          <a:xfrm>
            <a:off x="2755900" y="3834735"/>
            <a:ext cx="1206500"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700">
                <a:ea typeface="黑体" panose="02010609060101010101" pitchFamily="49" charset="-122"/>
              </a:rPr>
              <a:t>命中与否</a:t>
            </a:r>
          </a:p>
        </p:txBody>
      </p:sp>
      <p:sp>
        <p:nvSpPr>
          <p:cNvPr id="137240" name="Line 32"/>
          <p:cNvSpPr>
            <a:spLocks noChangeShapeType="1"/>
          </p:cNvSpPr>
          <p:nvPr/>
        </p:nvSpPr>
        <p:spPr bwMode="auto">
          <a:xfrm flipH="1">
            <a:off x="3479800" y="3796635"/>
            <a:ext cx="736600" cy="0"/>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37241" name="Group 67"/>
          <p:cNvGrpSpPr>
            <a:grpSpLocks/>
          </p:cNvGrpSpPr>
          <p:nvPr/>
        </p:nvGrpSpPr>
        <p:grpSpPr bwMode="auto">
          <a:xfrm>
            <a:off x="2857500" y="1318126"/>
            <a:ext cx="4246563" cy="1726615"/>
            <a:chOff x="1800" y="896"/>
            <a:chExt cx="2528" cy="1048"/>
          </a:xfrm>
        </p:grpSpPr>
        <p:sp>
          <p:nvSpPr>
            <p:cNvPr id="137274" name="Line 6"/>
            <p:cNvSpPr>
              <a:spLocks noChangeShapeType="1"/>
            </p:cNvSpPr>
            <p:nvPr/>
          </p:nvSpPr>
          <p:spPr bwMode="auto">
            <a:xfrm>
              <a:off x="1816" y="896"/>
              <a:ext cx="2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75" name="Line 7"/>
            <p:cNvSpPr>
              <a:spLocks noChangeShapeType="1"/>
            </p:cNvSpPr>
            <p:nvPr/>
          </p:nvSpPr>
          <p:spPr bwMode="auto">
            <a:xfrm>
              <a:off x="1800" y="1120"/>
              <a:ext cx="2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76" name="Line 8"/>
            <p:cNvSpPr>
              <a:spLocks noChangeShapeType="1"/>
            </p:cNvSpPr>
            <p:nvPr/>
          </p:nvSpPr>
          <p:spPr bwMode="auto">
            <a:xfrm>
              <a:off x="1816" y="1352"/>
              <a:ext cx="2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77" name="Line 9"/>
            <p:cNvSpPr>
              <a:spLocks noChangeShapeType="1"/>
            </p:cNvSpPr>
            <p:nvPr/>
          </p:nvSpPr>
          <p:spPr bwMode="auto">
            <a:xfrm>
              <a:off x="1800" y="1576"/>
              <a:ext cx="2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78" name="Line 33"/>
            <p:cNvSpPr>
              <a:spLocks noChangeShapeType="1"/>
            </p:cNvSpPr>
            <p:nvPr/>
          </p:nvSpPr>
          <p:spPr bwMode="auto">
            <a:xfrm>
              <a:off x="1808" y="1944"/>
              <a:ext cx="2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7242" name="Line 34"/>
          <p:cNvSpPr>
            <a:spLocks noChangeShapeType="1"/>
          </p:cNvSpPr>
          <p:nvPr/>
        </p:nvSpPr>
        <p:spPr bwMode="auto">
          <a:xfrm flipH="1">
            <a:off x="2451100" y="3631535"/>
            <a:ext cx="17653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43" name="Line 35"/>
          <p:cNvSpPr>
            <a:spLocks noChangeShapeType="1"/>
          </p:cNvSpPr>
          <p:nvPr/>
        </p:nvSpPr>
        <p:spPr bwMode="auto">
          <a:xfrm>
            <a:off x="2438400" y="2806035"/>
            <a:ext cx="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44" name="Line 36"/>
          <p:cNvSpPr>
            <a:spLocks noChangeShapeType="1"/>
          </p:cNvSpPr>
          <p:nvPr/>
        </p:nvSpPr>
        <p:spPr bwMode="auto">
          <a:xfrm>
            <a:off x="2438400" y="2806035"/>
            <a:ext cx="4318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45" name="Text Box 37"/>
          <p:cNvSpPr txBox="1">
            <a:spLocks noChangeArrowheads="1"/>
          </p:cNvSpPr>
          <p:nvPr/>
        </p:nvSpPr>
        <p:spPr bwMode="auto">
          <a:xfrm>
            <a:off x="2645052" y="3301335"/>
            <a:ext cx="14062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sz="1800" dirty="0" smtClean="0">
                <a:solidFill>
                  <a:srgbClr val="CC0000"/>
                </a:solidFill>
                <a:ea typeface="宋体" panose="02010600030101010101" pitchFamily="2" charset="-122"/>
              </a:rPr>
              <a:t>④</a:t>
            </a:r>
            <a:r>
              <a:rPr lang="zh-CN" altLang="en-US" sz="1700" dirty="0" smtClean="0">
                <a:ea typeface="黑体" panose="02010609060101010101" pitchFamily="49" charset="-122"/>
              </a:rPr>
              <a:t>加入</a:t>
            </a:r>
            <a:r>
              <a:rPr lang="zh-CN" altLang="en-US" sz="1700" dirty="0">
                <a:ea typeface="黑体" panose="02010609060101010101" pitchFamily="49" charset="-122"/>
              </a:rPr>
              <a:t>新项</a:t>
            </a:r>
          </a:p>
        </p:txBody>
      </p:sp>
      <p:sp>
        <p:nvSpPr>
          <p:cNvPr id="137246" name="Line 38"/>
          <p:cNvSpPr>
            <a:spLocks noChangeShapeType="1"/>
          </p:cNvSpPr>
          <p:nvPr/>
        </p:nvSpPr>
        <p:spPr bwMode="auto">
          <a:xfrm>
            <a:off x="5346700" y="3720435"/>
            <a:ext cx="188695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47" name="Line 39"/>
          <p:cNvSpPr>
            <a:spLocks noChangeShapeType="1"/>
          </p:cNvSpPr>
          <p:nvPr/>
        </p:nvSpPr>
        <p:spPr bwMode="auto">
          <a:xfrm flipV="1">
            <a:off x="7233651" y="2806035"/>
            <a:ext cx="0" cy="901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48" name="Line 40"/>
          <p:cNvSpPr>
            <a:spLocks noChangeShapeType="1"/>
          </p:cNvSpPr>
          <p:nvPr/>
        </p:nvSpPr>
        <p:spPr bwMode="auto">
          <a:xfrm>
            <a:off x="7233650" y="2822748"/>
            <a:ext cx="329531"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49" name="Text Box 42"/>
          <p:cNvSpPr txBox="1">
            <a:spLocks noChangeArrowheads="1"/>
          </p:cNvSpPr>
          <p:nvPr/>
        </p:nvSpPr>
        <p:spPr bwMode="auto">
          <a:xfrm>
            <a:off x="8319166" y="1856622"/>
            <a:ext cx="863600"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700" dirty="0">
                <a:ea typeface="黑体" panose="02010609060101010101" pitchFamily="49" charset="-122"/>
              </a:rPr>
              <a:t>顺序取</a:t>
            </a:r>
          </a:p>
        </p:txBody>
      </p:sp>
      <p:sp>
        <p:nvSpPr>
          <p:cNvPr id="137250" name="Text Box 43"/>
          <p:cNvSpPr txBox="1">
            <a:spLocks noChangeArrowheads="1"/>
          </p:cNvSpPr>
          <p:nvPr/>
        </p:nvSpPr>
        <p:spPr bwMode="auto">
          <a:xfrm>
            <a:off x="7455566" y="1864227"/>
            <a:ext cx="863600"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700">
                <a:ea typeface="黑体" panose="02010609060101010101" pitchFamily="49" charset="-122"/>
              </a:rPr>
              <a:t>转移取</a:t>
            </a:r>
          </a:p>
        </p:txBody>
      </p:sp>
      <p:sp>
        <p:nvSpPr>
          <p:cNvPr id="137251" name="Line 44"/>
          <p:cNvSpPr>
            <a:spLocks noChangeShapeType="1"/>
          </p:cNvSpPr>
          <p:nvPr/>
        </p:nvSpPr>
        <p:spPr bwMode="auto">
          <a:xfrm>
            <a:off x="8547766" y="2245227"/>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52" name="Text Box 45"/>
          <p:cNvSpPr txBox="1">
            <a:spLocks noChangeArrowheads="1"/>
          </p:cNvSpPr>
          <p:nvPr/>
        </p:nvSpPr>
        <p:spPr bwMode="auto">
          <a:xfrm>
            <a:off x="3502025" y="543427"/>
            <a:ext cx="27876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a:ea typeface="黑体" panose="02010609060101010101" pitchFamily="49" charset="-122"/>
              </a:rPr>
              <a:t>分支历史记录表</a:t>
            </a:r>
            <a:r>
              <a:rPr lang="en-US" altLang="zh-CN" sz="1900">
                <a:ea typeface="黑体" panose="02010609060101010101" pitchFamily="49" charset="-122"/>
              </a:rPr>
              <a:t>BHT</a:t>
            </a:r>
          </a:p>
        </p:txBody>
      </p:sp>
      <p:sp>
        <p:nvSpPr>
          <p:cNvPr id="137253" name="Text Box 47"/>
          <p:cNvSpPr txBox="1">
            <a:spLocks noChangeArrowheads="1"/>
          </p:cNvSpPr>
          <p:nvPr/>
        </p:nvSpPr>
        <p:spPr bwMode="auto">
          <a:xfrm>
            <a:off x="1714500" y="911727"/>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sz="2000">
                <a:latin typeface="Arial" panose="020B0604020202020204" pitchFamily="34" charset="0"/>
                <a:ea typeface="宋体" panose="02010600030101010101" pitchFamily="2" charset="-122"/>
              </a:rPr>
              <a:t>=</a:t>
            </a:r>
            <a:r>
              <a:rPr lang="zh-CN" altLang="en-US" sz="2000">
                <a:latin typeface="Arial" panose="020B0604020202020204" pitchFamily="34" charset="0"/>
                <a:ea typeface="宋体" panose="02010600030101010101" pitchFamily="2" charset="-122"/>
              </a:rPr>
              <a:t>？</a:t>
            </a:r>
          </a:p>
        </p:txBody>
      </p:sp>
      <p:sp>
        <p:nvSpPr>
          <p:cNvPr id="137254" name="Oval 48"/>
          <p:cNvSpPr>
            <a:spLocks noChangeArrowheads="1"/>
          </p:cNvSpPr>
          <p:nvPr/>
        </p:nvSpPr>
        <p:spPr bwMode="auto">
          <a:xfrm>
            <a:off x="1638300" y="937127"/>
            <a:ext cx="508000" cy="292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37255" name="Line 49"/>
          <p:cNvSpPr>
            <a:spLocks noChangeShapeType="1"/>
          </p:cNvSpPr>
          <p:nvPr/>
        </p:nvSpPr>
        <p:spPr bwMode="auto">
          <a:xfrm flipH="1">
            <a:off x="2146300" y="1102227"/>
            <a:ext cx="749300"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56" name="Line 50"/>
          <p:cNvSpPr>
            <a:spLocks noChangeShapeType="1"/>
          </p:cNvSpPr>
          <p:nvPr/>
        </p:nvSpPr>
        <p:spPr bwMode="auto">
          <a:xfrm>
            <a:off x="1206500" y="1076827"/>
            <a:ext cx="419100"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57" name="Line 51"/>
          <p:cNvSpPr>
            <a:spLocks noChangeShapeType="1"/>
          </p:cNvSpPr>
          <p:nvPr/>
        </p:nvSpPr>
        <p:spPr bwMode="auto">
          <a:xfrm>
            <a:off x="1866900" y="1254627"/>
            <a:ext cx="0" cy="9779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58" name="Line 52"/>
          <p:cNvSpPr>
            <a:spLocks noChangeShapeType="1"/>
          </p:cNvSpPr>
          <p:nvPr/>
        </p:nvSpPr>
        <p:spPr bwMode="auto">
          <a:xfrm>
            <a:off x="8020382" y="3414969"/>
            <a:ext cx="3683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25693" name="Group 61"/>
          <p:cNvGrpSpPr>
            <a:grpSpLocks/>
          </p:cNvGrpSpPr>
          <p:nvPr/>
        </p:nvGrpSpPr>
        <p:grpSpPr bwMode="auto">
          <a:xfrm>
            <a:off x="1884363" y="1875340"/>
            <a:ext cx="923925" cy="366712"/>
            <a:chOff x="1038" y="1262"/>
            <a:chExt cx="582" cy="231"/>
          </a:xfrm>
        </p:grpSpPr>
        <p:sp>
          <p:nvSpPr>
            <p:cNvPr id="137272" name="Text Box 18"/>
            <p:cNvSpPr txBox="1">
              <a:spLocks noChangeArrowheads="1"/>
            </p:cNvSpPr>
            <p:nvPr/>
          </p:nvSpPr>
          <p:spPr bwMode="auto">
            <a:xfrm>
              <a:off x="1214" y="1262"/>
              <a:ext cx="40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800">
                  <a:ea typeface="黑体" panose="02010609060101010101" pitchFamily="49" charset="-122"/>
                </a:rPr>
                <a:t>查找</a:t>
              </a:r>
            </a:p>
          </p:txBody>
        </p:sp>
        <p:sp>
          <p:nvSpPr>
            <p:cNvPr id="137273" name="Text Box 54"/>
            <p:cNvSpPr txBox="1">
              <a:spLocks noChangeArrowheads="1"/>
            </p:cNvSpPr>
            <p:nvPr/>
          </p:nvSpPr>
          <p:spPr bwMode="auto">
            <a:xfrm>
              <a:off x="1038" y="1280"/>
              <a:ext cx="2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a:solidFill>
                    <a:srgbClr val="CC0000"/>
                  </a:solidFill>
                  <a:ea typeface="宋体" panose="02010600030101010101" pitchFamily="2" charset="-122"/>
                </a:rPr>
                <a:t>①</a:t>
              </a:r>
            </a:p>
          </p:txBody>
        </p:sp>
      </p:grpSp>
      <p:grpSp>
        <p:nvGrpSpPr>
          <p:cNvPr id="325695" name="Group 63"/>
          <p:cNvGrpSpPr>
            <a:grpSpLocks/>
          </p:cNvGrpSpPr>
          <p:nvPr/>
        </p:nvGrpSpPr>
        <p:grpSpPr bwMode="auto">
          <a:xfrm>
            <a:off x="5728425" y="3383343"/>
            <a:ext cx="1298575" cy="354012"/>
            <a:chOff x="3398" y="2502"/>
            <a:chExt cx="818" cy="223"/>
          </a:xfrm>
        </p:grpSpPr>
        <p:sp>
          <p:nvSpPr>
            <p:cNvPr id="137270" name="Text Box 41"/>
            <p:cNvSpPr txBox="1">
              <a:spLocks noChangeArrowheads="1"/>
            </p:cNvSpPr>
            <p:nvPr/>
          </p:nvSpPr>
          <p:spPr bwMode="auto">
            <a:xfrm>
              <a:off x="3568" y="2504"/>
              <a:ext cx="648"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700" dirty="0">
                  <a:ea typeface="黑体" panose="02010609060101010101" pitchFamily="49" charset="-122"/>
                </a:rPr>
                <a:t>选择</a:t>
              </a:r>
            </a:p>
          </p:txBody>
        </p:sp>
        <p:sp>
          <p:nvSpPr>
            <p:cNvPr id="137271" name="Rectangle 56"/>
            <p:cNvSpPr>
              <a:spLocks noChangeArrowheads="1"/>
            </p:cNvSpPr>
            <p:nvPr/>
          </p:nvSpPr>
          <p:spPr bwMode="auto">
            <a:xfrm>
              <a:off x="3398" y="2502"/>
              <a:ext cx="2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dirty="0">
                  <a:solidFill>
                    <a:srgbClr val="CC0000"/>
                  </a:solidFill>
                  <a:ea typeface="宋体" panose="02010600030101010101" pitchFamily="2" charset="-122"/>
                </a:rPr>
                <a:t>③</a:t>
              </a:r>
              <a:endParaRPr lang="zh-CN" altLang="en-US" dirty="0">
                <a:solidFill>
                  <a:srgbClr val="CC0000"/>
                </a:solidFill>
                <a:ea typeface="宋体" panose="02010600030101010101" pitchFamily="2" charset="-122"/>
              </a:endParaRPr>
            </a:p>
          </p:txBody>
        </p:sp>
      </p:grpSp>
      <p:grpSp>
        <p:nvGrpSpPr>
          <p:cNvPr id="325694" name="Group 62"/>
          <p:cNvGrpSpPr>
            <a:grpSpLocks/>
          </p:cNvGrpSpPr>
          <p:nvPr/>
        </p:nvGrpSpPr>
        <p:grpSpPr bwMode="auto">
          <a:xfrm>
            <a:off x="4810125" y="3158460"/>
            <a:ext cx="1260475" cy="354013"/>
            <a:chOff x="2862" y="2342"/>
            <a:chExt cx="794" cy="223"/>
          </a:xfrm>
        </p:grpSpPr>
        <p:sp>
          <p:nvSpPr>
            <p:cNvPr id="137268" name="Rectangle 55"/>
            <p:cNvSpPr>
              <a:spLocks noChangeArrowheads="1"/>
            </p:cNvSpPr>
            <p:nvPr/>
          </p:nvSpPr>
          <p:spPr bwMode="auto">
            <a:xfrm>
              <a:off x="2862" y="2342"/>
              <a:ext cx="2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solidFill>
                    <a:srgbClr val="CC0000"/>
                  </a:solidFill>
                  <a:ea typeface="宋体" panose="02010600030101010101" pitchFamily="2" charset="-122"/>
                </a:rPr>
                <a:t>②</a:t>
              </a:r>
              <a:endParaRPr lang="zh-CN" altLang="en-US">
                <a:solidFill>
                  <a:srgbClr val="CC0000"/>
                </a:solidFill>
                <a:ea typeface="宋体" panose="02010600030101010101" pitchFamily="2" charset="-122"/>
              </a:endParaRPr>
            </a:p>
          </p:txBody>
        </p:sp>
        <p:sp>
          <p:nvSpPr>
            <p:cNvPr id="137269" name="Text Box 57"/>
            <p:cNvSpPr txBox="1">
              <a:spLocks noChangeArrowheads="1"/>
            </p:cNvSpPr>
            <p:nvPr/>
          </p:nvSpPr>
          <p:spPr bwMode="auto">
            <a:xfrm>
              <a:off x="3008" y="2344"/>
              <a:ext cx="648"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700" dirty="0">
                  <a:ea typeface="黑体" panose="02010609060101010101" pitchFamily="49" charset="-122"/>
                </a:rPr>
                <a:t>预测</a:t>
              </a:r>
            </a:p>
          </p:txBody>
        </p:sp>
      </p:grpSp>
      <p:sp>
        <p:nvSpPr>
          <p:cNvPr id="325690" name="Rectangle 58"/>
          <p:cNvSpPr>
            <a:spLocks noChangeArrowheads="1"/>
          </p:cNvSpPr>
          <p:nvPr/>
        </p:nvSpPr>
        <p:spPr bwMode="auto">
          <a:xfrm>
            <a:off x="3946525" y="3158460"/>
            <a:ext cx="985838"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dirty="0" smtClean="0">
                <a:solidFill>
                  <a:srgbClr val="CC0000"/>
                </a:solidFill>
                <a:ea typeface="宋体" panose="02010600030101010101" pitchFamily="2" charset="-122"/>
              </a:rPr>
              <a:t>⑤ </a:t>
            </a:r>
            <a:r>
              <a:rPr lang="zh-CN" altLang="en-US" sz="1700" dirty="0">
                <a:ea typeface="黑体" panose="02010609060101010101" pitchFamily="49" charset="-122"/>
              </a:rPr>
              <a:t>修正</a:t>
            </a:r>
          </a:p>
        </p:txBody>
      </p:sp>
      <p:sp>
        <p:nvSpPr>
          <p:cNvPr id="325691" name="Text Box 59"/>
          <p:cNvSpPr txBox="1">
            <a:spLocks noChangeArrowheads="1"/>
          </p:cNvSpPr>
          <p:nvPr/>
        </p:nvSpPr>
        <p:spPr bwMode="auto">
          <a:xfrm>
            <a:off x="203200" y="2301376"/>
            <a:ext cx="2197100" cy="110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dirty="0">
                <a:solidFill>
                  <a:srgbClr val="CC0000"/>
                </a:solidFill>
                <a:latin typeface="Arial" panose="020B0604020202020204" pitchFamily="34" charset="0"/>
                <a:ea typeface="黑体" panose="02010609060101010101" pitchFamily="49" charset="-122"/>
              </a:rPr>
              <a:t>查找时发现都不相等，则“未命中”</a:t>
            </a:r>
          </a:p>
          <a:p>
            <a:pPr>
              <a:spcBef>
                <a:spcPct val="50000"/>
              </a:spcBef>
            </a:pPr>
            <a:r>
              <a:rPr lang="zh-CN" altLang="en-US" sz="1900" dirty="0">
                <a:solidFill>
                  <a:srgbClr val="CC0000"/>
                </a:solidFill>
                <a:latin typeface="Arial" panose="020B0604020202020204" pitchFamily="34" charset="0"/>
                <a:ea typeface="黑体" panose="02010609060101010101" pitchFamily="49" charset="-122"/>
              </a:rPr>
              <a:t>未命中说明什么？</a:t>
            </a:r>
          </a:p>
        </p:txBody>
      </p:sp>
      <p:sp>
        <p:nvSpPr>
          <p:cNvPr id="325692" name="Rectangle 60"/>
          <p:cNvSpPr>
            <a:spLocks noChangeArrowheads="1"/>
          </p:cNvSpPr>
          <p:nvPr/>
        </p:nvSpPr>
        <p:spPr bwMode="auto">
          <a:xfrm>
            <a:off x="185708" y="3388036"/>
            <a:ext cx="1949450"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900" dirty="0">
                <a:solidFill>
                  <a:schemeClr val="tx2"/>
                </a:solidFill>
                <a:ea typeface="黑体" panose="02010609060101010101" pitchFamily="49" charset="-122"/>
              </a:rPr>
              <a:t>说明以前没有执行过该分支指令</a:t>
            </a:r>
          </a:p>
        </p:txBody>
      </p:sp>
      <p:sp>
        <p:nvSpPr>
          <p:cNvPr id="325696" name="Rectangle 64"/>
          <p:cNvSpPr>
            <a:spLocks noChangeArrowheads="1"/>
          </p:cNvSpPr>
          <p:nvPr/>
        </p:nvSpPr>
        <p:spPr bwMode="auto">
          <a:xfrm>
            <a:off x="235843" y="4072859"/>
            <a:ext cx="790349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sz="1600" b="1">
                <a:solidFill>
                  <a:schemeClr val="tx1"/>
                </a:solidFill>
                <a:latin typeface="Times New Roman" panose="02020603050405020304" pitchFamily="18" charset="0"/>
              </a:defRPr>
            </a:lvl1pPr>
            <a:lvl2pPr>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900" dirty="0" smtClean="0">
                <a:solidFill>
                  <a:srgbClr val="CC0000"/>
                </a:solidFill>
                <a:latin typeface="Arial" panose="020B0604020202020204" pitchFamily="34" charset="0"/>
                <a:ea typeface="黑体" panose="02010609060101010101" pitchFamily="49" charset="-122"/>
              </a:rPr>
              <a:t>未</a:t>
            </a:r>
            <a:r>
              <a:rPr lang="zh-CN" altLang="en-US" sz="1900" dirty="0">
                <a:solidFill>
                  <a:srgbClr val="CC0000"/>
                </a:solidFill>
                <a:latin typeface="Arial" panose="020B0604020202020204" pitchFamily="34" charset="0"/>
                <a:ea typeface="黑体" panose="02010609060101010101" pitchFamily="49" charset="-122"/>
              </a:rPr>
              <a:t>命中时：</a:t>
            </a:r>
          </a:p>
          <a:p>
            <a:r>
              <a:rPr lang="zh-CN" altLang="en-US" sz="1900" dirty="0">
                <a:solidFill>
                  <a:srgbClr val="008000"/>
                </a:solidFill>
                <a:latin typeface="Arial" panose="020B0604020202020204" pitchFamily="34" charset="0"/>
                <a:ea typeface="黑体" panose="02010609060101010101" pitchFamily="49" charset="-122"/>
              </a:rPr>
              <a:t>    </a:t>
            </a:r>
            <a:r>
              <a:rPr lang="zh-CN" altLang="en-US" sz="1900" dirty="0" smtClean="0">
                <a:solidFill>
                  <a:srgbClr val="008000"/>
                </a:solidFill>
                <a:latin typeface="Arial" panose="020B0604020202020204" pitchFamily="34" charset="0"/>
                <a:ea typeface="黑体" panose="02010609060101010101" pitchFamily="49" charset="-122"/>
              </a:rPr>
              <a:t>在</a:t>
            </a:r>
            <a:r>
              <a:rPr lang="en-US" altLang="zh-CN" sz="1900" dirty="0" smtClean="0">
                <a:solidFill>
                  <a:srgbClr val="008000"/>
                </a:solidFill>
                <a:latin typeface="Arial" panose="020B0604020202020204" pitchFamily="34" charset="0"/>
                <a:ea typeface="黑体" panose="02010609060101010101" pitchFamily="49" charset="-122"/>
              </a:rPr>
              <a:t>BHT</a:t>
            </a:r>
            <a:r>
              <a:rPr lang="zh-CN" altLang="en-US" sz="1900" dirty="0" smtClean="0">
                <a:solidFill>
                  <a:srgbClr val="008000"/>
                </a:solidFill>
                <a:latin typeface="Arial" panose="020B0604020202020204" pitchFamily="34" charset="0"/>
                <a:ea typeface="黑体" panose="02010609060101010101" pitchFamily="49" charset="-122"/>
              </a:rPr>
              <a:t>中</a:t>
            </a:r>
            <a:r>
              <a:rPr lang="zh-CN" altLang="en-US" sz="1900" dirty="0" smtClean="0">
                <a:solidFill>
                  <a:schemeClr val="accent2"/>
                </a:solidFill>
                <a:latin typeface="Arial" panose="020B0604020202020204" pitchFamily="34" charset="0"/>
                <a:ea typeface="黑体" panose="02010609060101010101" pitchFamily="49" charset="-122"/>
              </a:rPr>
              <a:t>加入</a:t>
            </a:r>
            <a:r>
              <a:rPr lang="zh-CN" altLang="en-US" sz="1900" dirty="0">
                <a:solidFill>
                  <a:schemeClr val="accent2"/>
                </a:solidFill>
                <a:latin typeface="Arial" panose="020B0604020202020204" pitchFamily="34" charset="0"/>
                <a:ea typeface="黑体" panose="02010609060101010101" pitchFamily="49" charset="-122"/>
              </a:rPr>
              <a:t>新项，并填入</a:t>
            </a:r>
            <a:r>
              <a:rPr lang="zh-CN" altLang="en-US" sz="1900" dirty="0" smtClean="0">
                <a:solidFill>
                  <a:schemeClr val="accent1"/>
                </a:solidFill>
                <a:latin typeface="Arial" panose="020B0604020202020204" pitchFamily="34" charset="0"/>
                <a:ea typeface="黑体" panose="02010609060101010101" pitchFamily="49" charset="-122"/>
              </a:rPr>
              <a:t>指令地址</a:t>
            </a:r>
            <a:r>
              <a:rPr lang="zh-CN" altLang="en-US" sz="1900" dirty="0">
                <a:solidFill>
                  <a:schemeClr val="accent2"/>
                </a:solidFill>
                <a:latin typeface="Arial" panose="020B0604020202020204" pitchFamily="34" charset="0"/>
                <a:ea typeface="黑体" panose="02010609060101010101" pitchFamily="49" charset="-122"/>
              </a:rPr>
              <a:t>、</a:t>
            </a:r>
            <a:r>
              <a:rPr lang="zh-CN" altLang="en-US" sz="1900" dirty="0" smtClean="0">
                <a:solidFill>
                  <a:schemeClr val="accent1"/>
                </a:solidFill>
                <a:latin typeface="Arial" panose="020B0604020202020204" pitchFamily="34" charset="0"/>
                <a:ea typeface="黑体" panose="02010609060101010101" pitchFamily="49" charset="-122"/>
              </a:rPr>
              <a:t>转移</a:t>
            </a:r>
            <a:r>
              <a:rPr lang="zh-CN" altLang="en-US" sz="1900" dirty="0">
                <a:solidFill>
                  <a:schemeClr val="accent1"/>
                </a:solidFill>
                <a:latin typeface="Arial" panose="020B0604020202020204" pitchFamily="34" charset="0"/>
                <a:ea typeface="黑体" panose="02010609060101010101" pitchFamily="49" charset="-122"/>
              </a:rPr>
              <a:t>目标</a:t>
            </a:r>
            <a:r>
              <a:rPr lang="zh-CN" altLang="en-US" sz="1900" dirty="0" smtClean="0">
                <a:solidFill>
                  <a:schemeClr val="accent1"/>
                </a:solidFill>
                <a:latin typeface="Arial" panose="020B0604020202020204" pitchFamily="34" charset="0"/>
                <a:ea typeface="黑体" panose="02010609060101010101" pitchFamily="49" charset="-122"/>
              </a:rPr>
              <a:t>地址</a:t>
            </a:r>
            <a:r>
              <a:rPr lang="zh-CN" altLang="en-US" sz="1900" dirty="0" smtClean="0">
                <a:solidFill>
                  <a:schemeClr val="accent2"/>
                </a:solidFill>
                <a:latin typeface="Arial" panose="020B0604020202020204" pitchFamily="34" charset="0"/>
                <a:ea typeface="黑体" panose="02010609060101010101" pitchFamily="49" charset="-122"/>
              </a:rPr>
              <a:t>和</a:t>
            </a:r>
            <a:r>
              <a:rPr lang="zh-CN" altLang="en-US" sz="1900" dirty="0">
                <a:solidFill>
                  <a:schemeClr val="accent2"/>
                </a:solidFill>
                <a:latin typeface="Arial" panose="020B0604020202020204" pitchFamily="34" charset="0"/>
                <a:ea typeface="黑体" panose="02010609060101010101" pitchFamily="49" charset="-122"/>
              </a:rPr>
              <a:t>初始化</a:t>
            </a:r>
            <a:r>
              <a:rPr lang="zh-CN" altLang="en-US" sz="1900" dirty="0">
                <a:solidFill>
                  <a:schemeClr val="accent1"/>
                </a:solidFill>
                <a:latin typeface="Arial" panose="020B0604020202020204" pitchFamily="34" charset="0"/>
                <a:ea typeface="黑体" panose="02010609060101010101" pitchFamily="49" charset="-122"/>
              </a:rPr>
              <a:t>预测位</a:t>
            </a:r>
          </a:p>
        </p:txBody>
      </p:sp>
      <p:sp>
        <p:nvSpPr>
          <p:cNvPr id="325700" name="Text Box 68"/>
          <p:cNvSpPr txBox="1">
            <a:spLocks noChangeArrowheads="1"/>
          </p:cNvSpPr>
          <p:nvPr/>
        </p:nvSpPr>
        <p:spPr bwMode="auto">
          <a:xfrm>
            <a:off x="7132749" y="703348"/>
            <a:ext cx="1844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dirty="0">
                <a:solidFill>
                  <a:srgbClr val="CC0000"/>
                </a:solidFill>
                <a:ea typeface="宋体" panose="02010600030101010101" pitchFamily="2" charset="-122"/>
              </a:rPr>
              <a:t>最初</a:t>
            </a:r>
            <a:r>
              <a:rPr lang="en-US" altLang="zh-CN" sz="2000" dirty="0">
                <a:solidFill>
                  <a:srgbClr val="CC0000"/>
                </a:solidFill>
                <a:ea typeface="宋体" panose="02010600030101010101" pitchFamily="2" charset="-122"/>
              </a:rPr>
              <a:t>BHT</a:t>
            </a:r>
            <a:r>
              <a:rPr lang="zh-CN" altLang="en-US" sz="2000" dirty="0">
                <a:solidFill>
                  <a:srgbClr val="CC0000"/>
                </a:solidFill>
                <a:ea typeface="宋体" panose="02010600030101010101" pitchFamily="2" charset="-122"/>
              </a:rPr>
              <a:t>为空</a:t>
            </a:r>
          </a:p>
        </p:txBody>
      </p:sp>
      <p:sp>
        <p:nvSpPr>
          <p:cNvPr id="2" name="文本框 1"/>
          <p:cNvSpPr txBox="1"/>
          <p:nvPr/>
        </p:nvSpPr>
        <p:spPr>
          <a:xfrm>
            <a:off x="16043" y="5264309"/>
            <a:ext cx="9127957" cy="1174168"/>
          </a:xfrm>
          <a:prstGeom prst="rect">
            <a:avLst/>
          </a:prstGeom>
          <a:noFill/>
        </p:spPr>
        <p:txBody>
          <a:bodyPr wrap="square" rtlCol="0">
            <a:spAutoFit/>
          </a:bodyPr>
          <a:lstStyle/>
          <a:p>
            <a:pPr marL="228600" indent="-190500">
              <a:lnSpc>
                <a:spcPct val="110000"/>
              </a:lnSpc>
              <a:spcBef>
                <a:spcPct val="20000"/>
              </a:spcBef>
              <a:buSzPct val="100000"/>
              <a:buFontTx/>
              <a:buChar char="•"/>
            </a:pPr>
            <a:r>
              <a:rPr lang="zh-CN" altLang="en-US" sz="1900" dirty="0">
                <a:solidFill>
                  <a:srgbClr val="063DE8"/>
                </a:solidFill>
                <a:latin typeface="Arial"/>
                <a:ea typeface="黑体" panose="02010609060101010101" pitchFamily="49" charset="-122"/>
              </a:rPr>
              <a:t>每个表项由分支指令地址低位作索引，故在</a:t>
            </a:r>
            <a:r>
              <a:rPr lang="en-US" altLang="zh-CN" sz="1900" dirty="0">
                <a:solidFill>
                  <a:srgbClr val="063DE8"/>
                </a:solidFill>
                <a:latin typeface="Arial"/>
                <a:ea typeface="黑体" panose="02010609060101010101" pitchFamily="49" charset="-122"/>
              </a:rPr>
              <a:t>IF</a:t>
            </a:r>
            <a:r>
              <a:rPr lang="zh-CN" altLang="en-US" sz="1900" dirty="0">
                <a:solidFill>
                  <a:srgbClr val="063DE8"/>
                </a:solidFill>
                <a:latin typeface="Arial"/>
                <a:ea typeface="黑体" panose="02010609060101010101" pitchFamily="49" charset="-122"/>
              </a:rPr>
              <a:t>阶段就可以取到预测</a:t>
            </a:r>
            <a:r>
              <a:rPr lang="zh-CN" altLang="en-US" sz="1900" dirty="0" smtClean="0">
                <a:solidFill>
                  <a:srgbClr val="063DE8"/>
                </a:solidFill>
                <a:latin typeface="Arial"/>
                <a:ea typeface="黑体" panose="02010609060101010101" pitchFamily="49" charset="-122"/>
              </a:rPr>
              <a:t>位。</a:t>
            </a:r>
            <a:endParaRPr lang="zh-CN" altLang="en-US" sz="1900" dirty="0">
              <a:solidFill>
                <a:srgbClr val="063DE8"/>
              </a:solidFill>
              <a:latin typeface="Arial"/>
              <a:ea typeface="黑体" panose="02010609060101010101" pitchFamily="49" charset="-122"/>
            </a:endParaRPr>
          </a:p>
          <a:p>
            <a:pPr marL="342900" indent="-342900">
              <a:lnSpc>
                <a:spcPct val="110000"/>
              </a:lnSpc>
              <a:spcBef>
                <a:spcPct val="20000"/>
              </a:spcBef>
              <a:buSzPct val="100000"/>
              <a:buFontTx/>
              <a:buChar char="-"/>
            </a:pPr>
            <a:r>
              <a:rPr lang="zh-CN" altLang="en-US" sz="1900" dirty="0">
                <a:solidFill>
                  <a:srgbClr val="008000"/>
                </a:solidFill>
                <a:latin typeface="Arial"/>
                <a:ea typeface="黑体" panose="02010609060101010101" pitchFamily="49" charset="-122"/>
              </a:rPr>
              <a:t>低位地址相同的分支指令共享一个表项</a:t>
            </a:r>
            <a:r>
              <a:rPr lang="zh-CN" altLang="en-US" sz="1900" dirty="0" smtClean="0">
                <a:solidFill>
                  <a:srgbClr val="008000"/>
                </a:solidFill>
                <a:latin typeface="Arial"/>
                <a:ea typeface="黑体" panose="02010609060101010101" pitchFamily="49" charset="-122"/>
              </a:rPr>
              <a:t>，可能</a:t>
            </a:r>
            <a:r>
              <a:rPr lang="zh-CN" altLang="en-US" sz="1900" dirty="0">
                <a:solidFill>
                  <a:srgbClr val="008000"/>
                </a:solidFill>
                <a:latin typeface="Arial"/>
                <a:ea typeface="黑体" panose="02010609060101010101" pitchFamily="49" charset="-122"/>
              </a:rPr>
              <a:t>取的是其他分支指令的预测</a:t>
            </a:r>
            <a:r>
              <a:rPr lang="zh-CN" altLang="en-US" sz="1900" dirty="0" smtClean="0">
                <a:solidFill>
                  <a:srgbClr val="008000"/>
                </a:solidFill>
                <a:latin typeface="Arial"/>
                <a:ea typeface="黑体" panose="02010609060101010101" pitchFamily="49" charset="-122"/>
              </a:rPr>
              <a:t>位。</a:t>
            </a:r>
            <a:endParaRPr lang="en-US" altLang="zh-CN" sz="1900" dirty="0" smtClean="0">
              <a:solidFill>
                <a:srgbClr val="008000"/>
              </a:solidFill>
              <a:latin typeface="Arial"/>
              <a:ea typeface="黑体" panose="02010609060101010101" pitchFamily="49" charset="-122"/>
            </a:endParaRPr>
          </a:p>
          <a:p>
            <a:pPr marL="342900" indent="-342900">
              <a:lnSpc>
                <a:spcPct val="110000"/>
              </a:lnSpc>
              <a:spcBef>
                <a:spcPct val="20000"/>
              </a:spcBef>
              <a:buSzPct val="100000"/>
              <a:buFontTx/>
              <a:buChar char="-"/>
            </a:pPr>
            <a:r>
              <a:rPr lang="zh-CN" altLang="en-US" sz="1900" dirty="0" smtClean="0">
                <a:solidFill>
                  <a:srgbClr val="FC0128"/>
                </a:solidFill>
                <a:latin typeface="Arial"/>
                <a:ea typeface="黑体" panose="02010609060101010101" pitchFamily="49" charset="-122"/>
              </a:rPr>
              <a:t>会不会有问题呢？</a:t>
            </a:r>
            <a:endParaRPr lang="zh-CN" altLang="en-US" sz="1900" dirty="0">
              <a:solidFill>
                <a:srgbClr val="FC0128"/>
              </a:solidFill>
              <a:latin typeface="Arial"/>
              <a:ea typeface="黑体" panose="02010609060101010101" pitchFamily="49" charset="-122"/>
            </a:endParaRPr>
          </a:p>
        </p:txBody>
      </p:sp>
      <p:sp>
        <p:nvSpPr>
          <p:cNvPr id="63" name="Rectangle 4"/>
          <p:cNvSpPr>
            <a:spLocks noChangeArrowheads="1"/>
          </p:cNvSpPr>
          <p:nvPr/>
        </p:nvSpPr>
        <p:spPr bwMode="auto">
          <a:xfrm>
            <a:off x="1638300" y="6453375"/>
            <a:ext cx="48817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2000" u="sng" dirty="0">
                <a:solidFill>
                  <a:srgbClr val="CC0000"/>
                </a:solidFill>
                <a:latin typeface="Arial" panose="020B0604020202020204" pitchFamily="34" charset="0"/>
                <a:ea typeface="黑体" panose="02010609060101010101" pitchFamily="49" charset="-122"/>
                <a:cs typeface="Arial" panose="020B0604020202020204" pitchFamily="34" charset="0"/>
              </a:rPr>
              <a:t>现在几乎所有的处理器都采用动态</a:t>
            </a:r>
            <a:r>
              <a:rPr lang="zh-CN" altLang="en-US" sz="2000" u="sng" dirty="0" smtClean="0">
                <a:solidFill>
                  <a:srgbClr val="CC0000"/>
                </a:solidFill>
                <a:latin typeface="Arial" panose="020B0604020202020204" pitchFamily="34" charset="0"/>
                <a:ea typeface="黑体" panose="02010609060101010101" pitchFamily="49" charset="-122"/>
                <a:cs typeface="Arial" panose="020B0604020202020204" pitchFamily="34" charset="0"/>
              </a:rPr>
              <a:t>预测！</a:t>
            </a:r>
            <a:endParaRPr lang="zh-CN" altLang="en-US" sz="2000" u="sng" dirty="0">
              <a:solidFill>
                <a:srgbClr val="CC0000"/>
              </a:solidFill>
              <a:latin typeface="Arial" panose="020B0604020202020204" pitchFamily="34" charset="0"/>
              <a:ea typeface="黑体" panose="02010609060101010101" pitchFamily="49" charset="-122"/>
              <a:cs typeface="Arial" panose="020B0604020202020204" pitchFamily="34" charset="0"/>
            </a:endParaRPr>
          </a:p>
        </p:txBody>
      </p:sp>
      <p:sp>
        <p:nvSpPr>
          <p:cNvPr id="3" name="文本框 2"/>
          <p:cNvSpPr txBox="1"/>
          <p:nvPr/>
        </p:nvSpPr>
        <p:spPr>
          <a:xfrm>
            <a:off x="2614636" y="6032543"/>
            <a:ext cx="6115382" cy="369332"/>
          </a:xfrm>
          <a:prstGeom prst="rect">
            <a:avLst/>
          </a:prstGeom>
          <a:noFill/>
        </p:spPr>
        <p:txBody>
          <a:bodyPr wrap="square" rtlCol="0">
            <a:spAutoFit/>
          </a:bodyPr>
          <a:lstStyle/>
          <a:p>
            <a:r>
              <a:rPr lang="zh-CN" altLang="en-US" sz="1800" dirty="0">
                <a:solidFill>
                  <a:srgbClr val="008000"/>
                </a:solidFill>
                <a:latin typeface="Arial"/>
                <a:ea typeface="黑体" panose="02010609060101010101" pitchFamily="49" charset="-122"/>
              </a:rPr>
              <a:t>由于仅用于预测，所以不影响执行结果</a:t>
            </a:r>
            <a:r>
              <a:rPr lang="zh-CN" altLang="en-US" sz="1800" dirty="0" smtClean="0">
                <a:solidFill>
                  <a:srgbClr val="008000"/>
                </a:solidFill>
                <a:latin typeface="Arial"/>
                <a:ea typeface="黑体" panose="02010609060101010101" pitchFamily="49" charset="-122"/>
              </a:rPr>
              <a:t>。</a:t>
            </a:r>
            <a:endParaRPr lang="zh-CN" altLang="en-US" sz="1800" dirty="0">
              <a:solidFill>
                <a:srgbClr val="008000"/>
              </a:solidFill>
              <a:latin typeface="Arial"/>
              <a:ea typeface="黑体" panose="02010609060101010101" pitchFamily="49" charset="-122"/>
            </a:endParaRPr>
          </a:p>
        </p:txBody>
      </p:sp>
      <p:sp>
        <p:nvSpPr>
          <p:cNvPr id="65" name="Rectangle 64"/>
          <p:cNvSpPr>
            <a:spLocks noChangeArrowheads="1"/>
          </p:cNvSpPr>
          <p:nvPr/>
        </p:nvSpPr>
        <p:spPr bwMode="auto">
          <a:xfrm>
            <a:off x="218634" y="4794355"/>
            <a:ext cx="8025694"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sz="1600" b="1">
                <a:solidFill>
                  <a:schemeClr val="tx1"/>
                </a:solidFill>
                <a:latin typeface="Times New Roman" panose="02020603050405020304" pitchFamily="18" charset="0"/>
              </a:defRPr>
            </a:lvl1pPr>
            <a:lvl2pPr>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dirty="0">
                <a:solidFill>
                  <a:srgbClr val="008000"/>
                </a:solidFill>
                <a:ea typeface="宋体" panose="02010600030101010101" pitchFamily="2" charset="-122"/>
              </a:rPr>
              <a:t> </a:t>
            </a:r>
            <a:r>
              <a:rPr lang="zh-CN" altLang="en-US" sz="1900" dirty="0">
                <a:solidFill>
                  <a:srgbClr val="CC0000"/>
                </a:solidFill>
                <a:latin typeface="Arial" panose="020B0604020202020204" pitchFamily="34" charset="0"/>
                <a:ea typeface="黑体" panose="02010609060101010101" pitchFamily="49" charset="-122"/>
              </a:rPr>
              <a:t>命中时</a:t>
            </a:r>
            <a:r>
              <a:rPr lang="zh-CN" altLang="en-US" sz="1900" dirty="0" smtClean="0">
                <a:solidFill>
                  <a:srgbClr val="CC0000"/>
                </a:solidFill>
                <a:latin typeface="Arial" panose="020B0604020202020204" pitchFamily="34" charset="0"/>
                <a:ea typeface="黑体" panose="02010609060101010101" pitchFamily="49" charset="-122"/>
              </a:rPr>
              <a:t>：</a:t>
            </a:r>
            <a:r>
              <a:rPr lang="zh-CN" altLang="en-US" sz="1900" dirty="0" smtClean="0">
                <a:solidFill>
                  <a:srgbClr val="008000"/>
                </a:solidFill>
                <a:latin typeface="Arial" panose="020B0604020202020204" pitchFamily="34" charset="0"/>
                <a:ea typeface="黑体" panose="02010609060101010101" pitchFamily="49" charset="-122"/>
              </a:rPr>
              <a:t> </a:t>
            </a:r>
            <a:r>
              <a:rPr lang="zh-CN" altLang="en-US" sz="1900" dirty="0" smtClean="0">
                <a:solidFill>
                  <a:schemeClr val="accent2"/>
                </a:solidFill>
                <a:latin typeface="Arial" panose="020B0604020202020204" pitchFamily="34" charset="0"/>
                <a:ea typeface="黑体" panose="02010609060101010101" pitchFamily="49" charset="-122"/>
              </a:rPr>
              <a:t>根据</a:t>
            </a:r>
            <a:r>
              <a:rPr lang="zh-CN" altLang="en-US" sz="1900" dirty="0">
                <a:solidFill>
                  <a:schemeClr val="accent2"/>
                </a:solidFill>
                <a:latin typeface="Arial" panose="020B0604020202020204" pitchFamily="34" charset="0"/>
                <a:ea typeface="黑体" panose="02010609060101010101" pitchFamily="49" charset="-122"/>
              </a:rPr>
              <a:t>预测位</a:t>
            </a:r>
            <a:r>
              <a:rPr lang="zh-CN" altLang="en-US" sz="1900" dirty="0" smtClean="0">
                <a:solidFill>
                  <a:schemeClr val="accent2"/>
                </a:solidFill>
                <a:latin typeface="Arial" panose="020B0604020202020204" pitchFamily="34" charset="0"/>
                <a:ea typeface="黑体" panose="02010609060101010101" pitchFamily="49" charset="-122"/>
              </a:rPr>
              <a:t>，由</a:t>
            </a:r>
            <a:r>
              <a:rPr lang="zh-CN" altLang="en-US" sz="1900" dirty="0" smtClean="0">
                <a:solidFill>
                  <a:schemeClr val="accent1"/>
                </a:solidFill>
                <a:latin typeface="Arial" panose="020B0604020202020204" pitchFamily="34" charset="0"/>
                <a:ea typeface="黑体" panose="02010609060101010101" pitchFamily="49" charset="-122"/>
              </a:rPr>
              <a:t>控制逻辑</a:t>
            </a:r>
            <a:r>
              <a:rPr lang="zh-CN" altLang="en-US" sz="1900" dirty="0" smtClean="0">
                <a:solidFill>
                  <a:schemeClr val="accent2"/>
                </a:solidFill>
                <a:latin typeface="Arial" panose="020B0604020202020204" pitchFamily="34" charset="0"/>
                <a:ea typeface="黑体" panose="02010609060101010101" pitchFamily="49" charset="-122"/>
              </a:rPr>
              <a:t>选择</a:t>
            </a:r>
            <a:r>
              <a:rPr lang="zh-CN" altLang="en-US" sz="1900" dirty="0">
                <a:solidFill>
                  <a:schemeClr val="accent2"/>
                </a:solidFill>
                <a:latin typeface="Arial" panose="020B0604020202020204" pitchFamily="34" charset="0"/>
                <a:ea typeface="黑体" panose="02010609060101010101" pitchFamily="49" charset="-122"/>
              </a:rPr>
              <a:t>“</a:t>
            </a:r>
            <a:r>
              <a:rPr lang="zh-CN" altLang="en-US" sz="1900" dirty="0">
                <a:solidFill>
                  <a:srgbClr val="C00000"/>
                </a:solidFill>
                <a:latin typeface="Arial" panose="020B0604020202020204" pitchFamily="34" charset="0"/>
                <a:ea typeface="黑体" panose="02010609060101010101" pitchFamily="49" charset="-122"/>
              </a:rPr>
              <a:t>转移取</a:t>
            </a:r>
            <a:r>
              <a:rPr lang="zh-CN" altLang="en-US" sz="1900" dirty="0">
                <a:solidFill>
                  <a:schemeClr val="accent2"/>
                </a:solidFill>
                <a:latin typeface="Arial" panose="020B0604020202020204" pitchFamily="34" charset="0"/>
                <a:ea typeface="黑体" panose="02010609060101010101" pitchFamily="49" charset="-122"/>
              </a:rPr>
              <a:t>”还是</a:t>
            </a:r>
            <a:r>
              <a:rPr lang="zh-CN" altLang="en-US" sz="1900" dirty="0" smtClean="0">
                <a:solidFill>
                  <a:schemeClr val="accent2"/>
                </a:solidFill>
                <a:latin typeface="Arial" panose="020B0604020202020204" pitchFamily="34" charset="0"/>
                <a:ea typeface="黑体" panose="02010609060101010101" pitchFamily="49" charset="-122"/>
              </a:rPr>
              <a:t>“</a:t>
            </a:r>
            <a:r>
              <a:rPr lang="zh-CN" altLang="en-US" sz="1900" dirty="0" smtClean="0">
                <a:solidFill>
                  <a:srgbClr val="C00000"/>
                </a:solidFill>
                <a:latin typeface="Arial" panose="020B0604020202020204" pitchFamily="34" charset="0"/>
                <a:ea typeface="黑体" panose="02010609060101010101" pitchFamily="49" charset="-122"/>
              </a:rPr>
              <a:t>顺序取</a:t>
            </a:r>
            <a:r>
              <a:rPr lang="zh-CN" altLang="en-US" sz="1900" dirty="0" smtClean="0">
                <a:solidFill>
                  <a:schemeClr val="accent2"/>
                </a:solidFill>
                <a:latin typeface="Arial" panose="020B0604020202020204" pitchFamily="34" charset="0"/>
                <a:ea typeface="黑体" panose="02010609060101010101" pitchFamily="49" charset="-122"/>
              </a:rPr>
              <a:t>”</a:t>
            </a:r>
            <a:endParaRPr lang="zh-CN" altLang="en-US" sz="1900" dirty="0">
              <a:solidFill>
                <a:schemeClr val="accent2"/>
              </a:solidFill>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151143047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5700"/>
                                        </p:tgtEl>
                                        <p:attrNameLst>
                                          <p:attrName>style.visibility</p:attrName>
                                        </p:attrNameLst>
                                      </p:cBhvr>
                                      <p:to>
                                        <p:strVal val="visible"/>
                                      </p:to>
                                    </p:set>
                                    <p:animEffect transition="in" filter="blinds(horizontal)">
                                      <p:cBhvr>
                                        <p:cTn id="7" dur="500"/>
                                        <p:tgtEl>
                                          <p:spTgt spid="3257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5693"/>
                                        </p:tgtEl>
                                        <p:attrNameLst>
                                          <p:attrName>style.visibility</p:attrName>
                                        </p:attrNameLst>
                                      </p:cBhvr>
                                      <p:to>
                                        <p:strVal val="visible"/>
                                      </p:to>
                                    </p:set>
                                    <p:animEffect transition="in" filter="blinds(horizontal)">
                                      <p:cBhvr>
                                        <p:cTn id="12" dur="500"/>
                                        <p:tgtEl>
                                          <p:spTgt spid="3256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5691">
                                            <p:txEl>
                                              <p:pRg st="0" end="0"/>
                                            </p:txEl>
                                          </p:spTgt>
                                        </p:tgtEl>
                                        <p:attrNameLst>
                                          <p:attrName>style.visibility</p:attrName>
                                        </p:attrNameLst>
                                      </p:cBhvr>
                                      <p:to>
                                        <p:strVal val="visible"/>
                                      </p:to>
                                    </p:set>
                                    <p:animEffect transition="in" filter="blinds(horizontal)">
                                      <p:cBhvr>
                                        <p:cTn id="17" dur="500"/>
                                        <p:tgtEl>
                                          <p:spTgt spid="32569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25691">
                                            <p:txEl>
                                              <p:pRg st="1" end="1"/>
                                            </p:txEl>
                                          </p:spTgt>
                                        </p:tgtEl>
                                        <p:attrNameLst>
                                          <p:attrName>style.visibility</p:attrName>
                                        </p:attrNameLst>
                                      </p:cBhvr>
                                      <p:to>
                                        <p:strVal val="visible"/>
                                      </p:to>
                                    </p:set>
                                    <p:animEffect transition="in" filter="blinds(horizontal)">
                                      <p:cBhvr>
                                        <p:cTn id="22" dur="500"/>
                                        <p:tgtEl>
                                          <p:spTgt spid="325691">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5692"/>
                                        </p:tgtEl>
                                        <p:attrNameLst>
                                          <p:attrName>style.visibility</p:attrName>
                                        </p:attrNameLst>
                                      </p:cBhvr>
                                      <p:to>
                                        <p:strVal val="visible"/>
                                      </p:to>
                                    </p:set>
                                    <p:animEffect transition="in" filter="blinds(horizontal)">
                                      <p:cBhvr>
                                        <p:cTn id="27" dur="500"/>
                                        <p:tgtEl>
                                          <p:spTgt spid="32569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25694"/>
                                        </p:tgtEl>
                                        <p:attrNameLst>
                                          <p:attrName>style.visibility</p:attrName>
                                        </p:attrNameLst>
                                      </p:cBhvr>
                                      <p:to>
                                        <p:strVal val="visible"/>
                                      </p:to>
                                    </p:set>
                                    <p:animEffect transition="in" filter="blinds(horizontal)">
                                      <p:cBhvr>
                                        <p:cTn id="32" dur="500"/>
                                        <p:tgtEl>
                                          <p:spTgt spid="32569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25695"/>
                                        </p:tgtEl>
                                        <p:attrNameLst>
                                          <p:attrName>style.visibility</p:attrName>
                                        </p:attrNameLst>
                                      </p:cBhvr>
                                      <p:to>
                                        <p:strVal val="visible"/>
                                      </p:to>
                                    </p:set>
                                    <p:animEffect transition="in" filter="blinds(horizontal)">
                                      <p:cBhvr>
                                        <p:cTn id="37" dur="500"/>
                                        <p:tgtEl>
                                          <p:spTgt spid="32569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25696">
                                            <p:txEl>
                                              <p:pRg st="0" end="0"/>
                                            </p:txEl>
                                          </p:spTgt>
                                        </p:tgtEl>
                                        <p:attrNameLst>
                                          <p:attrName>style.visibility</p:attrName>
                                        </p:attrNameLst>
                                      </p:cBhvr>
                                      <p:to>
                                        <p:strVal val="visible"/>
                                      </p:to>
                                    </p:set>
                                    <p:animEffect transition="in" filter="blinds(horizontal)">
                                      <p:cBhvr>
                                        <p:cTn id="42" dur="500"/>
                                        <p:tgtEl>
                                          <p:spTgt spid="325696">
                                            <p:txEl>
                                              <p:pRg st="0" end="0"/>
                                            </p:txEl>
                                          </p:spTgt>
                                        </p:tgtEl>
                                      </p:cBhvr>
                                    </p:animEffect>
                                  </p:childTnLst>
                                </p:cTn>
                              </p:par>
                            </p:childTnLst>
                          </p:cTn>
                        </p:par>
                        <p:par>
                          <p:cTn id="43" fill="hold">
                            <p:stCondLst>
                              <p:cond delay="500"/>
                            </p:stCondLst>
                            <p:childTnLst>
                              <p:par>
                                <p:cTn id="44" presetID="3" presetClass="entr" presetSubtype="10" fill="hold" grpId="0" nodeType="afterEffect">
                                  <p:stCondLst>
                                    <p:cond delay="0"/>
                                  </p:stCondLst>
                                  <p:childTnLst>
                                    <p:set>
                                      <p:cBhvr>
                                        <p:cTn id="45" dur="1" fill="hold">
                                          <p:stCondLst>
                                            <p:cond delay="0"/>
                                          </p:stCondLst>
                                        </p:cTn>
                                        <p:tgtEl>
                                          <p:spTgt spid="325696">
                                            <p:txEl>
                                              <p:pRg st="1" end="1"/>
                                            </p:txEl>
                                          </p:spTgt>
                                        </p:tgtEl>
                                        <p:attrNameLst>
                                          <p:attrName>style.visibility</p:attrName>
                                        </p:attrNameLst>
                                      </p:cBhvr>
                                      <p:to>
                                        <p:strVal val="visible"/>
                                      </p:to>
                                    </p:set>
                                    <p:animEffect transition="in" filter="blinds(horizontal)">
                                      <p:cBhvr>
                                        <p:cTn id="46" dur="500"/>
                                        <p:tgtEl>
                                          <p:spTgt spid="325696">
                                            <p:txEl>
                                              <p:pRg st="1" end="1"/>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37245"/>
                                        </p:tgtEl>
                                        <p:attrNameLst>
                                          <p:attrName>style.visibility</p:attrName>
                                        </p:attrNameLst>
                                      </p:cBhvr>
                                      <p:to>
                                        <p:strVal val="visible"/>
                                      </p:to>
                                    </p:set>
                                    <p:animEffect transition="in" filter="wipe(down)">
                                      <p:cBhvr>
                                        <p:cTn id="51" dur="500"/>
                                        <p:tgtEl>
                                          <p:spTgt spid="137245"/>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325690"/>
                                        </p:tgtEl>
                                        <p:attrNameLst>
                                          <p:attrName>style.visibility</p:attrName>
                                        </p:attrNameLst>
                                      </p:cBhvr>
                                      <p:to>
                                        <p:strVal val="visible"/>
                                      </p:to>
                                    </p:set>
                                    <p:animEffect transition="in" filter="blinds(horizontal)">
                                      <p:cBhvr>
                                        <p:cTn id="56" dur="500"/>
                                        <p:tgtEl>
                                          <p:spTgt spid="32569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2">
                                            <p:txEl>
                                              <p:pRg st="0" end="0"/>
                                            </p:txEl>
                                          </p:spTgt>
                                        </p:tgtEl>
                                        <p:attrNameLst>
                                          <p:attrName>style.visibility</p:attrName>
                                        </p:attrNameLst>
                                      </p:cBhvr>
                                      <p:to>
                                        <p:strVal val="visible"/>
                                      </p:to>
                                    </p:set>
                                    <p:animEffect transition="in" filter="wipe(down)">
                                      <p:cBhvr>
                                        <p:cTn id="61" dur="500"/>
                                        <p:tgtEl>
                                          <p:spTgt spid="2">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2">
                                            <p:txEl>
                                              <p:pRg st="1" end="1"/>
                                            </p:txEl>
                                          </p:spTgt>
                                        </p:tgtEl>
                                        <p:attrNameLst>
                                          <p:attrName>style.visibility</p:attrName>
                                        </p:attrNameLst>
                                      </p:cBhvr>
                                      <p:to>
                                        <p:strVal val="visible"/>
                                      </p:to>
                                    </p:set>
                                    <p:animEffect transition="in" filter="wipe(down)">
                                      <p:cBhvr>
                                        <p:cTn id="66" dur="500"/>
                                        <p:tgtEl>
                                          <p:spTgt spid="2">
                                            <p:txEl>
                                              <p:pRg st="1" end="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2">
                                            <p:txEl>
                                              <p:pRg st="2" end="2"/>
                                            </p:txEl>
                                          </p:spTgt>
                                        </p:tgtEl>
                                        <p:attrNameLst>
                                          <p:attrName>style.visibility</p:attrName>
                                        </p:attrNameLst>
                                      </p:cBhvr>
                                      <p:to>
                                        <p:strVal val="visible"/>
                                      </p:to>
                                    </p:set>
                                    <p:animEffect transition="in" filter="wipe(down)">
                                      <p:cBhvr>
                                        <p:cTn id="71" dur="500"/>
                                        <p:tgtEl>
                                          <p:spTgt spid="2">
                                            <p:txEl>
                                              <p:pRg st="2" end="2"/>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3"/>
                                        </p:tgtEl>
                                        <p:attrNameLst>
                                          <p:attrName>style.visibility</p:attrName>
                                        </p:attrNameLst>
                                      </p:cBhvr>
                                      <p:to>
                                        <p:strVal val="visible"/>
                                      </p:to>
                                    </p:set>
                                    <p:animEffect transition="in" filter="wipe(down)">
                                      <p:cBhvr>
                                        <p:cTn id="76" dur="500"/>
                                        <p:tgtEl>
                                          <p:spTgt spid="3"/>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63"/>
                                        </p:tgtEl>
                                        <p:attrNameLst>
                                          <p:attrName>style.visibility</p:attrName>
                                        </p:attrNameLst>
                                      </p:cBhvr>
                                      <p:to>
                                        <p:strVal val="visible"/>
                                      </p:to>
                                    </p:set>
                                    <p:animEffect transition="in" filter="blinds(horizontal)">
                                      <p:cBhvr>
                                        <p:cTn id="81" dur="500"/>
                                        <p:tgtEl>
                                          <p:spTgt spid="63"/>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65">
                                            <p:txEl>
                                              <p:pRg st="0" end="0"/>
                                            </p:txEl>
                                          </p:spTgt>
                                        </p:tgtEl>
                                        <p:attrNameLst>
                                          <p:attrName>style.visibility</p:attrName>
                                        </p:attrNameLst>
                                      </p:cBhvr>
                                      <p:to>
                                        <p:strVal val="visible"/>
                                      </p:to>
                                    </p:set>
                                    <p:animEffect transition="in" filter="blinds(horizontal)">
                                      <p:cBhvr>
                                        <p:cTn id="86" dur="500"/>
                                        <p:tgtEl>
                                          <p:spTgt spid="6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45" grpId="0"/>
      <p:bldP spid="325690" grpId="0"/>
      <p:bldP spid="325691" grpId="0" build="allAtOnce"/>
      <p:bldP spid="325692" grpId="0"/>
      <p:bldP spid="325696" grpId="0" uiExpand="1" build="p"/>
      <p:bldP spid="325700" grpId="0"/>
      <p:bldP spid="2" grpId="0" uiExpand="1" build="p"/>
      <p:bldP spid="63" grpId="0"/>
      <p:bldP spid="3" grpId="0"/>
      <p:bldP spid="65"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800100" y="203200"/>
            <a:ext cx="6862763" cy="368300"/>
          </a:xfrm>
        </p:spPr>
        <p:txBody>
          <a:bodyPr/>
          <a:lstStyle/>
          <a:p>
            <a:r>
              <a:rPr lang="zh-CN" altLang="en-US" smtClean="0">
                <a:ea typeface="宋体" panose="02010600030101010101" pitchFamily="2" charset="-122"/>
              </a:rPr>
              <a:t>动态预测基本方法</a:t>
            </a:r>
          </a:p>
        </p:txBody>
      </p:sp>
      <p:sp>
        <p:nvSpPr>
          <p:cNvPr id="326659" name="Rectangle 3"/>
          <p:cNvSpPr>
            <a:spLocks noGrp="1" noChangeArrowheads="1"/>
          </p:cNvSpPr>
          <p:nvPr>
            <p:ph type="body" idx="1"/>
          </p:nvPr>
        </p:nvSpPr>
        <p:spPr>
          <a:xfrm>
            <a:off x="361030" y="701927"/>
            <a:ext cx="8540750" cy="2702791"/>
          </a:xfrm>
        </p:spPr>
        <p:txBody>
          <a:bodyPr/>
          <a:lstStyle/>
          <a:p>
            <a:pPr>
              <a:lnSpc>
                <a:spcPct val="120000"/>
              </a:lnSpc>
              <a:spcBef>
                <a:spcPct val="10000"/>
              </a:spcBef>
            </a:pPr>
            <a:r>
              <a:rPr lang="zh-CN" altLang="en-US" sz="1900" dirty="0" smtClean="0">
                <a:ea typeface="黑体" panose="02010609060101010101" pitchFamily="49" charset="-122"/>
              </a:rPr>
              <a:t>动态预测可分为一位预测位和多位预测位。</a:t>
            </a:r>
            <a:endParaRPr lang="en-US" altLang="zh-CN" sz="1900" dirty="0" smtClean="0">
              <a:ea typeface="黑体" panose="02010609060101010101" pitchFamily="49" charset="-122"/>
            </a:endParaRPr>
          </a:p>
          <a:p>
            <a:pPr>
              <a:lnSpc>
                <a:spcPct val="120000"/>
              </a:lnSpc>
              <a:spcBef>
                <a:spcPct val="10000"/>
              </a:spcBef>
            </a:pPr>
            <a:r>
              <a:rPr lang="zh-CN" altLang="en-US" sz="1900" dirty="0" smtClean="0">
                <a:ea typeface="黑体" panose="02010609060101010101" pitchFamily="49" charset="-122"/>
              </a:rPr>
              <a:t>一位预测位：</a:t>
            </a:r>
            <a:r>
              <a:rPr lang="zh-CN" altLang="en-US" sz="1900" dirty="0" smtClean="0">
                <a:solidFill>
                  <a:schemeClr val="accent1"/>
                </a:solidFill>
                <a:ea typeface="黑体" panose="02010609060101010101" pitchFamily="49" charset="-122"/>
              </a:rPr>
              <a:t>总是按上次实际发生的情况来预测下次</a:t>
            </a:r>
            <a:endParaRPr lang="en-US" altLang="zh-CN" sz="1900" dirty="0" smtClean="0">
              <a:solidFill>
                <a:schemeClr val="accent1"/>
              </a:solidFill>
              <a:ea typeface="黑体" panose="02010609060101010101" pitchFamily="49" charset="-122"/>
            </a:endParaRPr>
          </a:p>
          <a:p>
            <a:pPr lvl="1">
              <a:lnSpc>
                <a:spcPct val="120000"/>
              </a:lnSpc>
              <a:spcBef>
                <a:spcPct val="10000"/>
              </a:spcBef>
            </a:pPr>
            <a:r>
              <a:rPr lang="zh-CN" altLang="en-US" sz="1900" dirty="0">
                <a:ea typeface="黑体" panose="02010609060101010101" pitchFamily="49" charset="-122"/>
              </a:rPr>
              <a:t>可用一个简单的预测状态图表示</a:t>
            </a:r>
          </a:p>
          <a:p>
            <a:pPr lvl="1">
              <a:lnSpc>
                <a:spcPct val="120000"/>
              </a:lnSpc>
              <a:spcBef>
                <a:spcPct val="10000"/>
              </a:spcBef>
            </a:pPr>
            <a:r>
              <a:rPr lang="en-US" altLang="zh-CN" sz="1900" dirty="0" smtClean="0">
                <a:ea typeface="黑体" panose="02010609060101010101" pitchFamily="49" charset="-122"/>
              </a:rPr>
              <a:t>1</a:t>
            </a:r>
            <a:r>
              <a:rPr lang="zh-CN" altLang="en-US" sz="1900" dirty="0" smtClean="0">
                <a:ea typeface="黑体" panose="02010609060101010101" pitchFamily="49" charset="-122"/>
              </a:rPr>
              <a:t>表示最近一次发生过转移（</a:t>
            </a:r>
            <a:r>
              <a:rPr lang="en-US" altLang="zh-CN" sz="1900" dirty="0" smtClean="0">
                <a:ea typeface="黑体" panose="02010609060101010101" pitchFamily="49" charset="-122"/>
              </a:rPr>
              <a:t>taken</a:t>
            </a:r>
            <a:r>
              <a:rPr lang="zh-CN" altLang="en-US" sz="1900" dirty="0" smtClean="0">
                <a:ea typeface="黑体" panose="02010609060101010101" pitchFamily="49" charset="-122"/>
              </a:rPr>
              <a:t>），</a:t>
            </a:r>
            <a:r>
              <a:rPr lang="en-US" altLang="zh-CN" sz="1900" dirty="0" smtClean="0">
                <a:ea typeface="黑体" panose="02010609060101010101" pitchFamily="49" charset="-122"/>
              </a:rPr>
              <a:t>0</a:t>
            </a:r>
            <a:r>
              <a:rPr lang="zh-CN" altLang="en-US" sz="1900" dirty="0" smtClean="0">
                <a:ea typeface="黑体" panose="02010609060101010101" pitchFamily="49" charset="-122"/>
              </a:rPr>
              <a:t>表示未发生（</a:t>
            </a:r>
            <a:r>
              <a:rPr lang="en-US" altLang="zh-CN" sz="1900" dirty="0" smtClean="0">
                <a:ea typeface="黑体" panose="02010609060101010101" pitchFamily="49" charset="-122"/>
              </a:rPr>
              <a:t>not taken</a:t>
            </a:r>
            <a:r>
              <a:rPr lang="zh-CN" altLang="en-US" sz="1900" dirty="0" smtClean="0">
                <a:ea typeface="黑体" panose="02010609060101010101" pitchFamily="49" charset="-122"/>
              </a:rPr>
              <a:t>）。</a:t>
            </a:r>
          </a:p>
          <a:p>
            <a:pPr lvl="1">
              <a:lnSpc>
                <a:spcPct val="120000"/>
              </a:lnSpc>
              <a:spcBef>
                <a:spcPct val="10000"/>
              </a:spcBef>
            </a:pPr>
            <a:r>
              <a:rPr lang="zh-CN" altLang="en-US" sz="1900" dirty="0" smtClean="0">
                <a:ea typeface="黑体" panose="02010609060101010101" pitchFamily="49" charset="-122"/>
              </a:rPr>
              <a:t>预测时，若为</a:t>
            </a:r>
            <a:r>
              <a:rPr lang="en-US" altLang="zh-CN" sz="1900" dirty="0" smtClean="0">
                <a:ea typeface="黑体" panose="02010609060101010101" pitchFamily="49" charset="-122"/>
              </a:rPr>
              <a:t>1</a:t>
            </a:r>
            <a:r>
              <a:rPr lang="zh-CN" altLang="en-US" sz="1900" dirty="0" smtClean="0">
                <a:ea typeface="黑体" panose="02010609060101010101" pitchFamily="49" charset="-122"/>
              </a:rPr>
              <a:t>，则预测下次</a:t>
            </a:r>
            <a:r>
              <a:rPr lang="en-US" altLang="zh-CN" sz="1900" dirty="0" smtClean="0">
                <a:ea typeface="黑体" panose="02010609060101010101" pitchFamily="49" charset="-122"/>
              </a:rPr>
              <a:t>taken</a:t>
            </a:r>
            <a:r>
              <a:rPr lang="zh-CN" altLang="en-US" sz="1900" dirty="0" smtClean="0">
                <a:ea typeface="黑体" panose="02010609060101010101" pitchFamily="49" charset="-122"/>
              </a:rPr>
              <a:t>，若为</a:t>
            </a:r>
            <a:r>
              <a:rPr lang="en-US" altLang="zh-CN" sz="1900" dirty="0" smtClean="0">
                <a:ea typeface="黑体" panose="02010609060101010101" pitchFamily="49" charset="-122"/>
              </a:rPr>
              <a:t>0</a:t>
            </a:r>
            <a:r>
              <a:rPr lang="zh-CN" altLang="en-US" sz="1900" dirty="0" smtClean="0">
                <a:ea typeface="黑体" panose="02010609060101010101" pitchFamily="49" charset="-122"/>
              </a:rPr>
              <a:t>，则预测下次</a:t>
            </a:r>
            <a:r>
              <a:rPr lang="en-US" altLang="zh-CN" sz="1900" dirty="0" smtClean="0">
                <a:ea typeface="黑体" panose="02010609060101010101" pitchFamily="49" charset="-122"/>
              </a:rPr>
              <a:t>not taken</a:t>
            </a:r>
            <a:r>
              <a:rPr lang="zh-CN" altLang="en-US" sz="1900" dirty="0" smtClean="0">
                <a:ea typeface="黑体" panose="02010609060101010101" pitchFamily="49" charset="-122"/>
              </a:rPr>
              <a:t>。</a:t>
            </a:r>
            <a:endParaRPr lang="en-US" altLang="zh-CN" sz="1900" dirty="0" smtClean="0">
              <a:ea typeface="黑体" panose="02010609060101010101" pitchFamily="49" charset="-122"/>
            </a:endParaRPr>
          </a:p>
          <a:p>
            <a:pPr lvl="1">
              <a:lnSpc>
                <a:spcPct val="120000"/>
              </a:lnSpc>
              <a:spcBef>
                <a:spcPct val="10000"/>
              </a:spcBef>
            </a:pPr>
            <a:r>
              <a:rPr lang="zh-CN" altLang="en-US" sz="1900" dirty="0" smtClean="0">
                <a:ea typeface="黑体" panose="02010609060101010101" pitchFamily="49" charset="-122"/>
              </a:rPr>
              <a:t>实际执行时，</a:t>
            </a:r>
            <a:r>
              <a:rPr lang="zh-CN" altLang="en-US" sz="2000" dirty="0">
                <a:latin typeface="Times New Roman" panose="02020603050405020304" pitchFamily="18" charset="0"/>
                <a:ea typeface="黑体" panose="02010609060101010101" pitchFamily="49" charset="-122"/>
              </a:rPr>
              <a:t>按实际执行结果</a:t>
            </a:r>
            <a:r>
              <a:rPr lang="zh-CN" altLang="en-US" sz="2000" dirty="0" smtClean="0">
                <a:solidFill>
                  <a:srgbClr val="C00000"/>
                </a:solidFill>
                <a:latin typeface="Times New Roman" panose="02020603050405020304" pitchFamily="18" charset="0"/>
                <a:ea typeface="黑体" panose="02010609060101010101" pitchFamily="49" charset="-122"/>
              </a:rPr>
              <a:t>修正</a:t>
            </a:r>
            <a:r>
              <a:rPr lang="zh-CN" altLang="en-US" sz="2000" dirty="0" smtClean="0">
                <a:latin typeface="Times New Roman" panose="02020603050405020304" pitchFamily="18" charset="0"/>
                <a:ea typeface="黑体" panose="02010609060101010101" pitchFamily="49" charset="-122"/>
              </a:rPr>
              <a:t>预测位。</a:t>
            </a:r>
            <a:endParaRPr lang="en-US" altLang="zh-CN" sz="2000" dirty="0" smtClean="0">
              <a:latin typeface="Times New Roman" panose="02020603050405020304" pitchFamily="18" charset="0"/>
              <a:ea typeface="黑体" panose="02010609060101010101" pitchFamily="49" charset="-122"/>
            </a:endParaRPr>
          </a:p>
          <a:p>
            <a:pPr lvl="2">
              <a:lnSpc>
                <a:spcPct val="120000"/>
              </a:lnSpc>
              <a:spcBef>
                <a:spcPct val="10000"/>
              </a:spcBef>
            </a:pPr>
            <a:r>
              <a:rPr lang="zh-CN" altLang="en-US" sz="1900" dirty="0" smtClean="0">
                <a:ea typeface="黑体" panose="02010609060101010101" pitchFamily="49" charset="-122"/>
              </a:rPr>
              <a:t>若预测错，则该位取反。</a:t>
            </a:r>
            <a:endParaRPr lang="zh-CN" altLang="en-US" sz="1900" dirty="0" smtClean="0">
              <a:solidFill>
                <a:schemeClr val="accent2"/>
              </a:solidFill>
              <a:ea typeface="黑体" panose="02010609060101010101" pitchFamily="49" charset="-122"/>
            </a:endParaRPr>
          </a:p>
        </p:txBody>
      </p:sp>
      <p:sp>
        <p:nvSpPr>
          <p:cNvPr id="16" name="Line 18"/>
          <p:cNvSpPr>
            <a:spLocks noChangeShapeType="1"/>
          </p:cNvSpPr>
          <p:nvPr/>
        </p:nvSpPr>
        <p:spPr bwMode="auto">
          <a:xfrm>
            <a:off x="3139072" y="4325355"/>
            <a:ext cx="1666732"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 name="组合 2"/>
          <p:cNvGrpSpPr/>
          <p:nvPr/>
        </p:nvGrpSpPr>
        <p:grpSpPr>
          <a:xfrm>
            <a:off x="1643647" y="4172955"/>
            <a:ext cx="1625600" cy="803275"/>
            <a:chOff x="1507289" y="3707731"/>
            <a:chExt cx="1625600" cy="803275"/>
          </a:xfrm>
        </p:grpSpPr>
        <p:sp>
          <p:nvSpPr>
            <p:cNvPr id="6" name="Oval 4"/>
            <p:cNvSpPr>
              <a:spLocks noChangeArrowheads="1"/>
            </p:cNvSpPr>
            <p:nvPr/>
          </p:nvSpPr>
          <p:spPr bwMode="auto">
            <a:xfrm>
              <a:off x="1507289" y="3707731"/>
              <a:ext cx="1625600" cy="736600"/>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 name="Text Box 5"/>
            <p:cNvSpPr txBox="1">
              <a:spLocks noChangeArrowheads="1"/>
            </p:cNvSpPr>
            <p:nvPr/>
          </p:nvSpPr>
          <p:spPr bwMode="auto">
            <a:xfrm>
              <a:off x="1762877" y="3860131"/>
              <a:ext cx="11795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a:solidFill>
                    <a:srgbClr val="CC0000"/>
                  </a:solidFill>
                  <a:latin typeface="Arial" panose="020B0604020202020204" pitchFamily="34" charset="0"/>
                  <a:ea typeface="黑体" panose="02010609060101010101" pitchFamily="49" charset="-122"/>
                </a:rPr>
                <a:t>预测发生</a:t>
              </a:r>
            </a:p>
          </p:txBody>
        </p:sp>
        <p:sp>
          <p:nvSpPr>
            <p:cNvPr id="19" name="Text Box 28"/>
            <p:cNvSpPr txBox="1">
              <a:spLocks noChangeArrowheads="1"/>
            </p:cNvSpPr>
            <p:nvPr/>
          </p:nvSpPr>
          <p:spPr bwMode="auto">
            <a:xfrm>
              <a:off x="2143877" y="4114131"/>
              <a:ext cx="576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sz="2000">
                  <a:ea typeface="宋体" panose="02010600030101010101" pitchFamily="2" charset="-122"/>
                </a:rPr>
                <a:t>1</a:t>
              </a:r>
            </a:p>
          </p:txBody>
        </p:sp>
      </p:grpSp>
      <p:grpSp>
        <p:nvGrpSpPr>
          <p:cNvPr id="4" name="组合 3"/>
          <p:cNvGrpSpPr/>
          <p:nvPr/>
        </p:nvGrpSpPr>
        <p:grpSpPr>
          <a:xfrm>
            <a:off x="4736097" y="4096755"/>
            <a:ext cx="1625600" cy="815975"/>
            <a:chOff x="4599739" y="3631531"/>
            <a:chExt cx="1625600" cy="815975"/>
          </a:xfrm>
        </p:grpSpPr>
        <p:sp>
          <p:nvSpPr>
            <p:cNvPr id="12" name="Oval 12"/>
            <p:cNvSpPr>
              <a:spLocks noChangeArrowheads="1"/>
            </p:cNvSpPr>
            <p:nvPr/>
          </p:nvSpPr>
          <p:spPr bwMode="auto">
            <a:xfrm flipV="1">
              <a:off x="4599739" y="3631531"/>
              <a:ext cx="1625600" cy="736600"/>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3" name="Text Box 13"/>
            <p:cNvSpPr txBox="1">
              <a:spLocks noChangeArrowheads="1"/>
            </p:cNvSpPr>
            <p:nvPr/>
          </p:nvSpPr>
          <p:spPr bwMode="auto">
            <a:xfrm>
              <a:off x="4753727" y="3809331"/>
              <a:ext cx="1374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a:solidFill>
                    <a:srgbClr val="CC0000"/>
                  </a:solidFill>
                  <a:ea typeface="黑体" panose="02010609060101010101" pitchFamily="49" charset="-122"/>
                </a:rPr>
                <a:t>预测不发生</a:t>
              </a:r>
            </a:p>
          </p:txBody>
        </p:sp>
        <p:sp>
          <p:nvSpPr>
            <p:cNvPr id="20" name="Text Box 29"/>
            <p:cNvSpPr txBox="1">
              <a:spLocks noChangeArrowheads="1"/>
            </p:cNvSpPr>
            <p:nvPr/>
          </p:nvSpPr>
          <p:spPr bwMode="auto">
            <a:xfrm>
              <a:off x="5295064" y="4050631"/>
              <a:ext cx="577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sz="2000">
                  <a:ea typeface="宋体" panose="02010600030101010101" pitchFamily="2" charset="-122"/>
                </a:rPr>
                <a:t>0</a:t>
              </a:r>
            </a:p>
          </p:txBody>
        </p:sp>
      </p:grpSp>
      <p:grpSp>
        <p:nvGrpSpPr>
          <p:cNvPr id="29" name="组合 28"/>
          <p:cNvGrpSpPr/>
          <p:nvPr/>
        </p:nvGrpSpPr>
        <p:grpSpPr>
          <a:xfrm>
            <a:off x="2024647" y="3531605"/>
            <a:ext cx="1574800" cy="676275"/>
            <a:chOff x="1888289" y="3066381"/>
            <a:chExt cx="1574800" cy="676275"/>
          </a:xfrm>
        </p:grpSpPr>
        <p:grpSp>
          <p:nvGrpSpPr>
            <p:cNvPr id="27" name="组合 26"/>
            <p:cNvGrpSpPr/>
            <p:nvPr/>
          </p:nvGrpSpPr>
          <p:grpSpPr>
            <a:xfrm>
              <a:off x="1888289" y="3066381"/>
              <a:ext cx="904875" cy="676275"/>
              <a:chOff x="1888289" y="3066381"/>
              <a:chExt cx="904875" cy="676275"/>
            </a:xfrm>
          </p:grpSpPr>
          <p:sp>
            <p:nvSpPr>
              <p:cNvPr id="8" name="Arc 6"/>
              <p:cNvSpPr>
                <a:spLocks/>
              </p:cNvSpPr>
              <p:nvPr/>
            </p:nvSpPr>
            <p:spPr bwMode="auto">
              <a:xfrm rot="5816362">
                <a:off x="2002589" y="2952081"/>
                <a:ext cx="676275" cy="904875"/>
              </a:xfrm>
              <a:custGeom>
                <a:avLst/>
                <a:gdLst>
                  <a:gd name="T0" fmla="*/ 2147483646 w 36346"/>
                  <a:gd name="T1" fmla="*/ 2147483646 h 43200"/>
                  <a:gd name="T2" fmla="*/ 2147483646 w 36346"/>
                  <a:gd name="T3" fmla="*/ 2147483646 h 43200"/>
                  <a:gd name="T4" fmla="*/ 2147483646 w 36346"/>
                  <a:gd name="T5" fmla="*/ 2147483646 h 43200"/>
                  <a:gd name="T6" fmla="*/ 0 60000 65536"/>
                  <a:gd name="T7" fmla="*/ 0 60000 65536"/>
                  <a:gd name="T8" fmla="*/ 0 60000 65536"/>
                </a:gdLst>
                <a:ahLst/>
                <a:cxnLst>
                  <a:cxn ang="T6">
                    <a:pos x="T0" y="T1"/>
                  </a:cxn>
                  <a:cxn ang="T7">
                    <a:pos x="T2" y="T3"/>
                  </a:cxn>
                  <a:cxn ang="T8">
                    <a:pos x="T4" y="T5"/>
                  </a:cxn>
                </a:cxnLst>
                <a:rect l="0" t="0" r="r" b="b"/>
                <a:pathLst>
                  <a:path w="36346" h="43200" fill="none" extrusionOk="0">
                    <a:moveTo>
                      <a:pt x="36346" y="37383"/>
                    </a:moveTo>
                    <a:cubicBezTo>
                      <a:pt x="32345" y="41120"/>
                      <a:pt x="27074" y="43199"/>
                      <a:pt x="21600" y="43200"/>
                    </a:cubicBezTo>
                    <a:cubicBezTo>
                      <a:pt x="9670" y="43200"/>
                      <a:pt x="0" y="33529"/>
                      <a:pt x="0" y="21600"/>
                    </a:cubicBezTo>
                    <a:cubicBezTo>
                      <a:pt x="0" y="9670"/>
                      <a:pt x="9670" y="0"/>
                      <a:pt x="21600" y="0"/>
                    </a:cubicBezTo>
                    <a:cubicBezTo>
                      <a:pt x="25671" y="-1"/>
                      <a:pt x="29659" y="1150"/>
                      <a:pt x="33105" y="3318"/>
                    </a:cubicBezTo>
                  </a:path>
                  <a:path w="36346" h="43200" stroke="0" extrusionOk="0">
                    <a:moveTo>
                      <a:pt x="36346" y="37383"/>
                    </a:moveTo>
                    <a:cubicBezTo>
                      <a:pt x="32345" y="41120"/>
                      <a:pt x="27074" y="43199"/>
                      <a:pt x="21600" y="43200"/>
                    </a:cubicBezTo>
                    <a:cubicBezTo>
                      <a:pt x="9670" y="43200"/>
                      <a:pt x="0" y="33529"/>
                      <a:pt x="0" y="21600"/>
                    </a:cubicBezTo>
                    <a:cubicBezTo>
                      <a:pt x="0" y="9670"/>
                      <a:pt x="9670" y="0"/>
                      <a:pt x="21600" y="0"/>
                    </a:cubicBezTo>
                    <a:cubicBezTo>
                      <a:pt x="25671" y="-1"/>
                      <a:pt x="29659" y="1150"/>
                      <a:pt x="33105" y="3318"/>
                    </a:cubicBezTo>
                    <a:lnTo>
                      <a:pt x="21600" y="21600"/>
                    </a:lnTo>
                    <a:lnTo>
                      <a:pt x="36346" y="37383"/>
                    </a:lnTo>
                    <a:close/>
                  </a:path>
                </a:pathLst>
              </a:custGeom>
              <a:noFill/>
              <a:ln w="2857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Text Box 7"/>
              <p:cNvSpPr txBox="1">
                <a:spLocks noChangeArrowheads="1"/>
              </p:cNvSpPr>
              <p:nvPr/>
            </p:nvSpPr>
            <p:spPr bwMode="auto">
              <a:xfrm>
                <a:off x="2020052" y="3148931"/>
                <a:ext cx="6969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dirty="0">
                    <a:ea typeface="黑体" panose="02010609060101010101" pitchFamily="49" charset="-122"/>
                  </a:rPr>
                  <a:t>发生</a:t>
                </a:r>
              </a:p>
            </p:txBody>
          </p:sp>
        </p:grpSp>
        <p:sp>
          <p:nvSpPr>
            <p:cNvPr id="21" name="Text Box 32"/>
            <p:cNvSpPr txBox="1">
              <a:spLocks noChangeArrowheads="1"/>
            </p:cNvSpPr>
            <p:nvPr/>
          </p:nvSpPr>
          <p:spPr bwMode="auto">
            <a:xfrm>
              <a:off x="2720139" y="3136231"/>
              <a:ext cx="74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a:solidFill>
                    <a:schemeClr val="accent2"/>
                  </a:solidFill>
                  <a:ea typeface="黑体" panose="02010609060101010101" pitchFamily="49" charset="-122"/>
                </a:rPr>
                <a:t>正确</a:t>
              </a:r>
            </a:p>
          </p:txBody>
        </p:sp>
      </p:grpSp>
      <p:grpSp>
        <p:nvGrpSpPr>
          <p:cNvPr id="5" name="组合 4"/>
          <p:cNvGrpSpPr/>
          <p:nvPr/>
        </p:nvGrpSpPr>
        <p:grpSpPr>
          <a:xfrm>
            <a:off x="3358147" y="3957055"/>
            <a:ext cx="1503363" cy="369332"/>
            <a:chOff x="3221789" y="3491831"/>
            <a:chExt cx="1503363" cy="369332"/>
          </a:xfrm>
        </p:grpSpPr>
        <p:sp>
          <p:nvSpPr>
            <p:cNvPr id="14" name="Text Box 19"/>
            <p:cNvSpPr txBox="1">
              <a:spLocks noChangeArrowheads="1"/>
            </p:cNvSpPr>
            <p:nvPr/>
          </p:nvSpPr>
          <p:spPr bwMode="auto">
            <a:xfrm>
              <a:off x="3221789" y="3491831"/>
              <a:ext cx="8826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dirty="0">
                  <a:ea typeface="黑体" panose="02010609060101010101" pitchFamily="49" charset="-122"/>
                </a:rPr>
                <a:t>未</a:t>
              </a:r>
              <a:r>
                <a:rPr lang="zh-CN" altLang="en-US" sz="1800" dirty="0" smtClean="0">
                  <a:ea typeface="黑体" panose="02010609060101010101" pitchFamily="49" charset="-122"/>
                </a:rPr>
                <a:t>发生</a:t>
              </a:r>
              <a:endParaRPr lang="zh-CN" altLang="en-US" sz="1800" dirty="0">
                <a:ea typeface="黑体" panose="02010609060101010101" pitchFamily="49" charset="-122"/>
              </a:endParaRPr>
            </a:p>
          </p:txBody>
        </p:sp>
        <p:sp>
          <p:nvSpPr>
            <p:cNvPr id="22" name="Text Box 33"/>
            <p:cNvSpPr txBox="1">
              <a:spLocks noChangeArrowheads="1"/>
            </p:cNvSpPr>
            <p:nvPr/>
          </p:nvSpPr>
          <p:spPr bwMode="auto">
            <a:xfrm>
              <a:off x="3983789" y="3491831"/>
              <a:ext cx="741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a:solidFill>
                    <a:schemeClr val="accent2"/>
                  </a:solidFill>
                  <a:ea typeface="黑体" panose="02010609060101010101" pitchFamily="49" charset="-122"/>
                </a:rPr>
                <a:t>错误</a:t>
              </a:r>
            </a:p>
          </p:txBody>
        </p:sp>
      </p:grpSp>
      <p:grpSp>
        <p:nvGrpSpPr>
          <p:cNvPr id="25" name="组合 24"/>
          <p:cNvGrpSpPr/>
          <p:nvPr/>
        </p:nvGrpSpPr>
        <p:grpSpPr>
          <a:xfrm>
            <a:off x="3186840" y="4655555"/>
            <a:ext cx="1666732" cy="379413"/>
            <a:chOff x="3050482" y="4190331"/>
            <a:chExt cx="1666732" cy="379413"/>
          </a:xfrm>
        </p:grpSpPr>
        <p:sp>
          <p:nvSpPr>
            <p:cNvPr id="17" name="Line 20"/>
            <p:cNvSpPr>
              <a:spLocks noChangeShapeType="1"/>
            </p:cNvSpPr>
            <p:nvPr/>
          </p:nvSpPr>
          <p:spPr bwMode="auto">
            <a:xfrm>
              <a:off x="3050482" y="4190331"/>
              <a:ext cx="1666732" cy="0"/>
            </a:xfrm>
            <a:prstGeom prst="line">
              <a:avLst/>
            </a:prstGeom>
            <a:noFill/>
            <a:ln w="2857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Text Box 21"/>
            <p:cNvSpPr txBox="1">
              <a:spLocks noChangeArrowheads="1"/>
            </p:cNvSpPr>
            <p:nvPr/>
          </p:nvSpPr>
          <p:spPr bwMode="auto">
            <a:xfrm>
              <a:off x="3147177" y="4203031"/>
              <a:ext cx="873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a:ea typeface="宋体" panose="02010600030101010101" pitchFamily="2" charset="-122"/>
                </a:rPr>
                <a:t>   </a:t>
              </a:r>
              <a:r>
                <a:rPr lang="zh-CN" altLang="en-US" sz="1800">
                  <a:ea typeface="黑体" panose="02010609060101010101" pitchFamily="49" charset="-122"/>
                </a:rPr>
                <a:t>发生</a:t>
              </a:r>
            </a:p>
          </p:txBody>
        </p:sp>
        <p:sp>
          <p:nvSpPr>
            <p:cNvPr id="23" name="Text Box 34"/>
            <p:cNvSpPr txBox="1">
              <a:spLocks noChangeArrowheads="1"/>
            </p:cNvSpPr>
            <p:nvPr/>
          </p:nvSpPr>
          <p:spPr bwMode="auto">
            <a:xfrm>
              <a:off x="3896477" y="4203031"/>
              <a:ext cx="74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dirty="0">
                  <a:solidFill>
                    <a:schemeClr val="accent2"/>
                  </a:solidFill>
                  <a:ea typeface="黑体" panose="02010609060101010101" pitchFamily="49" charset="-122"/>
                </a:rPr>
                <a:t>错误</a:t>
              </a:r>
            </a:p>
          </p:txBody>
        </p:sp>
      </p:grpSp>
      <p:grpSp>
        <p:nvGrpSpPr>
          <p:cNvPr id="28" name="组合 27"/>
          <p:cNvGrpSpPr/>
          <p:nvPr/>
        </p:nvGrpSpPr>
        <p:grpSpPr>
          <a:xfrm>
            <a:off x="5058360" y="3506205"/>
            <a:ext cx="1550987" cy="676275"/>
            <a:chOff x="4922002" y="3040981"/>
            <a:chExt cx="1550987" cy="676275"/>
          </a:xfrm>
        </p:grpSpPr>
        <p:sp>
          <p:nvSpPr>
            <p:cNvPr id="10" name="Arc 10"/>
            <p:cNvSpPr>
              <a:spLocks/>
            </p:cNvSpPr>
            <p:nvPr/>
          </p:nvSpPr>
          <p:spPr bwMode="auto">
            <a:xfrm rot="5816362">
              <a:off x="5036302" y="2926681"/>
              <a:ext cx="676275" cy="904875"/>
            </a:xfrm>
            <a:custGeom>
              <a:avLst/>
              <a:gdLst>
                <a:gd name="T0" fmla="*/ 2147483646 w 36346"/>
                <a:gd name="T1" fmla="*/ 2147483646 h 43200"/>
                <a:gd name="T2" fmla="*/ 2147483646 w 36346"/>
                <a:gd name="T3" fmla="*/ 2147483646 h 43200"/>
                <a:gd name="T4" fmla="*/ 2147483646 w 36346"/>
                <a:gd name="T5" fmla="*/ 2147483646 h 43200"/>
                <a:gd name="T6" fmla="*/ 0 60000 65536"/>
                <a:gd name="T7" fmla="*/ 0 60000 65536"/>
                <a:gd name="T8" fmla="*/ 0 60000 65536"/>
              </a:gdLst>
              <a:ahLst/>
              <a:cxnLst>
                <a:cxn ang="T6">
                  <a:pos x="T0" y="T1"/>
                </a:cxn>
                <a:cxn ang="T7">
                  <a:pos x="T2" y="T3"/>
                </a:cxn>
                <a:cxn ang="T8">
                  <a:pos x="T4" y="T5"/>
                </a:cxn>
              </a:cxnLst>
              <a:rect l="0" t="0" r="r" b="b"/>
              <a:pathLst>
                <a:path w="36346" h="43200" fill="none" extrusionOk="0">
                  <a:moveTo>
                    <a:pt x="36346" y="37383"/>
                  </a:moveTo>
                  <a:cubicBezTo>
                    <a:pt x="32345" y="41120"/>
                    <a:pt x="27074" y="43199"/>
                    <a:pt x="21600" y="43200"/>
                  </a:cubicBezTo>
                  <a:cubicBezTo>
                    <a:pt x="9670" y="43200"/>
                    <a:pt x="0" y="33529"/>
                    <a:pt x="0" y="21600"/>
                  </a:cubicBezTo>
                  <a:cubicBezTo>
                    <a:pt x="0" y="9670"/>
                    <a:pt x="9670" y="0"/>
                    <a:pt x="21600" y="0"/>
                  </a:cubicBezTo>
                  <a:cubicBezTo>
                    <a:pt x="25671" y="-1"/>
                    <a:pt x="29659" y="1150"/>
                    <a:pt x="33105" y="3318"/>
                  </a:cubicBezTo>
                </a:path>
                <a:path w="36346" h="43200" stroke="0" extrusionOk="0">
                  <a:moveTo>
                    <a:pt x="36346" y="37383"/>
                  </a:moveTo>
                  <a:cubicBezTo>
                    <a:pt x="32345" y="41120"/>
                    <a:pt x="27074" y="43199"/>
                    <a:pt x="21600" y="43200"/>
                  </a:cubicBezTo>
                  <a:cubicBezTo>
                    <a:pt x="9670" y="43200"/>
                    <a:pt x="0" y="33529"/>
                    <a:pt x="0" y="21600"/>
                  </a:cubicBezTo>
                  <a:cubicBezTo>
                    <a:pt x="0" y="9670"/>
                    <a:pt x="9670" y="0"/>
                    <a:pt x="21600" y="0"/>
                  </a:cubicBezTo>
                  <a:cubicBezTo>
                    <a:pt x="25671" y="-1"/>
                    <a:pt x="29659" y="1150"/>
                    <a:pt x="33105" y="3318"/>
                  </a:cubicBezTo>
                  <a:lnTo>
                    <a:pt x="21600" y="21600"/>
                  </a:lnTo>
                  <a:lnTo>
                    <a:pt x="36346" y="37383"/>
                  </a:lnTo>
                  <a:close/>
                </a:path>
              </a:pathLst>
            </a:custGeom>
            <a:noFill/>
            <a:ln w="2857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11"/>
            <p:cNvSpPr txBox="1">
              <a:spLocks noChangeArrowheads="1"/>
            </p:cNvSpPr>
            <p:nvPr/>
          </p:nvSpPr>
          <p:spPr bwMode="auto">
            <a:xfrm>
              <a:off x="4945814" y="3140994"/>
              <a:ext cx="8969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dirty="0">
                  <a:ea typeface="黑体" panose="02010609060101010101" pitchFamily="49" charset="-122"/>
                </a:rPr>
                <a:t>未</a:t>
              </a:r>
              <a:r>
                <a:rPr lang="zh-CN" altLang="en-US" sz="1800" dirty="0" smtClean="0">
                  <a:ea typeface="黑体" panose="02010609060101010101" pitchFamily="49" charset="-122"/>
                </a:rPr>
                <a:t>发生</a:t>
              </a:r>
              <a:endParaRPr lang="zh-CN" altLang="en-US" sz="1800" dirty="0">
                <a:ea typeface="黑体" panose="02010609060101010101" pitchFamily="49" charset="-122"/>
              </a:endParaRPr>
            </a:p>
          </p:txBody>
        </p:sp>
        <p:sp>
          <p:nvSpPr>
            <p:cNvPr id="24" name="Text Box 36"/>
            <p:cNvSpPr txBox="1">
              <a:spLocks noChangeArrowheads="1"/>
            </p:cNvSpPr>
            <p:nvPr/>
          </p:nvSpPr>
          <p:spPr bwMode="auto">
            <a:xfrm>
              <a:off x="5731627" y="3123531"/>
              <a:ext cx="7413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a:solidFill>
                    <a:schemeClr val="accent2"/>
                  </a:solidFill>
                  <a:ea typeface="黑体" panose="02010609060101010101" pitchFamily="49" charset="-122"/>
                </a:rPr>
                <a:t>正确</a:t>
              </a:r>
            </a:p>
          </p:txBody>
        </p:sp>
      </p:grpSp>
      <p:sp>
        <p:nvSpPr>
          <p:cNvPr id="26" name="Rectangle 3"/>
          <p:cNvSpPr txBox="1">
            <a:spLocks noChangeArrowheads="1"/>
          </p:cNvSpPr>
          <p:nvPr/>
        </p:nvSpPr>
        <p:spPr bwMode="auto">
          <a:xfrm>
            <a:off x="700548" y="5313484"/>
            <a:ext cx="5538118" cy="1190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0000"/>
              </a:spcBef>
              <a:spcAft>
                <a:spcPct val="0"/>
              </a:spcAft>
              <a:buSzPct val="100000"/>
              <a:buFont typeface="Times New Roman" panose="02020603050405020304" pitchFamily="18" charset="0"/>
              <a:buChar char="°"/>
              <a:defRPr b="1" kern="1200">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lnSpc>
                <a:spcPct val="85000"/>
              </a:lnSpc>
              <a:spcBef>
                <a:spcPct val="40000"/>
              </a:spcBef>
              <a:spcAft>
                <a:spcPct val="0"/>
              </a:spcAft>
              <a:buSzPct val="100000"/>
              <a:buChar char="-"/>
              <a:defRPr b="1" kern="1200">
                <a:solidFill>
                  <a:srgbClr val="990000"/>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ct val="20000"/>
              </a:spcBef>
            </a:pPr>
            <a:r>
              <a:rPr lang="zh-CN" altLang="en-US" sz="2000" dirty="0" smtClean="0">
                <a:latin typeface="Times New Roman" panose="02020603050405020304" pitchFamily="18" charset="0"/>
                <a:ea typeface="黑体" panose="02010609060101010101" pitchFamily="49" charset="-122"/>
              </a:rPr>
              <a:t>指令预取时，按照预测位读取相应指令：</a:t>
            </a:r>
          </a:p>
          <a:p>
            <a:pPr lvl="1">
              <a:lnSpc>
                <a:spcPct val="110000"/>
              </a:lnSpc>
              <a:spcBef>
                <a:spcPct val="20000"/>
              </a:spcBef>
            </a:pPr>
            <a:r>
              <a:rPr lang="zh-CN" altLang="en-US" sz="2000" dirty="0" smtClean="0">
                <a:solidFill>
                  <a:srgbClr val="C00000"/>
                </a:solidFill>
                <a:ea typeface="黑体" panose="02010609060101010101" pitchFamily="49" charset="-122"/>
              </a:rPr>
              <a:t>预测位</a:t>
            </a:r>
            <a:r>
              <a:rPr lang="en-US" altLang="zh-CN" sz="2000" dirty="0" smtClean="0">
                <a:solidFill>
                  <a:srgbClr val="C00000"/>
                </a:solidFill>
                <a:ea typeface="黑体" panose="02010609060101010101" pitchFamily="49" charset="-122"/>
              </a:rPr>
              <a:t>=1</a:t>
            </a:r>
            <a:r>
              <a:rPr lang="zh-CN" altLang="en-US" sz="2000" dirty="0" smtClean="0">
                <a:solidFill>
                  <a:srgbClr val="008000"/>
                </a:solidFill>
                <a:ea typeface="黑体" panose="02010609060101010101" pitchFamily="49" charset="-122"/>
              </a:rPr>
              <a:t>时，选择“转移取”</a:t>
            </a:r>
          </a:p>
          <a:p>
            <a:pPr lvl="1">
              <a:lnSpc>
                <a:spcPct val="110000"/>
              </a:lnSpc>
              <a:spcBef>
                <a:spcPct val="20000"/>
              </a:spcBef>
            </a:pPr>
            <a:r>
              <a:rPr lang="zh-CN" altLang="en-US" sz="2000" dirty="0" smtClean="0">
                <a:solidFill>
                  <a:srgbClr val="C00000"/>
                </a:solidFill>
                <a:ea typeface="黑体" panose="02010609060101010101" pitchFamily="49" charset="-122"/>
              </a:rPr>
              <a:t>预测位</a:t>
            </a:r>
            <a:r>
              <a:rPr lang="en-US" altLang="zh-CN" sz="2000" dirty="0" smtClean="0">
                <a:solidFill>
                  <a:srgbClr val="C00000"/>
                </a:solidFill>
                <a:ea typeface="黑体" panose="02010609060101010101" pitchFamily="49" charset="-122"/>
              </a:rPr>
              <a:t>=0</a:t>
            </a:r>
            <a:r>
              <a:rPr lang="zh-CN" altLang="en-US" sz="2000" dirty="0" smtClean="0">
                <a:solidFill>
                  <a:srgbClr val="008000"/>
                </a:solidFill>
                <a:ea typeface="黑体" panose="02010609060101010101" pitchFamily="49" charset="-122"/>
              </a:rPr>
              <a:t>时，选择“顺序取”</a:t>
            </a:r>
          </a:p>
        </p:txBody>
      </p:sp>
      <p:sp>
        <p:nvSpPr>
          <p:cNvPr id="30" name="文本框 29"/>
          <p:cNvSpPr txBox="1"/>
          <p:nvPr/>
        </p:nvSpPr>
        <p:spPr>
          <a:xfrm>
            <a:off x="4231481" y="2992221"/>
            <a:ext cx="2367799" cy="384721"/>
          </a:xfrm>
          <a:prstGeom prst="rect">
            <a:avLst/>
          </a:prstGeom>
          <a:noFill/>
        </p:spPr>
        <p:txBody>
          <a:bodyPr wrap="square" rtlCol="0">
            <a:spAutoFit/>
          </a:bodyPr>
          <a:lstStyle/>
          <a:p>
            <a:pPr marL="0" lvl="1"/>
            <a:r>
              <a:rPr lang="zh-CN" altLang="en-US" sz="1900" dirty="0" smtClean="0">
                <a:solidFill>
                  <a:schemeClr val="accent2"/>
                </a:solidFill>
                <a:ea typeface="黑体" panose="02010609060101010101" pitchFamily="49" charset="-122"/>
              </a:rPr>
              <a:t>否则，该位不变</a:t>
            </a:r>
            <a:r>
              <a:rPr lang="zh-CN" altLang="en-US" dirty="0" smtClean="0">
                <a:solidFill>
                  <a:schemeClr val="accent2"/>
                </a:solidFill>
              </a:rPr>
              <a:t>。</a:t>
            </a:r>
            <a:endParaRPr lang="zh-CN" altLang="en-US" sz="1900" dirty="0">
              <a:solidFill>
                <a:schemeClr val="accent2"/>
              </a:solidFill>
              <a:ea typeface="黑体" panose="02010609060101010101" pitchFamily="49" charset="-122"/>
            </a:endParaRPr>
          </a:p>
        </p:txBody>
      </p:sp>
    </p:spTree>
    <p:extLst>
      <p:ext uri="{BB962C8B-B14F-4D97-AF65-F5344CB8AC3E}">
        <p14:creationId xmlns:p14="http://schemas.microsoft.com/office/powerpoint/2010/main" val="309052322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26659">
                                            <p:txEl>
                                              <p:pRg st="0" end="0"/>
                                            </p:txEl>
                                          </p:spTgt>
                                        </p:tgtEl>
                                        <p:attrNameLst>
                                          <p:attrName>style.visibility</p:attrName>
                                        </p:attrNameLst>
                                      </p:cBhvr>
                                      <p:to>
                                        <p:strVal val="visible"/>
                                      </p:to>
                                    </p:set>
                                    <p:animEffect transition="in" filter="wipe(down)">
                                      <p:cBhvr>
                                        <p:cTn id="7" dur="500"/>
                                        <p:tgtEl>
                                          <p:spTgt spid="3266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26659">
                                            <p:txEl>
                                              <p:pRg st="1" end="1"/>
                                            </p:txEl>
                                          </p:spTgt>
                                        </p:tgtEl>
                                        <p:attrNameLst>
                                          <p:attrName>style.visibility</p:attrName>
                                        </p:attrNameLst>
                                      </p:cBhvr>
                                      <p:to>
                                        <p:strVal val="visible"/>
                                      </p:to>
                                    </p:set>
                                    <p:animEffect transition="in" filter="wipe(down)">
                                      <p:cBhvr>
                                        <p:cTn id="12" dur="500"/>
                                        <p:tgtEl>
                                          <p:spTgt spid="3266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6659">
                                            <p:txEl>
                                              <p:pRg st="2" end="2"/>
                                            </p:txEl>
                                          </p:spTgt>
                                        </p:tgtEl>
                                        <p:attrNameLst>
                                          <p:attrName>style.visibility</p:attrName>
                                        </p:attrNameLst>
                                      </p:cBhvr>
                                      <p:to>
                                        <p:strVal val="visible"/>
                                      </p:to>
                                    </p:set>
                                    <p:animEffect transition="in" filter="blinds(horizontal)">
                                      <p:cBhvr>
                                        <p:cTn id="17" dur="500"/>
                                        <p:tgtEl>
                                          <p:spTgt spid="3266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par>
                                <p:cTn id="23" presetID="22" presetClass="entr" presetSubtype="4"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26659">
                                            <p:txEl>
                                              <p:pRg st="3" end="3"/>
                                            </p:txEl>
                                          </p:spTgt>
                                        </p:tgtEl>
                                        <p:attrNameLst>
                                          <p:attrName>style.visibility</p:attrName>
                                        </p:attrNameLst>
                                      </p:cBhvr>
                                      <p:to>
                                        <p:strVal val="visible"/>
                                      </p:to>
                                    </p:set>
                                    <p:animEffect transition="in" filter="blinds(horizontal)">
                                      <p:cBhvr>
                                        <p:cTn id="30" dur="500"/>
                                        <p:tgtEl>
                                          <p:spTgt spid="326659">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26659">
                                            <p:txEl>
                                              <p:pRg st="4" end="4"/>
                                            </p:txEl>
                                          </p:spTgt>
                                        </p:tgtEl>
                                        <p:attrNameLst>
                                          <p:attrName>style.visibility</p:attrName>
                                        </p:attrNameLst>
                                      </p:cBhvr>
                                      <p:to>
                                        <p:strVal val="visible"/>
                                      </p:to>
                                    </p:set>
                                    <p:animEffect transition="in" filter="blinds(horizontal)">
                                      <p:cBhvr>
                                        <p:cTn id="35" dur="500"/>
                                        <p:tgtEl>
                                          <p:spTgt spid="326659">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26659">
                                            <p:txEl>
                                              <p:pRg st="5" end="5"/>
                                            </p:txEl>
                                          </p:spTgt>
                                        </p:tgtEl>
                                        <p:attrNameLst>
                                          <p:attrName>style.visibility</p:attrName>
                                        </p:attrNameLst>
                                      </p:cBhvr>
                                      <p:to>
                                        <p:strVal val="visible"/>
                                      </p:to>
                                    </p:set>
                                    <p:animEffect transition="in" filter="blinds(horizontal)">
                                      <p:cBhvr>
                                        <p:cTn id="40" dur="500"/>
                                        <p:tgtEl>
                                          <p:spTgt spid="326659">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26659">
                                            <p:txEl>
                                              <p:pRg st="6" end="6"/>
                                            </p:txEl>
                                          </p:spTgt>
                                        </p:tgtEl>
                                        <p:attrNameLst>
                                          <p:attrName>style.visibility</p:attrName>
                                        </p:attrNameLst>
                                      </p:cBhvr>
                                      <p:to>
                                        <p:strVal val="visible"/>
                                      </p:to>
                                    </p:set>
                                    <p:animEffect transition="in" filter="blinds(horizontal)">
                                      <p:cBhvr>
                                        <p:cTn id="45" dur="500"/>
                                        <p:tgtEl>
                                          <p:spTgt spid="326659">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left)">
                                      <p:cBhvr>
                                        <p:cTn id="50" dur="500"/>
                                        <p:tgtEl>
                                          <p:spTgt spid="5"/>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left)">
                                      <p:cBhvr>
                                        <p:cTn id="53" dur="500"/>
                                        <p:tgtEl>
                                          <p:spTgt spid="16"/>
                                        </p:tgtEl>
                                      </p:cBhvr>
                                    </p:animEffect>
                                  </p:childTnLst>
                                </p:cTn>
                              </p:par>
                            </p:childTnLst>
                          </p:cTn>
                        </p:par>
                        <p:par>
                          <p:cTn id="54" fill="hold">
                            <p:stCondLst>
                              <p:cond delay="500"/>
                            </p:stCondLst>
                            <p:childTnLst>
                              <p:par>
                                <p:cTn id="55" presetID="22" presetClass="entr" presetSubtype="2" fill="hold" nodeType="after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right)">
                                      <p:cBhvr>
                                        <p:cTn id="57" dur="1000"/>
                                        <p:tgtEl>
                                          <p:spTgt spid="2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wipe(down)">
                                      <p:cBhvr>
                                        <p:cTn id="62" dur="500"/>
                                        <p:tgtEl>
                                          <p:spTgt spid="3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wipe(left)">
                                      <p:cBhvr>
                                        <p:cTn id="67" dur="500"/>
                                        <p:tgtEl>
                                          <p:spTgt spid="29"/>
                                        </p:tgtEl>
                                      </p:cBhvr>
                                    </p:animEffect>
                                  </p:childTnLst>
                                </p:cTn>
                              </p:par>
                            </p:childTnLst>
                          </p:cTn>
                        </p:par>
                        <p:par>
                          <p:cTn id="68" fill="hold">
                            <p:stCondLst>
                              <p:cond delay="500"/>
                            </p:stCondLst>
                            <p:childTnLst>
                              <p:par>
                                <p:cTn id="69" presetID="22" presetClass="entr" presetSubtype="8" fill="hold"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ipe(left)">
                                      <p:cBhvr>
                                        <p:cTn id="71" dur="1000"/>
                                        <p:tgtEl>
                                          <p:spTgt spid="28"/>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26">
                                            <p:txEl>
                                              <p:pRg st="0" end="0"/>
                                            </p:txEl>
                                          </p:spTgt>
                                        </p:tgtEl>
                                        <p:attrNameLst>
                                          <p:attrName>style.visibility</p:attrName>
                                        </p:attrNameLst>
                                      </p:cBhvr>
                                      <p:to>
                                        <p:strVal val="visible"/>
                                      </p:to>
                                    </p:set>
                                    <p:animEffect transition="in" filter="wipe(down)">
                                      <p:cBhvr>
                                        <p:cTn id="76" dur="500"/>
                                        <p:tgtEl>
                                          <p:spTgt spid="26">
                                            <p:txEl>
                                              <p:pRg st="0" end="0"/>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26">
                                            <p:txEl>
                                              <p:pRg st="1" end="1"/>
                                            </p:txEl>
                                          </p:spTgt>
                                        </p:tgtEl>
                                        <p:attrNameLst>
                                          <p:attrName>style.visibility</p:attrName>
                                        </p:attrNameLst>
                                      </p:cBhvr>
                                      <p:to>
                                        <p:strVal val="visible"/>
                                      </p:to>
                                    </p:set>
                                    <p:animEffect transition="in" filter="blinds(horizontal)">
                                      <p:cBhvr>
                                        <p:cTn id="81" dur="500"/>
                                        <p:tgtEl>
                                          <p:spTgt spid="26">
                                            <p:txEl>
                                              <p:pRg st="1" end="1"/>
                                            </p:txEl>
                                          </p:spTgt>
                                        </p:tgtEl>
                                      </p:cBhvr>
                                    </p:animEffect>
                                  </p:childTnLst>
                                </p:cTn>
                              </p:par>
                              <p:par>
                                <p:cTn id="82" presetID="3" presetClass="entr" presetSubtype="10" fill="hold" nodeType="withEffect">
                                  <p:stCondLst>
                                    <p:cond delay="0"/>
                                  </p:stCondLst>
                                  <p:childTnLst>
                                    <p:set>
                                      <p:cBhvr>
                                        <p:cTn id="83" dur="1" fill="hold">
                                          <p:stCondLst>
                                            <p:cond delay="0"/>
                                          </p:stCondLst>
                                        </p:cTn>
                                        <p:tgtEl>
                                          <p:spTgt spid="26">
                                            <p:txEl>
                                              <p:pRg st="2" end="2"/>
                                            </p:txEl>
                                          </p:spTgt>
                                        </p:tgtEl>
                                        <p:attrNameLst>
                                          <p:attrName>style.visibility</p:attrName>
                                        </p:attrNameLst>
                                      </p:cBhvr>
                                      <p:to>
                                        <p:strVal val="visible"/>
                                      </p:to>
                                    </p:set>
                                    <p:animEffect transition="in" filter="blinds(horizontal)">
                                      <p:cBhvr>
                                        <p:cTn id="84" dur="500"/>
                                        <p:tgtEl>
                                          <p:spTgt spid="2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774700" y="203200"/>
            <a:ext cx="6862763" cy="693908"/>
          </a:xfrm>
        </p:spPr>
        <p:txBody>
          <a:bodyPr/>
          <a:lstStyle/>
          <a:p>
            <a:r>
              <a:rPr lang="zh-CN" altLang="en-US" dirty="0" smtClean="0">
                <a:ea typeface="宋体" panose="02010600030101010101" pitchFamily="2" charset="-122"/>
              </a:rPr>
              <a:t>例</a:t>
            </a:r>
            <a:r>
              <a:rPr lang="en-US" altLang="zh-CN" dirty="0" smtClean="0">
                <a:ea typeface="宋体" panose="02010600030101010101" pitchFamily="2" charset="-122"/>
              </a:rPr>
              <a:t>1</a:t>
            </a:r>
            <a:r>
              <a:rPr lang="zh-CN" altLang="en-US" dirty="0" smtClean="0">
                <a:ea typeface="宋体" panose="02010600030101010101" pitchFamily="2" charset="-122"/>
              </a:rPr>
              <a:t>：对于单</a:t>
            </a:r>
            <a:r>
              <a:rPr lang="zh-CN" altLang="en-US" dirty="0">
                <a:ea typeface="宋体" panose="02010600030101010101" pitchFamily="2" charset="-122"/>
              </a:rPr>
              <a:t>循环分支一位动态预测</a:t>
            </a:r>
            <a:br>
              <a:rPr lang="zh-CN" altLang="en-US" dirty="0">
                <a:ea typeface="宋体" panose="02010600030101010101" pitchFamily="2" charset="-122"/>
              </a:rPr>
            </a:br>
            <a:endParaRPr lang="zh-CN" altLang="en-US" dirty="0" smtClean="0">
              <a:ea typeface="宋体" panose="02010600030101010101" pitchFamily="2" charset="-122"/>
            </a:endParaRPr>
          </a:p>
        </p:txBody>
      </p:sp>
      <p:sp>
        <p:nvSpPr>
          <p:cNvPr id="328707" name="Rectangle 3"/>
          <p:cNvSpPr>
            <a:spLocks noGrp="1" noChangeArrowheads="1"/>
          </p:cNvSpPr>
          <p:nvPr>
            <p:ph type="body" idx="1"/>
          </p:nvPr>
        </p:nvSpPr>
        <p:spPr>
          <a:xfrm>
            <a:off x="0" y="635752"/>
            <a:ext cx="4902200" cy="1325491"/>
          </a:xfrm>
        </p:spPr>
        <p:txBody>
          <a:bodyPr/>
          <a:lstStyle/>
          <a:p>
            <a:pPr>
              <a:lnSpc>
                <a:spcPct val="110000"/>
              </a:lnSpc>
              <a:spcBef>
                <a:spcPct val="20000"/>
              </a:spcBef>
              <a:buFont typeface="Arial" panose="020B0604020202020204" pitchFamily="34" charset="0"/>
              <a:buChar char="–"/>
            </a:pPr>
            <a:r>
              <a:rPr lang="zh-CN" altLang="en-US" dirty="0" smtClean="0">
                <a:latin typeface="Times New Roman" panose="02020603050405020304" pitchFamily="18" charset="0"/>
                <a:ea typeface="黑体" panose="02010609060101010101" pitchFamily="49" charset="-122"/>
              </a:rPr>
              <a:t>若初始状态为</a:t>
            </a:r>
            <a:r>
              <a:rPr lang="en-US" altLang="zh-CN" dirty="0" smtClean="0">
                <a:latin typeface="Times New Roman" panose="02020603050405020304" pitchFamily="18" charset="0"/>
                <a:ea typeface="黑体" panose="02010609060101010101" pitchFamily="49" charset="-122"/>
              </a:rPr>
              <a:t>0(</a:t>
            </a:r>
            <a:r>
              <a:rPr lang="zh-CN" altLang="en-US" dirty="0" smtClean="0">
                <a:latin typeface="Times New Roman" panose="02020603050405020304" pitchFamily="18" charset="0"/>
                <a:ea typeface="黑体" panose="02010609060101010101" pitchFamily="49" charset="-122"/>
              </a:rPr>
              <a:t>再次循环时为</a:t>
            </a:r>
            <a:r>
              <a:rPr lang="en-US" altLang="zh-CN" dirty="0" smtClean="0">
                <a:latin typeface="Times New Roman" panose="02020603050405020304" pitchFamily="18" charset="0"/>
                <a:ea typeface="黑体" panose="02010609060101010101" pitchFamily="49" charset="-122"/>
              </a:rPr>
              <a:t>0)</a:t>
            </a:r>
            <a:r>
              <a:rPr lang="zh-CN" altLang="en-US" dirty="0" smtClean="0">
                <a:latin typeface="Times New Roman" panose="02020603050405020304" pitchFamily="18" charset="0"/>
                <a:ea typeface="黑体" panose="02010609060101010101" pitchFamily="49" charset="-122"/>
              </a:rPr>
              <a:t>，则第一次和最后一次都错。</a:t>
            </a:r>
          </a:p>
          <a:p>
            <a:pPr>
              <a:lnSpc>
                <a:spcPct val="110000"/>
              </a:lnSpc>
              <a:spcBef>
                <a:spcPct val="20000"/>
              </a:spcBef>
              <a:buFont typeface="Arial" panose="020B0604020202020204" pitchFamily="34" charset="0"/>
              <a:buChar char="–"/>
            </a:pPr>
            <a:r>
              <a:rPr lang="zh-CN" altLang="en-US" dirty="0" smtClean="0">
                <a:latin typeface="Times New Roman" panose="02020603050405020304" pitchFamily="18" charset="0"/>
                <a:ea typeface="黑体" panose="02010609060101010101" pitchFamily="49" charset="-122"/>
              </a:rPr>
              <a:t>若初始状态为</a:t>
            </a:r>
            <a:r>
              <a:rPr lang="en-US" altLang="zh-CN" dirty="0" smtClean="0">
                <a:latin typeface="Times New Roman" panose="02020603050405020304" pitchFamily="18" charset="0"/>
                <a:ea typeface="黑体" panose="02010609060101010101" pitchFamily="49" charset="-122"/>
              </a:rPr>
              <a:t>1</a:t>
            </a:r>
            <a:r>
              <a:rPr lang="zh-CN" altLang="en-US" dirty="0" smtClean="0">
                <a:latin typeface="Times New Roman" panose="02020603050405020304" pitchFamily="18" charset="0"/>
                <a:ea typeface="黑体" panose="02010609060101010101" pitchFamily="49" charset="-122"/>
              </a:rPr>
              <a:t>，则只有最后一次会错。（再次循环时又改为</a:t>
            </a:r>
            <a:r>
              <a:rPr lang="en-US" altLang="zh-CN" dirty="0" smtClean="0">
                <a:latin typeface="Times New Roman" panose="02020603050405020304" pitchFamily="18" charset="0"/>
                <a:ea typeface="黑体" panose="02010609060101010101" pitchFamily="49" charset="-122"/>
              </a:rPr>
              <a:t>0</a:t>
            </a:r>
            <a:r>
              <a:rPr lang="zh-CN" altLang="en-US" dirty="0" smtClean="0">
                <a:latin typeface="Times New Roman" panose="02020603050405020304" pitchFamily="18" charset="0"/>
                <a:ea typeface="黑体" panose="02010609060101010101" pitchFamily="49" charset="-122"/>
              </a:rPr>
              <a:t>，还是有两次错）</a:t>
            </a:r>
          </a:p>
        </p:txBody>
      </p:sp>
      <p:sp>
        <p:nvSpPr>
          <p:cNvPr id="328747" name="Text Box 43"/>
          <p:cNvSpPr txBox="1">
            <a:spLocks noChangeArrowheads="1"/>
          </p:cNvSpPr>
          <p:nvPr/>
        </p:nvSpPr>
        <p:spPr bwMode="auto">
          <a:xfrm>
            <a:off x="4997450" y="3181350"/>
            <a:ext cx="4070350" cy="23018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solidFill>
                  <a:srgbClr val="388A36"/>
                </a:solidFill>
                <a:latin typeface="Arial" panose="020B0604020202020204" pitchFamily="34" charset="0"/>
                <a:ea typeface="宋体" panose="02010600030101010101" pitchFamily="2" charset="-122"/>
              </a:rPr>
              <a:t>   Loop: add $7, $3, $3      ; i*2           </a:t>
            </a:r>
          </a:p>
          <a:p>
            <a:r>
              <a:rPr lang="en-US" altLang="zh-CN" sz="1800">
                <a:solidFill>
                  <a:srgbClr val="388A36"/>
                </a:solidFill>
                <a:latin typeface="Arial" panose="020B0604020202020204" pitchFamily="34" charset="0"/>
                <a:ea typeface="宋体" panose="02010600030101010101" pitchFamily="2" charset="-122"/>
              </a:rPr>
              <a:t>	add $7, $7, $7	; i*4</a:t>
            </a:r>
          </a:p>
          <a:p>
            <a:r>
              <a:rPr lang="en-US" altLang="zh-CN" sz="1800">
                <a:solidFill>
                  <a:srgbClr val="388A36"/>
                </a:solidFill>
                <a:latin typeface="Arial" panose="020B0604020202020204" pitchFamily="34" charset="0"/>
                <a:ea typeface="宋体" panose="02010600030101010101" pitchFamily="2" charset="-122"/>
              </a:rPr>
              <a:t>	add $7, $7, $5</a:t>
            </a:r>
          </a:p>
          <a:p>
            <a:r>
              <a:rPr lang="en-US" altLang="zh-CN" sz="1800">
                <a:solidFill>
                  <a:srgbClr val="388A36"/>
                </a:solidFill>
                <a:latin typeface="Arial" panose="020B0604020202020204" pitchFamily="34" charset="0"/>
                <a:ea typeface="宋体" panose="02010600030101010101" pitchFamily="2" charset="-122"/>
              </a:rPr>
              <a:t>	lw $6, 0($7)	; $6=A[i]</a:t>
            </a:r>
          </a:p>
          <a:p>
            <a:r>
              <a:rPr lang="en-US" altLang="zh-CN" sz="1800">
                <a:solidFill>
                  <a:srgbClr val="388A36"/>
                </a:solidFill>
                <a:latin typeface="Arial" panose="020B0604020202020204" pitchFamily="34" charset="0"/>
                <a:ea typeface="宋体" panose="02010600030101010101" pitchFamily="2" charset="-122"/>
              </a:rPr>
              <a:t>	add $1, $1, $6	; g= g+A[i]</a:t>
            </a:r>
          </a:p>
          <a:p>
            <a:r>
              <a:rPr lang="en-US" altLang="zh-CN" sz="1800">
                <a:solidFill>
                  <a:srgbClr val="388A36"/>
                </a:solidFill>
                <a:latin typeface="Arial" panose="020B0604020202020204" pitchFamily="34" charset="0"/>
                <a:ea typeface="宋体" panose="02010600030101010101" pitchFamily="2" charset="-122"/>
              </a:rPr>
              <a:t>	add $3, $3, $4</a:t>
            </a:r>
          </a:p>
          <a:p>
            <a:r>
              <a:rPr lang="en-US" altLang="zh-CN" sz="1800">
                <a:solidFill>
                  <a:srgbClr val="CC0000"/>
                </a:solidFill>
                <a:latin typeface="Arial" panose="020B0604020202020204" pitchFamily="34" charset="0"/>
                <a:ea typeface="宋体" panose="02010600030101010101" pitchFamily="2" charset="-122"/>
              </a:rPr>
              <a:t>	bne $3, $2, Loop</a:t>
            </a:r>
          </a:p>
          <a:p>
            <a:r>
              <a:rPr lang="zh-CN" altLang="en-US" sz="1800">
                <a:solidFill>
                  <a:srgbClr val="388A36"/>
                </a:solidFill>
                <a:latin typeface="Arial" panose="020B0604020202020204" pitchFamily="34" charset="0"/>
                <a:ea typeface="宋体" panose="02010600030101010101" pitchFamily="2" charset="-122"/>
              </a:rPr>
              <a:t>	      </a:t>
            </a:r>
            <a:r>
              <a:rPr lang="en-US" altLang="zh-CN" sz="1800">
                <a:solidFill>
                  <a:srgbClr val="388A36"/>
                </a:solidFill>
                <a:latin typeface="Arial" panose="020B0604020202020204" pitchFamily="34" charset="0"/>
                <a:ea typeface="宋体" panose="02010600030101010101" pitchFamily="2" charset="-122"/>
              </a:rPr>
              <a:t>… …</a:t>
            </a:r>
          </a:p>
        </p:txBody>
      </p:sp>
      <p:sp>
        <p:nvSpPr>
          <p:cNvPr id="328748" name="Text Box 44"/>
          <p:cNvSpPr txBox="1">
            <a:spLocks noChangeArrowheads="1"/>
          </p:cNvSpPr>
          <p:nvPr/>
        </p:nvSpPr>
        <p:spPr bwMode="auto">
          <a:xfrm>
            <a:off x="5273675" y="817563"/>
            <a:ext cx="3657600" cy="1752600"/>
          </a:xfrm>
          <a:prstGeom prst="rect">
            <a:avLst/>
          </a:prstGeom>
          <a:noFill/>
          <a:ln w="127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dirty="0">
                <a:latin typeface="Arial" panose="020B0604020202020204" pitchFamily="34" charset="0"/>
                <a:ea typeface="宋体" panose="02010600030101010101" pitchFamily="2" charset="-122"/>
              </a:rPr>
              <a:t>Loop:	g = g +A[</a:t>
            </a:r>
            <a:r>
              <a:rPr lang="en-US" altLang="zh-CN" sz="1800" dirty="0" err="1">
                <a:latin typeface="Arial" panose="020B0604020202020204" pitchFamily="34" charset="0"/>
                <a:ea typeface="宋体" panose="02010600030101010101" pitchFamily="2" charset="-122"/>
              </a:rPr>
              <a:t>i</a:t>
            </a:r>
            <a:r>
              <a:rPr lang="en-US" altLang="zh-CN" sz="1800" dirty="0">
                <a:latin typeface="Arial" panose="020B0604020202020204" pitchFamily="34" charset="0"/>
                <a:ea typeface="宋体" panose="02010600030101010101" pitchFamily="2" charset="-122"/>
              </a:rPr>
              <a:t>];</a:t>
            </a:r>
          </a:p>
          <a:p>
            <a:r>
              <a:rPr lang="en-US" altLang="zh-CN" sz="1800" dirty="0">
                <a:latin typeface="Arial" panose="020B0604020202020204" pitchFamily="34" charset="0"/>
                <a:ea typeface="宋体" panose="02010600030101010101" pitchFamily="2" charset="-122"/>
              </a:rPr>
              <a:t>	</a:t>
            </a:r>
            <a:r>
              <a:rPr lang="en-US" altLang="zh-CN" sz="1800" dirty="0" err="1">
                <a:latin typeface="Arial" panose="020B0604020202020204" pitchFamily="34" charset="0"/>
                <a:ea typeface="宋体" panose="02010600030101010101" pitchFamily="2" charset="-122"/>
              </a:rPr>
              <a:t>i</a:t>
            </a:r>
            <a:r>
              <a:rPr lang="en-US" altLang="zh-CN" sz="1800" dirty="0">
                <a:latin typeface="Arial" panose="020B0604020202020204" pitchFamily="34" charset="0"/>
                <a:ea typeface="宋体" panose="02010600030101010101" pitchFamily="2" charset="-122"/>
              </a:rPr>
              <a:t> = </a:t>
            </a:r>
            <a:r>
              <a:rPr lang="en-US" altLang="zh-CN" sz="1800" dirty="0" err="1">
                <a:latin typeface="Arial" panose="020B0604020202020204" pitchFamily="34" charset="0"/>
                <a:ea typeface="宋体" panose="02010600030101010101" pitchFamily="2" charset="-122"/>
              </a:rPr>
              <a:t>i</a:t>
            </a:r>
            <a:r>
              <a:rPr lang="en-US" altLang="zh-CN" sz="1800" dirty="0">
                <a:latin typeface="Arial" panose="020B0604020202020204" pitchFamily="34" charset="0"/>
                <a:ea typeface="宋体" panose="02010600030101010101" pitchFamily="2" charset="-122"/>
              </a:rPr>
              <a:t>+ j;</a:t>
            </a:r>
          </a:p>
          <a:p>
            <a:r>
              <a:rPr lang="en-US" altLang="zh-CN" sz="1800" dirty="0">
                <a:latin typeface="Arial" panose="020B0604020202020204" pitchFamily="34" charset="0"/>
                <a:ea typeface="宋体" panose="02010600030101010101" pitchFamily="2" charset="-122"/>
              </a:rPr>
              <a:t>	if (</a:t>
            </a:r>
            <a:r>
              <a:rPr lang="en-US" altLang="zh-CN" sz="1800" dirty="0" err="1">
                <a:latin typeface="Arial" panose="020B0604020202020204" pitchFamily="34" charset="0"/>
                <a:ea typeface="宋体" panose="02010600030101010101" pitchFamily="2" charset="-122"/>
              </a:rPr>
              <a:t>i</a:t>
            </a:r>
            <a:r>
              <a:rPr lang="en-US" altLang="zh-CN" sz="1800" dirty="0">
                <a:latin typeface="Arial" panose="020B0604020202020204" pitchFamily="34" charset="0"/>
                <a:ea typeface="宋体" panose="02010600030101010101" pitchFamily="2" charset="-122"/>
              </a:rPr>
              <a:t> != h) go to Loop:</a:t>
            </a:r>
          </a:p>
          <a:p>
            <a:r>
              <a:rPr lang="en-US" altLang="zh-CN" sz="1800" dirty="0">
                <a:latin typeface="Arial" panose="020B0604020202020204" pitchFamily="34" charset="0"/>
                <a:ea typeface="宋体" panose="02010600030101010101" pitchFamily="2" charset="-122"/>
              </a:rPr>
              <a:t>Assuming variables g, h, </a:t>
            </a:r>
            <a:r>
              <a:rPr lang="en-US" altLang="zh-CN" sz="1800" dirty="0" err="1">
                <a:latin typeface="Arial" panose="020B0604020202020204" pitchFamily="34" charset="0"/>
                <a:ea typeface="宋体" panose="02010600030101010101" pitchFamily="2" charset="-122"/>
              </a:rPr>
              <a:t>i</a:t>
            </a:r>
            <a:r>
              <a:rPr lang="en-US" altLang="zh-CN" sz="1800" dirty="0">
                <a:latin typeface="Arial" panose="020B0604020202020204" pitchFamily="34" charset="0"/>
                <a:ea typeface="宋体" panose="02010600030101010101" pitchFamily="2" charset="-122"/>
              </a:rPr>
              <a:t>, j  ~ $1, $2, $3, $4 and base address</a:t>
            </a:r>
          </a:p>
          <a:p>
            <a:r>
              <a:rPr lang="en-US" altLang="zh-CN" sz="1800" dirty="0">
                <a:latin typeface="Arial" panose="020B0604020202020204" pitchFamily="34" charset="0"/>
                <a:ea typeface="宋体" panose="02010600030101010101" pitchFamily="2" charset="-122"/>
              </a:rPr>
              <a:t>of array </a:t>
            </a:r>
            <a:r>
              <a:rPr lang="en-US" altLang="zh-CN" sz="1800" dirty="0" smtClean="0">
                <a:latin typeface="Arial" panose="020B0604020202020204" pitchFamily="34" charset="0"/>
                <a:ea typeface="宋体" panose="02010600030101010101" pitchFamily="2" charset="-122"/>
              </a:rPr>
              <a:t>A is </a:t>
            </a:r>
            <a:r>
              <a:rPr lang="en-US" altLang="zh-CN" sz="1800" dirty="0">
                <a:latin typeface="Arial" panose="020B0604020202020204" pitchFamily="34" charset="0"/>
                <a:ea typeface="宋体" panose="02010600030101010101" pitchFamily="2" charset="-122"/>
              </a:rPr>
              <a:t>in $5</a:t>
            </a:r>
          </a:p>
        </p:txBody>
      </p:sp>
      <p:sp>
        <p:nvSpPr>
          <p:cNvPr id="328751" name="AutoShape 47"/>
          <p:cNvSpPr>
            <a:spLocks noChangeArrowheads="1"/>
          </p:cNvSpPr>
          <p:nvPr/>
        </p:nvSpPr>
        <p:spPr bwMode="auto">
          <a:xfrm>
            <a:off x="6731000" y="2679700"/>
            <a:ext cx="520700" cy="406400"/>
          </a:xfrm>
          <a:prstGeom prst="downArrow">
            <a:avLst>
              <a:gd name="adj1" fmla="val 50000"/>
              <a:gd name="adj2" fmla="val 25000"/>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28753" name="Text Box 49"/>
          <p:cNvSpPr txBox="1">
            <a:spLocks noChangeArrowheads="1"/>
          </p:cNvSpPr>
          <p:nvPr/>
        </p:nvSpPr>
        <p:spPr bwMode="auto">
          <a:xfrm>
            <a:off x="272883" y="1961243"/>
            <a:ext cx="450808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dirty="0">
                <a:solidFill>
                  <a:schemeClr val="accent2"/>
                </a:solidFill>
                <a:ea typeface="黑体" panose="02010609060101010101" pitchFamily="49" charset="-122"/>
              </a:rPr>
              <a:t>即：只要本次和上次的发生情况不同，就会出现一次预测错误</a:t>
            </a:r>
            <a:r>
              <a:rPr lang="zh-CN" altLang="en-US" dirty="0">
                <a:solidFill>
                  <a:schemeClr val="accent2"/>
                </a:solidFill>
                <a:ea typeface="宋体" panose="02010600030101010101" pitchFamily="2" charset="-122"/>
              </a:rPr>
              <a:t>。</a:t>
            </a:r>
          </a:p>
        </p:txBody>
      </p:sp>
      <p:sp>
        <p:nvSpPr>
          <p:cNvPr id="2" name="矩形 1"/>
          <p:cNvSpPr/>
          <p:nvPr/>
        </p:nvSpPr>
        <p:spPr>
          <a:xfrm>
            <a:off x="130758" y="3181350"/>
            <a:ext cx="4958348" cy="2577629"/>
          </a:xfrm>
          <a:prstGeom prst="rect">
            <a:avLst/>
          </a:prstGeom>
        </p:spPr>
        <p:txBody>
          <a:bodyPr wrap="square">
            <a:spAutoFit/>
          </a:bodyPr>
          <a:lstStyle/>
          <a:p>
            <a:pPr>
              <a:lnSpc>
                <a:spcPct val="120000"/>
              </a:lnSpc>
              <a:spcBef>
                <a:spcPct val="10000"/>
              </a:spcBef>
            </a:pPr>
            <a:r>
              <a:rPr lang="zh-CN" altLang="en-US" sz="1900" dirty="0">
                <a:solidFill>
                  <a:schemeClr val="accent1"/>
                </a:solidFill>
                <a:ea typeface="黑体" panose="02010609060101010101" pitchFamily="49" charset="-122"/>
              </a:rPr>
              <a:t>一</a:t>
            </a:r>
            <a:r>
              <a:rPr lang="zh-CN" altLang="en-US" sz="1900" dirty="0" smtClean="0">
                <a:solidFill>
                  <a:schemeClr val="accent1"/>
                </a:solidFill>
                <a:ea typeface="黑体" panose="02010609060101010101" pitchFamily="49" charset="-122"/>
              </a:rPr>
              <a:t>位预测的缺点</a:t>
            </a:r>
            <a:r>
              <a:rPr lang="zh-CN" altLang="en-US" sz="1900" dirty="0">
                <a:ea typeface="黑体" panose="02010609060101010101" pitchFamily="49" charset="-122"/>
              </a:rPr>
              <a:t>：当连续两次的分支情况发生改变时，预测</a:t>
            </a:r>
            <a:r>
              <a:rPr lang="zh-CN" altLang="en-US" sz="1900" dirty="0" smtClean="0">
                <a:ea typeface="黑体" panose="02010609060101010101" pitchFamily="49" charset="-122"/>
              </a:rPr>
              <a:t>错误。</a:t>
            </a:r>
            <a:endParaRPr lang="zh-CN" altLang="en-US" sz="1900" dirty="0">
              <a:ea typeface="黑体" panose="02010609060101010101" pitchFamily="49" charset="-122"/>
            </a:endParaRPr>
          </a:p>
          <a:p>
            <a:pPr>
              <a:lnSpc>
                <a:spcPct val="120000"/>
              </a:lnSpc>
              <a:spcBef>
                <a:spcPct val="10000"/>
              </a:spcBef>
            </a:pPr>
            <a:r>
              <a:rPr lang="zh-CN" altLang="en-US" sz="1900" dirty="0">
                <a:solidFill>
                  <a:srgbClr val="CC3300"/>
                </a:solidFill>
                <a:ea typeface="黑体" panose="02010609060101010101" pitchFamily="49" charset="-122"/>
              </a:rPr>
              <a:t>例如</a:t>
            </a:r>
            <a:r>
              <a:rPr lang="zh-CN" altLang="en-US" sz="1900" dirty="0" smtClean="0">
                <a:solidFill>
                  <a:srgbClr val="CC3300"/>
                </a:solidFill>
                <a:ea typeface="黑体" panose="02010609060101010101" pitchFamily="49" charset="-122"/>
              </a:rPr>
              <a:t>，对于循环</a:t>
            </a:r>
            <a:r>
              <a:rPr lang="zh-CN" altLang="en-US" sz="1900" dirty="0">
                <a:solidFill>
                  <a:srgbClr val="CC3300"/>
                </a:solidFill>
                <a:ea typeface="黑体" panose="02010609060101010101" pitchFamily="49" charset="-122"/>
              </a:rPr>
              <a:t>出口</a:t>
            </a:r>
            <a:r>
              <a:rPr lang="zh-CN" altLang="en-US" sz="1900" dirty="0" smtClean="0">
                <a:solidFill>
                  <a:srgbClr val="CC3300"/>
                </a:solidFill>
                <a:ea typeface="黑体" panose="02010609060101010101" pitchFamily="49" charset="-122"/>
              </a:rPr>
              <a:t>分支</a:t>
            </a:r>
            <a:r>
              <a:rPr lang="zh-CN" altLang="en-US" sz="1900" dirty="0">
                <a:solidFill>
                  <a:srgbClr val="CC3300"/>
                </a:solidFill>
                <a:ea typeface="黑体" panose="02010609060101010101" pitchFamily="49" charset="-122"/>
              </a:rPr>
              <a:t>指令</a:t>
            </a:r>
            <a:r>
              <a:rPr lang="zh-CN" altLang="en-US" sz="1900" dirty="0" smtClean="0">
                <a:solidFill>
                  <a:srgbClr val="CC3300"/>
                </a:solidFill>
                <a:ea typeface="黑体" panose="02010609060101010101" pitchFamily="49" charset="-122"/>
              </a:rPr>
              <a:t>，</a:t>
            </a:r>
            <a:r>
              <a:rPr lang="zh-CN" altLang="en-US" sz="1900" dirty="0">
                <a:solidFill>
                  <a:srgbClr val="CC3300"/>
                </a:solidFill>
                <a:ea typeface="黑体" panose="02010609060101010101" pitchFamily="49" charset="-122"/>
              </a:rPr>
              <a:t>第一次和最后一次会发生预测错误，因为循环的第一次和最后一次都会改变分支情况，而在循环中间的各次总是会发生分支，按上次的实际情况预测时，都不会错</a:t>
            </a:r>
            <a:r>
              <a:rPr lang="zh-CN" altLang="en-US" sz="1900" dirty="0" smtClean="0">
                <a:solidFill>
                  <a:srgbClr val="CC3300"/>
                </a:solidFill>
                <a:ea typeface="黑体" panose="02010609060101010101" pitchFamily="49" charset="-122"/>
              </a:rPr>
              <a:t>。</a:t>
            </a:r>
            <a:endParaRPr lang="zh-CN" altLang="en-US" sz="1900" dirty="0">
              <a:solidFill>
                <a:schemeClr val="accent2"/>
              </a:solidFill>
              <a:ea typeface="黑体" panose="02010609060101010101" pitchFamily="49" charset="-122"/>
            </a:endParaRPr>
          </a:p>
        </p:txBody>
      </p:sp>
    </p:spTree>
    <p:extLst>
      <p:ext uri="{BB962C8B-B14F-4D97-AF65-F5344CB8AC3E}">
        <p14:creationId xmlns:p14="http://schemas.microsoft.com/office/powerpoint/2010/main" val="363750377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8748"/>
                                        </p:tgtEl>
                                        <p:attrNameLst>
                                          <p:attrName>style.visibility</p:attrName>
                                        </p:attrNameLst>
                                      </p:cBhvr>
                                      <p:to>
                                        <p:strVal val="visible"/>
                                      </p:to>
                                    </p:set>
                                    <p:animEffect transition="in" filter="blinds(horizontal)">
                                      <p:cBhvr>
                                        <p:cTn id="7" dur="500"/>
                                        <p:tgtEl>
                                          <p:spTgt spid="3287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8751"/>
                                        </p:tgtEl>
                                        <p:attrNameLst>
                                          <p:attrName>style.visibility</p:attrName>
                                        </p:attrNameLst>
                                      </p:cBhvr>
                                      <p:to>
                                        <p:strVal val="visible"/>
                                      </p:to>
                                    </p:set>
                                    <p:animEffect transition="in" filter="blinds(horizontal)">
                                      <p:cBhvr>
                                        <p:cTn id="12" dur="500"/>
                                        <p:tgtEl>
                                          <p:spTgt spid="3287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8747"/>
                                        </p:tgtEl>
                                        <p:attrNameLst>
                                          <p:attrName>style.visibility</p:attrName>
                                        </p:attrNameLst>
                                      </p:cBhvr>
                                      <p:to>
                                        <p:strVal val="visible"/>
                                      </p:to>
                                    </p:set>
                                    <p:animEffect transition="in" filter="blinds(horizontal)">
                                      <p:cBhvr>
                                        <p:cTn id="17" dur="500"/>
                                        <p:tgtEl>
                                          <p:spTgt spid="3287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28707">
                                            <p:txEl>
                                              <p:pRg st="0" end="0"/>
                                            </p:txEl>
                                          </p:spTgt>
                                        </p:tgtEl>
                                        <p:attrNameLst>
                                          <p:attrName>style.visibility</p:attrName>
                                        </p:attrNameLst>
                                      </p:cBhvr>
                                      <p:to>
                                        <p:strVal val="visible"/>
                                      </p:to>
                                    </p:set>
                                    <p:animEffect transition="in" filter="blinds(horizontal)">
                                      <p:cBhvr>
                                        <p:cTn id="22" dur="500"/>
                                        <p:tgtEl>
                                          <p:spTgt spid="32870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28707">
                                            <p:txEl>
                                              <p:pRg st="1" end="1"/>
                                            </p:txEl>
                                          </p:spTgt>
                                        </p:tgtEl>
                                        <p:attrNameLst>
                                          <p:attrName>style.visibility</p:attrName>
                                        </p:attrNameLst>
                                      </p:cBhvr>
                                      <p:to>
                                        <p:strVal val="visible"/>
                                      </p:to>
                                    </p:set>
                                    <p:animEffect transition="in" filter="blinds(horizontal)">
                                      <p:cBhvr>
                                        <p:cTn id="27" dur="500"/>
                                        <p:tgtEl>
                                          <p:spTgt spid="328707">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28753"/>
                                        </p:tgtEl>
                                        <p:attrNameLst>
                                          <p:attrName>style.visibility</p:attrName>
                                        </p:attrNameLst>
                                      </p:cBhvr>
                                      <p:to>
                                        <p:strVal val="visible"/>
                                      </p:to>
                                    </p:set>
                                    <p:animEffect transition="in" filter="blinds(horizontal)">
                                      <p:cBhvr>
                                        <p:cTn id="32" dur="500"/>
                                        <p:tgtEl>
                                          <p:spTgt spid="32875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animEffect transition="in" filter="wipe(down)">
                                      <p:cBhvr>
                                        <p:cTn id="37" dur="500"/>
                                        <p:tgtEl>
                                          <p:spTgt spid="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xEl>
                                              <p:pRg st="1" end="1"/>
                                            </p:txEl>
                                          </p:spTgt>
                                        </p:tgtEl>
                                        <p:attrNameLst>
                                          <p:attrName>style.visibility</p:attrName>
                                        </p:attrNameLst>
                                      </p:cBhvr>
                                      <p:to>
                                        <p:strVal val="visible"/>
                                      </p:to>
                                    </p:set>
                                    <p:animEffect transition="in" filter="wipe(down)">
                                      <p:cBhvr>
                                        <p:cTn id="4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47" grpId="0" animBg="1"/>
      <p:bldP spid="328748" grpId="0" animBg="1"/>
      <p:bldP spid="328751" grpId="0" animBg="1"/>
      <p:bldP spid="328753" grpId="0"/>
      <p:bldP spid="2"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800100" y="203200"/>
            <a:ext cx="6862763" cy="372603"/>
          </a:xfrm>
        </p:spPr>
        <p:txBody>
          <a:bodyPr/>
          <a:lstStyle/>
          <a:p>
            <a:r>
              <a:rPr lang="zh-CN" altLang="en-US" dirty="0" smtClean="0">
                <a:ea typeface="宋体" panose="02010600030101010101" pitchFamily="2" charset="-122"/>
              </a:rPr>
              <a:t>例</a:t>
            </a:r>
            <a:r>
              <a:rPr lang="en-US" altLang="zh-CN" dirty="0" smtClean="0">
                <a:ea typeface="宋体" panose="02010600030101010101" pitchFamily="2" charset="-122"/>
              </a:rPr>
              <a:t>2</a:t>
            </a:r>
            <a:r>
              <a:rPr lang="zh-CN" altLang="en-US" dirty="0" smtClean="0">
                <a:ea typeface="宋体" panose="02010600030101010101" pitchFamily="2" charset="-122"/>
              </a:rPr>
              <a:t>：双重循环的一位动态预测</a:t>
            </a:r>
          </a:p>
        </p:txBody>
      </p:sp>
      <p:sp>
        <p:nvSpPr>
          <p:cNvPr id="140291" name="Rectangle 3"/>
          <p:cNvSpPr>
            <a:spLocks noGrp="1" noChangeArrowheads="1"/>
          </p:cNvSpPr>
          <p:nvPr>
            <p:ph type="body" idx="1"/>
          </p:nvPr>
        </p:nvSpPr>
        <p:spPr>
          <a:xfrm>
            <a:off x="246063" y="856886"/>
            <a:ext cx="2349500" cy="2838450"/>
          </a:xfrm>
          <a:noFill/>
          <a:ln w="12700">
            <a:solidFill>
              <a:schemeClr val="tx1"/>
            </a:solidFill>
            <a:miter lim="800000"/>
            <a:headEnd/>
            <a:tailEnd/>
          </a:ln>
        </p:spPr>
        <p:txBody>
          <a:bodyPr/>
          <a:lstStyle/>
          <a:p>
            <a:pPr>
              <a:buFont typeface="Times New Roman" panose="02020603050405020304" pitchFamily="18" charset="0"/>
              <a:buNone/>
            </a:pPr>
            <a:r>
              <a:rPr lang="en-US" altLang="zh-CN" dirty="0" err="1" smtClean="0">
                <a:ea typeface="宋体" panose="02010600030101010101" pitchFamily="2" charset="-122"/>
              </a:rPr>
              <a:t>int</a:t>
            </a:r>
            <a:r>
              <a:rPr lang="en-US" altLang="zh-CN" dirty="0" smtClean="0">
                <a:ea typeface="宋体" panose="02010600030101010101" pitchFamily="2" charset="-122"/>
              </a:rPr>
              <a:t> sum (</a:t>
            </a:r>
            <a:r>
              <a:rPr lang="en-US" altLang="zh-CN" dirty="0" err="1" smtClean="0">
                <a:ea typeface="宋体" panose="02010600030101010101" pitchFamily="2" charset="-122"/>
              </a:rPr>
              <a:t>int</a:t>
            </a:r>
            <a:r>
              <a:rPr lang="en-US" altLang="zh-CN" dirty="0" smtClean="0">
                <a:ea typeface="宋体" panose="02010600030101010101" pitchFamily="2" charset="-122"/>
              </a:rPr>
              <a:t> N)</a:t>
            </a:r>
          </a:p>
          <a:p>
            <a:pPr>
              <a:buFont typeface="Times New Roman" panose="02020603050405020304" pitchFamily="18" charset="0"/>
              <a:buNone/>
            </a:pPr>
            <a:r>
              <a:rPr lang="en-US" altLang="zh-CN" dirty="0" smtClean="0">
                <a:ea typeface="宋体" panose="02010600030101010101" pitchFamily="2" charset="-122"/>
              </a:rPr>
              <a:t>{</a:t>
            </a:r>
          </a:p>
          <a:p>
            <a:pPr>
              <a:buFont typeface="Times New Roman" panose="02020603050405020304" pitchFamily="18" charset="0"/>
              <a:buNone/>
            </a:pPr>
            <a:r>
              <a:rPr lang="en-US" altLang="zh-CN" dirty="0" err="1" smtClean="0">
                <a:ea typeface="宋体" panose="02010600030101010101" pitchFamily="2" charset="-122"/>
              </a:rPr>
              <a:t>int</a:t>
            </a:r>
            <a:r>
              <a:rPr lang="en-US" altLang="zh-CN" dirty="0" smtClean="0">
                <a:ea typeface="宋体" panose="02010600030101010101" pitchFamily="2" charset="-122"/>
              </a:rPr>
              <a:t> </a:t>
            </a:r>
            <a:r>
              <a:rPr lang="en-US" altLang="zh-CN" dirty="0" err="1" smtClean="0">
                <a:ea typeface="宋体" panose="02010600030101010101" pitchFamily="2" charset="-122"/>
              </a:rPr>
              <a:t>i</a:t>
            </a:r>
            <a:r>
              <a:rPr lang="en-US" altLang="zh-CN" dirty="0" smtClean="0">
                <a:ea typeface="宋体" panose="02010600030101010101" pitchFamily="2" charset="-122"/>
              </a:rPr>
              <a:t>, j, sum=0;</a:t>
            </a:r>
          </a:p>
          <a:p>
            <a:pPr>
              <a:buFont typeface="Times New Roman" panose="02020603050405020304" pitchFamily="18" charset="0"/>
              <a:buNone/>
            </a:pPr>
            <a:r>
              <a:rPr lang="en-US" altLang="zh-CN" dirty="0" smtClean="0">
                <a:ea typeface="宋体" panose="02010600030101010101" pitchFamily="2" charset="-122"/>
              </a:rPr>
              <a:t>for (</a:t>
            </a:r>
            <a:r>
              <a:rPr lang="en-US" altLang="zh-CN" dirty="0" err="1" smtClean="0">
                <a:ea typeface="宋体" panose="02010600030101010101" pitchFamily="2" charset="-122"/>
              </a:rPr>
              <a:t>i</a:t>
            </a:r>
            <a:r>
              <a:rPr lang="en-US" altLang="zh-CN" dirty="0" smtClean="0">
                <a:ea typeface="宋体" panose="02010600030101010101" pitchFamily="2" charset="-122"/>
              </a:rPr>
              <a:t>=0; </a:t>
            </a:r>
            <a:r>
              <a:rPr lang="en-US" altLang="zh-CN" dirty="0" err="1" smtClean="0">
                <a:ea typeface="宋体" panose="02010600030101010101" pitchFamily="2" charset="-122"/>
              </a:rPr>
              <a:t>i</a:t>
            </a:r>
            <a:r>
              <a:rPr lang="en-US" altLang="zh-CN" dirty="0" smtClean="0">
                <a:ea typeface="宋体" panose="02010600030101010101" pitchFamily="2" charset="-122"/>
              </a:rPr>
              <a:t> &lt; N; </a:t>
            </a:r>
            <a:r>
              <a:rPr lang="en-US" altLang="zh-CN" dirty="0" err="1" smtClean="0">
                <a:ea typeface="宋体" panose="02010600030101010101" pitchFamily="2" charset="-122"/>
              </a:rPr>
              <a:t>i</a:t>
            </a:r>
            <a:r>
              <a:rPr lang="en-US" altLang="zh-CN" dirty="0" smtClean="0">
                <a:ea typeface="宋体" panose="02010600030101010101" pitchFamily="2" charset="-122"/>
              </a:rPr>
              <a:t>++) </a:t>
            </a:r>
          </a:p>
          <a:p>
            <a:pPr>
              <a:buFont typeface="Times New Roman" panose="02020603050405020304" pitchFamily="18" charset="0"/>
              <a:buNone/>
            </a:pPr>
            <a:r>
              <a:rPr lang="en-US" altLang="zh-CN" dirty="0" smtClean="0">
                <a:ea typeface="宋体" panose="02010600030101010101" pitchFamily="2" charset="-122"/>
              </a:rPr>
              <a:t>    for (j=0; j &lt;N; </a:t>
            </a:r>
            <a:r>
              <a:rPr lang="en-US" altLang="zh-CN" dirty="0" err="1" smtClean="0">
                <a:ea typeface="宋体" panose="02010600030101010101" pitchFamily="2" charset="-122"/>
              </a:rPr>
              <a:t>j++</a:t>
            </a:r>
            <a:r>
              <a:rPr lang="en-US" altLang="zh-CN" dirty="0" smtClean="0">
                <a:ea typeface="宋体" panose="02010600030101010101" pitchFamily="2" charset="-122"/>
              </a:rPr>
              <a:t>) </a:t>
            </a:r>
          </a:p>
          <a:p>
            <a:pPr>
              <a:buFont typeface="Times New Roman" panose="02020603050405020304" pitchFamily="18" charset="0"/>
              <a:buNone/>
            </a:pPr>
            <a:r>
              <a:rPr lang="en-US" altLang="zh-CN" dirty="0" smtClean="0">
                <a:ea typeface="宋体" panose="02010600030101010101" pitchFamily="2" charset="-122"/>
              </a:rPr>
              <a:t>       sum=sum+1;</a:t>
            </a:r>
          </a:p>
          <a:p>
            <a:pPr>
              <a:buFont typeface="Times New Roman" panose="02020603050405020304" pitchFamily="18" charset="0"/>
              <a:buNone/>
            </a:pPr>
            <a:r>
              <a:rPr lang="en-US" altLang="zh-CN" dirty="0" smtClean="0">
                <a:ea typeface="宋体" panose="02010600030101010101" pitchFamily="2" charset="-122"/>
              </a:rPr>
              <a:t>return sum;</a:t>
            </a:r>
          </a:p>
          <a:p>
            <a:pPr>
              <a:buFont typeface="Times New Roman" panose="02020603050405020304" pitchFamily="18" charset="0"/>
              <a:buNone/>
            </a:pPr>
            <a:r>
              <a:rPr lang="en-US" altLang="zh-CN" dirty="0" smtClean="0">
                <a:ea typeface="宋体" panose="02010600030101010101" pitchFamily="2" charset="-122"/>
              </a:rPr>
              <a:t>}</a:t>
            </a:r>
          </a:p>
        </p:txBody>
      </p:sp>
      <p:sp>
        <p:nvSpPr>
          <p:cNvPr id="377860" name="Rectangle 4"/>
          <p:cNvSpPr>
            <a:spLocks noChangeArrowheads="1"/>
          </p:cNvSpPr>
          <p:nvPr/>
        </p:nvSpPr>
        <p:spPr bwMode="auto">
          <a:xfrm>
            <a:off x="3281363" y="628286"/>
            <a:ext cx="5676900" cy="32829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03200" indent="-203200">
              <a:spcBef>
                <a:spcPct val="30000"/>
              </a:spcBef>
              <a:buSzPct val="100000"/>
              <a:buFont typeface="Times New Roman" panose="02020603050405020304" pitchFamily="18" charset="0"/>
              <a:buChar char="°"/>
              <a:defRPr b="1">
                <a:solidFill>
                  <a:schemeClr val="tx1"/>
                </a:solidFill>
                <a:latin typeface="Arial" panose="020B0604020202020204" pitchFamily="34" charset="0"/>
              </a:defRPr>
            </a:lvl1pPr>
            <a:lvl2pPr marL="685800" indent="-190500">
              <a:lnSpc>
                <a:spcPct val="85000"/>
              </a:lnSpc>
              <a:spcBef>
                <a:spcPct val="40000"/>
              </a:spcBef>
              <a:buSzPct val="100000"/>
              <a:buChar char="•"/>
              <a:defRPr b="1">
                <a:solidFill>
                  <a:schemeClr val="accent2"/>
                </a:solidFill>
                <a:latin typeface="Arial" panose="020B0604020202020204" pitchFamily="34" charset="0"/>
              </a:defRPr>
            </a:lvl2pPr>
            <a:lvl3pPr marL="1257300" indent="-342900">
              <a:lnSpc>
                <a:spcPct val="85000"/>
              </a:lnSpc>
              <a:spcBef>
                <a:spcPct val="40000"/>
              </a:spcBef>
              <a:buSzPct val="100000"/>
              <a:buChar char="-"/>
              <a:defRPr b="1">
                <a:solidFill>
                  <a:srgbClr val="990000"/>
                </a:solidFill>
                <a:latin typeface="Arial" panose="020B0604020202020204" pitchFamily="34" charset="0"/>
              </a:defRPr>
            </a:lvl3pPr>
            <a:lvl4pPr marL="1714500" indent="-342900">
              <a:spcBef>
                <a:spcPct val="20000"/>
              </a:spcBef>
              <a:buChar char="–"/>
              <a:defRPr sz="2000">
                <a:solidFill>
                  <a:schemeClr val="tx1"/>
                </a:solidFill>
                <a:latin typeface="Times New Roman" panose="02020603050405020304" pitchFamily="18" charset="0"/>
              </a:defRPr>
            </a:lvl4pPr>
            <a:lvl5pPr marL="2171700" indent="-342900">
              <a:spcBef>
                <a:spcPct val="20000"/>
              </a:spcBef>
              <a:buChar char="»"/>
              <a:defRPr sz="2000">
                <a:solidFill>
                  <a:schemeClr val="tx1"/>
                </a:solidFill>
                <a:latin typeface="Times New Roman" panose="02020603050405020304" pitchFamily="18" charset="0"/>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0000"/>
              </a:lnSpc>
              <a:buFont typeface="Times New Roman" panose="02020603050405020304" pitchFamily="18" charset="0"/>
              <a:buNone/>
            </a:pPr>
            <a:r>
              <a:rPr lang="en-US" altLang="zh-CN" sz="1800">
                <a:ea typeface="宋体" panose="02010600030101010101" pitchFamily="2" charset="-122"/>
              </a:rPr>
              <a:t>… …</a:t>
            </a:r>
          </a:p>
          <a:p>
            <a:pPr>
              <a:lnSpc>
                <a:spcPct val="90000"/>
              </a:lnSpc>
              <a:buFont typeface="Times New Roman" panose="02020603050405020304" pitchFamily="18" charset="0"/>
              <a:buNone/>
            </a:pPr>
            <a:r>
              <a:rPr lang="en-US" altLang="zh-CN" sz="1800">
                <a:ea typeface="宋体" panose="02010600030101010101" pitchFamily="2" charset="-122"/>
              </a:rPr>
              <a:t>Loop-i:  </a:t>
            </a:r>
            <a:r>
              <a:rPr lang="en-US" altLang="zh-CN" sz="1800">
                <a:solidFill>
                  <a:schemeClr val="accent1"/>
                </a:solidFill>
                <a:ea typeface="宋体" panose="02010600030101010101" pitchFamily="2" charset="-122"/>
              </a:rPr>
              <a:t>beq $t1,$a0, exit-i</a:t>
            </a:r>
            <a:r>
              <a:rPr lang="en-US" altLang="zh-CN" sz="1800">
                <a:ea typeface="宋体" panose="02010600030101010101" pitchFamily="2" charset="-122"/>
              </a:rPr>
              <a:t>    # </a:t>
            </a:r>
            <a:r>
              <a:rPr lang="zh-CN" altLang="en-US" sz="1800">
                <a:ea typeface="黑体" panose="02010609060101010101" pitchFamily="49" charset="-122"/>
              </a:rPr>
              <a:t>若</a:t>
            </a:r>
            <a:r>
              <a:rPr lang="en-US" altLang="zh-CN" sz="1800">
                <a:ea typeface="黑体" panose="02010609060101010101" pitchFamily="49" charset="-122"/>
              </a:rPr>
              <a:t>( i=N)</a:t>
            </a:r>
            <a:r>
              <a:rPr lang="zh-CN" altLang="en-US" sz="1800">
                <a:ea typeface="黑体" panose="02010609060101010101" pitchFamily="49" charset="-122"/>
              </a:rPr>
              <a:t>则跳出外循环</a:t>
            </a:r>
            <a:r>
              <a:rPr lang="zh-CN" altLang="en-US" sz="1800">
                <a:ea typeface="宋体" panose="02010600030101010101" pitchFamily="2" charset="-122"/>
              </a:rPr>
              <a:t> </a:t>
            </a:r>
          </a:p>
          <a:p>
            <a:pPr>
              <a:lnSpc>
                <a:spcPct val="90000"/>
              </a:lnSpc>
              <a:buFont typeface="Times New Roman" panose="02020603050405020304" pitchFamily="18" charset="0"/>
              <a:buNone/>
            </a:pPr>
            <a:r>
              <a:rPr lang="en-US" altLang="zh-CN" sz="1800">
                <a:ea typeface="宋体" panose="02010600030101010101" pitchFamily="2" charset="-122"/>
              </a:rPr>
              <a:t>              add $t2, $zero, $zero  #j=0                </a:t>
            </a:r>
          </a:p>
          <a:p>
            <a:pPr>
              <a:lnSpc>
                <a:spcPct val="90000"/>
              </a:lnSpc>
              <a:buFont typeface="Times New Roman" panose="02020603050405020304" pitchFamily="18" charset="0"/>
              <a:buNone/>
            </a:pPr>
            <a:r>
              <a:rPr lang="en-US" altLang="zh-CN" sz="1800">
                <a:ea typeface="宋体" panose="02010600030101010101" pitchFamily="2" charset="-122"/>
              </a:rPr>
              <a:t>Loop-j:  </a:t>
            </a:r>
            <a:r>
              <a:rPr lang="en-US" altLang="zh-CN" sz="1800">
                <a:solidFill>
                  <a:schemeClr val="accent1"/>
                </a:solidFill>
                <a:ea typeface="宋体" panose="02010600030101010101" pitchFamily="2" charset="-122"/>
              </a:rPr>
              <a:t>beq $t2, $a0, exit-j</a:t>
            </a:r>
            <a:r>
              <a:rPr lang="en-US" altLang="zh-CN" sz="1800">
                <a:ea typeface="宋体" panose="02010600030101010101" pitchFamily="2" charset="-122"/>
              </a:rPr>
              <a:t>   </a:t>
            </a:r>
            <a:r>
              <a:rPr lang="en-US" altLang="zh-CN" sz="1800">
                <a:ea typeface="黑体" panose="02010609060101010101" pitchFamily="49" charset="-122"/>
              </a:rPr>
              <a:t># </a:t>
            </a:r>
            <a:r>
              <a:rPr lang="zh-CN" altLang="en-US" sz="1800">
                <a:ea typeface="黑体" panose="02010609060101010101" pitchFamily="49" charset="-122"/>
              </a:rPr>
              <a:t>若</a:t>
            </a:r>
            <a:r>
              <a:rPr lang="en-US" altLang="zh-CN" sz="1800">
                <a:ea typeface="黑体" panose="02010609060101010101" pitchFamily="49" charset="-122"/>
              </a:rPr>
              <a:t>(j=N)</a:t>
            </a:r>
            <a:r>
              <a:rPr lang="zh-CN" altLang="en-US" sz="1800">
                <a:ea typeface="黑体" panose="02010609060101010101" pitchFamily="49" charset="-122"/>
              </a:rPr>
              <a:t>则跳出内循环</a:t>
            </a:r>
          </a:p>
          <a:p>
            <a:pPr>
              <a:lnSpc>
                <a:spcPct val="90000"/>
              </a:lnSpc>
              <a:buFont typeface="Times New Roman" panose="02020603050405020304" pitchFamily="18" charset="0"/>
              <a:buNone/>
            </a:pPr>
            <a:r>
              <a:rPr lang="zh-CN" altLang="en-US" sz="1800">
                <a:ea typeface="宋体" panose="02010600030101010101" pitchFamily="2" charset="-122"/>
              </a:rPr>
              <a:t>	           </a:t>
            </a:r>
            <a:r>
              <a:rPr lang="en-US" altLang="zh-CN" sz="1800">
                <a:ea typeface="宋体" panose="02010600030101010101" pitchFamily="2" charset="-122"/>
              </a:rPr>
              <a:t>addi $t2, $t2, 1	     # j=j+1</a:t>
            </a:r>
          </a:p>
          <a:p>
            <a:pPr>
              <a:lnSpc>
                <a:spcPct val="90000"/>
              </a:lnSpc>
              <a:buFont typeface="Times New Roman" panose="02020603050405020304" pitchFamily="18" charset="0"/>
              <a:buNone/>
            </a:pPr>
            <a:r>
              <a:rPr lang="en-US" altLang="zh-CN" sz="1800">
                <a:ea typeface="宋体" panose="02010600030101010101" pitchFamily="2" charset="-122"/>
              </a:rPr>
              <a:t>  	           addi $t0, $t0, 1	     #sum=sum+1</a:t>
            </a:r>
          </a:p>
          <a:p>
            <a:pPr>
              <a:lnSpc>
                <a:spcPct val="90000"/>
              </a:lnSpc>
              <a:buFont typeface="Times New Roman" panose="02020603050405020304" pitchFamily="18" charset="0"/>
              <a:buNone/>
            </a:pPr>
            <a:r>
              <a:rPr lang="en-US" altLang="zh-CN" sz="1800">
                <a:ea typeface="宋体" panose="02010600030101010101" pitchFamily="2" charset="-122"/>
              </a:rPr>
              <a:t>	           j  Loop-j</a:t>
            </a:r>
          </a:p>
          <a:p>
            <a:pPr>
              <a:lnSpc>
                <a:spcPct val="90000"/>
              </a:lnSpc>
              <a:buFont typeface="Times New Roman" panose="02020603050405020304" pitchFamily="18" charset="0"/>
              <a:buNone/>
            </a:pPr>
            <a:r>
              <a:rPr lang="en-US" altLang="zh-CN" sz="1800">
                <a:ea typeface="宋体" panose="02010600030101010101" pitchFamily="2" charset="-122"/>
              </a:rPr>
              <a:t>exit-j:   addi $t1, $t1, 1	     # i=i +1</a:t>
            </a:r>
          </a:p>
          <a:p>
            <a:pPr>
              <a:lnSpc>
                <a:spcPct val="90000"/>
              </a:lnSpc>
              <a:buFont typeface="Times New Roman" panose="02020603050405020304" pitchFamily="18" charset="0"/>
              <a:buNone/>
            </a:pPr>
            <a:r>
              <a:rPr lang="en-US" altLang="zh-CN" sz="1800">
                <a:ea typeface="宋体" panose="02010600030101010101" pitchFamily="2" charset="-122"/>
              </a:rPr>
              <a:t>              j  Loop-i</a:t>
            </a:r>
          </a:p>
          <a:p>
            <a:pPr>
              <a:lnSpc>
                <a:spcPct val="90000"/>
              </a:lnSpc>
              <a:buFont typeface="Times New Roman" panose="02020603050405020304" pitchFamily="18" charset="0"/>
              <a:buNone/>
            </a:pPr>
            <a:r>
              <a:rPr lang="en-US" altLang="zh-CN" sz="1800">
                <a:ea typeface="宋体" panose="02010600030101010101" pitchFamily="2" charset="-122"/>
              </a:rPr>
              <a:t>exit-i:   … …</a:t>
            </a:r>
            <a:endParaRPr lang="zh-CN" altLang="en-US" sz="1800">
              <a:ea typeface="宋体" panose="02010600030101010101" pitchFamily="2" charset="-122"/>
            </a:endParaRPr>
          </a:p>
        </p:txBody>
      </p:sp>
      <p:sp>
        <p:nvSpPr>
          <p:cNvPr id="140293" name="AutoShape 5"/>
          <p:cNvSpPr>
            <a:spLocks noChangeArrowheads="1"/>
          </p:cNvSpPr>
          <p:nvPr/>
        </p:nvSpPr>
        <p:spPr bwMode="auto">
          <a:xfrm>
            <a:off x="2692400" y="1931623"/>
            <a:ext cx="508000" cy="673100"/>
          </a:xfrm>
          <a:prstGeom prst="rightArrow">
            <a:avLst>
              <a:gd name="adj1" fmla="val 50000"/>
              <a:gd name="adj2" fmla="val 25000"/>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77863" name="Rectangle 7"/>
          <p:cNvSpPr>
            <a:spLocks noChangeArrowheads="1"/>
          </p:cNvSpPr>
          <p:nvPr/>
        </p:nvSpPr>
        <p:spPr bwMode="auto">
          <a:xfrm>
            <a:off x="163512" y="4114608"/>
            <a:ext cx="50577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342900" indent="-342900">
              <a:buClr>
                <a:srgbClr val="C00000"/>
              </a:buClr>
              <a:buFont typeface="Wingdings" panose="05000000000000000000" pitchFamily="2" charset="2"/>
              <a:buChar char="ü"/>
            </a:pPr>
            <a:r>
              <a:rPr lang="zh-CN" altLang="en-US" sz="1900" dirty="0">
                <a:latin typeface="Arial" panose="020B0604020202020204" pitchFamily="34" charset="0"/>
                <a:ea typeface="黑体" panose="02010609060101010101" pitchFamily="49" charset="-122"/>
              </a:rPr>
              <a:t>外循环中的分支指令共执行</a:t>
            </a:r>
            <a:r>
              <a:rPr lang="en-US" altLang="zh-CN" sz="1900" dirty="0">
                <a:latin typeface="Arial" panose="020B0604020202020204" pitchFamily="34" charset="0"/>
                <a:ea typeface="黑体" panose="02010609060101010101" pitchFamily="49" charset="-122"/>
              </a:rPr>
              <a:t>N+1</a:t>
            </a:r>
            <a:r>
              <a:rPr lang="zh-CN" altLang="en-US" sz="1900" dirty="0" smtClean="0">
                <a:latin typeface="Arial" panose="020B0604020202020204" pitchFamily="34" charset="0"/>
                <a:ea typeface="黑体" panose="02010609060101010101" pitchFamily="49" charset="-122"/>
              </a:rPr>
              <a:t>次</a:t>
            </a:r>
            <a:endParaRPr lang="en-US" altLang="zh-CN" sz="1900" dirty="0" smtClean="0">
              <a:latin typeface="Arial" panose="020B0604020202020204" pitchFamily="34" charset="0"/>
              <a:ea typeface="黑体" panose="02010609060101010101" pitchFamily="49" charset="-122"/>
            </a:endParaRPr>
          </a:p>
          <a:p>
            <a:pPr marL="342900" indent="-342900">
              <a:buClr>
                <a:srgbClr val="C00000"/>
              </a:buClr>
              <a:buFont typeface="Wingdings" panose="05000000000000000000" pitchFamily="2" charset="2"/>
              <a:buChar char="ü"/>
            </a:pPr>
            <a:r>
              <a:rPr lang="zh-CN" altLang="en-US" sz="1900" dirty="0" smtClean="0">
                <a:latin typeface="Arial" panose="020B0604020202020204" pitchFamily="34" charset="0"/>
                <a:ea typeface="黑体" panose="02010609060101010101" pitchFamily="49" charset="-122"/>
              </a:rPr>
              <a:t>内</a:t>
            </a:r>
            <a:r>
              <a:rPr lang="zh-CN" altLang="en-US" sz="1900" dirty="0">
                <a:latin typeface="Arial" panose="020B0604020202020204" pitchFamily="34" charset="0"/>
                <a:ea typeface="黑体" panose="02010609060101010101" pitchFamily="49" charset="-122"/>
              </a:rPr>
              <a:t>循环中的分支指令共执行</a:t>
            </a:r>
            <a:r>
              <a:rPr lang="en-US" altLang="zh-CN" sz="1900" dirty="0">
                <a:latin typeface="Arial" panose="020B0604020202020204" pitchFamily="34" charset="0"/>
                <a:ea typeface="黑体" panose="02010609060101010101" pitchFamily="49" charset="-122"/>
              </a:rPr>
              <a:t>N×(N+1)</a:t>
            </a:r>
            <a:r>
              <a:rPr lang="zh-CN" altLang="en-US" sz="1900" dirty="0" smtClean="0">
                <a:latin typeface="Arial" panose="020B0604020202020204" pitchFamily="34" charset="0"/>
                <a:ea typeface="黑体" panose="02010609060101010101" pitchFamily="49" charset="-122"/>
              </a:rPr>
              <a:t>次</a:t>
            </a:r>
            <a:endParaRPr lang="zh-CN" altLang="en-US" sz="1900" dirty="0">
              <a:latin typeface="Arial" panose="020B0604020202020204" pitchFamily="34" charset="0"/>
              <a:ea typeface="黑体" panose="02010609060101010101" pitchFamily="49" charset="-122"/>
            </a:endParaRPr>
          </a:p>
        </p:txBody>
      </p:sp>
      <p:sp>
        <p:nvSpPr>
          <p:cNvPr id="377864" name="Rectangle 8"/>
          <p:cNvSpPr>
            <a:spLocks noChangeArrowheads="1"/>
          </p:cNvSpPr>
          <p:nvPr/>
        </p:nvSpPr>
        <p:spPr bwMode="auto">
          <a:xfrm>
            <a:off x="87464" y="4753584"/>
            <a:ext cx="8553450"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900" dirty="0">
                <a:latin typeface="Arial" panose="020B0604020202020204" pitchFamily="34" charset="0"/>
                <a:ea typeface="黑体" panose="02010609060101010101" pitchFamily="49" charset="-122"/>
              </a:rPr>
              <a:t>若预测位初始为</a:t>
            </a:r>
            <a:r>
              <a:rPr lang="en-US" altLang="zh-CN" sz="1900" dirty="0" smtClean="0">
                <a:latin typeface="Arial" panose="020B0604020202020204" pitchFamily="34" charset="0"/>
                <a:ea typeface="黑体" panose="02010609060101010101" pitchFamily="49" charset="-122"/>
              </a:rPr>
              <a:t>0</a:t>
            </a:r>
            <a:r>
              <a:rPr lang="zh-CN" altLang="en-US" sz="1900" dirty="0" smtClean="0">
                <a:latin typeface="Arial" panose="020B0604020202020204" pitchFamily="34" charset="0"/>
                <a:ea typeface="黑体" panose="02010609060101010101" pitchFamily="49" charset="-122"/>
              </a:rPr>
              <a:t>则</a:t>
            </a:r>
            <a:r>
              <a:rPr lang="en-US" altLang="zh-CN" sz="1900" dirty="0" smtClean="0">
                <a:latin typeface="Arial" panose="020B0604020202020204" pitchFamily="34" charset="0"/>
                <a:ea typeface="黑体" panose="02010609060101010101" pitchFamily="49" charset="-122"/>
              </a:rPr>
              <a:t>:</a:t>
            </a:r>
          </a:p>
          <a:p>
            <a:pPr marL="342900" indent="-342900">
              <a:buClr>
                <a:srgbClr val="C00000"/>
              </a:buClr>
              <a:buFont typeface="Wingdings" panose="05000000000000000000" pitchFamily="2" charset="2"/>
              <a:buChar char="ü"/>
            </a:pPr>
            <a:r>
              <a:rPr lang="zh-CN" altLang="en-US" sz="1900" dirty="0" smtClean="0">
                <a:latin typeface="Arial" panose="020B0604020202020204" pitchFamily="34" charset="0"/>
                <a:ea typeface="黑体" panose="02010609060101010101" pitchFamily="49" charset="-122"/>
              </a:rPr>
              <a:t>外</a:t>
            </a:r>
            <a:r>
              <a:rPr lang="zh-CN" altLang="en-US" sz="1900" dirty="0">
                <a:latin typeface="Arial" panose="020B0604020202020204" pitchFamily="34" charset="0"/>
                <a:ea typeface="黑体" panose="02010609060101010101" pitchFamily="49" charset="-122"/>
              </a:rPr>
              <a:t>循环只有最后一次预测错误</a:t>
            </a:r>
            <a:r>
              <a:rPr lang="zh-CN" altLang="en-US" sz="1900" dirty="0" smtClean="0">
                <a:latin typeface="Arial" panose="020B0604020202020204" pitchFamily="34" charset="0"/>
                <a:ea typeface="黑体" panose="02010609060101010101" pitchFamily="49" charset="-122"/>
              </a:rPr>
              <a:t>；</a:t>
            </a:r>
            <a:endParaRPr lang="en-US" altLang="zh-CN" sz="1900" dirty="0" smtClean="0">
              <a:latin typeface="Arial" panose="020B0604020202020204" pitchFamily="34" charset="0"/>
              <a:ea typeface="黑体" panose="02010609060101010101" pitchFamily="49" charset="-122"/>
            </a:endParaRPr>
          </a:p>
          <a:p>
            <a:pPr marL="342900" indent="-342900">
              <a:buClr>
                <a:srgbClr val="C00000"/>
              </a:buClr>
              <a:buFont typeface="Wingdings" panose="05000000000000000000" pitchFamily="2" charset="2"/>
              <a:buChar char="ü"/>
            </a:pPr>
            <a:r>
              <a:rPr lang="zh-CN" altLang="en-US" sz="1900" dirty="0" smtClean="0">
                <a:latin typeface="Arial" panose="020B0604020202020204" pitchFamily="34" charset="0"/>
                <a:ea typeface="黑体" panose="02010609060101010101" pitchFamily="49" charset="-122"/>
              </a:rPr>
              <a:t>内循环有</a:t>
            </a:r>
            <a:r>
              <a:rPr lang="en-US" altLang="zh-CN" sz="1900" dirty="0">
                <a:latin typeface="Arial" panose="020B0604020202020204" pitchFamily="34" charset="0"/>
                <a:ea typeface="黑体" panose="02010609060101010101" pitchFamily="49" charset="-122"/>
              </a:rPr>
              <a:t>1+2×(N–1)</a:t>
            </a:r>
            <a:r>
              <a:rPr lang="zh-CN" altLang="en-US" sz="1900" dirty="0">
                <a:latin typeface="Arial" panose="020B0604020202020204" pitchFamily="34" charset="0"/>
                <a:ea typeface="黑体" panose="02010609060101010101" pitchFamily="49" charset="-122"/>
              </a:rPr>
              <a:t>次预测</a:t>
            </a:r>
            <a:r>
              <a:rPr lang="zh-CN" altLang="en-US" sz="1900" dirty="0" smtClean="0">
                <a:latin typeface="Arial" panose="020B0604020202020204" pitchFamily="34" charset="0"/>
                <a:ea typeface="黑体" panose="02010609060101010101" pitchFamily="49" charset="-122"/>
              </a:rPr>
              <a:t>错误。第</a:t>
            </a:r>
            <a:r>
              <a:rPr lang="en-US" altLang="zh-CN" sz="1900" dirty="0" smtClean="0">
                <a:latin typeface="Arial" panose="020B0604020202020204" pitchFamily="34" charset="0"/>
                <a:ea typeface="黑体" panose="02010609060101010101" pitchFamily="49" charset="-122"/>
              </a:rPr>
              <a:t>1</a:t>
            </a:r>
            <a:r>
              <a:rPr lang="zh-CN" altLang="en-US" sz="1900" dirty="0" smtClean="0">
                <a:latin typeface="Arial" panose="020B0604020202020204" pitchFamily="34" charset="0"/>
                <a:ea typeface="黑体" panose="02010609060101010101" pitchFamily="49" charset="-122"/>
              </a:rPr>
              <a:t>次循环</a:t>
            </a:r>
            <a:r>
              <a:rPr lang="zh-CN" altLang="en-US" sz="1900" dirty="0">
                <a:latin typeface="Arial" panose="020B0604020202020204" pitchFamily="34" charset="0"/>
                <a:ea typeface="黑体" panose="02010609060101010101" pitchFamily="49" charset="-122"/>
              </a:rPr>
              <a:t>在</a:t>
            </a:r>
            <a:r>
              <a:rPr lang="zh-CN" altLang="en-US" sz="1900" dirty="0" smtClean="0">
                <a:latin typeface="Arial" panose="020B0604020202020204" pitchFamily="34" charset="0"/>
                <a:ea typeface="黑体" panose="02010609060101010101" pitchFamily="49" charset="-122"/>
              </a:rPr>
              <a:t>跳出时预测</a:t>
            </a:r>
            <a:r>
              <a:rPr lang="zh-CN" altLang="en-US" sz="1900" dirty="0">
                <a:latin typeface="Arial" panose="020B0604020202020204" pitchFamily="34" charset="0"/>
                <a:ea typeface="黑体" panose="02010609060101010101" pitchFamily="49" charset="-122"/>
              </a:rPr>
              <a:t>错，后面</a:t>
            </a:r>
            <a:r>
              <a:rPr lang="en-US" altLang="zh-CN" sz="1900" dirty="0">
                <a:latin typeface="Arial" panose="020B0604020202020204" pitchFamily="34" charset="0"/>
                <a:ea typeface="黑体" panose="02010609060101010101" pitchFamily="49" charset="-122"/>
              </a:rPr>
              <a:t>(N-1)</a:t>
            </a:r>
            <a:r>
              <a:rPr lang="zh-CN" altLang="en-US" sz="1900" dirty="0">
                <a:latin typeface="Arial" panose="020B0604020202020204" pitchFamily="34" charset="0"/>
                <a:ea typeface="黑体" panose="02010609060101010101" pitchFamily="49" charset="-122"/>
              </a:rPr>
              <a:t>次</a:t>
            </a:r>
            <a:r>
              <a:rPr lang="zh-CN" altLang="en-US" sz="1900" dirty="0" smtClean="0">
                <a:latin typeface="Arial" panose="020B0604020202020204" pitchFamily="34" charset="0"/>
                <a:ea typeface="黑体" panose="02010609060101010101" pitchFamily="49" charset="-122"/>
              </a:rPr>
              <a:t>循环进入和跳出时预测错。</a:t>
            </a:r>
            <a:endParaRPr lang="zh-CN" altLang="en-US" sz="1900" dirty="0">
              <a:latin typeface="Arial" panose="020B0604020202020204" pitchFamily="34" charset="0"/>
              <a:ea typeface="黑体" panose="02010609060101010101" pitchFamily="49" charset="-122"/>
            </a:endParaRPr>
          </a:p>
        </p:txBody>
      </p:sp>
      <p:sp>
        <p:nvSpPr>
          <p:cNvPr id="377865" name="Text Box 9"/>
          <p:cNvSpPr txBox="1">
            <a:spLocks noChangeArrowheads="1"/>
          </p:cNvSpPr>
          <p:nvPr/>
        </p:nvSpPr>
        <p:spPr bwMode="auto">
          <a:xfrm>
            <a:off x="5545786" y="6033335"/>
            <a:ext cx="2984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sz="2000" dirty="0">
                <a:solidFill>
                  <a:schemeClr val="accent1"/>
                </a:solidFill>
                <a:latin typeface="Arial" panose="020B0604020202020204" pitchFamily="34" charset="0"/>
                <a:ea typeface="黑体" panose="02010609060101010101" pitchFamily="49" charset="-122"/>
              </a:rPr>
              <a:t>N</a:t>
            </a:r>
            <a:r>
              <a:rPr lang="zh-CN" altLang="en-US" sz="2000" dirty="0">
                <a:solidFill>
                  <a:schemeClr val="accent1"/>
                </a:solidFill>
                <a:latin typeface="Arial" panose="020B0604020202020204" pitchFamily="34" charset="0"/>
                <a:ea typeface="黑体" panose="02010609060101010101" pitchFamily="49" charset="-122"/>
              </a:rPr>
              <a:t>越大预测准确率越高！</a:t>
            </a:r>
          </a:p>
        </p:txBody>
      </p:sp>
      <p:sp>
        <p:nvSpPr>
          <p:cNvPr id="377866" name="Text Box 10"/>
          <p:cNvSpPr txBox="1">
            <a:spLocks noChangeArrowheads="1"/>
          </p:cNvSpPr>
          <p:nvPr/>
        </p:nvSpPr>
        <p:spPr bwMode="auto">
          <a:xfrm>
            <a:off x="457642" y="5927346"/>
            <a:ext cx="4977516" cy="720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15000"/>
              </a:spcBef>
            </a:pPr>
            <a:r>
              <a:rPr lang="en-US" altLang="zh-CN" sz="1900" dirty="0">
                <a:solidFill>
                  <a:schemeClr val="accent2"/>
                </a:solidFill>
                <a:latin typeface="Arial" panose="020B0604020202020204" pitchFamily="34" charset="0"/>
                <a:ea typeface="黑体" panose="02010609060101010101" pitchFamily="49" charset="-122"/>
              </a:rPr>
              <a:t>N=10, </a:t>
            </a:r>
            <a:r>
              <a:rPr lang="zh-CN" altLang="en-US" sz="1900" dirty="0" smtClean="0">
                <a:solidFill>
                  <a:schemeClr val="accent2"/>
                </a:solidFill>
                <a:latin typeface="Arial" panose="020B0604020202020204" pitchFamily="34" charset="0"/>
                <a:ea typeface="黑体" panose="02010609060101010101" pitchFamily="49" charset="-122"/>
              </a:rPr>
              <a:t>内外循环准确率分别为</a:t>
            </a:r>
            <a:r>
              <a:rPr lang="en-US" altLang="zh-CN" sz="1900" dirty="0" smtClean="0">
                <a:solidFill>
                  <a:schemeClr val="accent2"/>
                </a:solidFill>
                <a:latin typeface="Arial" panose="020B0604020202020204" pitchFamily="34" charset="0"/>
                <a:ea typeface="黑体" panose="02010609060101010101" pitchFamily="49" charset="-122"/>
              </a:rPr>
              <a:t>82.7%</a:t>
            </a:r>
            <a:r>
              <a:rPr lang="zh-CN" altLang="en-US" sz="1900" dirty="0">
                <a:solidFill>
                  <a:schemeClr val="accent2"/>
                </a:solidFill>
                <a:latin typeface="Arial" panose="020B0604020202020204" pitchFamily="34" charset="0"/>
                <a:ea typeface="黑体" panose="02010609060101010101" pitchFamily="49" charset="-122"/>
              </a:rPr>
              <a:t>和</a:t>
            </a:r>
            <a:r>
              <a:rPr lang="en-US" altLang="zh-CN" sz="1900" dirty="0" smtClean="0">
                <a:solidFill>
                  <a:schemeClr val="accent2"/>
                </a:solidFill>
                <a:latin typeface="Arial" panose="020B0604020202020204" pitchFamily="34" charset="0"/>
                <a:ea typeface="黑体" panose="02010609060101010101" pitchFamily="49" charset="-122"/>
              </a:rPr>
              <a:t>90.9</a:t>
            </a:r>
            <a:r>
              <a:rPr lang="en-US" altLang="zh-CN" sz="1900" dirty="0">
                <a:solidFill>
                  <a:schemeClr val="accent2"/>
                </a:solidFill>
                <a:latin typeface="Arial" panose="020B0604020202020204" pitchFamily="34" charset="0"/>
                <a:ea typeface="黑体" panose="02010609060101010101" pitchFamily="49" charset="-122"/>
              </a:rPr>
              <a:t>%</a:t>
            </a:r>
          </a:p>
          <a:p>
            <a:pPr>
              <a:spcBef>
                <a:spcPct val="15000"/>
              </a:spcBef>
            </a:pPr>
            <a:r>
              <a:rPr lang="en-US" altLang="zh-CN" sz="1900" dirty="0">
                <a:solidFill>
                  <a:schemeClr val="accent2"/>
                </a:solidFill>
                <a:latin typeface="Arial" panose="020B0604020202020204" pitchFamily="34" charset="0"/>
                <a:ea typeface="黑体" panose="02010609060101010101" pitchFamily="49" charset="-122"/>
              </a:rPr>
              <a:t>N=100, </a:t>
            </a:r>
            <a:r>
              <a:rPr lang="zh-CN" altLang="en-US" sz="1900" dirty="0" smtClean="0">
                <a:solidFill>
                  <a:schemeClr val="accent2"/>
                </a:solidFill>
                <a:latin typeface="Arial" panose="020B0604020202020204" pitchFamily="34" charset="0"/>
                <a:ea typeface="黑体" panose="02010609060101010101" pitchFamily="49" charset="-122"/>
              </a:rPr>
              <a:t>则分别为</a:t>
            </a:r>
            <a:r>
              <a:rPr lang="en-US" altLang="zh-CN" sz="1900" dirty="0" smtClean="0">
                <a:solidFill>
                  <a:schemeClr val="accent2"/>
                </a:solidFill>
                <a:latin typeface="Arial" panose="020B0604020202020204" pitchFamily="34" charset="0"/>
                <a:ea typeface="黑体" panose="02010609060101010101" pitchFamily="49" charset="-122"/>
              </a:rPr>
              <a:t>98%</a:t>
            </a:r>
            <a:r>
              <a:rPr lang="zh-CN" altLang="en-US" sz="1900" dirty="0">
                <a:solidFill>
                  <a:schemeClr val="accent2"/>
                </a:solidFill>
                <a:latin typeface="Arial" panose="020B0604020202020204" pitchFamily="34" charset="0"/>
                <a:ea typeface="黑体" panose="02010609060101010101" pitchFamily="49" charset="-122"/>
              </a:rPr>
              <a:t>和</a:t>
            </a:r>
            <a:r>
              <a:rPr lang="en-US" altLang="zh-CN" sz="1900" dirty="0" smtClean="0">
                <a:solidFill>
                  <a:schemeClr val="accent2"/>
                </a:solidFill>
                <a:latin typeface="Arial" panose="020B0604020202020204" pitchFamily="34" charset="0"/>
                <a:ea typeface="黑体" panose="02010609060101010101" pitchFamily="49" charset="-122"/>
              </a:rPr>
              <a:t>99%</a:t>
            </a:r>
            <a:endParaRPr lang="en-US" altLang="zh-CN" sz="1900" dirty="0">
              <a:solidFill>
                <a:schemeClr val="accent2"/>
              </a:solidFill>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255130018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7860"/>
                                        </p:tgtEl>
                                        <p:attrNameLst>
                                          <p:attrName>style.visibility</p:attrName>
                                        </p:attrNameLst>
                                      </p:cBhvr>
                                      <p:to>
                                        <p:strVal val="visible"/>
                                      </p:to>
                                    </p:set>
                                    <p:animEffect transition="in" filter="blinds(horizontal)">
                                      <p:cBhvr>
                                        <p:cTn id="7" dur="500"/>
                                        <p:tgtEl>
                                          <p:spTgt spid="3778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7863"/>
                                        </p:tgtEl>
                                        <p:attrNameLst>
                                          <p:attrName>style.visibility</p:attrName>
                                        </p:attrNameLst>
                                      </p:cBhvr>
                                      <p:to>
                                        <p:strVal val="visible"/>
                                      </p:to>
                                    </p:set>
                                    <p:animEffect transition="in" filter="blinds(horizontal)">
                                      <p:cBhvr>
                                        <p:cTn id="12" dur="500"/>
                                        <p:tgtEl>
                                          <p:spTgt spid="3778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7864"/>
                                        </p:tgtEl>
                                        <p:attrNameLst>
                                          <p:attrName>style.visibility</p:attrName>
                                        </p:attrNameLst>
                                      </p:cBhvr>
                                      <p:to>
                                        <p:strVal val="visible"/>
                                      </p:to>
                                    </p:set>
                                    <p:animEffect transition="in" filter="blinds(horizontal)">
                                      <p:cBhvr>
                                        <p:cTn id="17" dur="500"/>
                                        <p:tgtEl>
                                          <p:spTgt spid="37786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7866"/>
                                        </p:tgtEl>
                                        <p:attrNameLst>
                                          <p:attrName>style.visibility</p:attrName>
                                        </p:attrNameLst>
                                      </p:cBhvr>
                                      <p:to>
                                        <p:strVal val="visible"/>
                                      </p:to>
                                    </p:set>
                                    <p:animEffect transition="in" filter="blinds(horizontal)">
                                      <p:cBhvr>
                                        <p:cTn id="22" dur="500"/>
                                        <p:tgtEl>
                                          <p:spTgt spid="37786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7865"/>
                                        </p:tgtEl>
                                        <p:attrNameLst>
                                          <p:attrName>style.visibility</p:attrName>
                                        </p:attrNameLst>
                                      </p:cBhvr>
                                      <p:to>
                                        <p:strVal val="visible"/>
                                      </p:to>
                                    </p:set>
                                    <p:animEffect transition="in" filter="blinds(horizontal)">
                                      <p:cBhvr>
                                        <p:cTn id="27" dur="500"/>
                                        <p:tgtEl>
                                          <p:spTgt spid="3778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0" grpId="0" animBg="1"/>
      <p:bldP spid="377863" grpId="0"/>
      <p:bldP spid="377864" grpId="0"/>
      <p:bldP spid="377865" grpId="0"/>
      <p:bldP spid="37786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80FEA9D-90DB-44DA-BD0D-BD09A3728776}"/>
              </a:ext>
            </a:extLst>
          </p:cNvPr>
          <p:cNvSpPr>
            <a:spLocks noGrp="1" noChangeArrowheads="1"/>
          </p:cNvSpPr>
          <p:nvPr>
            <p:ph type="title"/>
          </p:nvPr>
        </p:nvSpPr>
        <p:spPr>
          <a:xfrm>
            <a:off x="933450" y="107994"/>
            <a:ext cx="7162800" cy="411075"/>
          </a:xfrm>
          <a:noFill/>
        </p:spPr>
        <p:txBody>
          <a:bodyPr lIns="90488" tIns="44450" rIns="90488" bIns="44450" anchor="ctr"/>
          <a:lstStyle/>
          <a:p>
            <a:r>
              <a:rPr lang="zh-CN" altLang="en-US" dirty="0" smtClean="0">
                <a:ea typeface="宋体" panose="02010600030101010101" pitchFamily="2" charset="-122"/>
              </a:rPr>
              <a:t>非流水线方式</a:t>
            </a:r>
            <a:r>
              <a:rPr lang="en-US" altLang="zh-CN" dirty="0" smtClean="0">
                <a:ea typeface="宋体" panose="02010600030101010101" pitchFamily="2" charset="-122"/>
              </a:rPr>
              <a:t>--Sequential </a:t>
            </a:r>
            <a:r>
              <a:rPr lang="en-US" altLang="zh-CN" dirty="0">
                <a:ea typeface="宋体" panose="02010600030101010101" pitchFamily="2" charset="-122"/>
              </a:rPr>
              <a:t>Laundry（</a:t>
            </a:r>
            <a:r>
              <a:rPr lang="zh-CN" altLang="en-US" dirty="0">
                <a:ea typeface="宋体" panose="02010600030101010101" pitchFamily="2" charset="-122"/>
              </a:rPr>
              <a:t>串行方式）</a:t>
            </a:r>
          </a:p>
        </p:txBody>
      </p:sp>
      <p:sp>
        <p:nvSpPr>
          <p:cNvPr id="104451" name="Rectangle 3">
            <a:extLst>
              <a:ext uri="{FF2B5EF4-FFF2-40B4-BE49-F238E27FC236}">
                <a16:creationId xmlns:a16="http://schemas.microsoft.com/office/drawing/2014/main" id="{57E74D69-D880-4651-8B76-B76552811408}"/>
              </a:ext>
            </a:extLst>
          </p:cNvPr>
          <p:cNvSpPr>
            <a:spLocks noGrp="1" noChangeArrowheads="1"/>
          </p:cNvSpPr>
          <p:nvPr>
            <p:ph type="body" idx="1"/>
          </p:nvPr>
        </p:nvSpPr>
        <p:spPr>
          <a:xfrm>
            <a:off x="0" y="5353050"/>
            <a:ext cx="8923338" cy="1193800"/>
          </a:xfrm>
          <a:noFill/>
        </p:spPr>
        <p:txBody>
          <a:bodyPr lIns="90488" tIns="44450" rIns="90488" bIns="44450"/>
          <a:lstStyle/>
          <a:p>
            <a:pPr marL="342900" indent="-342900">
              <a:spcBef>
                <a:spcPct val="20000"/>
              </a:spcBef>
            </a:pPr>
            <a:r>
              <a:rPr lang="zh-CN" altLang="en-US" sz="2200" dirty="0">
                <a:ea typeface="黑体" panose="02010609060101010101" pitchFamily="49" charset="-122"/>
              </a:rPr>
              <a:t>串行方式下，</a:t>
            </a:r>
            <a:r>
              <a:rPr lang="en-US" altLang="zh-CN" sz="2200" dirty="0">
                <a:ea typeface="黑体" panose="02010609060101010101" pitchFamily="49" charset="-122"/>
              </a:rPr>
              <a:t> 4 </a:t>
            </a:r>
            <a:r>
              <a:rPr lang="zh-CN" altLang="en-US" sz="2200" dirty="0">
                <a:ea typeface="黑体" panose="02010609060101010101" pitchFamily="49" charset="-122"/>
              </a:rPr>
              <a:t>批衣服需要花费 </a:t>
            </a:r>
            <a:r>
              <a:rPr lang="en-US" altLang="zh-CN" sz="2200" dirty="0">
                <a:ea typeface="黑体" panose="02010609060101010101" pitchFamily="49" charset="-122"/>
              </a:rPr>
              <a:t>6 </a:t>
            </a:r>
            <a:r>
              <a:rPr lang="zh-CN" altLang="en-US" sz="2200" dirty="0">
                <a:ea typeface="黑体" panose="02010609060101010101" pitchFamily="49" charset="-122"/>
              </a:rPr>
              <a:t>小时（</a:t>
            </a:r>
            <a:r>
              <a:rPr lang="en-US" altLang="zh-CN" sz="2200" dirty="0">
                <a:solidFill>
                  <a:schemeClr val="accent2"/>
                </a:solidFill>
                <a:ea typeface="黑体" panose="02010609060101010101" pitchFamily="49" charset="-122"/>
              </a:rPr>
              <a:t>4x(30+40+20)=360</a:t>
            </a:r>
            <a:r>
              <a:rPr lang="zh-CN" altLang="en-US" sz="2200" dirty="0">
                <a:solidFill>
                  <a:schemeClr val="accent2"/>
                </a:solidFill>
                <a:ea typeface="黑体" panose="02010609060101010101" pitchFamily="49" charset="-122"/>
              </a:rPr>
              <a:t>分钟</a:t>
            </a:r>
            <a:r>
              <a:rPr lang="zh-CN" altLang="en-US" sz="2200" dirty="0">
                <a:ea typeface="黑体" panose="02010609060101010101" pitchFamily="49" charset="-122"/>
              </a:rPr>
              <a:t>）</a:t>
            </a:r>
          </a:p>
          <a:p>
            <a:pPr marL="342900" indent="-342900">
              <a:spcBef>
                <a:spcPct val="20000"/>
              </a:spcBef>
            </a:pPr>
            <a:r>
              <a:rPr lang="en-US" altLang="zh-CN" sz="2200" dirty="0">
                <a:ea typeface="黑体" panose="02010609060101010101" pitchFamily="49" charset="-122"/>
              </a:rPr>
              <a:t>N</a:t>
            </a:r>
            <a:r>
              <a:rPr lang="zh-CN" altLang="en-US" sz="2200" dirty="0">
                <a:ea typeface="黑体" panose="02010609060101010101" pitchFamily="49" charset="-122"/>
              </a:rPr>
              <a:t>批衣服，需花费的时间为</a:t>
            </a:r>
            <a:r>
              <a:rPr lang="en-US" altLang="zh-CN" sz="2200" dirty="0" err="1">
                <a:ea typeface="黑体" panose="02010609060101010101" pitchFamily="49" charset="-122"/>
              </a:rPr>
              <a:t>Nx</a:t>
            </a:r>
            <a:r>
              <a:rPr lang="en-US" altLang="zh-CN" sz="2200" dirty="0">
                <a:ea typeface="黑体" panose="02010609060101010101" pitchFamily="49" charset="-122"/>
              </a:rPr>
              <a:t>(30+40+20) = 90N</a:t>
            </a:r>
            <a:endParaRPr lang="zh-CN" altLang="en-US" sz="2200" dirty="0">
              <a:ea typeface="黑体" panose="02010609060101010101" pitchFamily="49" charset="-122"/>
            </a:endParaRPr>
          </a:p>
          <a:p>
            <a:pPr marL="342900" indent="-342900">
              <a:spcBef>
                <a:spcPct val="20000"/>
              </a:spcBef>
            </a:pPr>
            <a:r>
              <a:rPr lang="zh-CN" altLang="en-US" sz="2200" dirty="0">
                <a:solidFill>
                  <a:srgbClr val="FF0000"/>
                </a:solidFill>
                <a:ea typeface="黑体" panose="02010609060101010101" pitchFamily="49" charset="-122"/>
              </a:rPr>
              <a:t>如果用流水线方式洗衣服，则花多少时间呢</a:t>
            </a:r>
            <a:r>
              <a:rPr lang="en-US" altLang="zh-CN" sz="2200" dirty="0">
                <a:solidFill>
                  <a:srgbClr val="FF0000"/>
                </a:solidFill>
                <a:ea typeface="黑体" panose="02010609060101010101" pitchFamily="49" charset="-122"/>
              </a:rPr>
              <a:t>? </a:t>
            </a:r>
          </a:p>
        </p:txBody>
      </p:sp>
      <p:grpSp>
        <p:nvGrpSpPr>
          <p:cNvPr id="21508" name="Group 4">
            <a:extLst>
              <a:ext uri="{FF2B5EF4-FFF2-40B4-BE49-F238E27FC236}">
                <a16:creationId xmlns:a16="http://schemas.microsoft.com/office/drawing/2014/main" id="{C1032E3F-4F00-4113-B13D-4BA39229F831}"/>
              </a:ext>
            </a:extLst>
          </p:cNvPr>
          <p:cNvGrpSpPr>
            <a:grpSpLocks/>
          </p:cNvGrpSpPr>
          <p:nvPr/>
        </p:nvGrpSpPr>
        <p:grpSpPr bwMode="auto">
          <a:xfrm>
            <a:off x="844550" y="2386013"/>
            <a:ext cx="522288" cy="534987"/>
            <a:chOff x="532" y="1620"/>
            <a:chExt cx="329" cy="337"/>
          </a:xfrm>
        </p:grpSpPr>
        <p:sp>
          <p:nvSpPr>
            <p:cNvPr id="21647" name="Freeform 5">
              <a:extLst>
                <a:ext uri="{FF2B5EF4-FFF2-40B4-BE49-F238E27FC236}">
                  <a16:creationId xmlns:a16="http://schemas.microsoft.com/office/drawing/2014/main" id="{CDFBC084-3C6D-4001-B7C4-0B46AD981F2D}"/>
                </a:ext>
              </a:extLst>
            </p:cNvPr>
            <p:cNvSpPr>
              <a:spLocks/>
            </p:cNvSpPr>
            <p:nvPr/>
          </p:nvSpPr>
          <p:spPr bwMode="auto">
            <a:xfrm>
              <a:off x="532" y="1620"/>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648" name="Rectangle 6">
              <a:extLst>
                <a:ext uri="{FF2B5EF4-FFF2-40B4-BE49-F238E27FC236}">
                  <a16:creationId xmlns:a16="http://schemas.microsoft.com/office/drawing/2014/main" id="{2FCC1B8F-C207-49E1-85EB-DFC5863B07A9}"/>
                </a:ext>
              </a:extLst>
            </p:cNvPr>
            <p:cNvSpPr>
              <a:spLocks noChangeArrowheads="1"/>
            </p:cNvSpPr>
            <p:nvPr/>
          </p:nvSpPr>
          <p:spPr bwMode="auto">
            <a:xfrm>
              <a:off x="583" y="1671"/>
              <a:ext cx="253"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2400">
                  <a:latin typeface="Arial" panose="020B0604020202020204" pitchFamily="34" charset="0"/>
                  <a:ea typeface="宋体" panose="02010600030101010101" pitchFamily="2" charset="-122"/>
                </a:rPr>
                <a:t>A</a:t>
              </a:r>
            </a:p>
          </p:txBody>
        </p:sp>
      </p:grpSp>
      <p:grpSp>
        <p:nvGrpSpPr>
          <p:cNvPr id="21509" name="Group 7">
            <a:extLst>
              <a:ext uri="{FF2B5EF4-FFF2-40B4-BE49-F238E27FC236}">
                <a16:creationId xmlns:a16="http://schemas.microsoft.com/office/drawing/2014/main" id="{AA1BB44D-60F4-43C8-AA51-0EB72741C2C1}"/>
              </a:ext>
            </a:extLst>
          </p:cNvPr>
          <p:cNvGrpSpPr>
            <a:grpSpLocks/>
          </p:cNvGrpSpPr>
          <p:nvPr/>
        </p:nvGrpSpPr>
        <p:grpSpPr bwMode="auto">
          <a:xfrm>
            <a:off x="831850" y="3211513"/>
            <a:ext cx="522288" cy="534987"/>
            <a:chOff x="524" y="2140"/>
            <a:chExt cx="329" cy="337"/>
          </a:xfrm>
        </p:grpSpPr>
        <p:sp>
          <p:nvSpPr>
            <p:cNvPr id="21645" name="Freeform 8">
              <a:extLst>
                <a:ext uri="{FF2B5EF4-FFF2-40B4-BE49-F238E27FC236}">
                  <a16:creationId xmlns:a16="http://schemas.microsoft.com/office/drawing/2014/main" id="{940CCC67-3A8F-4748-826C-17A313EF6A6A}"/>
                </a:ext>
              </a:extLst>
            </p:cNvPr>
            <p:cNvSpPr>
              <a:spLocks/>
            </p:cNvSpPr>
            <p:nvPr/>
          </p:nvSpPr>
          <p:spPr bwMode="auto">
            <a:xfrm>
              <a:off x="524" y="2140"/>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646" name="Rectangle 9">
              <a:extLst>
                <a:ext uri="{FF2B5EF4-FFF2-40B4-BE49-F238E27FC236}">
                  <a16:creationId xmlns:a16="http://schemas.microsoft.com/office/drawing/2014/main" id="{4CEBDFD2-5ABD-458B-8CC3-FF03B42D6DA1}"/>
                </a:ext>
              </a:extLst>
            </p:cNvPr>
            <p:cNvSpPr>
              <a:spLocks noChangeArrowheads="1"/>
            </p:cNvSpPr>
            <p:nvPr/>
          </p:nvSpPr>
          <p:spPr bwMode="auto">
            <a:xfrm>
              <a:off x="575" y="2191"/>
              <a:ext cx="253"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2400">
                  <a:latin typeface="Arial" panose="020B0604020202020204" pitchFamily="34" charset="0"/>
                  <a:ea typeface="宋体" panose="02010600030101010101" pitchFamily="2" charset="-122"/>
                </a:rPr>
                <a:t>B</a:t>
              </a:r>
            </a:p>
          </p:txBody>
        </p:sp>
      </p:grpSp>
      <p:grpSp>
        <p:nvGrpSpPr>
          <p:cNvPr id="21510" name="Group 10">
            <a:extLst>
              <a:ext uri="{FF2B5EF4-FFF2-40B4-BE49-F238E27FC236}">
                <a16:creationId xmlns:a16="http://schemas.microsoft.com/office/drawing/2014/main" id="{14E6D273-AFDD-4CE8-8DCC-DF4048DD48CC}"/>
              </a:ext>
            </a:extLst>
          </p:cNvPr>
          <p:cNvGrpSpPr>
            <a:grpSpLocks/>
          </p:cNvGrpSpPr>
          <p:nvPr/>
        </p:nvGrpSpPr>
        <p:grpSpPr bwMode="auto">
          <a:xfrm>
            <a:off x="806450" y="3948113"/>
            <a:ext cx="522288" cy="534987"/>
            <a:chOff x="508" y="2604"/>
            <a:chExt cx="329" cy="337"/>
          </a:xfrm>
        </p:grpSpPr>
        <p:sp>
          <p:nvSpPr>
            <p:cNvPr id="21643" name="Freeform 11">
              <a:extLst>
                <a:ext uri="{FF2B5EF4-FFF2-40B4-BE49-F238E27FC236}">
                  <a16:creationId xmlns:a16="http://schemas.microsoft.com/office/drawing/2014/main" id="{8B4A9B2F-F450-4407-980A-B8E690B16A49}"/>
                </a:ext>
              </a:extLst>
            </p:cNvPr>
            <p:cNvSpPr>
              <a:spLocks/>
            </p:cNvSpPr>
            <p:nvPr/>
          </p:nvSpPr>
          <p:spPr bwMode="auto">
            <a:xfrm>
              <a:off x="508" y="2604"/>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644" name="Rectangle 12">
              <a:extLst>
                <a:ext uri="{FF2B5EF4-FFF2-40B4-BE49-F238E27FC236}">
                  <a16:creationId xmlns:a16="http://schemas.microsoft.com/office/drawing/2014/main" id="{ACEC7AFF-94CF-415B-BD31-5E3ECA3A568B}"/>
                </a:ext>
              </a:extLst>
            </p:cNvPr>
            <p:cNvSpPr>
              <a:spLocks noChangeArrowheads="1"/>
            </p:cNvSpPr>
            <p:nvPr/>
          </p:nvSpPr>
          <p:spPr bwMode="auto">
            <a:xfrm>
              <a:off x="559" y="2655"/>
              <a:ext cx="253"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2400">
                  <a:latin typeface="Arial" panose="020B0604020202020204" pitchFamily="34" charset="0"/>
                  <a:ea typeface="宋体" panose="02010600030101010101" pitchFamily="2" charset="-122"/>
                </a:rPr>
                <a:t>C</a:t>
              </a:r>
            </a:p>
          </p:txBody>
        </p:sp>
      </p:grpSp>
      <p:grpSp>
        <p:nvGrpSpPr>
          <p:cNvPr id="21511" name="Group 13">
            <a:extLst>
              <a:ext uri="{FF2B5EF4-FFF2-40B4-BE49-F238E27FC236}">
                <a16:creationId xmlns:a16="http://schemas.microsoft.com/office/drawing/2014/main" id="{3E7145FA-9D5E-4743-AC30-E57BA3453611}"/>
              </a:ext>
            </a:extLst>
          </p:cNvPr>
          <p:cNvGrpSpPr>
            <a:grpSpLocks/>
          </p:cNvGrpSpPr>
          <p:nvPr/>
        </p:nvGrpSpPr>
        <p:grpSpPr bwMode="auto">
          <a:xfrm>
            <a:off x="793750" y="4697413"/>
            <a:ext cx="522288" cy="534987"/>
            <a:chOff x="500" y="3076"/>
            <a:chExt cx="329" cy="337"/>
          </a:xfrm>
        </p:grpSpPr>
        <p:sp>
          <p:nvSpPr>
            <p:cNvPr id="21641" name="Freeform 14">
              <a:extLst>
                <a:ext uri="{FF2B5EF4-FFF2-40B4-BE49-F238E27FC236}">
                  <a16:creationId xmlns:a16="http://schemas.microsoft.com/office/drawing/2014/main" id="{C17C69E3-5EF2-4C7C-BF85-3DFAB448501D}"/>
                </a:ext>
              </a:extLst>
            </p:cNvPr>
            <p:cNvSpPr>
              <a:spLocks/>
            </p:cNvSpPr>
            <p:nvPr/>
          </p:nvSpPr>
          <p:spPr bwMode="auto">
            <a:xfrm>
              <a:off x="500" y="3076"/>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642" name="Rectangle 15">
              <a:extLst>
                <a:ext uri="{FF2B5EF4-FFF2-40B4-BE49-F238E27FC236}">
                  <a16:creationId xmlns:a16="http://schemas.microsoft.com/office/drawing/2014/main" id="{6EB95D04-9322-439B-88E6-D872FFAA0433}"/>
                </a:ext>
              </a:extLst>
            </p:cNvPr>
            <p:cNvSpPr>
              <a:spLocks noChangeArrowheads="1"/>
            </p:cNvSpPr>
            <p:nvPr/>
          </p:nvSpPr>
          <p:spPr bwMode="auto">
            <a:xfrm>
              <a:off x="551" y="3127"/>
              <a:ext cx="253"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2400">
                  <a:latin typeface="Arial" panose="020B0604020202020204" pitchFamily="34" charset="0"/>
                  <a:ea typeface="宋体" panose="02010600030101010101" pitchFamily="2" charset="-122"/>
                </a:rPr>
                <a:t>D</a:t>
              </a:r>
            </a:p>
          </p:txBody>
        </p:sp>
      </p:grpSp>
      <p:sp>
        <p:nvSpPr>
          <p:cNvPr id="21512" name="Rectangle 16">
            <a:extLst>
              <a:ext uri="{FF2B5EF4-FFF2-40B4-BE49-F238E27FC236}">
                <a16:creationId xmlns:a16="http://schemas.microsoft.com/office/drawing/2014/main" id="{D900B1FF-0830-42A8-9085-7B8AC3E15646}"/>
              </a:ext>
            </a:extLst>
          </p:cNvPr>
          <p:cNvSpPr>
            <a:spLocks noChangeArrowheads="1"/>
          </p:cNvSpPr>
          <p:nvPr/>
        </p:nvSpPr>
        <p:spPr bwMode="auto">
          <a:xfrm>
            <a:off x="1477963" y="1895475"/>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2400">
                <a:latin typeface="Arial" panose="020B0604020202020204" pitchFamily="34" charset="0"/>
                <a:ea typeface="宋体" panose="02010600030101010101" pitchFamily="2" charset="-122"/>
              </a:rPr>
              <a:t>30</a:t>
            </a:r>
          </a:p>
        </p:txBody>
      </p:sp>
      <p:grpSp>
        <p:nvGrpSpPr>
          <p:cNvPr id="21513" name="Group 17">
            <a:extLst>
              <a:ext uri="{FF2B5EF4-FFF2-40B4-BE49-F238E27FC236}">
                <a16:creationId xmlns:a16="http://schemas.microsoft.com/office/drawing/2014/main" id="{3021B3FE-666C-4E23-8C61-AFE0FFDB3D76}"/>
              </a:ext>
            </a:extLst>
          </p:cNvPr>
          <p:cNvGrpSpPr>
            <a:grpSpLocks/>
          </p:cNvGrpSpPr>
          <p:nvPr/>
        </p:nvGrpSpPr>
        <p:grpSpPr bwMode="auto">
          <a:xfrm>
            <a:off x="1511300" y="1884363"/>
            <a:ext cx="1498600" cy="0"/>
            <a:chOff x="952" y="1304"/>
            <a:chExt cx="944" cy="0"/>
          </a:xfrm>
        </p:grpSpPr>
        <p:sp>
          <p:nvSpPr>
            <p:cNvPr id="21638" name="Line 18">
              <a:extLst>
                <a:ext uri="{FF2B5EF4-FFF2-40B4-BE49-F238E27FC236}">
                  <a16:creationId xmlns:a16="http://schemas.microsoft.com/office/drawing/2014/main" id="{74295F1B-F271-49FD-A839-9CA465A83ECB}"/>
                </a:ext>
              </a:extLst>
            </p:cNvPr>
            <p:cNvSpPr>
              <a:spLocks noChangeShapeType="1"/>
            </p:cNvSpPr>
            <p:nvPr/>
          </p:nvSpPr>
          <p:spPr bwMode="auto">
            <a:xfrm>
              <a:off x="952" y="1304"/>
              <a:ext cx="288" cy="0"/>
            </a:xfrm>
            <a:prstGeom prst="line">
              <a:avLst/>
            </a:prstGeom>
            <a:noFill/>
            <a:ln w="50800">
              <a:solidFill>
                <a:srgbClr val="F6BF6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39" name="Line 19">
              <a:extLst>
                <a:ext uri="{FF2B5EF4-FFF2-40B4-BE49-F238E27FC236}">
                  <a16:creationId xmlns:a16="http://schemas.microsoft.com/office/drawing/2014/main" id="{3E1FC0D6-FC76-4B0C-869A-AB893FD4673A}"/>
                </a:ext>
              </a:extLst>
            </p:cNvPr>
            <p:cNvSpPr>
              <a:spLocks noChangeShapeType="1"/>
            </p:cNvSpPr>
            <p:nvPr/>
          </p:nvSpPr>
          <p:spPr bwMode="auto">
            <a:xfrm>
              <a:off x="1280" y="1304"/>
              <a:ext cx="360" cy="0"/>
            </a:xfrm>
            <a:prstGeom prst="line">
              <a:avLst/>
            </a:prstGeom>
            <a:noFill/>
            <a:ln w="50800">
              <a:solidFill>
                <a:srgbClr val="A2C1F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40" name="Line 20">
              <a:extLst>
                <a:ext uri="{FF2B5EF4-FFF2-40B4-BE49-F238E27FC236}">
                  <a16:creationId xmlns:a16="http://schemas.microsoft.com/office/drawing/2014/main" id="{4E2188D3-F46D-4352-A1C3-D331310D8DE6}"/>
                </a:ext>
              </a:extLst>
            </p:cNvPr>
            <p:cNvSpPr>
              <a:spLocks noChangeShapeType="1"/>
            </p:cNvSpPr>
            <p:nvPr/>
          </p:nvSpPr>
          <p:spPr bwMode="auto">
            <a:xfrm>
              <a:off x="1680" y="1304"/>
              <a:ext cx="216" cy="0"/>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514" name="Rectangle 21">
            <a:extLst>
              <a:ext uri="{FF2B5EF4-FFF2-40B4-BE49-F238E27FC236}">
                <a16:creationId xmlns:a16="http://schemas.microsoft.com/office/drawing/2014/main" id="{BB5A4127-E2C7-46D1-AF75-FF7DC1535390}"/>
              </a:ext>
            </a:extLst>
          </p:cNvPr>
          <p:cNvSpPr>
            <a:spLocks noChangeArrowheads="1"/>
          </p:cNvSpPr>
          <p:nvPr/>
        </p:nvSpPr>
        <p:spPr bwMode="auto">
          <a:xfrm>
            <a:off x="2062163" y="1895475"/>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2400">
                <a:latin typeface="Arial" panose="020B0604020202020204" pitchFamily="34" charset="0"/>
                <a:ea typeface="宋体" panose="02010600030101010101" pitchFamily="2" charset="-122"/>
              </a:rPr>
              <a:t>40</a:t>
            </a:r>
          </a:p>
        </p:txBody>
      </p:sp>
      <p:sp>
        <p:nvSpPr>
          <p:cNvPr id="21515" name="Rectangle 22">
            <a:extLst>
              <a:ext uri="{FF2B5EF4-FFF2-40B4-BE49-F238E27FC236}">
                <a16:creationId xmlns:a16="http://schemas.microsoft.com/office/drawing/2014/main" id="{6415854F-3374-4DCD-A306-77ACB0188236}"/>
              </a:ext>
            </a:extLst>
          </p:cNvPr>
          <p:cNvSpPr>
            <a:spLocks noChangeArrowheads="1"/>
          </p:cNvSpPr>
          <p:nvPr/>
        </p:nvSpPr>
        <p:spPr bwMode="auto">
          <a:xfrm>
            <a:off x="2582863" y="1895475"/>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2400">
                <a:latin typeface="Arial" panose="020B0604020202020204" pitchFamily="34" charset="0"/>
                <a:ea typeface="宋体" panose="02010600030101010101" pitchFamily="2" charset="-122"/>
              </a:rPr>
              <a:t>20</a:t>
            </a:r>
          </a:p>
        </p:txBody>
      </p:sp>
      <p:sp>
        <p:nvSpPr>
          <p:cNvPr id="21516" name="Line 23">
            <a:extLst>
              <a:ext uri="{FF2B5EF4-FFF2-40B4-BE49-F238E27FC236}">
                <a16:creationId xmlns:a16="http://schemas.microsoft.com/office/drawing/2014/main" id="{FB0E0061-1848-4D43-8101-1021E0247E31}"/>
              </a:ext>
            </a:extLst>
          </p:cNvPr>
          <p:cNvSpPr>
            <a:spLocks noChangeShapeType="1"/>
          </p:cNvSpPr>
          <p:nvPr/>
        </p:nvSpPr>
        <p:spPr bwMode="auto">
          <a:xfrm>
            <a:off x="2006600" y="1712913"/>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7" name="Line 24">
            <a:extLst>
              <a:ext uri="{FF2B5EF4-FFF2-40B4-BE49-F238E27FC236}">
                <a16:creationId xmlns:a16="http://schemas.microsoft.com/office/drawing/2014/main" id="{A2A64B2F-5226-4935-AA21-5D4B74E01610}"/>
              </a:ext>
            </a:extLst>
          </p:cNvPr>
          <p:cNvSpPr>
            <a:spLocks noChangeShapeType="1"/>
          </p:cNvSpPr>
          <p:nvPr/>
        </p:nvSpPr>
        <p:spPr bwMode="auto">
          <a:xfrm>
            <a:off x="2641600" y="1712913"/>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8" name="Line 25">
            <a:extLst>
              <a:ext uri="{FF2B5EF4-FFF2-40B4-BE49-F238E27FC236}">
                <a16:creationId xmlns:a16="http://schemas.microsoft.com/office/drawing/2014/main" id="{90111F73-A004-4CCD-B329-388FA449E7D9}"/>
              </a:ext>
            </a:extLst>
          </p:cNvPr>
          <p:cNvSpPr>
            <a:spLocks noChangeShapeType="1"/>
          </p:cNvSpPr>
          <p:nvPr/>
        </p:nvSpPr>
        <p:spPr bwMode="auto">
          <a:xfrm>
            <a:off x="3048000" y="1712913"/>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9" name="Rectangle 26">
            <a:extLst>
              <a:ext uri="{FF2B5EF4-FFF2-40B4-BE49-F238E27FC236}">
                <a16:creationId xmlns:a16="http://schemas.microsoft.com/office/drawing/2014/main" id="{CE6D296D-EAC6-431B-842E-863EB735ADF7}"/>
              </a:ext>
            </a:extLst>
          </p:cNvPr>
          <p:cNvSpPr>
            <a:spLocks noChangeArrowheads="1"/>
          </p:cNvSpPr>
          <p:nvPr/>
        </p:nvSpPr>
        <p:spPr bwMode="auto">
          <a:xfrm>
            <a:off x="3052763" y="1895475"/>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2400">
                <a:latin typeface="Arial" panose="020B0604020202020204" pitchFamily="34" charset="0"/>
                <a:ea typeface="宋体" panose="02010600030101010101" pitchFamily="2" charset="-122"/>
              </a:rPr>
              <a:t>30</a:t>
            </a:r>
          </a:p>
        </p:txBody>
      </p:sp>
      <p:grpSp>
        <p:nvGrpSpPr>
          <p:cNvPr id="21520" name="Group 27">
            <a:extLst>
              <a:ext uri="{FF2B5EF4-FFF2-40B4-BE49-F238E27FC236}">
                <a16:creationId xmlns:a16="http://schemas.microsoft.com/office/drawing/2014/main" id="{5C5677DA-C728-45E1-9A4D-759243A9239B}"/>
              </a:ext>
            </a:extLst>
          </p:cNvPr>
          <p:cNvGrpSpPr>
            <a:grpSpLocks/>
          </p:cNvGrpSpPr>
          <p:nvPr/>
        </p:nvGrpSpPr>
        <p:grpSpPr bwMode="auto">
          <a:xfrm>
            <a:off x="3086100" y="1884363"/>
            <a:ext cx="1498600" cy="0"/>
            <a:chOff x="1944" y="1304"/>
            <a:chExt cx="944" cy="0"/>
          </a:xfrm>
        </p:grpSpPr>
        <p:sp>
          <p:nvSpPr>
            <p:cNvPr id="21635" name="Line 28">
              <a:extLst>
                <a:ext uri="{FF2B5EF4-FFF2-40B4-BE49-F238E27FC236}">
                  <a16:creationId xmlns:a16="http://schemas.microsoft.com/office/drawing/2014/main" id="{C6A3D070-1D8F-49E4-A27B-9108D493B8C5}"/>
                </a:ext>
              </a:extLst>
            </p:cNvPr>
            <p:cNvSpPr>
              <a:spLocks noChangeShapeType="1"/>
            </p:cNvSpPr>
            <p:nvPr/>
          </p:nvSpPr>
          <p:spPr bwMode="auto">
            <a:xfrm>
              <a:off x="1944" y="1304"/>
              <a:ext cx="288" cy="0"/>
            </a:xfrm>
            <a:prstGeom prst="line">
              <a:avLst/>
            </a:prstGeom>
            <a:noFill/>
            <a:ln w="50800">
              <a:solidFill>
                <a:srgbClr val="F6BF6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36" name="Line 29">
              <a:extLst>
                <a:ext uri="{FF2B5EF4-FFF2-40B4-BE49-F238E27FC236}">
                  <a16:creationId xmlns:a16="http://schemas.microsoft.com/office/drawing/2014/main" id="{A675217D-9985-4E3F-8A72-D3057B37C2B3}"/>
                </a:ext>
              </a:extLst>
            </p:cNvPr>
            <p:cNvSpPr>
              <a:spLocks noChangeShapeType="1"/>
            </p:cNvSpPr>
            <p:nvPr/>
          </p:nvSpPr>
          <p:spPr bwMode="auto">
            <a:xfrm>
              <a:off x="2272" y="1304"/>
              <a:ext cx="360" cy="0"/>
            </a:xfrm>
            <a:prstGeom prst="line">
              <a:avLst/>
            </a:prstGeom>
            <a:noFill/>
            <a:ln w="50800">
              <a:solidFill>
                <a:srgbClr val="A2C1F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37" name="Line 30">
              <a:extLst>
                <a:ext uri="{FF2B5EF4-FFF2-40B4-BE49-F238E27FC236}">
                  <a16:creationId xmlns:a16="http://schemas.microsoft.com/office/drawing/2014/main" id="{0FABF3A9-F528-484A-98C1-418C7C08C61E}"/>
                </a:ext>
              </a:extLst>
            </p:cNvPr>
            <p:cNvSpPr>
              <a:spLocks noChangeShapeType="1"/>
            </p:cNvSpPr>
            <p:nvPr/>
          </p:nvSpPr>
          <p:spPr bwMode="auto">
            <a:xfrm>
              <a:off x="2672" y="1304"/>
              <a:ext cx="216" cy="0"/>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521" name="Rectangle 31">
            <a:extLst>
              <a:ext uri="{FF2B5EF4-FFF2-40B4-BE49-F238E27FC236}">
                <a16:creationId xmlns:a16="http://schemas.microsoft.com/office/drawing/2014/main" id="{5402CA04-1EA8-4C92-82F7-21CE196376D5}"/>
              </a:ext>
            </a:extLst>
          </p:cNvPr>
          <p:cNvSpPr>
            <a:spLocks noChangeArrowheads="1"/>
          </p:cNvSpPr>
          <p:nvPr/>
        </p:nvSpPr>
        <p:spPr bwMode="auto">
          <a:xfrm>
            <a:off x="3636963" y="1895475"/>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2400">
                <a:latin typeface="Arial" panose="020B0604020202020204" pitchFamily="34" charset="0"/>
                <a:ea typeface="宋体" panose="02010600030101010101" pitchFamily="2" charset="-122"/>
              </a:rPr>
              <a:t>40</a:t>
            </a:r>
          </a:p>
        </p:txBody>
      </p:sp>
      <p:sp>
        <p:nvSpPr>
          <p:cNvPr id="21522" name="Rectangle 32">
            <a:extLst>
              <a:ext uri="{FF2B5EF4-FFF2-40B4-BE49-F238E27FC236}">
                <a16:creationId xmlns:a16="http://schemas.microsoft.com/office/drawing/2014/main" id="{DF6DA912-7E5C-4DC4-8623-BDEE1846733E}"/>
              </a:ext>
            </a:extLst>
          </p:cNvPr>
          <p:cNvSpPr>
            <a:spLocks noChangeArrowheads="1"/>
          </p:cNvSpPr>
          <p:nvPr/>
        </p:nvSpPr>
        <p:spPr bwMode="auto">
          <a:xfrm>
            <a:off x="4157663" y="1895475"/>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2400">
                <a:latin typeface="Arial" panose="020B0604020202020204" pitchFamily="34" charset="0"/>
                <a:ea typeface="宋体" panose="02010600030101010101" pitchFamily="2" charset="-122"/>
              </a:rPr>
              <a:t>20</a:t>
            </a:r>
          </a:p>
        </p:txBody>
      </p:sp>
      <p:sp>
        <p:nvSpPr>
          <p:cNvPr id="21523" name="Line 33">
            <a:extLst>
              <a:ext uri="{FF2B5EF4-FFF2-40B4-BE49-F238E27FC236}">
                <a16:creationId xmlns:a16="http://schemas.microsoft.com/office/drawing/2014/main" id="{8058EC25-D937-4F8F-ADFC-4A5856D565B5}"/>
              </a:ext>
            </a:extLst>
          </p:cNvPr>
          <p:cNvSpPr>
            <a:spLocks noChangeShapeType="1"/>
          </p:cNvSpPr>
          <p:nvPr/>
        </p:nvSpPr>
        <p:spPr bwMode="auto">
          <a:xfrm>
            <a:off x="3581400" y="1712913"/>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4" name="Line 34">
            <a:extLst>
              <a:ext uri="{FF2B5EF4-FFF2-40B4-BE49-F238E27FC236}">
                <a16:creationId xmlns:a16="http://schemas.microsoft.com/office/drawing/2014/main" id="{59CFA9A9-8CDE-41B8-B59A-ABD2D1F9F9E6}"/>
              </a:ext>
            </a:extLst>
          </p:cNvPr>
          <p:cNvSpPr>
            <a:spLocks noChangeShapeType="1"/>
          </p:cNvSpPr>
          <p:nvPr/>
        </p:nvSpPr>
        <p:spPr bwMode="auto">
          <a:xfrm>
            <a:off x="4216400" y="1712913"/>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5" name="Line 35">
            <a:extLst>
              <a:ext uri="{FF2B5EF4-FFF2-40B4-BE49-F238E27FC236}">
                <a16:creationId xmlns:a16="http://schemas.microsoft.com/office/drawing/2014/main" id="{9FE2B818-FA6B-4A75-8F21-4DBD54E62933}"/>
              </a:ext>
            </a:extLst>
          </p:cNvPr>
          <p:cNvSpPr>
            <a:spLocks noChangeShapeType="1"/>
          </p:cNvSpPr>
          <p:nvPr/>
        </p:nvSpPr>
        <p:spPr bwMode="auto">
          <a:xfrm>
            <a:off x="4622800" y="1712913"/>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6" name="Rectangle 36">
            <a:extLst>
              <a:ext uri="{FF2B5EF4-FFF2-40B4-BE49-F238E27FC236}">
                <a16:creationId xmlns:a16="http://schemas.microsoft.com/office/drawing/2014/main" id="{1A5DF4F6-4EF4-4119-A95A-99B783D79A13}"/>
              </a:ext>
            </a:extLst>
          </p:cNvPr>
          <p:cNvSpPr>
            <a:spLocks noChangeArrowheads="1"/>
          </p:cNvSpPr>
          <p:nvPr/>
        </p:nvSpPr>
        <p:spPr bwMode="auto">
          <a:xfrm>
            <a:off x="4627563" y="1895475"/>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2400">
                <a:latin typeface="Arial" panose="020B0604020202020204" pitchFamily="34" charset="0"/>
                <a:ea typeface="宋体" panose="02010600030101010101" pitchFamily="2" charset="-122"/>
              </a:rPr>
              <a:t>30</a:t>
            </a:r>
          </a:p>
        </p:txBody>
      </p:sp>
      <p:grpSp>
        <p:nvGrpSpPr>
          <p:cNvPr id="21527" name="Group 37">
            <a:extLst>
              <a:ext uri="{FF2B5EF4-FFF2-40B4-BE49-F238E27FC236}">
                <a16:creationId xmlns:a16="http://schemas.microsoft.com/office/drawing/2014/main" id="{CBA00324-5F14-4C67-A6BE-9786CC397DAE}"/>
              </a:ext>
            </a:extLst>
          </p:cNvPr>
          <p:cNvGrpSpPr>
            <a:grpSpLocks/>
          </p:cNvGrpSpPr>
          <p:nvPr/>
        </p:nvGrpSpPr>
        <p:grpSpPr bwMode="auto">
          <a:xfrm>
            <a:off x="4660900" y="1884363"/>
            <a:ext cx="1498600" cy="0"/>
            <a:chOff x="2936" y="1304"/>
            <a:chExt cx="944" cy="0"/>
          </a:xfrm>
        </p:grpSpPr>
        <p:sp>
          <p:nvSpPr>
            <p:cNvPr id="21632" name="Line 38">
              <a:extLst>
                <a:ext uri="{FF2B5EF4-FFF2-40B4-BE49-F238E27FC236}">
                  <a16:creationId xmlns:a16="http://schemas.microsoft.com/office/drawing/2014/main" id="{0DFAACDB-7FE6-4A08-BA0A-35DFF6EED7E7}"/>
                </a:ext>
              </a:extLst>
            </p:cNvPr>
            <p:cNvSpPr>
              <a:spLocks noChangeShapeType="1"/>
            </p:cNvSpPr>
            <p:nvPr/>
          </p:nvSpPr>
          <p:spPr bwMode="auto">
            <a:xfrm>
              <a:off x="2936" y="1304"/>
              <a:ext cx="288" cy="0"/>
            </a:xfrm>
            <a:prstGeom prst="line">
              <a:avLst/>
            </a:prstGeom>
            <a:noFill/>
            <a:ln w="50800">
              <a:solidFill>
                <a:srgbClr val="F6BF6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33" name="Line 39">
              <a:extLst>
                <a:ext uri="{FF2B5EF4-FFF2-40B4-BE49-F238E27FC236}">
                  <a16:creationId xmlns:a16="http://schemas.microsoft.com/office/drawing/2014/main" id="{5D4741E5-1FCF-4220-9F9B-71CBDBAA0D17}"/>
                </a:ext>
              </a:extLst>
            </p:cNvPr>
            <p:cNvSpPr>
              <a:spLocks noChangeShapeType="1"/>
            </p:cNvSpPr>
            <p:nvPr/>
          </p:nvSpPr>
          <p:spPr bwMode="auto">
            <a:xfrm>
              <a:off x="3264" y="1304"/>
              <a:ext cx="360" cy="0"/>
            </a:xfrm>
            <a:prstGeom prst="line">
              <a:avLst/>
            </a:prstGeom>
            <a:noFill/>
            <a:ln w="50800">
              <a:solidFill>
                <a:srgbClr val="A2C1F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34" name="Line 40">
              <a:extLst>
                <a:ext uri="{FF2B5EF4-FFF2-40B4-BE49-F238E27FC236}">
                  <a16:creationId xmlns:a16="http://schemas.microsoft.com/office/drawing/2014/main" id="{1B721847-1183-44B7-8652-8E01024C1270}"/>
                </a:ext>
              </a:extLst>
            </p:cNvPr>
            <p:cNvSpPr>
              <a:spLocks noChangeShapeType="1"/>
            </p:cNvSpPr>
            <p:nvPr/>
          </p:nvSpPr>
          <p:spPr bwMode="auto">
            <a:xfrm>
              <a:off x="3664" y="1304"/>
              <a:ext cx="216" cy="0"/>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528" name="Rectangle 41">
            <a:extLst>
              <a:ext uri="{FF2B5EF4-FFF2-40B4-BE49-F238E27FC236}">
                <a16:creationId xmlns:a16="http://schemas.microsoft.com/office/drawing/2014/main" id="{E3A03D1E-1D13-4F8D-879D-59100989F43D}"/>
              </a:ext>
            </a:extLst>
          </p:cNvPr>
          <p:cNvSpPr>
            <a:spLocks noChangeArrowheads="1"/>
          </p:cNvSpPr>
          <p:nvPr/>
        </p:nvSpPr>
        <p:spPr bwMode="auto">
          <a:xfrm>
            <a:off x="5211763" y="1895475"/>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2400">
                <a:latin typeface="Arial" panose="020B0604020202020204" pitchFamily="34" charset="0"/>
                <a:ea typeface="宋体" panose="02010600030101010101" pitchFamily="2" charset="-122"/>
              </a:rPr>
              <a:t>40</a:t>
            </a:r>
          </a:p>
        </p:txBody>
      </p:sp>
      <p:sp>
        <p:nvSpPr>
          <p:cNvPr id="21529" name="Rectangle 42">
            <a:extLst>
              <a:ext uri="{FF2B5EF4-FFF2-40B4-BE49-F238E27FC236}">
                <a16:creationId xmlns:a16="http://schemas.microsoft.com/office/drawing/2014/main" id="{6AB76C28-43DD-434E-84DA-98BD894E8FFD}"/>
              </a:ext>
            </a:extLst>
          </p:cNvPr>
          <p:cNvSpPr>
            <a:spLocks noChangeArrowheads="1"/>
          </p:cNvSpPr>
          <p:nvPr/>
        </p:nvSpPr>
        <p:spPr bwMode="auto">
          <a:xfrm>
            <a:off x="5732463" y="1895475"/>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2400">
                <a:latin typeface="Arial" panose="020B0604020202020204" pitchFamily="34" charset="0"/>
                <a:ea typeface="宋体" panose="02010600030101010101" pitchFamily="2" charset="-122"/>
              </a:rPr>
              <a:t>20</a:t>
            </a:r>
          </a:p>
        </p:txBody>
      </p:sp>
      <p:sp>
        <p:nvSpPr>
          <p:cNvPr id="21530" name="Line 43">
            <a:extLst>
              <a:ext uri="{FF2B5EF4-FFF2-40B4-BE49-F238E27FC236}">
                <a16:creationId xmlns:a16="http://schemas.microsoft.com/office/drawing/2014/main" id="{F94A1859-77E9-4FFC-99F9-12CB07306470}"/>
              </a:ext>
            </a:extLst>
          </p:cNvPr>
          <p:cNvSpPr>
            <a:spLocks noChangeShapeType="1"/>
          </p:cNvSpPr>
          <p:nvPr/>
        </p:nvSpPr>
        <p:spPr bwMode="auto">
          <a:xfrm>
            <a:off x="5156200" y="1712913"/>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1" name="Line 44">
            <a:extLst>
              <a:ext uri="{FF2B5EF4-FFF2-40B4-BE49-F238E27FC236}">
                <a16:creationId xmlns:a16="http://schemas.microsoft.com/office/drawing/2014/main" id="{B853F353-AC1A-405A-9B05-D8DAF3300A74}"/>
              </a:ext>
            </a:extLst>
          </p:cNvPr>
          <p:cNvSpPr>
            <a:spLocks noChangeShapeType="1"/>
          </p:cNvSpPr>
          <p:nvPr/>
        </p:nvSpPr>
        <p:spPr bwMode="auto">
          <a:xfrm>
            <a:off x="5791200" y="1712913"/>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2" name="Line 45">
            <a:extLst>
              <a:ext uri="{FF2B5EF4-FFF2-40B4-BE49-F238E27FC236}">
                <a16:creationId xmlns:a16="http://schemas.microsoft.com/office/drawing/2014/main" id="{074D84E7-87DF-443D-A35A-C2A532801AE1}"/>
              </a:ext>
            </a:extLst>
          </p:cNvPr>
          <p:cNvSpPr>
            <a:spLocks noChangeShapeType="1"/>
          </p:cNvSpPr>
          <p:nvPr/>
        </p:nvSpPr>
        <p:spPr bwMode="auto">
          <a:xfrm>
            <a:off x="6197600" y="1712913"/>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3" name="Rectangle 46">
            <a:extLst>
              <a:ext uri="{FF2B5EF4-FFF2-40B4-BE49-F238E27FC236}">
                <a16:creationId xmlns:a16="http://schemas.microsoft.com/office/drawing/2014/main" id="{ADCE3008-FCA8-4CDA-BA38-BF861B843689}"/>
              </a:ext>
            </a:extLst>
          </p:cNvPr>
          <p:cNvSpPr>
            <a:spLocks noChangeArrowheads="1"/>
          </p:cNvSpPr>
          <p:nvPr/>
        </p:nvSpPr>
        <p:spPr bwMode="auto">
          <a:xfrm>
            <a:off x="6202363" y="1895475"/>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2400">
                <a:latin typeface="Arial" panose="020B0604020202020204" pitchFamily="34" charset="0"/>
                <a:ea typeface="宋体" panose="02010600030101010101" pitchFamily="2" charset="-122"/>
              </a:rPr>
              <a:t>30</a:t>
            </a:r>
          </a:p>
        </p:txBody>
      </p:sp>
      <p:grpSp>
        <p:nvGrpSpPr>
          <p:cNvPr id="21534" name="Group 47">
            <a:extLst>
              <a:ext uri="{FF2B5EF4-FFF2-40B4-BE49-F238E27FC236}">
                <a16:creationId xmlns:a16="http://schemas.microsoft.com/office/drawing/2014/main" id="{5F8D3AB5-910F-403F-A307-DA2734C965D8}"/>
              </a:ext>
            </a:extLst>
          </p:cNvPr>
          <p:cNvGrpSpPr>
            <a:grpSpLocks/>
          </p:cNvGrpSpPr>
          <p:nvPr/>
        </p:nvGrpSpPr>
        <p:grpSpPr bwMode="auto">
          <a:xfrm>
            <a:off x="6235700" y="1884363"/>
            <a:ext cx="1498600" cy="0"/>
            <a:chOff x="3928" y="1304"/>
            <a:chExt cx="944" cy="0"/>
          </a:xfrm>
        </p:grpSpPr>
        <p:sp>
          <p:nvSpPr>
            <p:cNvPr id="21629" name="Line 48">
              <a:extLst>
                <a:ext uri="{FF2B5EF4-FFF2-40B4-BE49-F238E27FC236}">
                  <a16:creationId xmlns:a16="http://schemas.microsoft.com/office/drawing/2014/main" id="{2208DABD-F953-4A0C-A858-47BAB45B4DA6}"/>
                </a:ext>
              </a:extLst>
            </p:cNvPr>
            <p:cNvSpPr>
              <a:spLocks noChangeShapeType="1"/>
            </p:cNvSpPr>
            <p:nvPr/>
          </p:nvSpPr>
          <p:spPr bwMode="auto">
            <a:xfrm>
              <a:off x="3928" y="1304"/>
              <a:ext cx="288" cy="0"/>
            </a:xfrm>
            <a:prstGeom prst="line">
              <a:avLst/>
            </a:prstGeom>
            <a:noFill/>
            <a:ln w="50800">
              <a:solidFill>
                <a:srgbClr val="F6BF6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30" name="Line 49">
              <a:extLst>
                <a:ext uri="{FF2B5EF4-FFF2-40B4-BE49-F238E27FC236}">
                  <a16:creationId xmlns:a16="http://schemas.microsoft.com/office/drawing/2014/main" id="{51E8174F-2A54-42E9-8632-9A312939D11F}"/>
                </a:ext>
              </a:extLst>
            </p:cNvPr>
            <p:cNvSpPr>
              <a:spLocks noChangeShapeType="1"/>
            </p:cNvSpPr>
            <p:nvPr/>
          </p:nvSpPr>
          <p:spPr bwMode="auto">
            <a:xfrm>
              <a:off x="4256" y="1304"/>
              <a:ext cx="360" cy="0"/>
            </a:xfrm>
            <a:prstGeom prst="line">
              <a:avLst/>
            </a:prstGeom>
            <a:noFill/>
            <a:ln w="50800">
              <a:solidFill>
                <a:srgbClr val="A2C1F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31" name="Line 50">
              <a:extLst>
                <a:ext uri="{FF2B5EF4-FFF2-40B4-BE49-F238E27FC236}">
                  <a16:creationId xmlns:a16="http://schemas.microsoft.com/office/drawing/2014/main" id="{1B851176-C9D3-4A25-81C1-C9D5819A4A0C}"/>
                </a:ext>
              </a:extLst>
            </p:cNvPr>
            <p:cNvSpPr>
              <a:spLocks noChangeShapeType="1"/>
            </p:cNvSpPr>
            <p:nvPr/>
          </p:nvSpPr>
          <p:spPr bwMode="auto">
            <a:xfrm>
              <a:off x="4656" y="1304"/>
              <a:ext cx="216" cy="0"/>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535" name="Rectangle 51">
            <a:extLst>
              <a:ext uri="{FF2B5EF4-FFF2-40B4-BE49-F238E27FC236}">
                <a16:creationId xmlns:a16="http://schemas.microsoft.com/office/drawing/2014/main" id="{9D2B7563-299F-4233-B7CD-37D0300518BF}"/>
              </a:ext>
            </a:extLst>
          </p:cNvPr>
          <p:cNvSpPr>
            <a:spLocks noChangeArrowheads="1"/>
          </p:cNvSpPr>
          <p:nvPr/>
        </p:nvSpPr>
        <p:spPr bwMode="auto">
          <a:xfrm>
            <a:off x="6786563" y="1895475"/>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2400">
                <a:latin typeface="Arial" panose="020B0604020202020204" pitchFamily="34" charset="0"/>
                <a:ea typeface="宋体" panose="02010600030101010101" pitchFamily="2" charset="-122"/>
              </a:rPr>
              <a:t>40</a:t>
            </a:r>
          </a:p>
        </p:txBody>
      </p:sp>
      <p:sp>
        <p:nvSpPr>
          <p:cNvPr id="21536" name="Rectangle 52">
            <a:extLst>
              <a:ext uri="{FF2B5EF4-FFF2-40B4-BE49-F238E27FC236}">
                <a16:creationId xmlns:a16="http://schemas.microsoft.com/office/drawing/2014/main" id="{92FED931-31CE-47CB-B09F-E46675854CCC}"/>
              </a:ext>
            </a:extLst>
          </p:cNvPr>
          <p:cNvSpPr>
            <a:spLocks noChangeArrowheads="1"/>
          </p:cNvSpPr>
          <p:nvPr/>
        </p:nvSpPr>
        <p:spPr bwMode="auto">
          <a:xfrm>
            <a:off x="7307263" y="1895475"/>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2400">
                <a:latin typeface="Arial" panose="020B0604020202020204" pitchFamily="34" charset="0"/>
                <a:ea typeface="宋体" panose="02010600030101010101" pitchFamily="2" charset="-122"/>
              </a:rPr>
              <a:t>20</a:t>
            </a:r>
          </a:p>
        </p:txBody>
      </p:sp>
      <p:sp>
        <p:nvSpPr>
          <p:cNvPr id="21537" name="Line 53">
            <a:extLst>
              <a:ext uri="{FF2B5EF4-FFF2-40B4-BE49-F238E27FC236}">
                <a16:creationId xmlns:a16="http://schemas.microsoft.com/office/drawing/2014/main" id="{F9DBE9C0-C196-420E-9B59-847E86D8F903}"/>
              </a:ext>
            </a:extLst>
          </p:cNvPr>
          <p:cNvSpPr>
            <a:spLocks noChangeShapeType="1"/>
          </p:cNvSpPr>
          <p:nvPr/>
        </p:nvSpPr>
        <p:spPr bwMode="auto">
          <a:xfrm>
            <a:off x="6731000" y="1712913"/>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8" name="Line 54">
            <a:extLst>
              <a:ext uri="{FF2B5EF4-FFF2-40B4-BE49-F238E27FC236}">
                <a16:creationId xmlns:a16="http://schemas.microsoft.com/office/drawing/2014/main" id="{3E5F35F8-7EC5-4CC8-BF3A-D67F3B34362A}"/>
              </a:ext>
            </a:extLst>
          </p:cNvPr>
          <p:cNvSpPr>
            <a:spLocks noChangeShapeType="1"/>
          </p:cNvSpPr>
          <p:nvPr/>
        </p:nvSpPr>
        <p:spPr bwMode="auto">
          <a:xfrm>
            <a:off x="7366000" y="1712913"/>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9" name="Line 55">
            <a:extLst>
              <a:ext uri="{FF2B5EF4-FFF2-40B4-BE49-F238E27FC236}">
                <a16:creationId xmlns:a16="http://schemas.microsoft.com/office/drawing/2014/main" id="{1A359EED-4548-45AA-ADB3-451B7542CC86}"/>
              </a:ext>
            </a:extLst>
          </p:cNvPr>
          <p:cNvSpPr>
            <a:spLocks noChangeShapeType="1"/>
          </p:cNvSpPr>
          <p:nvPr/>
        </p:nvSpPr>
        <p:spPr bwMode="auto">
          <a:xfrm>
            <a:off x="7772400" y="1712913"/>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540" name="Group 56">
            <a:extLst>
              <a:ext uri="{FF2B5EF4-FFF2-40B4-BE49-F238E27FC236}">
                <a16:creationId xmlns:a16="http://schemas.microsoft.com/office/drawing/2014/main" id="{E4CC38A6-C06D-4AE7-B955-3F44F1FBFF5D}"/>
              </a:ext>
            </a:extLst>
          </p:cNvPr>
          <p:cNvGrpSpPr>
            <a:grpSpLocks/>
          </p:cNvGrpSpPr>
          <p:nvPr/>
        </p:nvGrpSpPr>
        <p:grpSpPr bwMode="auto">
          <a:xfrm>
            <a:off x="1492250" y="2284413"/>
            <a:ext cx="1535113" cy="711200"/>
            <a:chOff x="940" y="1556"/>
            <a:chExt cx="967" cy="448"/>
          </a:xfrm>
        </p:grpSpPr>
        <p:grpSp>
          <p:nvGrpSpPr>
            <p:cNvPr id="21611" name="Group 57">
              <a:extLst>
                <a:ext uri="{FF2B5EF4-FFF2-40B4-BE49-F238E27FC236}">
                  <a16:creationId xmlns:a16="http://schemas.microsoft.com/office/drawing/2014/main" id="{C4453644-C0F6-467A-88A7-9ABCB572C6D4}"/>
                </a:ext>
              </a:extLst>
            </p:cNvPr>
            <p:cNvGrpSpPr>
              <a:grpSpLocks/>
            </p:cNvGrpSpPr>
            <p:nvPr/>
          </p:nvGrpSpPr>
          <p:grpSpPr bwMode="auto">
            <a:xfrm>
              <a:off x="940" y="1556"/>
              <a:ext cx="305" cy="448"/>
              <a:chOff x="940" y="1556"/>
              <a:chExt cx="305" cy="448"/>
            </a:xfrm>
          </p:grpSpPr>
          <p:grpSp>
            <p:nvGrpSpPr>
              <p:cNvPr id="21625" name="Group 58">
                <a:extLst>
                  <a:ext uri="{FF2B5EF4-FFF2-40B4-BE49-F238E27FC236}">
                    <a16:creationId xmlns:a16="http://schemas.microsoft.com/office/drawing/2014/main" id="{066392BF-26FA-40E0-87AB-B2DBA32EF58B}"/>
                  </a:ext>
                </a:extLst>
              </p:cNvPr>
              <p:cNvGrpSpPr>
                <a:grpSpLocks/>
              </p:cNvGrpSpPr>
              <p:nvPr/>
            </p:nvGrpSpPr>
            <p:grpSpPr bwMode="auto">
              <a:xfrm>
                <a:off x="940" y="1556"/>
                <a:ext cx="305" cy="448"/>
                <a:chOff x="940" y="1556"/>
                <a:chExt cx="305" cy="448"/>
              </a:xfrm>
            </p:grpSpPr>
            <p:sp>
              <p:nvSpPr>
                <p:cNvPr id="21627" name="AutoShape 59">
                  <a:extLst>
                    <a:ext uri="{FF2B5EF4-FFF2-40B4-BE49-F238E27FC236}">
                      <a16:creationId xmlns:a16="http://schemas.microsoft.com/office/drawing/2014/main" id="{CDA4EB32-6D95-47E5-BE12-FE1356EEF48D}"/>
                    </a:ext>
                  </a:extLst>
                </p:cNvPr>
                <p:cNvSpPr>
                  <a:spLocks noChangeArrowheads="1"/>
                </p:cNvSpPr>
                <p:nvPr/>
              </p:nvSpPr>
              <p:spPr bwMode="auto">
                <a:xfrm>
                  <a:off x="940" y="1627"/>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1628" name="AutoShape 60">
                  <a:extLst>
                    <a:ext uri="{FF2B5EF4-FFF2-40B4-BE49-F238E27FC236}">
                      <a16:creationId xmlns:a16="http://schemas.microsoft.com/office/drawing/2014/main" id="{ECDD9C8A-D73B-4415-89D8-98E91A507399}"/>
                    </a:ext>
                  </a:extLst>
                </p:cNvPr>
                <p:cNvSpPr>
                  <a:spLocks noChangeArrowheads="1"/>
                </p:cNvSpPr>
                <p:nvPr/>
              </p:nvSpPr>
              <p:spPr bwMode="auto">
                <a:xfrm>
                  <a:off x="1010" y="1556"/>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21626" name="AutoShape 61">
                <a:extLst>
                  <a:ext uri="{FF2B5EF4-FFF2-40B4-BE49-F238E27FC236}">
                    <a16:creationId xmlns:a16="http://schemas.microsoft.com/office/drawing/2014/main" id="{526030D2-30B3-46C9-B3FE-EB285B224E38}"/>
                  </a:ext>
                </a:extLst>
              </p:cNvPr>
              <p:cNvSpPr>
                <a:spLocks noChangeArrowheads="1"/>
              </p:cNvSpPr>
              <p:nvPr/>
            </p:nvSpPr>
            <p:spPr bwMode="auto">
              <a:xfrm>
                <a:off x="1002" y="1660"/>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grpSp>
          <p:nvGrpSpPr>
            <p:cNvPr id="21612" name="Group 62">
              <a:extLst>
                <a:ext uri="{FF2B5EF4-FFF2-40B4-BE49-F238E27FC236}">
                  <a16:creationId xmlns:a16="http://schemas.microsoft.com/office/drawing/2014/main" id="{FE14B09C-5A8C-4508-B536-FBCB4D79DCCA}"/>
                </a:ext>
              </a:extLst>
            </p:cNvPr>
            <p:cNvGrpSpPr>
              <a:grpSpLocks/>
            </p:cNvGrpSpPr>
            <p:nvPr/>
          </p:nvGrpSpPr>
          <p:grpSpPr bwMode="auto">
            <a:xfrm>
              <a:off x="1241" y="1556"/>
              <a:ext cx="378" cy="448"/>
              <a:chOff x="1241" y="1556"/>
              <a:chExt cx="378" cy="448"/>
            </a:xfrm>
          </p:grpSpPr>
          <p:grpSp>
            <p:nvGrpSpPr>
              <p:cNvPr id="21620" name="Group 63">
                <a:extLst>
                  <a:ext uri="{FF2B5EF4-FFF2-40B4-BE49-F238E27FC236}">
                    <a16:creationId xmlns:a16="http://schemas.microsoft.com/office/drawing/2014/main" id="{FF829D7F-CD54-4460-B14F-1AC967E5BC29}"/>
                  </a:ext>
                </a:extLst>
              </p:cNvPr>
              <p:cNvGrpSpPr>
                <a:grpSpLocks/>
              </p:cNvGrpSpPr>
              <p:nvPr/>
            </p:nvGrpSpPr>
            <p:grpSpPr bwMode="auto">
              <a:xfrm>
                <a:off x="1241" y="1556"/>
                <a:ext cx="378" cy="448"/>
                <a:chOff x="1241" y="1556"/>
                <a:chExt cx="378" cy="448"/>
              </a:xfrm>
            </p:grpSpPr>
            <p:sp>
              <p:nvSpPr>
                <p:cNvPr id="21623" name="AutoShape 64">
                  <a:extLst>
                    <a:ext uri="{FF2B5EF4-FFF2-40B4-BE49-F238E27FC236}">
                      <a16:creationId xmlns:a16="http://schemas.microsoft.com/office/drawing/2014/main" id="{145B9416-BE11-40B4-9D53-1E145C02E7F4}"/>
                    </a:ext>
                  </a:extLst>
                </p:cNvPr>
                <p:cNvSpPr>
                  <a:spLocks noChangeArrowheads="1"/>
                </p:cNvSpPr>
                <p:nvPr/>
              </p:nvSpPr>
              <p:spPr bwMode="auto">
                <a:xfrm>
                  <a:off x="1241" y="1627"/>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1624" name="AutoShape 65">
                  <a:extLst>
                    <a:ext uri="{FF2B5EF4-FFF2-40B4-BE49-F238E27FC236}">
                      <a16:creationId xmlns:a16="http://schemas.microsoft.com/office/drawing/2014/main" id="{258BBF13-1EAA-4BFA-95BC-753ED36105CA}"/>
                    </a:ext>
                  </a:extLst>
                </p:cNvPr>
                <p:cNvSpPr>
                  <a:spLocks noChangeArrowheads="1"/>
                </p:cNvSpPr>
                <p:nvPr/>
              </p:nvSpPr>
              <p:spPr bwMode="auto">
                <a:xfrm>
                  <a:off x="1327" y="1556"/>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21621" name="Oval 66">
                <a:extLst>
                  <a:ext uri="{FF2B5EF4-FFF2-40B4-BE49-F238E27FC236}">
                    <a16:creationId xmlns:a16="http://schemas.microsoft.com/office/drawing/2014/main" id="{01FA6F43-DF3E-4DE3-A3E8-BE739E6F3C18}"/>
                  </a:ext>
                </a:extLst>
              </p:cNvPr>
              <p:cNvSpPr>
                <a:spLocks noChangeArrowheads="1"/>
              </p:cNvSpPr>
              <p:nvPr/>
            </p:nvSpPr>
            <p:spPr bwMode="auto">
              <a:xfrm>
                <a:off x="1356" y="1592"/>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1622" name="AutoShape 67">
                <a:extLst>
                  <a:ext uri="{FF2B5EF4-FFF2-40B4-BE49-F238E27FC236}">
                    <a16:creationId xmlns:a16="http://schemas.microsoft.com/office/drawing/2014/main" id="{81A9ED3D-7D33-4168-9DC3-CCF288471E7A}"/>
                  </a:ext>
                </a:extLst>
              </p:cNvPr>
              <p:cNvSpPr>
                <a:spLocks noChangeArrowheads="1"/>
              </p:cNvSpPr>
              <p:nvPr/>
            </p:nvSpPr>
            <p:spPr bwMode="auto">
              <a:xfrm>
                <a:off x="1288" y="1802"/>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21613" name="Freeform 68">
              <a:extLst>
                <a:ext uri="{FF2B5EF4-FFF2-40B4-BE49-F238E27FC236}">
                  <a16:creationId xmlns:a16="http://schemas.microsoft.com/office/drawing/2014/main" id="{C235E56E-1DF3-4FCB-9516-61A5B5AF0E1B}"/>
                </a:ext>
              </a:extLst>
            </p:cNvPr>
            <p:cNvSpPr>
              <a:spLocks/>
            </p:cNvSpPr>
            <p:nvPr/>
          </p:nvSpPr>
          <p:spPr bwMode="auto">
            <a:xfrm>
              <a:off x="1805" y="1785"/>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127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614" name="Rectangle 69">
              <a:extLst>
                <a:ext uri="{FF2B5EF4-FFF2-40B4-BE49-F238E27FC236}">
                  <a16:creationId xmlns:a16="http://schemas.microsoft.com/office/drawing/2014/main" id="{7FC2A904-34F2-4F1B-857C-3DB38C1C304F}"/>
                </a:ext>
              </a:extLst>
            </p:cNvPr>
            <p:cNvSpPr>
              <a:spLocks noChangeArrowheads="1"/>
            </p:cNvSpPr>
            <p:nvPr/>
          </p:nvSpPr>
          <p:spPr bwMode="auto">
            <a:xfrm>
              <a:off x="1801" y="1785"/>
              <a:ext cx="106"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1615" name="Rectangle 70">
              <a:extLst>
                <a:ext uri="{FF2B5EF4-FFF2-40B4-BE49-F238E27FC236}">
                  <a16:creationId xmlns:a16="http://schemas.microsoft.com/office/drawing/2014/main" id="{316E4BFF-6C9A-467D-9882-ED383350A1DB}"/>
                </a:ext>
              </a:extLst>
            </p:cNvPr>
            <p:cNvSpPr>
              <a:spLocks noChangeArrowheads="1"/>
            </p:cNvSpPr>
            <p:nvPr/>
          </p:nvSpPr>
          <p:spPr bwMode="auto">
            <a:xfrm>
              <a:off x="1808" y="1866"/>
              <a:ext cx="82"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1616" name="Rectangle 71">
              <a:extLst>
                <a:ext uri="{FF2B5EF4-FFF2-40B4-BE49-F238E27FC236}">
                  <a16:creationId xmlns:a16="http://schemas.microsoft.com/office/drawing/2014/main" id="{DDDF9264-0DA9-4D9D-B176-10888F07E312}"/>
                </a:ext>
              </a:extLst>
            </p:cNvPr>
            <p:cNvSpPr>
              <a:spLocks noChangeArrowheads="1"/>
            </p:cNvSpPr>
            <p:nvPr/>
          </p:nvSpPr>
          <p:spPr bwMode="auto">
            <a:xfrm>
              <a:off x="1625" y="1866"/>
              <a:ext cx="103" cy="11"/>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nvGrpSpPr>
            <p:cNvPr id="21617" name="Group 72">
              <a:extLst>
                <a:ext uri="{FF2B5EF4-FFF2-40B4-BE49-F238E27FC236}">
                  <a16:creationId xmlns:a16="http://schemas.microsoft.com/office/drawing/2014/main" id="{FA7815F3-E0ED-4F50-9EAE-7EB1C069D0FE}"/>
                </a:ext>
              </a:extLst>
            </p:cNvPr>
            <p:cNvGrpSpPr>
              <a:grpSpLocks/>
            </p:cNvGrpSpPr>
            <p:nvPr/>
          </p:nvGrpSpPr>
          <p:grpSpPr bwMode="auto">
            <a:xfrm>
              <a:off x="1623" y="1613"/>
              <a:ext cx="194" cy="364"/>
              <a:chOff x="1623" y="1613"/>
              <a:chExt cx="194" cy="364"/>
            </a:xfrm>
          </p:grpSpPr>
          <p:sp>
            <p:nvSpPr>
              <p:cNvPr id="21618" name="Oval 73">
                <a:extLst>
                  <a:ext uri="{FF2B5EF4-FFF2-40B4-BE49-F238E27FC236}">
                    <a16:creationId xmlns:a16="http://schemas.microsoft.com/office/drawing/2014/main" id="{18A66972-9EFA-43CA-A2AA-2948E1A15C47}"/>
                  </a:ext>
                </a:extLst>
              </p:cNvPr>
              <p:cNvSpPr>
                <a:spLocks noChangeArrowheads="1"/>
              </p:cNvSpPr>
              <p:nvPr/>
            </p:nvSpPr>
            <p:spPr bwMode="auto">
              <a:xfrm>
                <a:off x="1699" y="1613"/>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1619" name="Freeform 74">
                <a:extLst>
                  <a:ext uri="{FF2B5EF4-FFF2-40B4-BE49-F238E27FC236}">
                    <a16:creationId xmlns:a16="http://schemas.microsoft.com/office/drawing/2014/main" id="{8976C070-3171-49C0-AB27-41D88216D143}"/>
                  </a:ext>
                </a:extLst>
              </p:cNvPr>
              <p:cNvSpPr>
                <a:spLocks/>
              </p:cNvSpPr>
              <p:nvPr/>
            </p:nvSpPr>
            <p:spPr bwMode="auto">
              <a:xfrm>
                <a:off x="1623" y="1681"/>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1270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21541" name="Rectangle 75">
            <a:extLst>
              <a:ext uri="{FF2B5EF4-FFF2-40B4-BE49-F238E27FC236}">
                <a16:creationId xmlns:a16="http://schemas.microsoft.com/office/drawing/2014/main" id="{CF239961-9113-464C-A77A-DECDF6EF4CE7}"/>
              </a:ext>
            </a:extLst>
          </p:cNvPr>
          <p:cNvSpPr>
            <a:spLocks noChangeArrowheads="1"/>
          </p:cNvSpPr>
          <p:nvPr/>
        </p:nvSpPr>
        <p:spPr bwMode="auto">
          <a:xfrm>
            <a:off x="1116013" y="833438"/>
            <a:ext cx="892175"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2400">
                <a:latin typeface="Arial" panose="020B0604020202020204" pitchFamily="34" charset="0"/>
                <a:ea typeface="宋体" panose="02010600030101010101" pitchFamily="2" charset="-122"/>
              </a:rPr>
              <a:t>6 </a:t>
            </a:r>
            <a:r>
              <a:rPr lang="en-US" altLang="zh-CN" sz="2400">
                <a:latin typeface="Arial" panose="020B0604020202020204" pitchFamily="34" charset="0"/>
                <a:ea typeface="宋体" panose="02010600030101010101" pitchFamily="2" charset="-122"/>
              </a:rPr>
              <a:t>PM</a:t>
            </a:r>
          </a:p>
        </p:txBody>
      </p:sp>
      <p:sp>
        <p:nvSpPr>
          <p:cNvPr id="21542" name="Line 76">
            <a:extLst>
              <a:ext uri="{FF2B5EF4-FFF2-40B4-BE49-F238E27FC236}">
                <a16:creationId xmlns:a16="http://schemas.microsoft.com/office/drawing/2014/main" id="{311E2342-1AB2-4FD3-9186-85B2466A449F}"/>
              </a:ext>
            </a:extLst>
          </p:cNvPr>
          <p:cNvSpPr>
            <a:spLocks noChangeShapeType="1"/>
          </p:cNvSpPr>
          <p:nvPr/>
        </p:nvSpPr>
        <p:spPr bwMode="auto">
          <a:xfrm>
            <a:off x="1479550" y="1362075"/>
            <a:ext cx="6324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3" name="Line 77">
            <a:extLst>
              <a:ext uri="{FF2B5EF4-FFF2-40B4-BE49-F238E27FC236}">
                <a16:creationId xmlns:a16="http://schemas.microsoft.com/office/drawing/2014/main" id="{649AC434-C04B-48F7-B153-4442FDA549E2}"/>
              </a:ext>
            </a:extLst>
          </p:cNvPr>
          <p:cNvSpPr>
            <a:spLocks noChangeShapeType="1"/>
          </p:cNvSpPr>
          <p:nvPr/>
        </p:nvSpPr>
        <p:spPr bwMode="auto">
          <a:xfrm>
            <a:off x="1473200" y="1243013"/>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4" name="Rectangle 78">
            <a:extLst>
              <a:ext uri="{FF2B5EF4-FFF2-40B4-BE49-F238E27FC236}">
                <a16:creationId xmlns:a16="http://schemas.microsoft.com/office/drawing/2014/main" id="{461BF221-AC69-4E97-9969-A27D0B71A1D9}"/>
              </a:ext>
            </a:extLst>
          </p:cNvPr>
          <p:cNvSpPr>
            <a:spLocks noChangeArrowheads="1"/>
          </p:cNvSpPr>
          <p:nvPr/>
        </p:nvSpPr>
        <p:spPr bwMode="auto">
          <a:xfrm>
            <a:off x="2347913" y="846138"/>
            <a:ext cx="350837"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2400">
                <a:latin typeface="Arial" panose="020B0604020202020204" pitchFamily="34" charset="0"/>
                <a:ea typeface="宋体" panose="02010600030101010101" pitchFamily="2" charset="-122"/>
              </a:rPr>
              <a:t>7</a:t>
            </a:r>
          </a:p>
        </p:txBody>
      </p:sp>
      <p:sp>
        <p:nvSpPr>
          <p:cNvPr id="21545" name="Rectangle 79">
            <a:extLst>
              <a:ext uri="{FF2B5EF4-FFF2-40B4-BE49-F238E27FC236}">
                <a16:creationId xmlns:a16="http://schemas.microsoft.com/office/drawing/2014/main" id="{0D6301E1-DA8A-4C9F-86AC-8148E69003A4}"/>
              </a:ext>
            </a:extLst>
          </p:cNvPr>
          <p:cNvSpPr>
            <a:spLocks noChangeArrowheads="1"/>
          </p:cNvSpPr>
          <p:nvPr/>
        </p:nvSpPr>
        <p:spPr bwMode="auto">
          <a:xfrm>
            <a:off x="3414713" y="846138"/>
            <a:ext cx="350837"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2400">
                <a:latin typeface="Arial" panose="020B0604020202020204" pitchFamily="34" charset="0"/>
                <a:ea typeface="宋体" panose="02010600030101010101" pitchFamily="2" charset="-122"/>
              </a:rPr>
              <a:t>8</a:t>
            </a:r>
          </a:p>
        </p:txBody>
      </p:sp>
      <p:sp>
        <p:nvSpPr>
          <p:cNvPr id="21546" name="Rectangle 80">
            <a:extLst>
              <a:ext uri="{FF2B5EF4-FFF2-40B4-BE49-F238E27FC236}">
                <a16:creationId xmlns:a16="http://schemas.microsoft.com/office/drawing/2014/main" id="{AC3FB120-9047-4EF4-80E2-7F665F509670}"/>
              </a:ext>
            </a:extLst>
          </p:cNvPr>
          <p:cNvSpPr>
            <a:spLocks noChangeArrowheads="1"/>
          </p:cNvSpPr>
          <p:nvPr/>
        </p:nvSpPr>
        <p:spPr bwMode="auto">
          <a:xfrm>
            <a:off x="4430713" y="846138"/>
            <a:ext cx="350837"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2400">
                <a:latin typeface="Arial" panose="020B0604020202020204" pitchFamily="34" charset="0"/>
                <a:ea typeface="宋体" panose="02010600030101010101" pitchFamily="2" charset="-122"/>
              </a:rPr>
              <a:t>9</a:t>
            </a:r>
          </a:p>
        </p:txBody>
      </p:sp>
      <p:sp>
        <p:nvSpPr>
          <p:cNvPr id="21547" name="Rectangle 81">
            <a:extLst>
              <a:ext uri="{FF2B5EF4-FFF2-40B4-BE49-F238E27FC236}">
                <a16:creationId xmlns:a16="http://schemas.microsoft.com/office/drawing/2014/main" id="{1E2D66E5-7B7B-407A-B85E-F8BEA93663FE}"/>
              </a:ext>
            </a:extLst>
          </p:cNvPr>
          <p:cNvSpPr>
            <a:spLocks noChangeArrowheads="1"/>
          </p:cNvSpPr>
          <p:nvPr/>
        </p:nvSpPr>
        <p:spPr bwMode="auto">
          <a:xfrm>
            <a:off x="5370513" y="858838"/>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2400">
                <a:latin typeface="Arial" panose="020B0604020202020204" pitchFamily="34" charset="0"/>
                <a:ea typeface="宋体" panose="02010600030101010101" pitchFamily="2" charset="-122"/>
              </a:rPr>
              <a:t>10</a:t>
            </a:r>
          </a:p>
        </p:txBody>
      </p:sp>
      <p:sp>
        <p:nvSpPr>
          <p:cNvPr id="21548" name="Rectangle 82">
            <a:extLst>
              <a:ext uri="{FF2B5EF4-FFF2-40B4-BE49-F238E27FC236}">
                <a16:creationId xmlns:a16="http://schemas.microsoft.com/office/drawing/2014/main" id="{F81C1F98-FE7C-4BD9-871C-321AC624BE1A}"/>
              </a:ext>
            </a:extLst>
          </p:cNvPr>
          <p:cNvSpPr>
            <a:spLocks noChangeArrowheads="1"/>
          </p:cNvSpPr>
          <p:nvPr/>
        </p:nvSpPr>
        <p:spPr bwMode="auto">
          <a:xfrm>
            <a:off x="6462713" y="846138"/>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2400">
                <a:latin typeface="Arial" panose="020B0604020202020204" pitchFamily="34" charset="0"/>
                <a:ea typeface="宋体" panose="02010600030101010101" pitchFamily="2" charset="-122"/>
              </a:rPr>
              <a:t>11</a:t>
            </a:r>
          </a:p>
        </p:txBody>
      </p:sp>
      <p:sp>
        <p:nvSpPr>
          <p:cNvPr id="21549" name="Rectangle 83">
            <a:extLst>
              <a:ext uri="{FF2B5EF4-FFF2-40B4-BE49-F238E27FC236}">
                <a16:creationId xmlns:a16="http://schemas.microsoft.com/office/drawing/2014/main" id="{80B607A5-DA4F-4C1C-B52A-F522C558C0B4}"/>
              </a:ext>
            </a:extLst>
          </p:cNvPr>
          <p:cNvSpPr>
            <a:spLocks noChangeArrowheads="1"/>
          </p:cNvSpPr>
          <p:nvPr/>
        </p:nvSpPr>
        <p:spPr bwMode="auto">
          <a:xfrm>
            <a:off x="7137400" y="833438"/>
            <a:ext cx="14478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2400">
                <a:latin typeface="Arial" panose="020B0604020202020204" pitchFamily="34" charset="0"/>
                <a:ea typeface="宋体" panose="02010600030101010101" pitchFamily="2" charset="-122"/>
              </a:rPr>
              <a:t>Midnight</a:t>
            </a:r>
          </a:p>
        </p:txBody>
      </p:sp>
      <p:grpSp>
        <p:nvGrpSpPr>
          <p:cNvPr id="21550" name="Group 84">
            <a:extLst>
              <a:ext uri="{FF2B5EF4-FFF2-40B4-BE49-F238E27FC236}">
                <a16:creationId xmlns:a16="http://schemas.microsoft.com/office/drawing/2014/main" id="{6BE93BE8-8251-436E-B0BE-358647344BE6}"/>
              </a:ext>
            </a:extLst>
          </p:cNvPr>
          <p:cNvGrpSpPr>
            <a:grpSpLocks/>
          </p:cNvGrpSpPr>
          <p:nvPr/>
        </p:nvGrpSpPr>
        <p:grpSpPr bwMode="auto">
          <a:xfrm>
            <a:off x="3016250" y="3021013"/>
            <a:ext cx="1535113" cy="711200"/>
            <a:chOff x="1900" y="2020"/>
            <a:chExt cx="967" cy="448"/>
          </a:xfrm>
        </p:grpSpPr>
        <p:grpSp>
          <p:nvGrpSpPr>
            <p:cNvPr id="21593" name="Group 85">
              <a:extLst>
                <a:ext uri="{FF2B5EF4-FFF2-40B4-BE49-F238E27FC236}">
                  <a16:creationId xmlns:a16="http://schemas.microsoft.com/office/drawing/2014/main" id="{B16BEB33-1A6F-49C8-A2F2-6B102BD68263}"/>
                </a:ext>
              </a:extLst>
            </p:cNvPr>
            <p:cNvGrpSpPr>
              <a:grpSpLocks/>
            </p:cNvGrpSpPr>
            <p:nvPr/>
          </p:nvGrpSpPr>
          <p:grpSpPr bwMode="auto">
            <a:xfrm>
              <a:off x="1900" y="2020"/>
              <a:ext cx="305" cy="448"/>
              <a:chOff x="1900" y="2020"/>
              <a:chExt cx="305" cy="448"/>
            </a:xfrm>
          </p:grpSpPr>
          <p:grpSp>
            <p:nvGrpSpPr>
              <p:cNvPr id="21607" name="Group 86">
                <a:extLst>
                  <a:ext uri="{FF2B5EF4-FFF2-40B4-BE49-F238E27FC236}">
                    <a16:creationId xmlns:a16="http://schemas.microsoft.com/office/drawing/2014/main" id="{14E27757-7BE7-411E-B44C-9785E7C84BF5}"/>
                  </a:ext>
                </a:extLst>
              </p:cNvPr>
              <p:cNvGrpSpPr>
                <a:grpSpLocks/>
              </p:cNvGrpSpPr>
              <p:nvPr/>
            </p:nvGrpSpPr>
            <p:grpSpPr bwMode="auto">
              <a:xfrm>
                <a:off x="1900" y="2020"/>
                <a:ext cx="305" cy="448"/>
                <a:chOff x="1900" y="2020"/>
                <a:chExt cx="305" cy="448"/>
              </a:xfrm>
            </p:grpSpPr>
            <p:sp>
              <p:nvSpPr>
                <p:cNvPr id="21609" name="AutoShape 87">
                  <a:extLst>
                    <a:ext uri="{FF2B5EF4-FFF2-40B4-BE49-F238E27FC236}">
                      <a16:creationId xmlns:a16="http://schemas.microsoft.com/office/drawing/2014/main" id="{88C7C3B1-C7C0-4EE9-A813-A0BFF63FB6E4}"/>
                    </a:ext>
                  </a:extLst>
                </p:cNvPr>
                <p:cNvSpPr>
                  <a:spLocks noChangeArrowheads="1"/>
                </p:cNvSpPr>
                <p:nvPr/>
              </p:nvSpPr>
              <p:spPr bwMode="auto">
                <a:xfrm>
                  <a:off x="1900" y="2091"/>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1610" name="AutoShape 88">
                  <a:extLst>
                    <a:ext uri="{FF2B5EF4-FFF2-40B4-BE49-F238E27FC236}">
                      <a16:creationId xmlns:a16="http://schemas.microsoft.com/office/drawing/2014/main" id="{CF734D79-8BDB-4F07-82DF-BBA247AC553D}"/>
                    </a:ext>
                  </a:extLst>
                </p:cNvPr>
                <p:cNvSpPr>
                  <a:spLocks noChangeArrowheads="1"/>
                </p:cNvSpPr>
                <p:nvPr/>
              </p:nvSpPr>
              <p:spPr bwMode="auto">
                <a:xfrm>
                  <a:off x="1970" y="2020"/>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21608" name="AutoShape 89">
                <a:extLst>
                  <a:ext uri="{FF2B5EF4-FFF2-40B4-BE49-F238E27FC236}">
                    <a16:creationId xmlns:a16="http://schemas.microsoft.com/office/drawing/2014/main" id="{FFD6FFDD-23D1-4EED-B0DA-088BC17F61CF}"/>
                  </a:ext>
                </a:extLst>
              </p:cNvPr>
              <p:cNvSpPr>
                <a:spLocks noChangeArrowheads="1"/>
              </p:cNvSpPr>
              <p:nvPr/>
            </p:nvSpPr>
            <p:spPr bwMode="auto">
              <a:xfrm>
                <a:off x="1962" y="2124"/>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grpSp>
          <p:nvGrpSpPr>
            <p:cNvPr id="21594" name="Group 90">
              <a:extLst>
                <a:ext uri="{FF2B5EF4-FFF2-40B4-BE49-F238E27FC236}">
                  <a16:creationId xmlns:a16="http://schemas.microsoft.com/office/drawing/2014/main" id="{C5F2FCE1-47C1-4B99-8F89-44A94AC94009}"/>
                </a:ext>
              </a:extLst>
            </p:cNvPr>
            <p:cNvGrpSpPr>
              <a:grpSpLocks/>
            </p:cNvGrpSpPr>
            <p:nvPr/>
          </p:nvGrpSpPr>
          <p:grpSpPr bwMode="auto">
            <a:xfrm>
              <a:off x="2201" y="2020"/>
              <a:ext cx="378" cy="448"/>
              <a:chOff x="2201" y="2020"/>
              <a:chExt cx="378" cy="448"/>
            </a:xfrm>
          </p:grpSpPr>
          <p:grpSp>
            <p:nvGrpSpPr>
              <p:cNvPr id="21602" name="Group 91">
                <a:extLst>
                  <a:ext uri="{FF2B5EF4-FFF2-40B4-BE49-F238E27FC236}">
                    <a16:creationId xmlns:a16="http://schemas.microsoft.com/office/drawing/2014/main" id="{9245DB09-6309-4F53-B61D-4565EE9A3BA8}"/>
                  </a:ext>
                </a:extLst>
              </p:cNvPr>
              <p:cNvGrpSpPr>
                <a:grpSpLocks/>
              </p:cNvGrpSpPr>
              <p:nvPr/>
            </p:nvGrpSpPr>
            <p:grpSpPr bwMode="auto">
              <a:xfrm>
                <a:off x="2201" y="2020"/>
                <a:ext cx="378" cy="448"/>
                <a:chOff x="2201" y="2020"/>
                <a:chExt cx="378" cy="448"/>
              </a:xfrm>
            </p:grpSpPr>
            <p:sp>
              <p:nvSpPr>
                <p:cNvPr id="21605" name="AutoShape 92">
                  <a:extLst>
                    <a:ext uri="{FF2B5EF4-FFF2-40B4-BE49-F238E27FC236}">
                      <a16:creationId xmlns:a16="http://schemas.microsoft.com/office/drawing/2014/main" id="{76B61DBF-2A80-4EBF-884A-3B3E533B3FF6}"/>
                    </a:ext>
                  </a:extLst>
                </p:cNvPr>
                <p:cNvSpPr>
                  <a:spLocks noChangeArrowheads="1"/>
                </p:cNvSpPr>
                <p:nvPr/>
              </p:nvSpPr>
              <p:spPr bwMode="auto">
                <a:xfrm>
                  <a:off x="2201" y="2091"/>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1606" name="AutoShape 93">
                  <a:extLst>
                    <a:ext uri="{FF2B5EF4-FFF2-40B4-BE49-F238E27FC236}">
                      <a16:creationId xmlns:a16="http://schemas.microsoft.com/office/drawing/2014/main" id="{6A40EED4-B3B0-4E75-9C5F-2E1A18D74616}"/>
                    </a:ext>
                  </a:extLst>
                </p:cNvPr>
                <p:cNvSpPr>
                  <a:spLocks noChangeArrowheads="1"/>
                </p:cNvSpPr>
                <p:nvPr/>
              </p:nvSpPr>
              <p:spPr bwMode="auto">
                <a:xfrm>
                  <a:off x="2287" y="2020"/>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21603" name="Oval 94">
                <a:extLst>
                  <a:ext uri="{FF2B5EF4-FFF2-40B4-BE49-F238E27FC236}">
                    <a16:creationId xmlns:a16="http://schemas.microsoft.com/office/drawing/2014/main" id="{A3EBC5CB-4931-4876-8587-0EF5D3DFDD12}"/>
                  </a:ext>
                </a:extLst>
              </p:cNvPr>
              <p:cNvSpPr>
                <a:spLocks noChangeArrowheads="1"/>
              </p:cNvSpPr>
              <p:nvPr/>
            </p:nvSpPr>
            <p:spPr bwMode="auto">
              <a:xfrm>
                <a:off x="2316" y="2056"/>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1604" name="AutoShape 95">
                <a:extLst>
                  <a:ext uri="{FF2B5EF4-FFF2-40B4-BE49-F238E27FC236}">
                    <a16:creationId xmlns:a16="http://schemas.microsoft.com/office/drawing/2014/main" id="{089AA5D5-2409-49F0-A4DC-E858EBF7DCB2}"/>
                  </a:ext>
                </a:extLst>
              </p:cNvPr>
              <p:cNvSpPr>
                <a:spLocks noChangeArrowheads="1"/>
              </p:cNvSpPr>
              <p:nvPr/>
            </p:nvSpPr>
            <p:spPr bwMode="auto">
              <a:xfrm>
                <a:off x="2248" y="2266"/>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21595" name="Freeform 96">
              <a:extLst>
                <a:ext uri="{FF2B5EF4-FFF2-40B4-BE49-F238E27FC236}">
                  <a16:creationId xmlns:a16="http://schemas.microsoft.com/office/drawing/2014/main" id="{C4307984-4004-455E-923D-68749A784B9C}"/>
                </a:ext>
              </a:extLst>
            </p:cNvPr>
            <p:cNvSpPr>
              <a:spLocks/>
            </p:cNvSpPr>
            <p:nvPr/>
          </p:nvSpPr>
          <p:spPr bwMode="auto">
            <a:xfrm>
              <a:off x="2765" y="2249"/>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127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96" name="Rectangle 97">
              <a:extLst>
                <a:ext uri="{FF2B5EF4-FFF2-40B4-BE49-F238E27FC236}">
                  <a16:creationId xmlns:a16="http://schemas.microsoft.com/office/drawing/2014/main" id="{5972D607-D1DA-4764-9C9A-B51EFD971698}"/>
                </a:ext>
              </a:extLst>
            </p:cNvPr>
            <p:cNvSpPr>
              <a:spLocks noChangeArrowheads="1"/>
            </p:cNvSpPr>
            <p:nvPr/>
          </p:nvSpPr>
          <p:spPr bwMode="auto">
            <a:xfrm>
              <a:off x="2761" y="2249"/>
              <a:ext cx="106"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1597" name="Rectangle 98">
              <a:extLst>
                <a:ext uri="{FF2B5EF4-FFF2-40B4-BE49-F238E27FC236}">
                  <a16:creationId xmlns:a16="http://schemas.microsoft.com/office/drawing/2014/main" id="{59BA59B6-11D7-4B42-A0A1-EFD3C590B8CA}"/>
                </a:ext>
              </a:extLst>
            </p:cNvPr>
            <p:cNvSpPr>
              <a:spLocks noChangeArrowheads="1"/>
            </p:cNvSpPr>
            <p:nvPr/>
          </p:nvSpPr>
          <p:spPr bwMode="auto">
            <a:xfrm>
              <a:off x="2768" y="2330"/>
              <a:ext cx="82"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1598" name="Rectangle 99">
              <a:extLst>
                <a:ext uri="{FF2B5EF4-FFF2-40B4-BE49-F238E27FC236}">
                  <a16:creationId xmlns:a16="http://schemas.microsoft.com/office/drawing/2014/main" id="{C867C0A5-BB84-482C-8DCF-2C1001B5C643}"/>
                </a:ext>
              </a:extLst>
            </p:cNvPr>
            <p:cNvSpPr>
              <a:spLocks noChangeArrowheads="1"/>
            </p:cNvSpPr>
            <p:nvPr/>
          </p:nvSpPr>
          <p:spPr bwMode="auto">
            <a:xfrm>
              <a:off x="2585" y="2330"/>
              <a:ext cx="103" cy="11"/>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nvGrpSpPr>
            <p:cNvPr id="21599" name="Group 100">
              <a:extLst>
                <a:ext uri="{FF2B5EF4-FFF2-40B4-BE49-F238E27FC236}">
                  <a16:creationId xmlns:a16="http://schemas.microsoft.com/office/drawing/2014/main" id="{274013A9-D923-41BC-94A0-71F0F9A77D2E}"/>
                </a:ext>
              </a:extLst>
            </p:cNvPr>
            <p:cNvGrpSpPr>
              <a:grpSpLocks/>
            </p:cNvGrpSpPr>
            <p:nvPr/>
          </p:nvGrpSpPr>
          <p:grpSpPr bwMode="auto">
            <a:xfrm>
              <a:off x="2583" y="2077"/>
              <a:ext cx="194" cy="364"/>
              <a:chOff x="2583" y="2077"/>
              <a:chExt cx="194" cy="364"/>
            </a:xfrm>
          </p:grpSpPr>
          <p:sp>
            <p:nvSpPr>
              <p:cNvPr id="21600" name="Oval 101">
                <a:extLst>
                  <a:ext uri="{FF2B5EF4-FFF2-40B4-BE49-F238E27FC236}">
                    <a16:creationId xmlns:a16="http://schemas.microsoft.com/office/drawing/2014/main" id="{2B359E04-4506-4F6E-84B5-C33B2B85F785}"/>
                  </a:ext>
                </a:extLst>
              </p:cNvPr>
              <p:cNvSpPr>
                <a:spLocks noChangeArrowheads="1"/>
              </p:cNvSpPr>
              <p:nvPr/>
            </p:nvSpPr>
            <p:spPr bwMode="auto">
              <a:xfrm>
                <a:off x="2659" y="2077"/>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1601" name="Freeform 102">
                <a:extLst>
                  <a:ext uri="{FF2B5EF4-FFF2-40B4-BE49-F238E27FC236}">
                    <a16:creationId xmlns:a16="http://schemas.microsoft.com/office/drawing/2014/main" id="{0840F87D-127D-4F74-AED1-B9FE2A79BCFE}"/>
                  </a:ext>
                </a:extLst>
              </p:cNvPr>
              <p:cNvSpPr>
                <a:spLocks/>
              </p:cNvSpPr>
              <p:nvPr/>
            </p:nvSpPr>
            <p:spPr bwMode="auto">
              <a:xfrm>
                <a:off x="2583" y="2145"/>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1270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1551" name="Group 103">
            <a:extLst>
              <a:ext uri="{FF2B5EF4-FFF2-40B4-BE49-F238E27FC236}">
                <a16:creationId xmlns:a16="http://schemas.microsoft.com/office/drawing/2014/main" id="{078FC8BB-CB6A-4BB1-A84F-195846ED0EB9}"/>
              </a:ext>
            </a:extLst>
          </p:cNvPr>
          <p:cNvGrpSpPr>
            <a:grpSpLocks/>
          </p:cNvGrpSpPr>
          <p:nvPr/>
        </p:nvGrpSpPr>
        <p:grpSpPr bwMode="auto">
          <a:xfrm>
            <a:off x="4464050" y="3732213"/>
            <a:ext cx="1535113" cy="711200"/>
            <a:chOff x="2812" y="2468"/>
            <a:chExt cx="967" cy="448"/>
          </a:xfrm>
        </p:grpSpPr>
        <p:grpSp>
          <p:nvGrpSpPr>
            <p:cNvPr id="21575" name="Group 104">
              <a:extLst>
                <a:ext uri="{FF2B5EF4-FFF2-40B4-BE49-F238E27FC236}">
                  <a16:creationId xmlns:a16="http://schemas.microsoft.com/office/drawing/2014/main" id="{B817A88C-2000-4E67-9EDD-EF1EADF8D005}"/>
                </a:ext>
              </a:extLst>
            </p:cNvPr>
            <p:cNvGrpSpPr>
              <a:grpSpLocks/>
            </p:cNvGrpSpPr>
            <p:nvPr/>
          </p:nvGrpSpPr>
          <p:grpSpPr bwMode="auto">
            <a:xfrm>
              <a:off x="2812" y="2468"/>
              <a:ext cx="305" cy="448"/>
              <a:chOff x="2812" y="2468"/>
              <a:chExt cx="305" cy="448"/>
            </a:xfrm>
          </p:grpSpPr>
          <p:grpSp>
            <p:nvGrpSpPr>
              <p:cNvPr id="21589" name="Group 105">
                <a:extLst>
                  <a:ext uri="{FF2B5EF4-FFF2-40B4-BE49-F238E27FC236}">
                    <a16:creationId xmlns:a16="http://schemas.microsoft.com/office/drawing/2014/main" id="{2F727BF5-93F7-4272-A176-862749A1FB00}"/>
                  </a:ext>
                </a:extLst>
              </p:cNvPr>
              <p:cNvGrpSpPr>
                <a:grpSpLocks/>
              </p:cNvGrpSpPr>
              <p:nvPr/>
            </p:nvGrpSpPr>
            <p:grpSpPr bwMode="auto">
              <a:xfrm>
                <a:off x="2812" y="2468"/>
                <a:ext cx="305" cy="448"/>
                <a:chOff x="2812" y="2468"/>
                <a:chExt cx="305" cy="448"/>
              </a:xfrm>
            </p:grpSpPr>
            <p:sp>
              <p:nvSpPr>
                <p:cNvPr id="21591" name="AutoShape 106">
                  <a:extLst>
                    <a:ext uri="{FF2B5EF4-FFF2-40B4-BE49-F238E27FC236}">
                      <a16:creationId xmlns:a16="http://schemas.microsoft.com/office/drawing/2014/main" id="{03D1C40B-39D5-479F-AB22-802DE38857E6}"/>
                    </a:ext>
                  </a:extLst>
                </p:cNvPr>
                <p:cNvSpPr>
                  <a:spLocks noChangeArrowheads="1"/>
                </p:cNvSpPr>
                <p:nvPr/>
              </p:nvSpPr>
              <p:spPr bwMode="auto">
                <a:xfrm>
                  <a:off x="2812" y="2539"/>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1592" name="AutoShape 107">
                  <a:extLst>
                    <a:ext uri="{FF2B5EF4-FFF2-40B4-BE49-F238E27FC236}">
                      <a16:creationId xmlns:a16="http://schemas.microsoft.com/office/drawing/2014/main" id="{840BD217-1681-44CE-8122-7BF53E01A8B0}"/>
                    </a:ext>
                  </a:extLst>
                </p:cNvPr>
                <p:cNvSpPr>
                  <a:spLocks noChangeArrowheads="1"/>
                </p:cNvSpPr>
                <p:nvPr/>
              </p:nvSpPr>
              <p:spPr bwMode="auto">
                <a:xfrm>
                  <a:off x="2882" y="2468"/>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21590" name="AutoShape 108">
                <a:extLst>
                  <a:ext uri="{FF2B5EF4-FFF2-40B4-BE49-F238E27FC236}">
                    <a16:creationId xmlns:a16="http://schemas.microsoft.com/office/drawing/2014/main" id="{75208921-A5A3-44AB-B1F6-E578037F90BC}"/>
                  </a:ext>
                </a:extLst>
              </p:cNvPr>
              <p:cNvSpPr>
                <a:spLocks noChangeArrowheads="1"/>
              </p:cNvSpPr>
              <p:nvPr/>
            </p:nvSpPr>
            <p:spPr bwMode="auto">
              <a:xfrm>
                <a:off x="2874" y="2572"/>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grpSp>
          <p:nvGrpSpPr>
            <p:cNvPr id="21576" name="Group 109">
              <a:extLst>
                <a:ext uri="{FF2B5EF4-FFF2-40B4-BE49-F238E27FC236}">
                  <a16:creationId xmlns:a16="http://schemas.microsoft.com/office/drawing/2014/main" id="{2790C0FE-A4B5-4D20-BA49-623915F98C56}"/>
                </a:ext>
              </a:extLst>
            </p:cNvPr>
            <p:cNvGrpSpPr>
              <a:grpSpLocks/>
            </p:cNvGrpSpPr>
            <p:nvPr/>
          </p:nvGrpSpPr>
          <p:grpSpPr bwMode="auto">
            <a:xfrm>
              <a:off x="3113" y="2468"/>
              <a:ext cx="378" cy="448"/>
              <a:chOff x="3113" y="2468"/>
              <a:chExt cx="378" cy="448"/>
            </a:xfrm>
          </p:grpSpPr>
          <p:grpSp>
            <p:nvGrpSpPr>
              <p:cNvPr id="21584" name="Group 110">
                <a:extLst>
                  <a:ext uri="{FF2B5EF4-FFF2-40B4-BE49-F238E27FC236}">
                    <a16:creationId xmlns:a16="http://schemas.microsoft.com/office/drawing/2014/main" id="{58CF08CC-3508-41C5-B144-D76A31286242}"/>
                  </a:ext>
                </a:extLst>
              </p:cNvPr>
              <p:cNvGrpSpPr>
                <a:grpSpLocks/>
              </p:cNvGrpSpPr>
              <p:nvPr/>
            </p:nvGrpSpPr>
            <p:grpSpPr bwMode="auto">
              <a:xfrm>
                <a:off x="3113" y="2468"/>
                <a:ext cx="378" cy="448"/>
                <a:chOff x="3113" y="2468"/>
                <a:chExt cx="378" cy="448"/>
              </a:xfrm>
            </p:grpSpPr>
            <p:sp>
              <p:nvSpPr>
                <p:cNvPr id="21587" name="AutoShape 111">
                  <a:extLst>
                    <a:ext uri="{FF2B5EF4-FFF2-40B4-BE49-F238E27FC236}">
                      <a16:creationId xmlns:a16="http://schemas.microsoft.com/office/drawing/2014/main" id="{03500CF8-931F-4C51-A034-33E8B8BA04C0}"/>
                    </a:ext>
                  </a:extLst>
                </p:cNvPr>
                <p:cNvSpPr>
                  <a:spLocks noChangeArrowheads="1"/>
                </p:cNvSpPr>
                <p:nvPr/>
              </p:nvSpPr>
              <p:spPr bwMode="auto">
                <a:xfrm>
                  <a:off x="3113" y="2539"/>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1588" name="AutoShape 112">
                  <a:extLst>
                    <a:ext uri="{FF2B5EF4-FFF2-40B4-BE49-F238E27FC236}">
                      <a16:creationId xmlns:a16="http://schemas.microsoft.com/office/drawing/2014/main" id="{9B52E50A-2E75-437F-B052-2F5E174CB29E}"/>
                    </a:ext>
                  </a:extLst>
                </p:cNvPr>
                <p:cNvSpPr>
                  <a:spLocks noChangeArrowheads="1"/>
                </p:cNvSpPr>
                <p:nvPr/>
              </p:nvSpPr>
              <p:spPr bwMode="auto">
                <a:xfrm>
                  <a:off x="3199" y="2468"/>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21585" name="Oval 113">
                <a:extLst>
                  <a:ext uri="{FF2B5EF4-FFF2-40B4-BE49-F238E27FC236}">
                    <a16:creationId xmlns:a16="http://schemas.microsoft.com/office/drawing/2014/main" id="{0B46079E-7335-4217-98D1-16325F90EC80}"/>
                  </a:ext>
                </a:extLst>
              </p:cNvPr>
              <p:cNvSpPr>
                <a:spLocks noChangeArrowheads="1"/>
              </p:cNvSpPr>
              <p:nvPr/>
            </p:nvSpPr>
            <p:spPr bwMode="auto">
              <a:xfrm>
                <a:off x="3228" y="2504"/>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1586" name="AutoShape 114">
                <a:extLst>
                  <a:ext uri="{FF2B5EF4-FFF2-40B4-BE49-F238E27FC236}">
                    <a16:creationId xmlns:a16="http://schemas.microsoft.com/office/drawing/2014/main" id="{60CC53F1-A4A7-4FEE-9AE0-D6692D83D592}"/>
                  </a:ext>
                </a:extLst>
              </p:cNvPr>
              <p:cNvSpPr>
                <a:spLocks noChangeArrowheads="1"/>
              </p:cNvSpPr>
              <p:nvPr/>
            </p:nvSpPr>
            <p:spPr bwMode="auto">
              <a:xfrm>
                <a:off x="3160" y="2714"/>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21577" name="Freeform 115">
              <a:extLst>
                <a:ext uri="{FF2B5EF4-FFF2-40B4-BE49-F238E27FC236}">
                  <a16:creationId xmlns:a16="http://schemas.microsoft.com/office/drawing/2014/main" id="{FC3BC33D-C933-40EB-8B33-78051636120A}"/>
                </a:ext>
              </a:extLst>
            </p:cNvPr>
            <p:cNvSpPr>
              <a:spLocks/>
            </p:cNvSpPr>
            <p:nvPr/>
          </p:nvSpPr>
          <p:spPr bwMode="auto">
            <a:xfrm>
              <a:off x="3677" y="2697"/>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127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78" name="Rectangle 116">
              <a:extLst>
                <a:ext uri="{FF2B5EF4-FFF2-40B4-BE49-F238E27FC236}">
                  <a16:creationId xmlns:a16="http://schemas.microsoft.com/office/drawing/2014/main" id="{D43B8CF6-1A77-4701-B21B-5E2F19380A6E}"/>
                </a:ext>
              </a:extLst>
            </p:cNvPr>
            <p:cNvSpPr>
              <a:spLocks noChangeArrowheads="1"/>
            </p:cNvSpPr>
            <p:nvPr/>
          </p:nvSpPr>
          <p:spPr bwMode="auto">
            <a:xfrm>
              <a:off x="3673" y="2697"/>
              <a:ext cx="106"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1579" name="Rectangle 117">
              <a:extLst>
                <a:ext uri="{FF2B5EF4-FFF2-40B4-BE49-F238E27FC236}">
                  <a16:creationId xmlns:a16="http://schemas.microsoft.com/office/drawing/2014/main" id="{57CC2087-FD50-4719-9915-9D030B750A6F}"/>
                </a:ext>
              </a:extLst>
            </p:cNvPr>
            <p:cNvSpPr>
              <a:spLocks noChangeArrowheads="1"/>
            </p:cNvSpPr>
            <p:nvPr/>
          </p:nvSpPr>
          <p:spPr bwMode="auto">
            <a:xfrm>
              <a:off x="3680" y="2778"/>
              <a:ext cx="82"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1580" name="Rectangle 118">
              <a:extLst>
                <a:ext uri="{FF2B5EF4-FFF2-40B4-BE49-F238E27FC236}">
                  <a16:creationId xmlns:a16="http://schemas.microsoft.com/office/drawing/2014/main" id="{CD91D3DF-8CCC-4CF3-9466-96E6DF8BA688}"/>
                </a:ext>
              </a:extLst>
            </p:cNvPr>
            <p:cNvSpPr>
              <a:spLocks noChangeArrowheads="1"/>
            </p:cNvSpPr>
            <p:nvPr/>
          </p:nvSpPr>
          <p:spPr bwMode="auto">
            <a:xfrm>
              <a:off x="3497" y="2778"/>
              <a:ext cx="103" cy="11"/>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nvGrpSpPr>
            <p:cNvPr id="21581" name="Group 119">
              <a:extLst>
                <a:ext uri="{FF2B5EF4-FFF2-40B4-BE49-F238E27FC236}">
                  <a16:creationId xmlns:a16="http://schemas.microsoft.com/office/drawing/2014/main" id="{88BF23C4-4B6F-4E5B-8128-73815A81EB4F}"/>
                </a:ext>
              </a:extLst>
            </p:cNvPr>
            <p:cNvGrpSpPr>
              <a:grpSpLocks/>
            </p:cNvGrpSpPr>
            <p:nvPr/>
          </p:nvGrpSpPr>
          <p:grpSpPr bwMode="auto">
            <a:xfrm>
              <a:off x="3495" y="2525"/>
              <a:ext cx="194" cy="364"/>
              <a:chOff x="3495" y="2525"/>
              <a:chExt cx="194" cy="364"/>
            </a:xfrm>
          </p:grpSpPr>
          <p:sp>
            <p:nvSpPr>
              <p:cNvPr id="21582" name="Oval 120">
                <a:extLst>
                  <a:ext uri="{FF2B5EF4-FFF2-40B4-BE49-F238E27FC236}">
                    <a16:creationId xmlns:a16="http://schemas.microsoft.com/office/drawing/2014/main" id="{B5D25B06-A9F2-479C-A0D3-ECCDC3E03B5A}"/>
                  </a:ext>
                </a:extLst>
              </p:cNvPr>
              <p:cNvSpPr>
                <a:spLocks noChangeArrowheads="1"/>
              </p:cNvSpPr>
              <p:nvPr/>
            </p:nvSpPr>
            <p:spPr bwMode="auto">
              <a:xfrm>
                <a:off x="3571" y="2525"/>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1583" name="Freeform 121">
                <a:extLst>
                  <a:ext uri="{FF2B5EF4-FFF2-40B4-BE49-F238E27FC236}">
                    <a16:creationId xmlns:a16="http://schemas.microsoft.com/office/drawing/2014/main" id="{B9967893-BBB4-4951-B336-074EEC57C62A}"/>
                  </a:ext>
                </a:extLst>
              </p:cNvPr>
              <p:cNvSpPr>
                <a:spLocks/>
              </p:cNvSpPr>
              <p:nvPr/>
            </p:nvSpPr>
            <p:spPr bwMode="auto">
              <a:xfrm>
                <a:off x="3495" y="2593"/>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1270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1552" name="Group 122">
            <a:extLst>
              <a:ext uri="{FF2B5EF4-FFF2-40B4-BE49-F238E27FC236}">
                <a16:creationId xmlns:a16="http://schemas.microsoft.com/office/drawing/2014/main" id="{028538EE-8DDB-4BF6-865D-8C422EEBF076}"/>
              </a:ext>
            </a:extLst>
          </p:cNvPr>
          <p:cNvGrpSpPr>
            <a:grpSpLocks/>
          </p:cNvGrpSpPr>
          <p:nvPr/>
        </p:nvGrpSpPr>
        <p:grpSpPr bwMode="auto">
          <a:xfrm>
            <a:off x="6115050" y="4519613"/>
            <a:ext cx="1535113" cy="711200"/>
            <a:chOff x="3852" y="2964"/>
            <a:chExt cx="967" cy="448"/>
          </a:xfrm>
        </p:grpSpPr>
        <p:grpSp>
          <p:nvGrpSpPr>
            <p:cNvPr id="21557" name="Group 123">
              <a:extLst>
                <a:ext uri="{FF2B5EF4-FFF2-40B4-BE49-F238E27FC236}">
                  <a16:creationId xmlns:a16="http://schemas.microsoft.com/office/drawing/2014/main" id="{46022B48-E1ED-4481-B648-66E275A745CC}"/>
                </a:ext>
              </a:extLst>
            </p:cNvPr>
            <p:cNvGrpSpPr>
              <a:grpSpLocks/>
            </p:cNvGrpSpPr>
            <p:nvPr/>
          </p:nvGrpSpPr>
          <p:grpSpPr bwMode="auto">
            <a:xfrm>
              <a:off x="3852" y="2964"/>
              <a:ext cx="305" cy="448"/>
              <a:chOff x="3852" y="2964"/>
              <a:chExt cx="305" cy="448"/>
            </a:xfrm>
          </p:grpSpPr>
          <p:grpSp>
            <p:nvGrpSpPr>
              <p:cNvPr id="21571" name="Group 124">
                <a:extLst>
                  <a:ext uri="{FF2B5EF4-FFF2-40B4-BE49-F238E27FC236}">
                    <a16:creationId xmlns:a16="http://schemas.microsoft.com/office/drawing/2014/main" id="{3AA36863-F702-472C-94CE-F81CB3328E59}"/>
                  </a:ext>
                </a:extLst>
              </p:cNvPr>
              <p:cNvGrpSpPr>
                <a:grpSpLocks/>
              </p:cNvGrpSpPr>
              <p:nvPr/>
            </p:nvGrpSpPr>
            <p:grpSpPr bwMode="auto">
              <a:xfrm>
                <a:off x="3852" y="2964"/>
                <a:ext cx="305" cy="448"/>
                <a:chOff x="3852" y="2964"/>
                <a:chExt cx="305" cy="448"/>
              </a:xfrm>
            </p:grpSpPr>
            <p:sp>
              <p:nvSpPr>
                <p:cNvPr id="21573" name="AutoShape 125">
                  <a:extLst>
                    <a:ext uri="{FF2B5EF4-FFF2-40B4-BE49-F238E27FC236}">
                      <a16:creationId xmlns:a16="http://schemas.microsoft.com/office/drawing/2014/main" id="{7097DCB8-503E-40EE-9E37-8FBFE7F78153}"/>
                    </a:ext>
                  </a:extLst>
                </p:cNvPr>
                <p:cNvSpPr>
                  <a:spLocks noChangeArrowheads="1"/>
                </p:cNvSpPr>
                <p:nvPr/>
              </p:nvSpPr>
              <p:spPr bwMode="auto">
                <a:xfrm>
                  <a:off x="3852" y="3035"/>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1574" name="AutoShape 126">
                  <a:extLst>
                    <a:ext uri="{FF2B5EF4-FFF2-40B4-BE49-F238E27FC236}">
                      <a16:creationId xmlns:a16="http://schemas.microsoft.com/office/drawing/2014/main" id="{953774C0-F614-4026-B3EF-9DA55C95BDB5}"/>
                    </a:ext>
                  </a:extLst>
                </p:cNvPr>
                <p:cNvSpPr>
                  <a:spLocks noChangeArrowheads="1"/>
                </p:cNvSpPr>
                <p:nvPr/>
              </p:nvSpPr>
              <p:spPr bwMode="auto">
                <a:xfrm>
                  <a:off x="3922" y="2964"/>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21572" name="AutoShape 127">
                <a:extLst>
                  <a:ext uri="{FF2B5EF4-FFF2-40B4-BE49-F238E27FC236}">
                    <a16:creationId xmlns:a16="http://schemas.microsoft.com/office/drawing/2014/main" id="{8F723ABF-3F25-4B16-9F5C-6C78347B8359}"/>
                  </a:ext>
                </a:extLst>
              </p:cNvPr>
              <p:cNvSpPr>
                <a:spLocks noChangeArrowheads="1"/>
              </p:cNvSpPr>
              <p:nvPr/>
            </p:nvSpPr>
            <p:spPr bwMode="auto">
              <a:xfrm>
                <a:off x="3914" y="3068"/>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grpSp>
          <p:nvGrpSpPr>
            <p:cNvPr id="21558" name="Group 128">
              <a:extLst>
                <a:ext uri="{FF2B5EF4-FFF2-40B4-BE49-F238E27FC236}">
                  <a16:creationId xmlns:a16="http://schemas.microsoft.com/office/drawing/2014/main" id="{93055DE7-24C8-4744-BCF4-DCA6224148B7}"/>
                </a:ext>
              </a:extLst>
            </p:cNvPr>
            <p:cNvGrpSpPr>
              <a:grpSpLocks/>
            </p:cNvGrpSpPr>
            <p:nvPr/>
          </p:nvGrpSpPr>
          <p:grpSpPr bwMode="auto">
            <a:xfrm>
              <a:off x="4153" y="2964"/>
              <a:ext cx="378" cy="448"/>
              <a:chOff x="4153" y="2964"/>
              <a:chExt cx="378" cy="448"/>
            </a:xfrm>
          </p:grpSpPr>
          <p:grpSp>
            <p:nvGrpSpPr>
              <p:cNvPr id="21566" name="Group 129">
                <a:extLst>
                  <a:ext uri="{FF2B5EF4-FFF2-40B4-BE49-F238E27FC236}">
                    <a16:creationId xmlns:a16="http://schemas.microsoft.com/office/drawing/2014/main" id="{4DFCB32C-4E12-4133-9C01-148C6281D6DC}"/>
                  </a:ext>
                </a:extLst>
              </p:cNvPr>
              <p:cNvGrpSpPr>
                <a:grpSpLocks/>
              </p:cNvGrpSpPr>
              <p:nvPr/>
            </p:nvGrpSpPr>
            <p:grpSpPr bwMode="auto">
              <a:xfrm>
                <a:off x="4153" y="2964"/>
                <a:ext cx="378" cy="448"/>
                <a:chOff x="4153" y="2964"/>
                <a:chExt cx="378" cy="448"/>
              </a:xfrm>
            </p:grpSpPr>
            <p:sp>
              <p:nvSpPr>
                <p:cNvPr id="21569" name="AutoShape 130">
                  <a:extLst>
                    <a:ext uri="{FF2B5EF4-FFF2-40B4-BE49-F238E27FC236}">
                      <a16:creationId xmlns:a16="http://schemas.microsoft.com/office/drawing/2014/main" id="{E6385767-A963-431A-A5DE-8D1F2FCA29A9}"/>
                    </a:ext>
                  </a:extLst>
                </p:cNvPr>
                <p:cNvSpPr>
                  <a:spLocks noChangeArrowheads="1"/>
                </p:cNvSpPr>
                <p:nvPr/>
              </p:nvSpPr>
              <p:spPr bwMode="auto">
                <a:xfrm>
                  <a:off x="4153" y="3035"/>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1570" name="AutoShape 131">
                  <a:extLst>
                    <a:ext uri="{FF2B5EF4-FFF2-40B4-BE49-F238E27FC236}">
                      <a16:creationId xmlns:a16="http://schemas.microsoft.com/office/drawing/2014/main" id="{B53E9CBD-8D35-4907-8C33-807BD0EACB0A}"/>
                    </a:ext>
                  </a:extLst>
                </p:cNvPr>
                <p:cNvSpPr>
                  <a:spLocks noChangeArrowheads="1"/>
                </p:cNvSpPr>
                <p:nvPr/>
              </p:nvSpPr>
              <p:spPr bwMode="auto">
                <a:xfrm>
                  <a:off x="4239" y="2964"/>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21567" name="Oval 132">
                <a:extLst>
                  <a:ext uri="{FF2B5EF4-FFF2-40B4-BE49-F238E27FC236}">
                    <a16:creationId xmlns:a16="http://schemas.microsoft.com/office/drawing/2014/main" id="{2628FE21-CE8A-4858-B659-A33B40190CB3}"/>
                  </a:ext>
                </a:extLst>
              </p:cNvPr>
              <p:cNvSpPr>
                <a:spLocks noChangeArrowheads="1"/>
              </p:cNvSpPr>
              <p:nvPr/>
            </p:nvSpPr>
            <p:spPr bwMode="auto">
              <a:xfrm>
                <a:off x="4268" y="3000"/>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1568" name="AutoShape 133">
                <a:extLst>
                  <a:ext uri="{FF2B5EF4-FFF2-40B4-BE49-F238E27FC236}">
                    <a16:creationId xmlns:a16="http://schemas.microsoft.com/office/drawing/2014/main" id="{8E0CFB25-2521-4C1B-B1D3-771C4FEE401A}"/>
                  </a:ext>
                </a:extLst>
              </p:cNvPr>
              <p:cNvSpPr>
                <a:spLocks noChangeArrowheads="1"/>
              </p:cNvSpPr>
              <p:nvPr/>
            </p:nvSpPr>
            <p:spPr bwMode="auto">
              <a:xfrm>
                <a:off x="4200" y="3210"/>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21559" name="Freeform 134">
              <a:extLst>
                <a:ext uri="{FF2B5EF4-FFF2-40B4-BE49-F238E27FC236}">
                  <a16:creationId xmlns:a16="http://schemas.microsoft.com/office/drawing/2014/main" id="{A794D8B0-9F13-4B6C-9F7A-CF1A89F1E38C}"/>
                </a:ext>
              </a:extLst>
            </p:cNvPr>
            <p:cNvSpPr>
              <a:spLocks/>
            </p:cNvSpPr>
            <p:nvPr/>
          </p:nvSpPr>
          <p:spPr bwMode="auto">
            <a:xfrm>
              <a:off x="4717" y="319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127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60" name="Rectangle 135">
              <a:extLst>
                <a:ext uri="{FF2B5EF4-FFF2-40B4-BE49-F238E27FC236}">
                  <a16:creationId xmlns:a16="http://schemas.microsoft.com/office/drawing/2014/main" id="{FEA42F5D-245F-49C5-9FFD-C5F9EF5DEF7A}"/>
                </a:ext>
              </a:extLst>
            </p:cNvPr>
            <p:cNvSpPr>
              <a:spLocks noChangeArrowheads="1"/>
            </p:cNvSpPr>
            <p:nvPr/>
          </p:nvSpPr>
          <p:spPr bwMode="auto">
            <a:xfrm>
              <a:off x="4713" y="3193"/>
              <a:ext cx="106"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1561" name="Rectangle 136">
              <a:extLst>
                <a:ext uri="{FF2B5EF4-FFF2-40B4-BE49-F238E27FC236}">
                  <a16:creationId xmlns:a16="http://schemas.microsoft.com/office/drawing/2014/main" id="{6B53F022-26CE-46EF-8309-F7DA47C565B6}"/>
                </a:ext>
              </a:extLst>
            </p:cNvPr>
            <p:cNvSpPr>
              <a:spLocks noChangeArrowheads="1"/>
            </p:cNvSpPr>
            <p:nvPr/>
          </p:nvSpPr>
          <p:spPr bwMode="auto">
            <a:xfrm>
              <a:off x="4720" y="3274"/>
              <a:ext cx="82"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1562" name="Rectangle 137">
              <a:extLst>
                <a:ext uri="{FF2B5EF4-FFF2-40B4-BE49-F238E27FC236}">
                  <a16:creationId xmlns:a16="http://schemas.microsoft.com/office/drawing/2014/main" id="{76FA7521-DCAE-4BB5-9560-CA6533DD3B0A}"/>
                </a:ext>
              </a:extLst>
            </p:cNvPr>
            <p:cNvSpPr>
              <a:spLocks noChangeArrowheads="1"/>
            </p:cNvSpPr>
            <p:nvPr/>
          </p:nvSpPr>
          <p:spPr bwMode="auto">
            <a:xfrm>
              <a:off x="4537" y="3274"/>
              <a:ext cx="103" cy="11"/>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nvGrpSpPr>
            <p:cNvPr id="21563" name="Group 138">
              <a:extLst>
                <a:ext uri="{FF2B5EF4-FFF2-40B4-BE49-F238E27FC236}">
                  <a16:creationId xmlns:a16="http://schemas.microsoft.com/office/drawing/2014/main" id="{E768C271-65D2-4945-868D-63DA29502713}"/>
                </a:ext>
              </a:extLst>
            </p:cNvPr>
            <p:cNvGrpSpPr>
              <a:grpSpLocks/>
            </p:cNvGrpSpPr>
            <p:nvPr/>
          </p:nvGrpSpPr>
          <p:grpSpPr bwMode="auto">
            <a:xfrm>
              <a:off x="4535" y="3021"/>
              <a:ext cx="194" cy="364"/>
              <a:chOff x="4535" y="3021"/>
              <a:chExt cx="194" cy="364"/>
            </a:xfrm>
          </p:grpSpPr>
          <p:sp>
            <p:nvSpPr>
              <p:cNvPr id="21564" name="Oval 139">
                <a:extLst>
                  <a:ext uri="{FF2B5EF4-FFF2-40B4-BE49-F238E27FC236}">
                    <a16:creationId xmlns:a16="http://schemas.microsoft.com/office/drawing/2014/main" id="{CE1553F5-A004-41FD-B6A1-82801A6CBFD5}"/>
                  </a:ext>
                </a:extLst>
              </p:cNvPr>
              <p:cNvSpPr>
                <a:spLocks noChangeArrowheads="1"/>
              </p:cNvSpPr>
              <p:nvPr/>
            </p:nvSpPr>
            <p:spPr bwMode="auto">
              <a:xfrm>
                <a:off x="4611" y="3021"/>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1565" name="Freeform 140">
                <a:extLst>
                  <a:ext uri="{FF2B5EF4-FFF2-40B4-BE49-F238E27FC236}">
                    <a16:creationId xmlns:a16="http://schemas.microsoft.com/office/drawing/2014/main" id="{972086B0-0DFB-4B2D-8A07-06528B9A5D7D}"/>
                  </a:ext>
                </a:extLst>
              </p:cNvPr>
              <p:cNvSpPr>
                <a:spLocks/>
              </p:cNvSpPr>
              <p:nvPr/>
            </p:nvSpPr>
            <p:spPr bwMode="auto">
              <a:xfrm>
                <a:off x="4535" y="3089"/>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1270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21553" name="Rectangle 141">
            <a:extLst>
              <a:ext uri="{FF2B5EF4-FFF2-40B4-BE49-F238E27FC236}">
                <a16:creationId xmlns:a16="http://schemas.microsoft.com/office/drawing/2014/main" id="{C60950C6-75B8-4F0B-B356-6369BBBD9545}"/>
              </a:ext>
            </a:extLst>
          </p:cNvPr>
          <p:cNvSpPr>
            <a:spLocks noChangeArrowheads="1"/>
          </p:cNvSpPr>
          <p:nvPr/>
        </p:nvSpPr>
        <p:spPr bwMode="auto">
          <a:xfrm>
            <a:off x="150813" y="2268538"/>
            <a:ext cx="358775" cy="2835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800" b="0" i="1">
                <a:latin typeface="Arial" panose="020B0604020202020204" pitchFamily="34" charset="0"/>
                <a:ea typeface="宋体" panose="02010600030101010101" pitchFamily="2" charset="-122"/>
              </a:rPr>
              <a:t>T</a:t>
            </a:r>
          </a:p>
          <a:p>
            <a:pPr algn="ctr"/>
            <a:r>
              <a:rPr lang="en-US" altLang="zh-CN" sz="1800" b="0" i="1">
                <a:latin typeface="Arial" panose="020B0604020202020204" pitchFamily="34" charset="0"/>
                <a:ea typeface="宋体" panose="02010600030101010101" pitchFamily="2" charset="-122"/>
              </a:rPr>
              <a:t>a</a:t>
            </a:r>
          </a:p>
          <a:p>
            <a:pPr algn="ctr"/>
            <a:r>
              <a:rPr lang="en-US" altLang="zh-CN" sz="1800" b="0" i="1">
                <a:latin typeface="Arial" panose="020B0604020202020204" pitchFamily="34" charset="0"/>
                <a:ea typeface="宋体" panose="02010600030101010101" pitchFamily="2" charset="-122"/>
              </a:rPr>
              <a:t>s</a:t>
            </a:r>
          </a:p>
          <a:p>
            <a:pPr algn="ctr"/>
            <a:r>
              <a:rPr lang="en-US" altLang="zh-CN" sz="1800" b="0" i="1">
                <a:latin typeface="Arial" panose="020B0604020202020204" pitchFamily="34" charset="0"/>
                <a:ea typeface="宋体" panose="02010600030101010101" pitchFamily="2" charset="-122"/>
              </a:rPr>
              <a:t>k</a:t>
            </a:r>
          </a:p>
          <a:p>
            <a:pPr algn="ctr"/>
            <a:endParaRPr lang="en-US" altLang="zh-CN" sz="1800" b="0" i="1">
              <a:latin typeface="Arial" panose="020B0604020202020204" pitchFamily="34" charset="0"/>
              <a:ea typeface="宋体" panose="02010600030101010101" pitchFamily="2" charset="-122"/>
            </a:endParaRPr>
          </a:p>
          <a:p>
            <a:pPr algn="ctr"/>
            <a:r>
              <a:rPr lang="en-US" altLang="zh-CN" sz="1800" b="0" i="1">
                <a:latin typeface="Arial" panose="020B0604020202020204" pitchFamily="34" charset="0"/>
                <a:ea typeface="宋体" panose="02010600030101010101" pitchFamily="2" charset="-122"/>
              </a:rPr>
              <a:t>O</a:t>
            </a:r>
          </a:p>
          <a:p>
            <a:pPr algn="ctr"/>
            <a:r>
              <a:rPr lang="en-US" altLang="zh-CN" sz="1800" b="0" i="1">
                <a:latin typeface="Arial" panose="020B0604020202020204" pitchFamily="34" charset="0"/>
                <a:ea typeface="宋体" panose="02010600030101010101" pitchFamily="2" charset="-122"/>
              </a:rPr>
              <a:t>r</a:t>
            </a:r>
          </a:p>
          <a:p>
            <a:pPr algn="ctr"/>
            <a:r>
              <a:rPr lang="en-US" altLang="zh-CN" sz="1800" b="0" i="1">
                <a:latin typeface="Arial" panose="020B0604020202020204" pitchFamily="34" charset="0"/>
                <a:ea typeface="宋体" panose="02010600030101010101" pitchFamily="2" charset="-122"/>
              </a:rPr>
              <a:t>d</a:t>
            </a:r>
          </a:p>
          <a:p>
            <a:pPr algn="ctr"/>
            <a:r>
              <a:rPr lang="en-US" altLang="zh-CN" sz="1800" b="0" i="1">
                <a:latin typeface="Arial" panose="020B0604020202020204" pitchFamily="34" charset="0"/>
                <a:ea typeface="宋体" panose="02010600030101010101" pitchFamily="2" charset="-122"/>
              </a:rPr>
              <a:t>e</a:t>
            </a:r>
          </a:p>
          <a:p>
            <a:pPr algn="ctr"/>
            <a:r>
              <a:rPr lang="en-US" altLang="zh-CN" sz="1800" b="0" i="1">
                <a:latin typeface="Arial" panose="020B0604020202020204" pitchFamily="34" charset="0"/>
                <a:ea typeface="宋体" panose="02010600030101010101" pitchFamily="2" charset="-122"/>
              </a:rPr>
              <a:t>r</a:t>
            </a:r>
          </a:p>
        </p:txBody>
      </p:sp>
      <p:sp>
        <p:nvSpPr>
          <p:cNvPr id="21554" name="Line 142">
            <a:extLst>
              <a:ext uri="{FF2B5EF4-FFF2-40B4-BE49-F238E27FC236}">
                <a16:creationId xmlns:a16="http://schemas.microsoft.com/office/drawing/2014/main" id="{E188408A-514A-4AC5-B890-E68593BF0393}"/>
              </a:ext>
            </a:extLst>
          </p:cNvPr>
          <p:cNvSpPr>
            <a:spLocks noChangeShapeType="1"/>
          </p:cNvSpPr>
          <p:nvPr/>
        </p:nvSpPr>
        <p:spPr bwMode="auto">
          <a:xfrm>
            <a:off x="635000" y="2119313"/>
            <a:ext cx="0" cy="3035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55" name="Rectangle 143">
            <a:extLst>
              <a:ext uri="{FF2B5EF4-FFF2-40B4-BE49-F238E27FC236}">
                <a16:creationId xmlns:a16="http://schemas.microsoft.com/office/drawing/2014/main" id="{4C06B549-FAF8-4ADA-ABBF-7C6F47F754D0}"/>
              </a:ext>
            </a:extLst>
          </p:cNvPr>
          <p:cNvSpPr>
            <a:spLocks noChangeArrowheads="1"/>
          </p:cNvSpPr>
          <p:nvPr/>
        </p:nvSpPr>
        <p:spPr bwMode="auto">
          <a:xfrm>
            <a:off x="4125913" y="1341438"/>
            <a:ext cx="6889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b="0" i="1">
                <a:latin typeface="Arial" panose="020B0604020202020204" pitchFamily="34" charset="0"/>
                <a:ea typeface="宋体" panose="02010600030101010101" pitchFamily="2" charset="-122"/>
              </a:rPr>
              <a:t>Time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animEffect transition="in" filter="blinds(horizontal)">
                                      <p:cBhvr>
                                        <p:cTn id="7" dur="500"/>
                                        <p:tgtEl>
                                          <p:spTgt spid="1044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4451">
                                            <p:txEl>
                                              <p:pRg st="1" end="1"/>
                                            </p:txEl>
                                          </p:spTgt>
                                        </p:tgtEl>
                                        <p:attrNameLst>
                                          <p:attrName>style.visibility</p:attrName>
                                        </p:attrNameLst>
                                      </p:cBhvr>
                                      <p:to>
                                        <p:strVal val="visible"/>
                                      </p:to>
                                    </p:set>
                                    <p:animEffect transition="in" filter="blinds(horizontal)">
                                      <p:cBhvr>
                                        <p:cTn id="12" dur="500"/>
                                        <p:tgtEl>
                                          <p:spTgt spid="1044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4451">
                                            <p:txEl>
                                              <p:pRg st="2" end="2"/>
                                            </p:txEl>
                                          </p:spTgt>
                                        </p:tgtEl>
                                        <p:attrNameLst>
                                          <p:attrName>style.visibility</p:attrName>
                                        </p:attrNameLst>
                                      </p:cBhvr>
                                      <p:to>
                                        <p:strVal val="visible"/>
                                      </p:to>
                                    </p:set>
                                    <p:animEffect transition="in" filter="blinds(horizontal)">
                                      <p:cBhvr>
                                        <p:cTn id="17" dur="500"/>
                                        <p:tgtEl>
                                          <p:spTgt spid="1044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800100" y="203200"/>
            <a:ext cx="6862763" cy="693908"/>
          </a:xfrm>
        </p:spPr>
        <p:txBody>
          <a:bodyPr/>
          <a:lstStyle/>
          <a:p>
            <a:r>
              <a:rPr lang="zh-CN" altLang="en-US" dirty="0" smtClean="0">
                <a:ea typeface="宋体" panose="02010600030101010101" pitchFamily="2" charset="-122"/>
              </a:rPr>
              <a:t>采用</a:t>
            </a:r>
            <a:r>
              <a:rPr lang="zh-CN" altLang="en-US" dirty="0">
                <a:ea typeface="宋体" panose="02010600030101010101" pitchFamily="2" charset="-122"/>
              </a:rPr>
              <a:t>二位预测</a:t>
            </a:r>
            <a:r>
              <a:rPr lang="zh-CN" altLang="en-US" dirty="0" smtClean="0">
                <a:ea typeface="宋体" panose="02010600030101010101" pitchFamily="2" charset="-122"/>
              </a:rPr>
              <a:t>位的动态预测</a:t>
            </a:r>
            <a:r>
              <a:rPr lang="zh-CN" altLang="en-US" dirty="0">
                <a:ea typeface="宋体" panose="02010600030101010101" pitchFamily="2" charset="-122"/>
              </a:rPr>
              <a:t/>
            </a:r>
            <a:br>
              <a:rPr lang="zh-CN" altLang="en-US" dirty="0">
                <a:ea typeface="宋体" panose="02010600030101010101" pitchFamily="2" charset="-122"/>
              </a:rPr>
            </a:br>
            <a:endParaRPr lang="zh-CN" altLang="en-US" dirty="0" smtClean="0">
              <a:ea typeface="宋体" panose="02010600030101010101" pitchFamily="2" charset="-122"/>
            </a:endParaRPr>
          </a:p>
        </p:txBody>
      </p:sp>
      <p:sp>
        <p:nvSpPr>
          <p:cNvPr id="231427" name="Rectangle 3"/>
          <p:cNvSpPr>
            <a:spLocks noGrp="1" noChangeArrowheads="1"/>
          </p:cNvSpPr>
          <p:nvPr>
            <p:ph type="body" idx="1"/>
          </p:nvPr>
        </p:nvSpPr>
        <p:spPr>
          <a:xfrm>
            <a:off x="165100" y="4238609"/>
            <a:ext cx="8978900" cy="1981055"/>
          </a:xfrm>
        </p:spPr>
        <p:txBody>
          <a:bodyPr/>
          <a:lstStyle/>
          <a:p>
            <a:pPr>
              <a:lnSpc>
                <a:spcPct val="110000"/>
              </a:lnSpc>
              <a:spcBef>
                <a:spcPct val="10000"/>
              </a:spcBef>
            </a:pPr>
            <a:r>
              <a:rPr lang="zh-CN" altLang="en-US" dirty="0" smtClean="0">
                <a:latin typeface="Times New Roman" panose="02020603050405020304" pitchFamily="18" charset="0"/>
                <a:ea typeface="黑体" panose="02010609060101010101" pitchFamily="49" charset="-122"/>
              </a:rPr>
              <a:t>基本思想：只有两次预测错误才改变预测方向</a:t>
            </a:r>
          </a:p>
          <a:p>
            <a:pPr lvl="1">
              <a:lnSpc>
                <a:spcPct val="110000"/>
              </a:lnSpc>
              <a:spcBef>
                <a:spcPct val="10000"/>
              </a:spcBef>
            </a:pPr>
            <a:r>
              <a:rPr lang="en-US" altLang="zh-CN" dirty="0" smtClean="0">
                <a:solidFill>
                  <a:srgbClr val="FF0000"/>
                </a:solidFill>
                <a:latin typeface="Times New Roman" panose="02020603050405020304" pitchFamily="18" charset="0"/>
                <a:ea typeface="黑体" panose="02010609060101010101" pitchFamily="49" charset="-122"/>
              </a:rPr>
              <a:t>11</a:t>
            </a:r>
            <a:r>
              <a:rPr lang="zh-CN" altLang="en-US" dirty="0" smtClean="0">
                <a:latin typeface="Times New Roman" panose="02020603050405020304" pitchFamily="18" charset="0"/>
                <a:ea typeface="黑体" panose="02010609060101010101" pitchFamily="49" charset="-122"/>
              </a:rPr>
              <a:t>状态为预测发生</a:t>
            </a:r>
            <a:r>
              <a:rPr lang="en-US" altLang="zh-CN" dirty="0" smtClean="0">
                <a:latin typeface="Times New Roman" panose="02020603050405020304" pitchFamily="18" charset="0"/>
                <a:ea typeface="黑体" panose="02010609060101010101" pitchFamily="49" charset="-122"/>
              </a:rPr>
              <a:t>(</a:t>
            </a:r>
            <a:r>
              <a:rPr lang="zh-CN" altLang="en-US" dirty="0" smtClean="0">
                <a:solidFill>
                  <a:srgbClr val="FF0000"/>
                </a:solidFill>
                <a:latin typeface="Times New Roman" panose="02020603050405020304" pitchFamily="18" charset="0"/>
                <a:ea typeface="黑体" panose="02010609060101010101" pitchFamily="49" charset="-122"/>
              </a:rPr>
              <a:t>强转移</a:t>
            </a:r>
            <a:r>
              <a:rPr lang="en-US" altLang="zh-CN" dirty="0">
                <a:latin typeface="Times New Roman" panose="02020603050405020304" pitchFamily="18" charset="0"/>
                <a:ea typeface="黑体" panose="02010609060101010101" pitchFamily="49" charset="-122"/>
              </a:rPr>
              <a:t>)</a:t>
            </a:r>
            <a:r>
              <a:rPr lang="zh-CN" altLang="en-US" dirty="0" smtClean="0">
                <a:latin typeface="Times New Roman" panose="02020603050405020304" pitchFamily="18" charset="0"/>
                <a:ea typeface="黑体" panose="02010609060101010101" pitchFamily="49" charset="-122"/>
              </a:rPr>
              <a:t>，若实际不发生</a:t>
            </a:r>
            <a:r>
              <a:rPr lang="en-US" altLang="zh-CN" dirty="0" smtClean="0">
                <a:latin typeface="Times New Roman" panose="02020603050405020304" pitchFamily="18" charset="0"/>
                <a:ea typeface="黑体" panose="02010609060101010101" pitchFamily="49" charset="-122"/>
              </a:rPr>
              <a:t>(</a:t>
            </a:r>
            <a:r>
              <a:rPr lang="zh-CN" altLang="en-US" dirty="0" smtClean="0">
                <a:solidFill>
                  <a:srgbClr val="FF0000"/>
                </a:solidFill>
                <a:latin typeface="Times New Roman" panose="02020603050405020304" pitchFamily="18" charset="0"/>
                <a:ea typeface="黑体" panose="02010609060101010101" pitchFamily="49" charset="-122"/>
              </a:rPr>
              <a:t>预测错</a:t>
            </a:r>
            <a:r>
              <a:rPr lang="en-US" altLang="zh-CN" dirty="0" smtClean="0">
                <a:latin typeface="Times New Roman" panose="02020603050405020304" pitchFamily="18" charset="0"/>
                <a:ea typeface="黑体" panose="02010609060101010101" pitchFamily="49" charset="-122"/>
              </a:rPr>
              <a:t>)</a:t>
            </a:r>
            <a:r>
              <a:rPr lang="zh-CN" altLang="en-US" dirty="0" smtClean="0">
                <a:latin typeface="Times New Roman" panose="02020603050405020304" pitchFamily="18" charset="0"/>
                <a:ea typeface="黑体" panose="02010609060101010101" pitchFamily="49" charset="-122"/>
              </a:rPr>
              <a:t>，则转到状态</a:t>
            </a:r>
            <a:r>
              <a:rPr lang="en-US" altLang="zh-CN" dirty="0" smtClean="0">
                <a:solidFill>
                  <a:srgbClr val="FF0000"/>
                </a:solidFill>
                <a:latin typeface="Times New Roman" panose="02020603050405020304" pitchFamily="18" charset="0"/>
                <a:ea typeface="黑体" panose="02010609060101010101" pitchFamily="49" charset="-122"/>
              </a:rPr>
              <a:t>10</a:t>
            </a:r>
            <a:r>
              <a:rPr lang="en-US" altLang="zh-CN" dirty="0" smtClean="0">
                <a:latin typeface="Times New Roman" panose="02020603050405020304" pitchFamily="18" charset="0"/>
                <a:ea typeface="黑体" panose="02010609060101010101" pitchFamily="49" charset="-122"/>
              </a:rPr>
              <a:t>(</a:t>
            </a:r>
            <a:r>
              <a:rPr lang="zh-CN" altLang="en-US" dirty="0" smtClean="0">
                <a:solidFill>
                  <a:srgbClr val="FF0000"/>
                </a:solidFill>
                <a:latin typeface="Times New Roman" panose="02020603050405020304" pitchFamily="18" charset="0"/>
                <a:ea typeface="黑体" panose="02010609060101010101" pitchFamily="49" charset="-122"/>
              </a:rPr>
              <a:t>弱转移</a:t>
            </a:r>
            <a:r>
              <a:rPr lang="en-US" altLang="zh-CN" dirty="0" smtClean="0">
                <a:latin typeface="Times New Roman" panose="02020603050405020304" pitchFamily="18" charset="0"/>
                <a:ea typeface="黑体" panose="02010609060101010101" pitchFamily="49" charset="-122"/>
              </a:rPr>
              <a:t>)</a:t>
            </a:r>
            <a:r>
              <a:rPr lang="zh-CN" altLang="en-US" dirty="0" smtClean="0">
                <a:latin typeface="Times New Roman" panose="02020603050405020304" pitchFamily="18" charset="0"/>
                <a:ea typeface="黑体" panose="02010609060101010101" pitchFamily="49" charset="-122"/>
              </a:rPr>
              <a:t>，下次仍预测发生。如果再次预测错误（实际不发生），才使下次预测调整为不发生</a:t>
            </a:r>
            <a:r>
              <a:rPr lang="en-US" altLang="zh-CN" dirty="0" smtClean="0">
                <a:latin typeface="Times New Roman" panose="02020603050405020304" pitchFamily="18" charset="0"/>
                <a:ea typeface="黑体" panose="02010609060101010101" pitchFamily="49" charset="-122"/>
              </a:rPr>
              <a:t>00</a:t>
            </a:r>
          </a:p>
          <a:p>
            <a:pPr marL="203200" lvl="1" indent="-203200">
              <a:lnSpc>
                <a:spcPct val="110000"/>
              </a:lnSpc>
              <a:spcBef>
                <a:spcPct val="10000"/>
              </a:spcBef>
              <a:buFont typeface="Times New Roman" panose="02020603050405020304" pitchFamily="18" charset="0"/>
              <a:buChar char="°"/>
            </a:pPr>
            <a:r>
              <a:rPr lang="zh-CN" altLang="en-US" dirty="0" smtClean="0">
                <a:latin typeface="Times New Roman" panose="02020603050405020304" pitchFamily="18" charset="0"/>
                <a:ea typeface="黑体" panose="02010609060101010101" pitchFamily="49" charset="-122"/>
              </a:rPr>
              <a:t>好处：连续两次发生不同的分支情况时，会预测正确。</a:t>
            </a:r>
            <a:endParaRPr lang="en-US" altLang="zh-CN" dirty="0" smtClean="0">
              <a:latin typeface="Times New Roman" panose="02020603050405020304" pitchFamily="18" charset="0"/>
              <a:ea typeface="黑体" panose="02010609060101010101" pitchFamily="49" charset="-122"/>
            </a:endParaRPr>
          </a:p>
          <a:p>
            <a:pPr marL="203200" lvl="1" indent="-203200">
              <a:lnSpc>
                <a:spcPct val="110000"/>
              </a:lnSpc>
              <a:spcBef>
                <a:spcPct val="10000"/>
              </a:spcBef>
              <a:buFont typeface="Times New Roman" panose="02020603050405020304" pitchFamily="18" charset="0"/>
              <a:buChar char="°"/>
            </a:pPr>
            <a:r>
              <a:rPr lang="zh-CN" altLang="en-US" sz="1900" dirty="0" smtClean="0">
                <a:solidFill>
                  <a:schemeClr val="tx1"/>
                </a:solidFill>
                <a:ea typeface="黑体" panose="02010609060101010101" pitchFamily="49" charset="-122"/>
              </a:rPr>
              <a:t>在</a:t>
            </a:r>
            <a:r>
              <a:rPr lang="zh-CN" altLang="en-US" sz="1900" dirty="0">
                <a:solidFill>
                  <a:schemeClr val="tx1"/>
                </a:solidFill>
                <a:ea typeface="黑体" panose="02010609060101010101" pitchFamily="49" charset="-122"/>
              </a:rPr>
              <a:t>连续两次分支发生不同时，只会有一次预测</a:t>
            </a:r>
            <a:r>
              <a:rPr lang="zh-CN" altLang="en-US" sz="1900" dirty="0" smtClean="0">
                <a:solidFill>
                  <a:schemeClr val="tx1"/>
                </a:solidFill>
                <a:ea typeface="黑体" panose="02010609060101010101" pitchFamily="49" charset="-122"/>
              </a:rPr>
              <a:t>错误</a:t>
            </a:r>
            <a:endParaRPr lang="zh-CN" altLang="en-US" dirty="0" smtClean="0">
              <a:latin typeface="Times New Roman" panose="02020603050405020304" pitchFamily="18" charset="0"/>
              <a:ea typeface="黑体" panose="02010609060101010101" pitchFamily="49" charset="-122"/>
            </a:endParaRPr>
          </a:p>
        </p:txBody>
      </p:sp>
      <p:grpSp>
        <p:nvGrpSpPr>
          <p:cNvPr id="6" name="组合 5"/>
          <p:cNvGrpSpPr/>
          <p:nvPr/>
        </p:nvGrpSpPr>
        <p:grpSpPr>
          <a:xfrm>
            <a:off x="2980613" y="1741471"/>
            <a:ext cx="4800600" cy="2706688"/>
            <a:chOff x="2909051" y="1940254"/>
            <a:chExt cx="4800600" cy="2706688"/>
          </a:xfrm>
        </p:grpSpPr>
        <p:sp>
          <p:nvSpPr>
            <p:cNvPr id="142346" name="Arc 15"/>
            <p:cNvSpPr>
              <a:spLocks/>
            </p:cNvSpPr>
            <p:nvPr/>
          </p:nvSpPr>
          <p:spPr bwMode="auto">
            <a:xfrm rot="15783638" flipV="1">
              <a:off x="6457907" y="3984161"/>
              <a:ext cx="531813" cy="793750"/>
            </a:xfrm>
            <a:custGeom>
              <a:avLst/>
              <a:gdLst>
                <a:gd name="T0" fmla="*/ 2147483646 w 36346"/>
                <a:gd name="T1" fmla="*/ 2147483646 h 43200"/>
                <a:gd name="T2" fmla="*/ 2147483646 w 36346"/>
                <a:gd name="T3" fmla="*/ 2147483646 h 43200"/>
                <a:gd name="T4" fmla="*/ 2147483646 w 36346"/>
                <a:gd name="T5" fmla="*/ 2147483646 h 43200"/>
                <a:gd name="T6" fmla="*/ 0 60000 65536"/>
                <a:gd name="T7" fmla="*/ 0 60000 65536"/>
                <a:gd name="T8" fmla="*/ 0 60000 65536"/>
              </a:gdLst>
              <a:ahLst/>
              <a:cxnLst>
                <a:cxn ang="T6">
                  <a:pos x="T0" y="T1"/>
                </a:cxn>
                <a:cxn ang="T7">
                  <a:pos x="T2" y="T3"/>
                </a:cxn>
                <a:cxn ang="T8">
                  <a:pos x="T4" y="T5"/>
                </a:cxn>
              </a:cxnLst>
              <a:rect l="0" t="0" r="r" b="b"/>
              <a:pathLst>
                <a:path w="36346" h="43200" fill="none" extrusionOk="0">
                  <a:moveTo>
                    <a:pt x="36346" y="37383"/>
                  </a:moveTo>
                  <a:cubicBezTo>
                    <a:pt x="32345" y="41120"/>
                    <a:pt x="27074" y="43199"/>
                    <a:pt x="21600" y="43200"/>
                  </a:cubicBezTo>
                  <a:cubicBezTo>
                    <a:pt x="9670" y="43200"/>
                    <a:pt x="0" y="33529"/>
                    <a:pt x="0" y="21600"/>
                  </a:cubicBezTo>
                  <a:cubicBezTo>
                    <a:pt x="0" y="9670"/>
                    <a:pt x="9670" y="0"/>
                    <a:pt x="21600" y="0"/>
                  </a:cubicBezTo>
                  <a:cubicBezTo>
                    <a:pt x="25671" y="-1"/>
                    <a:pt x="29659" y="1150"/>
                    <a:pt x="33105" y="3318"/>
                  </a:cubicBezTo>
                </a:path>
                <a:path w="36346" h="43200" stroke="0" extrusionOk="0">
                  <a:moveTo>
                    <a:pt x="36346" y="37383"/>
                  </a:moveTo>
                  <a:cubicBezTo>
                    <a:pt x="32345" y="41120"/>
                    <a:pt x="27074" y="43199"/>
                    <a:pt x="21600" y="43200"/>
                  </a:cubicBezTo>
                  <a:cubicBezTo>
                    <a:pt x="9670" y="43200"/>
                    <a:pt x="0" y="33529"/>
                    <a:pt x="0" y="21600"/>
                  </a:cubicBezTo>
                  <a:cubicBezTo>
                    <a:pt x="0" y="9670"/>
                    <a:pt x="9670" y="0"/>
                    <a:pt x="21600" y="0"/>
                  </a:cubicBezTo>
                  <a:cubicBezTo>
                    <a:pt x="25671" y="-1"/>
                    <a:pt x="29659" y="1150"/>
                    <a:pt x="33105" y="3318"/>
                  </a:cubicBezTo>
                  <a:lnTo>
                    <a:pt x="21600" y="21600"/>
                  </a:lnTo>
                  <a:lnTo>
                    <a:pt x="36346" y="37383"/>
                  </a:lnTo>
                  <a:close/>
                </a:path>
              </a:pathLst>
            </a:custGeom>
            <a:noFill/>
            <a:ln w="2857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7" name="Text Box 16"/>
            <p:cNvSpPr txBox="1">
              <a:spLocks noChangeArrowheads="1"/>
            </p:cNvSpPr>
            <p:nvPr/>
          </p:nvSpPr>
          <p:spPr bwMode="auto">
            <a:xfrm>
              <a:off x="6255501" y="4180217"/>
              <a:ext cx="10239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dirty="0">
                  <a:ea typeface="黑体" panose="02010609060101010101" pitchFamily="49" charset="-122"/>
                </a:rPr>
                <a:t>不发生</a:t>
              </a:r>
            </a:p>
          </p:txBody>
        </p:sp>
        <p:sp>
          <p:nvSpPr>
            <p:cNvPr id="142372" name="Text Box 42"/>
            <p:cNvSpPr txBox="1">
              <a:spLocks noChangeArrowheads="1"/>
            </p:cNvSpPr>
            <p:nvPr/>
          </p:nvSpPr>
          <p:spPr bwMode="auto">
            <a:xfrm>
              <a:off x="7057189" y="4200854"/>
              <a:ext cx="652462"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700">
                  <a:solidFill>
                    <a:schemeClr val="accent2"/>
                  </a:solidFill>
                  <a:ea typeface="黑体" panose="02010609060101010101" pitchFamily="49" charset="-122"/>
                </a:rPr>
                <a:t>正确</a:t>
              </a:r>
            </a:p>
          </p:txBody>
        </p:sp>
        <p:sp>
          <p:nvSpPr>
            <p:cNvPr id="142340" name="Oval 4"/>
            <p:cNvSpPr>
              <a:spLocks noChangeArrowheads="1"/>
            </p:cNvSpPr>
            <p:nvPr/>
          </p:nvSpPr>
          <p:spPr bwMode="auto">
            <a:xfrm>
              <a:off x="2909051" y="2443492"/>
              <a:ext cx="1427163" cy="579437"/>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42341" name="Text Box 5"/>
            <p:cNvSpPr txBox="1">
              <a:spLocks noChangeArrowheads="1"/>
            </p:cNvSpPr>
            <p:nvPr/>
          </p:nvSpPr>
          <p:spPr bwMode="auto">
            <a:xfrm>
              <a:off x="3129714" y="2518077"/>
              <a:ext cx="1082675"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700" dirty="0">
                  <a:solidFill>
                    <a:srgbClr val="CC0000"/>
                  </a:solidFill>
                  <a:ea typeface="黑体" panose="02010609060101010101" pitchFamily="49" charset="-122"/>
                </a:rPr>
                <a:t>预测发生</a:t>
              </a:r>
            </a:p>
          </p:txBody>
        </p:sp>
        <p:sp>
          <p:nvSpPr>
            <p:cNvPr id="142342" name="Arc 9"/>
            <p:cNvSpPr>
              <a:spLocks/>
            </p:cNvSpPr>
            <p:nvPr/>
          </p:nvSpPr>
          <p:spPr bwMode="auto">
            <a:xfrm rot="5816362">
              <a:off x="3374982" y="1809286"/>
              <a:ext cx="531813" cy="793750"/>
            </a:xfrm>
            <a:custGeom>
              <a:avLst/>
              <a:gdLst>
                <a:gd name="T0" fmla="*/ 2147483646 w 36346"/>
                <a:gd name="T1" fmla="*/ 2147483646 h 43200"/>
                <a:gd name="T2" fmla="*/ 2147483646 w 36346"/>
                <a:gd name="T3" fmla="*/ 2147483646 h 43200"/>
                <a:gd name="T4" fmla="*/ 2147483646 w 36346"/>
                <a:gd name="T5" fmla="*/ 2147483646 h 43200"/>
                <a:gd name="T6" fmla="*/ 0 60000 65536"/>
                <a:gd name="T7" fmla="*/ 0 60000 65536"/>
                <a:gd name="T8" fmla="*/ 0 60000 65536"/>
              </a:gdLst>
              <a:ahLst/>
              <a:cxnLst>
                <a:cxn ang="T6">
                  <a:pos x="T0" y="T1"/>
                </a:cxn>
                <a:cxn ang="T7">
                  <a:pos x="T2" y="T3"/>
                </a:cxn>
                <a:cxn ang="T8">
                  <a:pos x="T4" y="T5"/>
                </a:cxn>
              </a:cxnLst>
              <a:rect l="0" t="0" r="r" b="b"/>
              <a:pathLst>
                <a:path w="36346" h="43200" fill="none" extrusionOk="0">
                  <a:moveTo>
                    <a:pt x="36346" y="37383"/>
                  </a:moveTo>
                  <a:cubicBezTo>
                    <a:pt x="32345" y="41120"/>
                    <a:pt x="27074" y="43199"/>
                    <a:pt x="21600" y="43200"/>
                  </a:cubicBezTo>
                  <a:cubicBezTo>
                    <a:pt x="9670" y="43200"/>
                    <a:pt x="0" y="33529"/>
                    <a:pt x="0" y="21600"/>
                  </a:cubicBezTo>
                  <a:cubicBezTo>
                    <a:pt x="0" y="9670"/>
                    <a:pt x="9670" y="0"/>
                    <a:pt x="21600" y="0"/>
                  </a:cubicBezTo>
                  <a:cubicBezTo>
                    <a:pt x="25671" y="-1"/>
                    <a:pt x="29659" y="1150"/>
                    <a:pt x="33105" y="3318"/>
                  </a:cubicBezTo>
                </a:path>
                <a:path w="36346" h="43200" stroke="0" extrusionOk="0">
                  <a:moveTo>
                    <a:pt x="36346" y="37383"/>
                  </a:moveTo>
                  <a:cubicBezTo>
                    <a:pt x="32345" y="41120"/>
                    <a:pt x="27074" y="43199"/>
                    <a:pt x="21600" y="43200"/>
                  </a:cubicBezTo>
                  <a:cubicBezTo>
                    <a:pt x="9670" y="43200"/>
                    <a:pt x="0" y="33529"/>
                    <a:pt x="0" y="21600"/>
                  </a:cubicBezTo>
                  <a:cubicBezTo>
                    <a:pt x="0" y="9670"/>
                    <a:pt x="9670" y="0"/>
                    <a:pt x="21600" y="0"/>
                  </a:cubicBezTo>
                  <a:cubicBezTo>
                    <a:pt x="25671" y="-1"/>
                    <a:pt x="29659" y="1150"/>
                    <a:pt x="33105" y="3318"/>
                  </a:cubicBezTo>
                  <a:lnTo>
                    <a:pt x="21600" y="21600"/>
                  </a:lnTo>
                  <a:lnTo>
                    <a:pt x="36346" y="37383"/>
                  </a:lnTo>
                  <a:close/>
                </a:path>
              </a:pathLst>
            </a:custGeom>
            <a:noFill/>
            <a:ln w="2857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3" name="Text Box 10"/>
            <p:cNvSpPr txBox="1">
              <a:spLocks noChangeArrowheads="1"/>
            </p:cNvSpPr>
            <p:nvPr/>
          </p:nvSpPr>
          <p:spPr bwMode="auto">
            <a:xfrm>
              <a:off x="3426576" y="2005342"/>
              <a:ext cx="7096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a:ea typeface="黑体" panose="02010609060101010101" pitchFamily="49" charset="-122"/>
                </a:rPr>
                <a:t>发生</a:t>
              </a:r>
            </a:p>
          </p:txBody>
        </p:sp>
        <p:sp>
          <p:nvSpPr>
            <p:cNvPr id="142344" name="Oval 13"/>
            <p:cNvSpPr>
              <a:spLocks noChangeArrowheads="1"/>
            </p:cNvSpPr>
            <p:nvPr/>
          </p:nvSpPr>
          <p:spPr bwMode="auto">
            <a:xfrm flipV="1">
              <a:off x="6012614" y="3572204"/>
              <a:ext cx="1428750" cy="577850"/>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42345" name="Text Box 14"/>
            <p:cNvSpPr txBox="1">
              <a:spLocks noChangeArrowheads="1"/>
            </p:cNvSpPr>
            <p:nvPr/>
          </p:nvSpPr>
          <p:spPr bwMode="auto">
            <a:xfrm>
              <a:off x="6144376" y="3643642"/>
              <a:ext cx="1355725"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700">
                  <a:solidFill>
                    <a:srgbClr val="CC0000"/>
                  </a:solidFill>
                  <a:ea typeface="黑体" panose="02010609060101010101" pitchFamily="49" charset="-122"/>
                </a:rPr>
                <a:t>预测不发生</a:t>
              </a:r>
            </a:p>
          </p:txBody>
        </p:sp>
        <p:sp>
          <p:nvSpPr>
            <p:cNvPr id="142348" name="Oval 17"/>
            <p:cNvSpPr>
              <a:spLocks noChangeArrowheads="1"/>
            </p:cNvSpPr>
            <p:nvPr/>
          </p:nvSpPr>
          <p:spPr bwMode="auto">
            <a:xfrm flipV="1">
              <a:off x="5971339" y="2384754"/>
              <a:ext cx="1427162" cy="577850"/>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42349" name="Text Box 18"/>
            <p:cNvSpPr txBox="1">
              <a:spLocks noChangeArrowheads="1"/>
            </p:cNvSpPr>
            <p:nvPr/>
          </p:nvSpPr>
          <p:spPr bwMode="auto">
            <a:xfrm>
              <a:off x="6214226" y="2460954"/>
              <a:ext cx="1081088"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700">
                  <a:solidFill>
                    <a:srgbClr val="CC0000"/>
                  </a:solidFill>
                  <a:ea typeface="黑体" panose="02010609060101010101" pitchFamily="49" charset="-122"/>
                </a:rPr>
                <a:t>预测发生</a:t>
              </a:r>
            </a:p>
          </p:txBody>
        </p:sp>
        <p:sp>
          <p:nvSpPr>
            <p:cNvPr id="142350" name="Oval 19"/>
            <p:cNvSpPr>
              <a:spLocks noChangeArrowheads="1"/>
            </p:cNvSpPr>
            <p:nvPr/>
          </p:nvSpPr>
          <p:spPr bwMode="auto">
            <a:xfrm flipV="1">
              <a:off x="2920164" y="3530929"/>
              <a:ext cx="1427162" cy="579438"/>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42351" name="Text Box 20"/>
            <p:cNvSpPr txBox="1">
              <a:spLocks noChangeArrowheads="1"/>
            </p:cNvSpPr>
            <p:nvPr/>
          </p:nvSpPr>
          <p:spPr bwMode="auto">
            <a:xfrm>
              <a:off x="3018589" y="3600779"/>
              <a:ext cx="1354137"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700">
                  <a:solidFill>
                    <a:srgbClr val="CC0000"/>
                  </a:solidFill>
                  <a:ea typeface="黑体" panose="02010609060101010101" pitchFamily="49" charset="-122"/>
                </a:rPr>
                <a:t>预测不发生</a:t>
              </a:r>
            </a:p>
          </p:txBody>
        </p:sp>
        <p:sp>
          <p:nvSpPr>
            <p:cNvPr id="142352" name="Line 21"/>
            <p:cNvSpPr>
              <a:spLocks noChangeShapeType="1"/>
            </p:cNvSpPr>
            <p:nvPr/>
          </p:nvSpPr>
          <p:spPr bwMode="auto">
            <a:xfrm flipV="1">
              <a:off x="3623426" y="3002292"/>
              <a:ext cx="0" cy="528637"/>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353" name="Text Box 22"/>
            <p:cNvSpPr txBox="1">
              <a:spLocks noChangeArrowheads="1"/>
            </p:cNvSpPr>
            <p:nvPr/>
          </p:nvSpPr>
          <p:spPr bwMode="auto">
            <a:xfrm>
              <a:off x="3023351" y="3162629"/>
              <a:ext cx="1038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a:ea typeface="黑体" panose="02010609060101010101" pitchFamily="49" charset="-122"/>
                </a:rPr>
                <a:t>发生</a:t>
              </a:r>
            </a:p>
          </p:txBody>
        </p:sp>
        <p:sp>
          <p:nvSpPr>
            <p:cNvPr id="142354" name="Line 23"/>
            <p:cNvSpPr>
              <a:spLocks noChangeShapeType="1"/>
            </p:cNvSpPr>
            <p:nvPr/>
          </p:nvSpPr>
          <p:spPr bwMode="auto">
            <a:xfrm>
              <a:off x="4223501" y="2564142"/>
              <a:ext cx="1800225"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355" name="Text Box 24"/>
            <p:cNvSpPr txBox="1">
              <a:spLocks noChangeArrowheads="1"/>
            </p:cNvSpPr>
            <p:nvPr/>
          </p:nvSpPr>
          <p:spPr bwMode="auto">
            <a:xfrm>
              <a:off x="4358439" y="2222829"/>
              <a:ext cx="927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a:ea typeface="黑体" panose="02010609060101010101" pitchFamily="49" charset="-122"/>
                </a:rPr>
                <a:t>不发生</a:t>
              </a:r>
            </a:p>
          </p:txBody>
        </p:sp>
        <p:sp>
          <p:nvSpPr>
            <p:cNvPr id="142356" name="Line 25"/>
            <p:cNvSpPr>
              <a:spLocks noChangeShapeType="1"/>
            </p:cNvSpPr>
            <p:nvPr/>
          </p:nvSpPr>
          <p:spPr bwMode="auto">
            <a:xfrm>
              <a:off x="4274301" y="2822904"/>
              <a:ext cx="1800225" cy="0"/>
            </a:xfrm>
            <a:prstGeom prst="line">
              <a:avLst/>
            </a:prstGeom>
            <a:noFill/>
            <a:ln w="2857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357" name="Text Box 26"/>
            <p:cNvSpPr txBox="1">
              <a:spLocks noChangeArrowheads="1"/>
            </p:cNvSpPr>
            <p:nvPr/>
          </p:nvSpPr>
          <p:spPr bwMode="auto">
            <a:xfrm>
              <a:off x="4283826" y="2818142"/>
              <a:ext cx="882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a:ea typeface="宋体" panose="02010600030101010101" pitchFamily="2" charset="-122"/>
                </a:rPr>
                <a:t>   </a:t>
              </a:r>
              <a:r>
                <a:rPr lang="zh-CN" altLang="en-US" sz="1800">
                  <a:ea typeface="黑体" panose="02010609060101010101" pitchFamily="49" charset="-122"/>
                </a:rPr>
                <a:t>发生</a:t>
              </a:r>
            </a:p>
          </p:txBody>
        </p:sp>
        <p:sp>
          <p:nvSpPr>
            <p:cNvPr id="142358" name="Line 27"/>
            <p:cNvSpPr>
              <a:spLocks noChangeShapeType="1"/>
            </p:cNvSpPr>
            <p:nvPr/>
          </p:nvSpPr>
          <p:spPr bwMode="auto">
            <a:xfrm>
              <a:off x="4294939" y="3700792"/>
              <a:ext cx="1800225"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359" name="Text Box 28"/>
            <p:cNvSpPr txBox="1">
              <a:spLocks noChangeArrowheads="1"/>
            </p:cNvSpPr>
            <p:nvPr/>
          </p:nvSpPr>
          <p:spPr bwMode="auto">
            <a:xfrm>
              <a:off x="4407651" y="3349954"/>
              <a:ext cx="1009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dirty="0">
                  <a:ea typeface="黑体" panose="02010609060101010101" pitchFamily="49" charset="-122"/>
                </a:rPr>
                <a:t>不发生</a:t>
              </a:r>
            </a:p>
          </p:txBody>
        </p:sp>
        <p:sp>
          <p:nvSpPr>
            <p:cNvPr id="142360" name="Line 29"/>
            <p:cNvSpPr>
              <a:spLocks noChangeShapeType="1"/>
            </p:cNvSpPr>
            <p:nvPr/>
          </p:nvSpPr>
          <p:spPr bwMode="auto">
            <a:xfrm>
              <a:off x="4244139" y="3980192"/>
              <a:ext cx="1800225" cy="0"/>
            </a:xfrm>
            <a:prstGeom prst="line">
              <a:avLst/>
            </a:prstGeom>
            <a:noFill/>
            <a:ln w="2857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361" name="Text Box 30"/>
            <p:cNvSpPr txBox="1">
              <a:spLocks noChangeArrowheads="1"/>
            </p:cNvSpPr>
            <p:nvPr/>
          </p:nvSpPr>
          <p:spPr bwMode="auto">
            <a:xfrm>
              <a:off x="4445751" y="3970667"/>
              <a:ext cx="996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a:ea typeface="黑体" panose="02010609060101010101" pitchFamily="49" charset="-122"/>
                </a:rPr>
                <a:t>发生</a:t>
              </a:r>
            </a:p>
          </p:txBody>
        </p:sp>
        <p:sp>
          <p:nvSpPr>
            <p:cNvPr id="142362" name="Line 31"/>
            <p:cNvSpPr>
              <a:spLocks noChangeShapeType="1"/>
            </p:cNvSpPr>
            <p:nvPr/>
          </p:nvSpPr>
          <p:spPr bwMode="auto">
            <a:xfrm flipV="1">
              <a:off x="6736514" y="2953079"/>
              <a:ext cx="0" cy="598488"/>
            </a:xfrm>
            <a:prstGeom prst="line">
              <a:avLst/>
            </a:prstGeom>
            <a:noFill/>
            <a:ln w="2857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363" name="Text Box 32"/>
            <p:cNvSpPr txBox="1">
              <a:spLocks noChangeArrowheads="1"/>
            </p:cNvSpPr>
            <p:nvPr/>
          </p:nvSpPr>
          <p:spPr bwMode="auto">
            <a:xfrm>
              <a:off x="5907839" y="3049917"/>
              <a:ext cx="9985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a:ea typeface="黑体" panose="02010609060101010101" pitchFamily="49" charset="-122"/>
                </a:rPr>
                <a:t>不发生</a:t>
              </a:r>
            </a:p>
          </p:txBody>
        </p:sp>
        <p:sp>
          <p:nvSpPr>
            <p:cNvPr id="142364" name="Text Box 33"/>
            <p:cNvSpPr txBox="1">
              <a:spLocks noChangeArrowheads="1"/>
            </p:cNvSpPr>
            <p:nvPr/>
          </p:nvSpPr>
          <p:spPr bwMode="auto">
            <a:xfrm>
              <a:off x="3467851" y="2714873"/>
              <a:ext cx="5064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sz="1800" dirty="0">
                  <a:ea typeface="黑体" panose="02010609060101010101" pitchFamily="49" charset="-122"/>
                </a:rPr>
                <a:t>11</a:t>
              </a:r>
            </a:p>
          </p:txBody>
        </p:sp>
        <p:sp>
          <p:nvSpPr>
            <p:cNvPr id="142365" name="Text Box 34"/>
            <p:cNvSpPr txBox="1">
              <a:spLocks noChangeArrowheads="1"/>
            </p:cNvSpPr>
            <p:nvPr/>
          </p:nvSpPr>
          <p:spPr bwMode="auto">
            <a:xfrm>
              <a:off x="6557126" y="2675267"/>
              <a:ext cx="5064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sz="1800">
                  <a:ea typeface="黑体" panose="02010609060101010101" pitchFamily="49" charset="-122"/>
                </a:rPr>
                <a:t>10</a:t>
              </a:r>
            </a:p>
          </p:txBody>
        </p:sp>
        <p:sp>
          <p:nvSpPr>
            <p:cNvPr id="142366" name="Text Box 35"/>
            <p:cNvSpPr txBox="1">
              <a:spLocks noChangeArrowheads="1"/>
            </p:cNvSpPr>
            <p:nvPr/>
          </p:nvSpPr>
          <p:spPr bwMode="auto">
            <a:xfrm>
              <a:off x="3447214" y="3792786"/>
              <a:ext cx="5064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sz="1800" dirty="0">
                  <a:ea typeface="黑体" panose="02010609060101010101" pitchFamily="49" charset="-122"/>
                </a:rPr>
                <a:t>01</a:t>
              </a:r>
            </a:p>
          </p:txBody>
        </p:sp>
        <p:sp>
          <p:nvSpPr>
            <p:cNvPr id="142367" name="Text Box 36"/>
            <p:cNvSpPr txBox="1">
              <a:spLocks noChangeArrowheads="1"/>
            </p:cNvSpPr>
            <p:nvPr/>
          </p:nvSpPr>
          <p:spPr bwMode="auto">
            <a:xfrm>
              <a:off x="6555539" y="3864304"/>
              <a:ext cx="5064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sz="1800" dirty="0">
                  <a:ea typeface="黑体" panose="02010609060101010101" pitchFamily="49" charset="-122"/>
                </a:rPr>
                <a:t>00</a:t>
              </a:r>
            </a:p>
          </p:txBody>
        </p:sp>
        <p:sp>
          <p:nvSpPr>
            <p:cNvPr id="142368" name="Text Box 38"/>
            <p:cNvSpPr txBox="1">
              <a:spLocks noChangeArrowheads="1"/>
            </p:cNvSpPr>
            <p:nvPr/>
          </p:nvSpPr>
          <p:spPr bwMode="auto">
            <a:xfrm>
              <a:off x="3974264" y="1995817"/>
              <a:ext cx="652462"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700">
                  <a:solidFill>
                    <a:schemeClr val="accent2"/>
                  </a:solidFill>
                  <a:ea typeface="黑体" panose="02010609060101010101" pitchFamily="49" charset="-122"/>
                </a:rPr>
                <a:t>正确</a:t>
              </a:r>
            </a:p>
          </p:txBody>
        </p:sp>
        <p:sp>
          <p:nvSpPr>
            <p:cNvPr id="142369" name="Text Box 39"/>
            <p:cNvSpPr txBox="1">
              <a:spLocks noChangeArrowheads="1"/>
            </p:cNvSpPr>
            <p:nvPr/>
          </p:nvSpPr>
          <p:spPr bwMode="auto">
            <a:xfrm>
              <a:off x="5239501" y="2237117"/>
              <a:ext cx="650875"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700">
                  <a:solidFill>
                    <a:schemeClr val="accent2"/>
                  </a:solidFill>
                  <a:ea typeface="黑体" panose="02010609060101010101" pitchFamily="49" charset="-122"/>
                </a:rPr>
                <a:t>错误</a:t>
              </a:r>
            </a:p>
          </p:txBody>
        </p:sp>
        <p:sp>
          <p:nvSpPr>
            <p:cNvPr id="142370" name="Text Box 40"/>
            <p:cNvSpPr txBox="1">
              <a:spLocks noChangeArrowheads="1"/>
            </p:cNvSpPr>
            <p:nvPr/>
          </p:nvSpPr>
          <p:spPr bwMode="auto">
            <a:xfrm>
              <a:off x="5236326" y="2843542"/>
              <a:ext cx="652463"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700" dirty="0">
                  <a:solidFill>
                    <a:schemeClr val="accent2"/>
                  </a:solidFill>
                  <a:ea typeface="黑体" panose="02010609060101010101" pitchFamily="49" charset="-122"/>
                </a:rPr>
                <a:t>正确</a:t>
              </a:r>
            </a:p>
          </p:txBody>
        </p:sp>
        <p:sp>
          <p:nvSpPr>
            <p:cNvPr id="142371" name="Text Box 41"/>
            <p:cNvSpPr txBox="1">
              <a:spLocks noChangeArrowheads="1"/>
            </p:cNvSpPr>
            <p:nvPr/>
          </p:nvSpPr>
          <p:spPr bwMode="auto">
            <a:xfrm>
              <a:off x="6741276" y="3107067"/>
              <a:ext cx="652463"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700">
                  <a:solidFill>
                    <a:schemeClr val="accent2"/>
                  </a:solidFill>
                  <a:ea typeface="黑体" panose="02010609060101010101" pitchFamily="49" charset="-122"/>
                </a:rPr>
                <a:t>错误</a:t>
              </a:r>
            </a:p>
          </p:txBody>
        </p:sp>
        <p:sp>
          <p:nvSpPr>
            <p:cNvPr id="142373" name="Text Box 43"/>
            <p:cNvSpPr txBox="1">
              <a:spLocks noChangeArrowheads="1"/>
            </p:cNvSpPr>
            <p:nvPr/>
          </p:nvSpPr>
          <p:spPr bwMode="auto">
            <a:xfrm>
              <a:off x="5266489" y="3391229"/>
              <a:ext cx="652462"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700">
                  <a:solidFill>
                    <a:schemeClr val="accent2"/>
                  </a:solidFill>
                  <a:ea typeface="黑体" panose="02010609060101010101" pitchFamily="49" charset="-122"/>
                </a:rPr>
                <a:t>正确</a:t>
              </a:r>
            </a:p>
          </p:txBody>
        </p:sp>
        <p:sp>
          <p:nvSpPr>
            <p:cNvPr id="142374" name="Text Box 45"/>
            <p:cNvSpPr txBox="1">
              <a:spLocks noChangeArrowheads="1"/>
            </p:cNvSpPr>
            <p:nvPr/>
          </p:nvSpPr>
          <p:spPr bwMode="auto">
            <a:xfrm>
              <a:off x="5215689" y="3980192"/>
              <a:ext cx="652462"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700">
                  <a:solidFill>
                    <a:schemeClr val="accent2"/>
                  </a:solidFill>
                  <a:ea typeface="黑体" panose="02010609060101010101" pitchFamily="49" charset="-122"/>
                </a:rPr>
                <a:t>错误</a:t>
              </a:r>
            </a:p>
          </p:txBody>
        </p:sp>
        <p:sp>
          <p:nvSpPr>
            <p:cNvPr id="142375" name="Text Box 46"/>
            <p:cNvSpPr txBox="1">
              <a:spLocks noChangeArrowheads="1"/>
            </p:cNvSpPr>
            <p:nvPr/>
          </p:nvSpPr>
          <p:spPr bwMode="auto">
            <a:xfrm>
              <a:off x="3602789" y="3181679"/>
              <a:ext cx="650875"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700">
                  <a:solidFill>
                    <a:schemeClr val="accent2"/>
                  </a:solidFill>
                  <a:ea typeface="黑体" panose="02010609060101010101" pitchFamily="49" charset="-122"/>
                </a:rPr>
                <a:t>错误</a:t>
              </a:r>
            </a:p>
          </p:txBody>
        </p:sp>
      </p:grpSp>
      <p:sp>
        <p:nvSpPr>
          <p:cNvPr id="142376" name="Text Box 47"/>
          <p:cNvSpPr txBox="1">
            <a:spLocks noChangeArrowheads="1"/>
          </p:cNvSpPr>
          <p:nvPr/>
        </p:nvSpPr>
        <p:spPr bwMode="auto">
          <a:xfrm>
            <a:off x="1764674" y="4115828"/>
            <a:ext cx="2451100"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nSpc>
                <a:spcPct val="105000"/>
              </a:lnSpc>
              <a:spcBef>
                <a:spcPct val="15000"/>
              </a:spcBef>
            </a:pPr>
            <a:endParaRPr lang="zh-CN" altLang="en-US">
              <a:solidFill>
                <a:srgbClr val="008000"/>
              </a:solidFill>
              <a:ea typeface="宋体" panose="02010600030101010101" pitchFamily="2" charset="-122"/>
            </a:endParaRPr>
          </a:p>
        </p:txBody>
      </p:sp>
      <p:sp>
        <p:nvSpPr>
          <p:cNvPr id="231473" name="Rectangle 49"/>
          <p:cNvSpPr>
            <a:spLocks noChangeArrowheads="1"/>
          </p:cNvSpPr>
          <p:nvPr/>
        </p:nvSpPr>
        <p:spPr bwMode="auto">
          <a:xfrm>
            <a:off x="177088" y="6129189"/>
            <a:ext cx="3868738" cy="70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nSpc>
                <a:spcPct val="110000"/>
              </a:lnSpc>
            </a:pPr>
            <a:r>
              <a:rPr lang="zh-CN" altLang="en-US" sz="1800" dirty="0" smtClean="0">
                <a:solidFill>
                  <a:srgbClr val="008000"/>
                </a:solidFill>
                <a:latin typeface="Arial" panose="020B0604020202020204" pitchFamily="34" charset="0"/>
                <a:ea typeface="黑体" panose="02010609060101010101" pitchFamily="49" charset="-122"/>
              </a:rPr>
              <a:t>预测位</a:t>
            </a:r>
            <a:r>
              <a:rPr lang="en-US" altLang="zh-CN" sz="1800" dirty="0" smtClean="0">
                <a:solidFill>
                  <a:srgbClr val="008000"/>
                </a:solidFill>
                <a:latin typeface="Arial" panose="020B0604020202020204" pitchFamily="34" charset="0"/>
                <a:ea typeface="黑体" panose="02010609060101010101" pitchFamily="49" charset="-122"/>
              </a:rPr>
              <a:t>=11</a:t>
            </a:r>
            <a:r>
              <a:rPr lang="zh-CN" altLang="en-US" sz="1800" dirty="0" smtClean="0">
                <a:solidFill>
                  <a:srgbClr val="008000"/>
                </a:solidFill>
                <a:latin typeface="Arial" panose="020B0604020202020204" pitchFamily="34" charset="0"/>
                <a:ea typeface="黑体" panose="02010609060101010101" pitchFamily="49" charset="-122"/>
              </a:rPr>
              <a:t>或</a:t>
            </a:r>
            <a:r>
              <a:rPr lang="en-US" altLang="zh-CN" sz="1800" dirty="0" smtClean="0">
                <a:solidFill>
                  <a:srgbClr val="008000"/>
                </a:solidFill>
                <a:latin typeface="Arial" panose="020B0604020202020204" pitchFamily="34" charset="0"/>
                <a:ea typeface="黑体" panose="02010609060101010101" pitchFamily="49" charset="-122"/>
              </a:rPr>
              <a:t>10</a:t>
            </a:r>
            <a:r>
              <a:rPr lang="zh-CN" altLang="en-US" sz="1800" dirty="0" smtClean="0">
                <a:solidFill>
                  <a:srgbClr val="008000"/>
                </a:solidFill>
                <a:latin typeface="Arial" panose="020B0604020202020204" pitchFamily="34" charset="0"/>
                <a:ea typeface="黑体" panose="02010609060101010101" pitchFamily="49" charset="-122"/>
              </a:rPr>
              <a:t>时</a:t>
            </a:r>
            <a:r>
              <a:rPr lang="zh-CN" altLang="en-US" sz="1800" dirty="0">
                <a:solidFill>
                  <a:srgbClr val="008000"/>
                </a:solidFill>
                <a:latin typeface="Arial" panose="020B0604020202020204" pitchFamily="34" charset="0"/>
                <a:ea typeface="黑体" panose="02010609060101010101" pitchFamily="49" charset="-122"/>
              </a:rPr>
              <a:t>，选择“转移取”</a:t>
            </a:r>
          </a:p>
          <a:p>
            <a:pPr>
              <a:lnSpc>
                <a:spcPct val="110000"/>
              </a:lnSpc>
            </a:pPr>
            <a:r>
              <a:rPr lang="zh-CN" altLang="en-US" sz="1800" dirty="0" smtClean="0">
                <a:solidFill>
                  <a:srgbClr val="008000"/>
                </a:solidFill>
                <a:latin typeface="Arial" panose="020B0604020202020204" pitchFamily="34" charset="0"/>
                <a:ea typeface="黑体" panose="02010609060101010101" pitchFamily="49" charset="-122"/>
              </a:rPr>
              <a:t>预测位</a:t>
            </a:r>
            <a:r>
              <a:rPr lang="en-US" altLang="zh-CN" sz="1800" dirty="0" smtClean="0">
                <a:solidFill>
                  <a:srgbClr val="008000"/>
                </a:solidFill>
                <a:latin typeface="Arial" panose="020B0604020202020204" pitchFamily="34" charset="0"/>
                <a:ea typeface="黑体" panose="02010609060101010101" pitchFamily="49" charset="-122"/>
              </a:rPr>
              <a:t>=00</a:t>
            </a:r>
            <a:r>
              <a:rPr lang="zh-CN" altLang="en-US" sz="1800" dirty="0" smtClean="0">
                <a:solidFill>
                  <a:srgbClr val="008000"/>
                </a:solidFill>
                <a:latin typeface="Arial" panose="020B0604020202020204" pitchFamily="34" charset="0"/>
                <a:ea typeface="黑体" panose="02010609060101010101" pitchFamily="49" charset="-122"/>
              </a:rPr>
              <a:t>或</a:t>
            </a:r>
            <a:r>
              <a:rPr lang="en-US" altLang="zh-CN" sz="1800" dirty="0" smtClean="0">
                <a:solidFill>
                  <a:srgbClr val="008000"/>
                </a:solidFill>
                <a:latin typeface="Arial" panose="020B0604020202020204" pitchFamily="34" charset="0"/>
                <a:ea typeface="黑体" panose="02010609060101010101" pitchFamily="49" charset="-122"/>
              </a:rPr>
              <a:t>01</a:t>
            </a:r>
            <a:r>
              <a:rPr lang="zh-CN" altLang="en-US" sz="1800" dirty="0" smtClean="0">
                <a:solidFill>
                  <a:srgbClr val="008000"/>
                </a:solidFill>
                <a:latin typeface="Arial" panose="020B0604020202020204" pitchFamily="34" charset="0"/>
                <a:ea typeface="黑体" panose="02010609060101010101" pitchFamily="49" charset="-122"/>
              </a:rPr>
              <a:t>时</a:t>
            </a:r>
            <a:r>
              <a:rPr lang="zh-CN" altLang="en-US" sz="1800" dirty="0">
                <a:solidFill>
                  <a:srgbClr val="008000"/>
                </a:solidFill>
                <a:latin typeface="Arial" panose="020B0604020202020204" pitchFamily="34" charset="0"/>
                <a:ea typeface="黑体" panose="02010609060101010101" pitchFamily="49" charset="-122"/>
              </a:rPr>
              <a:t>，选择“顺序取”</a:t>
            </a:r>
          </a:p>
        </p:txBody>
      </p:sp>
      <p:sp>
        <p:nvSpPr>
          <p:cNvPr id="3" name="矩形 2"/>
          <p:cNvSpPr/>
          <p:nvPr/>
        </p:nvSpPr>
        <p:spPr>
          <a:xfrm>
            <a:off x="727425" y="2534340"/>
            <a:ext cx="1991251" cy="400110"/>
          </a:xfrm>
          <a:prstGeom prst="rect">
            <a:avLst/>
          </a:prstGeom>
        </p:spPr>
        <p:txBody>
          <a:bodyPr wrap="none">
            <a:spAutoFit/>
          </a:bodyPr>
          <a:lstStyle/>
          <a:p>
            <a:r>
              <a:rPr lang="zh-CN" altLang="en-US" sz="2000" dirty="0">
                <a:solidFill>
                  <a:schemeClr val="accent2"/>
                </a:solidFill>
                <a:ea typeface="宋体" panose="02010600030101010101" pitchFamily="2" charset="-122"/>
              </a:rPr>
              <a:t>两位预测状态图</a:t>
            </a:r>
            <a:endParaRPr lang="zh-CN" altLang="en-US" sz="2000" dirty="0">
              <a:solidFill>
                <a:schemeClr val="accent2"/>
              </a:solidFill>
            </a:endParaRPr>
          </a:p>
        </p:txBody>
      </p:sp>
      <p:sp>
        <p:nvSpPr>
          <p:cNvPr id="5" name="矩形 4"/>
          <p:cNvSpPr/>
          <p:nvPr/>
        </p:nvSpPr>
        <p:spPr>
          <a:xfrm>
            <a:off x="464950" y="619341"/>
            <a:ext cx="8136835" cy="1466555"/>
          </a:xfrm>
          <a:prstGeom prst="rect">
            <a:avLst/>
          </a:prstGeom>
        </p:spPr>
        <p:txBody>
          <a:bodyPr wrap="square">
            <a:spAutoFit/>
          </a:bodyPr>
          <a:lstStyle/>
          <a:p>
            <a:pPr marL="342900" indent="-342900">
              <a:lnSpc>
                <a:spcPct val="105000"/>
              </a:lnSpc>
              <a:spcBef>
                <a:spcPct val="50000"/>
              </a:spcBef>
              <a:buFont typeface="Wingdings" panose="05000000000000000000" pitchFamily="2" charset="2"/>
              <a:buChar char="Ø"/>
            </a:pPr>
            <a:r>
              <a:rPr lang="zh-CN" altLang="en-US" sz="1900" dirty="0" smtClean="0">
                <a:latin typeface="Arial" panose="020B0604020202020204" pitchFamily="34" charset="0"/>
                <a:ea typeface="黑体" panose="02010609060101010101" pitchFamily="49" charset="-122"/>
              </a:rPr>
              <a:t>现在采用</a:t>
            </a:r>
            <a:r>
              <a:rPr lang="zh-CN" altLang="en-US" sz="1900" dirty="0">
                <a:latin typeface="Arial" panose="020B0604020202020204" pitchFamily="34" charset="0"/>
                <a:ea typeface="黑体" panose="02010609060101010101" pitchFamily="49" charset="-122"/>
              </a:rPr>
              <a:t>较多的</a:t>
            </a:r>
            <a:r>
              <a:rPr lang="zh-CN" altLang="en-US" sz="1900" dirty="0" smtClean="0">
                <a:latin typeface="Arial" panose="020B0604020202020204" pitchFamily="34" charset="0"/>
                <a:ea typeface="黑体" panose="02010609060101010101" pitchFamily="49" charset="-122"/>
              </a:rPr>
              <a:t>是</a:t>
            </a:r>
            <a:r>
              <a:rPr lang="en-US" altLang="zh-CN" sz="1900" dirty="0" smtClean="0">
                <a:latin typeface="Arial" panose="020B0604020202020204" pitchFamily="34" charset="0"/>
                <a:ea typeface="黑体" panose="02010609060101010101" pitchFamily="49" charset="-122"/>
              </a:rPr>
              <a:t>2</a:t>
            </a:r>
            <a:r>
              <a:rPr lang="zh-CN" altLang="en-US" sz="1900" dirty="0" smtClean="0">
                <a:latin typeface="Arial" panose="020B0604020202020204" pitchFamily="34" charset="0"/>
                <a:ea typeface="黑体" panose="02010609060101010101" pitchFamily="49" charset="-122"/>
              </a:rPr>
              <a:t>位或</a:t>
            </a:r>
            <a:r>
              <a:rPr lang="en-US" altLang="zh-CN" sz="1900" dirty="0" smtClean="0">
                <a:latin typeface="Arial" panose="020B0604020202020204" pitchFamily="34" charset="0"/>
                <a:ea typeface="黑体" panose="02010609060101010101" pitchFamily="49" charset="-122"/>
              </a:rPr>
              <a:t>2</a:t>
            </a:r>
            <a:r>
              <a:rPr lang="zh-CN" altLang="en-US" sz="1900" dirty="0" smtClean="0">
                <a:latin typeface="Arial" panose="020B0604020202020204" pitchFamily="34" charset="0"/>
                <a:ea typeface="黑体" panose="02010609060101010101" pitchFamily="49" charset="-122"/>
              </a:rPr>
              <a:t>位</a:t>
            </a:r>
            <a:r>
              <a:rPr lang="zh-CN" altLang="en-US" sz="1900" dirty="0">
                <a:latin typeface="Arial" panose="020B0604020202020204" pitchFamily="34" charset="0"/>
                <a:ea typeface="黑体" panose="02010609060101010101" pitchFamily="49" charset="-122"/>
              </a:rPr>
              <a:t>以上预测位。如：</a:t>
            </a:r>
            <a:r>
              <a:rPr lang="en-US" altLang="zh-CN" sz="1900" dirty="0">
                <a:latin typeface="Arial" panose="020B0604020202020204" pitchFamily="34" charset="0"/>
                <a:ea typeface="黑体" panose="02010609060101010101" pitchFamily="49" charset="-122"/>
              </a:rPr>
              <a:t>Pentium 4 </a:t>
            </a:r>
            <a:r>
              <a:rPr lang="zh-CN" altLang="en-US" sz="1900" dirty="0">
                <a:latin typeface="Arial" panose="020B0604020202020204" pitchFamily="34" charset="0"/>
                <a:ea typeface="黑体" panose="02010609060101010101" pitchFamily="49" charset="-122"/>
              </a:rPr>
              <a:t>的</a:t>
            </a:r>
            <a:r>
              <a:rPr lang="en-US" altLang="zh-CN" sz="1900" dirty="0">
                <a:latin typeface="Arial" panose="020B0604020202020204" pitchFamily="34" charset="0"/>
                <a:ea typeface="黑体" panose="02010609060101010101" pitchFamily="49" charset="-122"/>
              </a:rPr>
              <a:t>BTB2</a:t>
            </a:r>
            <a:r>
              <a:rPr lang="zh-CN" altLang="en-US" sz="1900" dirty="0">
                <a:latin typeface="Arial" panose="020B0604020202020204" pitchFamily="34" charset="0"/>
                <a:ea typeface="黑体" panose="02010609060101010101" pitchFamily="49" charset="-122"/>
              </a:rPr>
              <a:t>采用</a:t>
            </a:r>
            <a:r>
              <a:rPr lang="en-US" altLang="zh-CN" sz="1900" dirty="0">
                <a:latin typeface="Arial" panose="020B0604020202020204" pitchFamily="34" charset="0"/>
                <a:ea typeface="黑体" panose="02010609060101010101" pitchFamily="49" charset="-122"/>
              </a:rPr>
              <a:t>4</a:t>
            </a:r>
            <a:r>
              <a:rPr lang="zh-CN" altLang="en-US" sz="1900" dirty="0">
                <a:latin typeface="Arial" panose="020B0604020202020204" pitchFamily="34" charset="0"/>
                <a:ea typeface="黑体" panose="02010609060101010101" pitchFamily="49" charset="-122"/>
              </a:rPr>
              <a:t>位预测</a:t>
            </a:r>
            <a:r>
              <a:rPr lang="zh-CN" altLang="en-US" sz="1900" dirty="0" smtClean="0">
                <a:latin typeface="Arial" panose="020B0604020202020204" pitchFamily="34" charset="0"/>
                <a:ea typeface="黑体" panose="02010609060101010101" pitchFamily="49" charset="-122"/>
              </a:rPr>
              <a:t>位。</a:t>
            </a:r>
            <a:endParaRPr lang="en-US" altLang="zh-CN" sz="1900" dirty="0">
              <a:latin typeface="Arial" panose="020B0604020202020204" pitchFamily="34" charset="0"/>
              <a:ea typeface="黑体" panose="02010609060101010101" pitchFamily="49" charset="-122"/>
            </a:endParaRPr>
          </a:p>
          <a:p>
            <a:pPr marL="342900" indent="-342900">
              <a:lnSpc>
                <a:spcPct val="105000"/>
              </a:lnSpc>
              <a:spcBef>
                <a:spcPct val="50000"/>
              </a:spcBef>
              <a:buFont typeface="Wingdings" panose="05000000000000000000" pitchFamily="2" charset="2"/>
              <a:buChar char="Ø"/>
            </a:pPr>
            <a:r>
              <a:rPr lang="zh-CN" altLang="en-US" sz="1900" dirty="0" smtClean="0">
                <a:ea typeface="黑体" panose="02010609060101010101" pitchFamily="49" charset="-122"/>
              </a:rPr>
              <a:t>用</a:t>
            </a:r>
            <a:r>
              <a:rPr lang="en-US" altLang="zh-CN" sz="1900" dirty="0">
                <a:ea typeface="黑体" panose="02010609060101010101" pitchFamily="49" charset="-122"/>
              </a:rPr>
              <a:t>2</a:t>
            </a:r>
            <a:r>
              <a:rPr lang="zh-CN" altLang="en-US" sz="1900" dirty="0">
                <a:ea typeface="黑体" panose="02010609060101010101" pitchFamily="49" charset="-122"/>
              </a:rPr>
              <a:t>位组合四种情况来表示预测和实际转移情况，按照</a:t>
            </a:r>
            <a:r>
              <a:rPr lang="zh-CN" altLang="en-US" sz="1900" dirty="0">
                <a:solidFill>
                  <a:schemeClr val="accent2"/>
                </a:solidFill>
                <a:ea typeface="黑体" panose="02010609060101010101" pitchFamily="49" charset="-122"/>
              </a:rPr>
              <a:t>预测</a:t>
            </a:r>
            <a:r>
              <a:rPr lang="zh-CN" altLang="en-US" sz="1900" dirty="0" smtClean="0">
                <a:solidFill>
                  <a:schemeClr val="accent2"/>
                </a:solidFill>
                <a:ea typeface="黑体" panose="02010609060101010101" pitchFamily="49" charset="-122"/>
              </a:rPr>
              <a:t>状态图</a:t>
            </a:r>
            <a:r>
              <a:rPr lang="zh-CN" altLang="en-US" sz="1900" dirty="0" smtClean="0">
                <a:ea typeface="黑体" panose="02010609060101010101" pitchFamily="49" charset="-122"/>
              </a:rPr>
              <a:t>进行预测</a:t>
            </a:r>
            <a:r>
              <a:rPr lang="zh-CN" altLang="en-US" sz="1900" dirty="0">
                <a:ea typeface="黑体" panose="02010609060101010101" pitchFamily="49" charset="-122"/>
              </a:rPr>
              <a:t>和调整</a:t>
            </a:r>
            <a:r>
              <a:rPr lang="zh-CN" altLang="en-US" sz="1900" dirty="0" smtClean="0">
                <a:ea typeface="黑体" panose="02010609060101010101" pitchFamily="49" charset="-122"/>
              </a:rPr>
              <a:t>。</a:t>
            </a:r>
            <a:endParaRPr lang="zh-CN" altLang="en-US" sz="1900" dirty="0">
              <a:ea typeface="黑体" panose="02010609060101010101" pitchFamily="49" charset="-122"/>
            </a:endParaRPr>
          </a:p>
        </p:txBody>
      </p:sp>
    </p:spTree>
    <p:extLst>
      <p:ext uri="{BB962C8B-B14F-4D97-AF65-F5344CB8AC3E}">
        <p14:creationId xmlns:p14="http://schemas.microsoft.com/office/powerpoint/2010/main" val="23850477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par>
                          <p:cTn id="18" fill="hold">
                            <p:stCondLst>
                              <p:cond delay="500"/>
                            </p:stCondLst>
                            <p:childTnLst>
                              <p:par>
                                <p:cTn id="19" presetID="22" presetClass="entr" presetSubtype="4"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31427">
                                            <p:txEl>
                                              <p:pRg st="0" end="0"/>
                                            </p:txEl>
                                          </p:spTgt>
                                        </p:tgtEl>
                                        <p:attrNameLst>
                                          <p:attrName>style.visibility</p:attrName>
                                        </p:attrNameLst>
                                      </p:cBhvr>
                                      <p:to>
                                        <p:strVal val="visible"/>
                                      </p:to>
                                    </p:set>
                                    <p:animEffect transition="in" filter="blinds(horizontal)">
                                      <p:cBhvr>
                                        <p:cTn id="26" dur="500"/>
                                        <p:tgtEl>
                                          <p:spTgt spid="23142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31427">
                                            <p:txEl>
                                              <p:pRg st="1" end="1"/>
                                            </p:txEl>
                                          </p:spTgt>
                                        </p:tgtEl>
                                        <p:attrNameLst>
                                          <p:attrName>style.visibility</p:attrName>
                                        </p:attrNameLst>
                                      </p:cBhvr>
                                      <p:to>
                                        <p:strVal val="visible"/>
                                      </p:to>
                                    </p:set>
                                    <p:animEffect transition="in" filter="blinds(horizontal)">
                                      <p:cBhvr>
                                        <p:cTn id="31" dur="500"/>
                                        <p:tgtEl>
                                          <p:spTgt spid="231427">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31427">
                                            <p:txEl>
                                              <p:pRg st="2" end="2"/>
                                            </p:txEl>
                                          </p:spTgt>
                                        </p:tgtEl>
                                        <p:attrNameLst>
                                          <p:attrName>style.visibility</p:attrName>
                                        </p:attrNameLst>
                                      </p:cBhvr>
                                      <p:to>
                                        <p:strVal val="visible"/>
                                      </p:to>
                                    </p:set>
                                    <p:animEffect transition="in" filter="blinds(horizontal)">
                                      <p:cBhvr>
                                        <p:cTn id="36" dur="500"/>
                                        <p:tgtEl>
                                          <p:spTgt spid="231427">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231427">
                                            <p:txEl>
                                              <p:pRg st="3" end="3"/>
                                            </p:txEl>
                                          </p:spTgt>
                                        </p:tgtEl>
                                        <p:attrNameLst>
                                          <p:attrName>style.visibility</p:attrName>
                                        </p:attrNameLst>
                                      </p:cBhvr>
                                      <p:to>
                                        <p:strVal val="visible"/>
                                      </p:to>
                                    </p:set>
                                    <p:animEffect transition="in" filter="blinds(horizontal)">
                                      <p:cBhvr>
                                        <p:cTn id="41" dur="500"/>
                                        <p:tgtEl>
                                          <p:spTgt spid="231427">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31473"/>
                                        </p:tgtEl>
                                        <p:attrNameLst>
                                          <p:attrName>style.visibility</p:attrName>
                                        </p:attrNameLst>
                                      </p:cBhvr>
                                      <p:to>
                                        <p:strVal val="visible"/>
                                      </p:to>
                                    </p:set>
                                    <p:animEffect transition="in" filter="blinds(horizontal)">
                                      <p:cBhvr>
                                        <p:cTn id="46" dur="500"/>
                                        <p:tgtEl>
                                          <p:spTgt spid="231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73" grpId="0"/>
      <p:bldP spid="3" grpId="0"/>
      <p:bldP spid="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0100" y="228600"/>
            <a:ext cx="6862763" cy="372603"/>
          </a:xfrm>
        </p:spPr>
        <p:txBody>
          <a:bodyPr/>
          <a:lstStyle/>
          <a:p>
            <a:r>
              <a:rPr lang="zh-CN" altLang="en-US" dirty="0" smtClean="0">
                <a:latin typeface="Times New Roman" panose="02020603050405020304" pitchFamily="18" charset="0"/>
                <a:ea typeface="黑体" panose="02010609060101010101" pitchFamily="49" charset="-122"/>
              </a:rPr>
              <a:t>例</a:t>
            </a:r>
            <a:r>
              <a:rPr lang="en-US" altLang="zh-CN" dirty="0" smtClean="0">
                <a:latin typeface="Times New Roman" panose="02020603050405020304" pitchFamily="18" charset="0"/>
                <a:ea typeface="黑体" panose="02010609060101010101" pitchFamily="49" charset="-122"/>
              </a:rPr>
              <a:t>1</a:t>
            </a:r>
            <a:r>
              <a:rPr lang="zh-CN" altLang="en-US" dirty="0" smtClean="0">
                <a:latin typeface="Times New Roman" panose="02020603050405020304" pitchFamily="18" charset="0"/>
                <a:ea typeface="黑体" panose="02010609060101010101" pitchFamily="49" charset="-122"/>
              </a:rPr>
              <a:t>：单循环</a:t>
            </a:r>
            <a:r>
              <a:rPr lang="zh-CN" altLang="en-US" dirty="0">
                <a:latin typeface="Times New Roman" panose="02020603050405020304" pitchFamily="18" charset="0"/>
                <a:ea typeface="黑体" panose="02010609060101010101" pitchFamily="49" charset="-122"/>
              </a:rPr>
              <a:t>分支</a:t>
            </a:r>
            <a:r>
              <a:rPr lang="zh-CN" altLang="en-US" dirty="0" smtClean="0">
                <a:latin typeface="Times New Roman" panose="02020603050405020304" pitchFamily="18" charset="0"/>
                <a:ea typeface="黑体" panose="02010609060101010101" pitchFamily="49" charset="-122"/>
              </a:rPr>
              <a:t>的两位动态预测</a:t>
            </a:r>
            <a:endParaRPr lang="zh-CN" altLang="en-US" dirty="0"/>
          </a:p>
        </p:txBody>
      </p:sp>
      <p:sp>
        <p:nvSpPr>
          <p:cNvPr id="4" name="Rectangle 3"/>
          <p:cNvSpPr txBox="1">
            <a:spLocks noChangeArrowheads="1"/>
          </p:cNvSpPr>
          <p:nvPr/>
        </p:nvSpPr>
        <p:spPr bwMode="auto">
          <a:xfrm>
            <a:off x="0" y="3314365"/>
            <a:ext cx="8978900" cy="1353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0000"/>
              </a:spcBef>
              <a:spcAft>
                <a:spcPct val="0"/>
              </a:spcAft>
              <a:buSzPct val="100000"/>
              <a:buFont typeface="Times New Roman" panose="02020603050405020304" pitchFamily="18" charset="0"/>
              <a:buChar char="°"/>
              <a:defRPr b="1" kern="1200">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lnSpc>
                <a:spcPct val="85000"/>
              </a:lnSpc>
              <a:spcBef>
                <a:spcPct val="40000"/>
              </a:spcBef>
              <a:spcAft>
                <a:spcPct val="0"/>
              </a:spcAft>
              <a:buSzPct val="100000"/>
              <a:buChar char="-"/>
              <a:defRPr b="1" kern="1200">
                <a:solidFill>
                  <a:srgbClr val="990000"/>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10000"/>
              </a:lnSpc>
              <a:spcBef>
                <a:spcPct val="10000"/>
              </a:spcBef>
            </a:pPr>
            <a:r>
              <a:rPr lang="zh-CN" altLang="en-US" sz="1800" dirty="0" smtClean="0">
                <a:latin typeface="Times New Roman" panose="02020603050405020304" pitchFamily="18" charset="0"/>
                <a:ea typeface="黑体" panose="02010609060101010101" pitchFamily="49" charset="-122"/>
              </a:rPr>
              <a:t>假定预测初始位为</a:t>
            </a:r>
            <a:r>
              <a:rPr lang="en-US" altLang="zh-CN" sz="1800" dirty="0" smtClean="0">
                <a:latin typeface="Times New Roman" panose="02020603050405020304" pitchFamily="18" charset="0"/>
                <a:ea typeface="黑体" panose="02010609060101010101" pitchFamily="49" charset="-122"/>
              </a:rPr>
              <a:t>11</a:t>
            </a:r>
            <a:endParaRPr lang="zh-CN" altLang="en-US" sz="1800" dirty="0" smtClean="0">
              <a:latin typeface="Times New Roman" panose="02020603050405020304" pitchFamily="18" charset="0"/>
              <a:ea typeface="黑体" panose="02010609060101010101" pitchFamily="49" charset="-122"/>
            </a:endParaRPr>
          </a:p>
          <a:p>
            <a:pPr lvl="1">
              <a:lnSpc>
                <a:spcPct val="110000"/>
              </a:lnSpc>
              <a:spcBef>
                <a:spcPct val="10000"/>
              </a:spcBef>
            </a:pPr>
            <a:r>
              <a:rPr lang="zh-CN" altLang="en-US" sz="1800" dirty="0" smtClean="0">
                <a:solidFill>
                  <a:srgbClr val="CC0000"/>
                </a:solidFill>
                <a:latin typeface="Times New Roman" panose="02020603050405020304" pitchFamily="18" charset="0"/>
                <a:ea typeface="黑体" panose="02010609060101010101" pitchFamily="49" charset="-122"/>
              </a:rPr>
              <a:t>第一次：初始态为</a:t>
            </a:r>
            <a:r>
              <a:rPr lang="en-US" altLang="zh-CN" sz="1800" dirty="0" smtClean="0">
                <a:solidFill>
                  <a:srgbClr val="CC0000"/>
                </a:solidFill>
                <a:latin typeface="Times New Roman" panose="02020603050405020304" pitchFamily="18" charset="0"/>
                <a:ea typeface="黑体" panose="02010609060101010101" pitchFamily="49" charset="-122"/>
              </a:rPr>
              <a:t>11</a:t>
            </a:r>
            <a:r>
              <a:rPr lang="zh-CN" altLang="en-US" sz="1800" dirty="0" smtClean="0">
                <a:solidFill>
                  <a:srgbClr val="CC0000"/>
                </a:solidFill>
                <a:latin typeface="Times New Roman" panose="02020603050405020304" pitchFamily="18" charset="0"/>
                <a:ea typeface="黑体" panose="02010609060101010101" pitchFamily="49" charset="-122"/>
              </a:rPr>
              <a:t>（再次进入循环时为</a:t>
            </a:r>
            <a:r>
              <a:rPr lang="en-US" altLang="zh-CN" sz="1800" dirty="0" smtClean="0">
                <a:solidFill>
                  <a:srgbClr val="CC0000"/>
                </a:solidFill>
                <a:latin typeface="Times New Roman" panose="02020603050405020304" pitchFamily="18" charset="0"/>
                <a:ea typeface="黑体" panose="02010609060101010101" pitchFamily="49" charset="-122"/>
              </a:rPr>
              <a:t>10</a:t>
            </a:r>
            <a:r>
              <a:rPr lang="zh-CN" altLang="en-US" sz="1800" dirty="0" smtClean="0">
                <a:solidFill>
                  <a:srgbClr val="CC0000"/>
                </a:solidFill>
                <a:latin typeface="Times New Roman" panose="02020603050405020304" pitchFamily="18" charset="0"/>
                <a:ea typeface="黑体" panose="02010609060101010101" pitchFamily="49" charset="-122"/>
              </a:rPr>
              <a:t>），预测发生，实际也发生，正确</a:t>
            </a:r>
          </a:p>
          <a:p>
            <a:pPr lvl="1">
              <a:lnSpc>
                <a:spcPct val="110000"/>
              </a:lnSpc>
              <a:spcBef>
                <a:spcPct val="10000"/>
              </a:spcBef>
            </a:pPr>
            <a:r>
              <a:rPr lang="zh-CN" altLang="en-US" sz="1800" dirty="0" smtClean="0">
                <a:solidFill>
                  <a:srgbClr val="CC0000"/>
                </a:solidFill>
                <a:latin typeface="Times New Roman" panose="02020603050405020304" pitchFamily="18" charset="0"/>
                <a:ea typeface="黑体" panose="02010609060101010101" pitchFamily="49" charset="-122"/>
              </a:rPr>
              <a:t>中间：状态为</a:t>
            </a:r>
            <a:r>
              <a:rPr lang="zh-CN" altLang="en-US" sz="1800" dirty="0" smtClean="0">
                <a:solidFill>
                  <a:srgbClr val="CC0000"/>
                </a:solidFill>
                <a:latin typeface="黑体" panose="02010609060101010101" pitchFamily="49" charset="-122"/>
                <a:ea typeface="黑体" panose="02010609060101010101" pitchFamily="49" charset="-122"/>
              </a:rPr>
              <a:t>“</a:t>
            </a:r>
            <a:r>
              <a:rPr lang="en-US" altLang="zh-CN" sz="1800" dirty="0" smtClean="0">
                <a:solidFill>
                  <a:srgbClr val="CC0000"/>
                </a:solidFill>
                <a:latin typeface="Times New Roman" panose="02020603050405020304" pitchFamily="18" charset="0"/>
                <a:ea typeface="黑体" panose="02010609060101010101" pitchFamily="49" charset="-122"/>
              </a:rPr>
              <a:t>11</a:t>
            </a:r>
            <a:r>
              <a:rPr lang="en-US" altLang="zh-CN" sz="1800" dirty="0" smtClean="0">
                <a:solidFill>
                  <a:srgbClr val="CC0000"/>
                </a:solidFill>
                <a:latin typeface="黑体" panose="02010609060101010101" pitchFamily="49" charset="-122"/>
                <a:ea typeface="黑体" panose="02010609060101010101" pitchFamily="49" charset="-122"/>
              </a:rPr>
              <a:t>”</a:t>
            </a:r>
            <a:r>
              <a:rPr lang="zh-CN" altLang="en-US" sz="1800" dirty="0" smtClean="0">
                <a:solidFill>
                  <a:srgbClr val="CC0000"/>
                </a:solidFill>
                <a:latin typeface="Times New Roman" panose="02020603050405020304" pitchFamily="18" charset="0"/>
                <a:ea typeface="黑体" panose="02010609060101010101" pitchFamily="49" charset="-122"/>
              </a:rPr>
              <a:t>，预测发生，实际也发生，正确</a:t>
            </a:r>
          </a:p>
          <a:p>
            <a:pPr lvl="1">
              <a:lnSpc>
                <a:spcPct val="110000"/>
              </a:lnSpc>
              <a:spcBef>
                <a:spcPct val="10000"/>
              </a:spcBef>
            </a:pPr>
            <a:r>
              <a:rPr lang="zh-CN" altLang="en-US" sz="1800" dirty="0" smtClean="0">
                <a:solidFill>
                  <a:srgbClr val="CC0000"/>
                </a:solidFill>
                <a:latin typeface="Times New Roman" panose="02020603050405020304" pitchFamily="18" charset="0"/>
                <a:ea typeface="黑体" panose="02010609060101010101" pitchFamily="49" charset="-122"/>
              </a:rPr>
              <a:t>最后一次：状态为</a:t>
            </a:r>
            <a:r>
              <a:rPr lang="zh-CN" altLang="en-US" sz="1800" dirty="0" smtClean="0">
                <a:solidFill>
                  <a:srgbClr val="CC0000"/>
                </a:solidFill>
                <a:latin typeface="黑体" panose="02010609060101010101" pitchFamily="49" charset="-122"/>
                <a:ea typeface="黑体" panose="02010609060101010101" pitchFamily="49" charset="-122"/>
              </a:rPr>
              <a:t>“</a:t>
            </a:r>
            <a:r>
              <a:rPr lang="en-US" altLang="zh-CN" sz="1800" dirty="0" smtClean="0">
                <a:solidFill>
                  <a:srgbClr val="CC0000"/>
                </a:solidFill>
                <a:latin typeface="Times New Roman" panose="02020603050405020304" pitchFamily="18" charset="0"/>
                <a:ea typeface="黑体" panose="02010609060101010101" pitchFamily="49" charset="-122"/>
              </a:rPr>
              <a:t>11</a:t>
            </a:r>
            <a:r>
              <a:rPr lang="en-US" altLang="zh-CN" sz="1800" dirty="0" smtClean="0">
                <a:solidFill>
                  <a:srgbClr val="CC0000"/>
                </a:solidFill>
                <a:latin typeface="黑体" panose="02010609060101010101" pitchFamily="49" charset="-122"/>
                <a:ea typeface="黑体" panose="02010609060101010101" pitchFamily="49" charset="-122"/>
              </a:rPr>
              <a:t>”</a:t>
            </a:r>
            <a:r>
              <a:rPr lang="zh-CN" altLang="en-US" sz="1800" dirty="0" smtClean="0">
                <a:solidFill>
                  <a:srgbClr val="CC0000"/>
                </a:solidFill>
                <a:latin typeface="Times New Roman" panose="02020603050405020304" pitchFamily="18" charset="0"/>
                <a:ea typeface="黑体" panose="02010609060101010101" pitchFamily="49" charset="-122"/>
              </a:rPr>
              <a:t>，预测发生，但实际不发生，错</a:t>
            </a:r>
            <a:endParaRPr lang="en-US" altLang="zh-CN" sz="1800" dirty="0" smtClean="0">
              <a:solidFill>
                <a:srgbClr val="CC0000"/>
              </a:solidFill>
              <a:latin typeface="Times New Roman" panose="02020603050405020304" pitchFamily="18" charset="0"/>
              <a:ea typeface="黑体" panose="02010609060101010101" pitchFamily="49" charset="-122"/>
            </a:endParaRPr>
          </a:p>
        </p:txBody>
      </p:sp>
      <p:sp>
        <p:nvSpPr>
          <p:cNvPr id="5" name="Text Box 50"/>
          <p:cNvSpPr txBox="1">
            <a:spLocks noChangeArrowheads="1"/>
          </p:cNvSpPr>
          <p:nvPr/>
        </p:nvSpPr>
        <p:spPr bwMode="auto">
          <a:xfrm>
            <a:off x="800100" y="836529"/>
            <a:ext cx="4070350" cy="23018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solidFill>
                  <a:srgbClr val="388A36"/>
                </a:solidFill>
                <a:latin typeface="Arial" panose="020B0604020202020204" pitchFamily="34" charset="0"/>
                <a:ea typeface="宋体" panose="02010600030101010101" pitchFamily="2" charset="-122"/>
              </a:rPr>
              <a:t>   Loop: add $7, $3, $3      ; i*2           </a:t>
            </a:r>
          </a:p>
          <a:p>
            <a:r>
              <a:rPr lang="en-US" altLang="zh-CN" sz="1800">
                <a:solidFill>
                  <a:srgbClr val="388A36"/>
                </a:solidFill>
                <a:latin typeface="Arial" panose="020B0604020202020204" pitchFamily="34" charset="0"/>
                <a:ea typeface="宋体" panose="02010600030101010101" pitchFamily="2" charset="-122"/>
              </a:rPr>
              <a:t>	add $7, $7, $7	; i*4</a:t>
            </a:r>
          </a:p>
          <a:p>
            <a:r>
              <a:rPr lang="en-US" altLang="zh-CN" sz="1800">
                <a:solidFill>
                  <a:srgbClr val="388A36"/>
                </a:solidFill>
                <a:latin typeface="Arial" panose="020B0604020202020204" pitchFamily="34" charset="0"/>
                <a:ea typeface="宋体" panose="02010600030101010101" pitchFamily="2" charset="-122"/>
              </a:rPr>
              <a:t>	add $7, $7, $5</a:t>
            </a:r>
          </a:p>
          <a:p>
            <a:r>
              <a:rPr lang="en-US" altLang="zh-CN" sz="1800">
                <a:solidFill>
                  <a:srgbClr val="388A36"/>
                </a:solidFill>
                <a:latin typeface="Arial" panose="020B0604020202020204" pitchFamily="34" charset="0"/>
                <a:ea typeface="宋体" panose="02010600030101010101" pitchFamily="2" charset="-122"/>
              </a:rPr>
              <a:t>	lw $6, 0($7)	; $6=A[i]</a:t>
            </a:r>
          </a:p>
          <a:p>
            <a:r>
              <a:rPr lang="en-US" altLang="zh-CN" sz="1800">
                <a:solidFill>
                  <a:srgbClr val="388A36"/>
                </a:solidFill>
                <a:latin typeface="Arial" panose="020B0604020202020204" pitchFamily="34" charset="0"/>
                <a:ea typeface="宋体" panose="02010600030101010101" pitchFamily="2" charset="-122"/>
              </a:rPr>
              <a:t>	add $1, $1, $6	; g= g+A[i]</a:t>
            </a:r>
          </a:p>
          <a:p>
            <a:r>
              <a:rPr lang="en-US" altLang="zh-CN" sz="1800">
                <a:solidFill>
                  <a:srgbClr val="388A36"/>
                </a:solidFill>
                <a:latin typeface="Arial" panose="020B0604020202020204" pitchFamily="34" charset="0"/>
                <a:ea typeface="宋体" panose="02010600030101010101" pitchFamily="2" charset="-122"/>
              </a:rPr>
              <a:t>	add $3, $3, $4</a:t>
            </a:r>
          </a:p>
          <a:p>
            <a:r>
              <a:rPr lang="en-US" altLang="zh-CN" sz="1800">
                <a:solidFill>
                  <a:srgbClr val="CC0000"/>
                </a:solidFill>
                <a:latin typeface="Arial" panose="020B0604020202020204" pitchFamily="34" charset="0"/>
                <a:ea typeface="宋体" panose="02010600030101010101" pitchFamily="2" charset="-122"/>
              </a:rPr>
              <a:t>	bne $3, $2, Loop</a:t>
            </a:r>
          </a:p>
          <a:p>
            <a:r>
              <a:rPr lang="zh-CN" altLang="en-US" sz="1800">
                <a:solidFill>
                  <a:srgbClr val="388A36"/>
                </a:solidFill>
                <a:latin typeface="Arial" panose="020B0604020202020204" pitchFamily="34" charset="0"/>
                <a:ea typeface="宋体" panose="02010600030101010101" pitchFamily="2" charset="-122"/>
              </a:rPr>
              <a:t>	      </a:t>
            </a:r>
            <a:r>
              <a:rPr lang="en-US" altLang="zh-CN" sz="1800">
                <a:solidFill>
                  <a:srgbClr val="388A36"/>
                </a:solidFill>
                <a:latin typeface="Arial" panose="020B0604020202020204" pitchFamily="34" charset="0"/>
                <a:ea typeface="宋体" panose="02010600030101010101" pitchFamily="2" charset="-122"/>
              </a:rPr>
              <a:t>… …</a:t>
            </a:r>
          </a:p>
        </p:txBody>
      </p:sp>
    </p:spTree>
    <p:extLst>
      <p:ext uri="{BB962C8B-B14F-4D97-AF65-F5344CB8AC3E}">
        <p14:creationId xmlns:p14="http://schemas.microsoft.com/office/powerpoint/2010/main" val="10610043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blinds(horizontal)">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blinds(horizontal)">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blinds(horizontal)">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800100" y="203200"/>
            <a:ext cx="6862763" cy="372603"/>
          </a:xfrm>
        </p:spPr>
        <p:txBody>
          <a:bodyPr/>
          <a:lstStyle/>
          <a:p>
            <a:r>
              <a:rPr lang="zh-CN" altLang="en-US" dirty="0" smtClean="0">
                <a:ea typeface="宋体" panose="02010600030101010101" pitchFamily="2" charset="-122"/>
              </a:rPr>
              <a:t>例</a:t>
            </a:r>
            <a:r>
              <a:rPr lang="en-US" altLang="zh-CN" dirty="0" smtClean="0">
                <a:ea typeface="宋体" panose="02010600030101010101" pitchFamily="2" charset="-122"/>
              </a:rPr>
              <a:t>2</a:t>
            </a:r>
            <a:r>
              <a:rPr lang="zh-CN" altLang="en-US" dirty="0" smtClean="0">
                <a:ea typeface="宋体" panose="02010600030101010101" pitchFamily="2" charset="-122"/>
              </a:rPr>
              <a:t>：双重循环的两位动态预测</a:t>
            </a:r>
          </a:p>
        </p:txBody>
      </p:sp>
      <p:sp>
        <p:nvSpPr>
          <p:cNvPr id="143363" name="Rectangle 3"/>
          <p:cNvSpPr>
            <a:spLocks noGrp="1" noChangeArrowheads="1"/>
          </p:cNvSpPr>
          <p:nvPr>
            <p:ph type="body" idx="1"/>
          </p:nvPr>
        </p:nvSpPr>
        <p:spPr>
          <a:xfrm>
            <a:off x="246063" y="1071563"/>
            <a:ext cx="2349500" cy="2838450"/>
          </a:xfrm>
          <a:noFill/>
          <a:ln w="12700">
            <a:solidFill>
              <a:schemeClr val="tx1"/>
            </a:solidFill>
            <a:miter lim="800000"/>
            <a:headEnd/>
            <a:tailEnd/>
          </a:ln>
        </p:spPr>
        <p:txBody>
          <a:bodyPr/>
          <a:lstStyle/>
          <a:p>
            <a:pPr>
              <a:buFont typeface="Times New Roman" panose="02020603050405020304" pitchFamily="18" charset="0"/>
              <a:buNone/>
            </a:pPr>
            <a:r>
              <a:rPr lang="en-US" altLang="zh-CN" smtClean="0">
                <a:ea typeface="宋体" panose="02010600030101010101" pitchFamily="2" charset="-122"/>
              </a:rPr>
              <a:t>into sum (int N)</a:t>
            </a:r>
          </a:p>
          <a:p>
            <a:pPr>
              <a:buFont typeface="Times New Roman" panose="02020603050405020304" pitchFamily="18" charset="0"/>
              <a:buNone/>
            </a:pPr>
            <a:r>
              <a:rPr lang="en-US" altLang="zh-CN" smtClean="0">
                <a:ea typeface="宋体" panose="02010600030101010101" pitchFamily="2" charset="-122"/>
              </a:rPr>
              <a:t>{</a:t>
            </a:r>
          </a:p>
          <a:p>
            <a:pPr>
              <a:buFont typeface="Times New Roman" panose="02020603050405020304" pitchFamily="18" charset="0"/>
              <a:buNone/>
            </a:pPr>
            <a:r>
              <a:rPr lang="en-US" altLang="zh-CN" smtClean="0">
                <a:ea typeface="宋体" panose="02010600030101010101" pitchFamily="2" charset="-122"/>
              </a:rPr>
              <a:t>int i, j, sum=0;</a:t>
            </a:r>
          </a:p>
          <a:p>
            <a:pPr>
              <a:buFont typeface="Times New Roman" panose="02020603050405020304" pitchFamily="18" charset="0"/>
              <a:buNone/>
            </a:pPr>
            <a:r>
              <a:rPr lang="en-US" altLang="zh-CN" smtClean="0">
                <a:ea typeface="宋体" panose="02010600030101010101" pitchFamily="2" charset="-122"/>
              </a:rPr>
              <a:t>for (i=0; i &lt; N; i++) </a:t>
            </a:r>
          </a:p>
          <a:p>
            <a:pPr>
              <a:buFont typeface="Times New Roman" panose="02020603050405020304" pitchFamily="18" charset="0"/>
              <a:buNone/>
            </a:pPr>
            <a:r>
              <a:rPr lang="en-US" altLang="zh-CN" smtClean="0">
                <a:ea typeface="宋体" panose="02010600030101010101" pitchFamily="2" charset="-122"/>
              </a:rPr>
              <a:t>    for (j=0; j &lt;N; j++) </a:t>
            </a:r>
          </a:p>
          <a:p>
            <a:pPr>
              <a:buFont typeface="Times New Roman" panose="02020603050405020304" pitchFamily="18" charset="0"/>
              <a:buNone/>
            </a:pPr>
            <a:r>
              <a:rPr lang="en-US" altLang="zh-CN" smtClean="0">
                <a:ea typeface="宋体" panose="02010600030101010101" pitchFamily="2" charset="-122"/>
              </a:rPr>
              <a:t>       sum=sum+1;</a:t>
            </a:r>
          </a:p>
          <a:p>
            <a:pPr>
              <a:buFont typeface="Times New Roman" panose="02020603050405020304" pitchFamily="18" charset="0"/>
              <a:buNone/>
            </a:pPr>
            <a:r>
              <a:rPr lang="en-US" altLang="zh-CN" smtClean="0">
                <a:ea typeface="宋体" panose="02010600030101010101" pitchFamily="2" charset="-122"/>
              </a:rPr>
              <a:t>return sum;</a:t>
            </a:r>
          </a:p>
          <a:p>
            <a:pPr>
              <a:buFont typeface="Times New Roman" panose="02020603050405020304" pitchFamily="18" charset="0"/>
              <a:buNone/>
            </a:pPr>
            <a:r>
              <a:rPr lang="en-US" altLang="zh-CN" smtClean="0">
                <a:ea typeface="宋体" panose="02010600030101010101" pitchFamily="2" charset="-122"/>
              </a:rPr>
              <a:t>}</a:t>
            </a:r>
          </a:p>
        </p:txBody>
      </p:sp>
      <p:sp>
        <p:nvSpPr>
          <p:cNvPr id="378884" name="Rectangle 4"/>
          <p:cNvSpPr>
            <a:spLocks noChangeArrowheads="1"/>
          </p:cNvSpPr>
          <p:nvPr/>
        </p:nvSpPr>
        <p:spPr bwMode="auto">
          <a:xfrm>
            <a:off x="3281363" y="842963"/>
            <a:ext cx="5676900" cy="32829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03200" indent="-203200">
              <a:spcBef>
                <a:spcPct val="30000"/>
              </a:spcBef>
              <a:buSzPct val="100000"/>
              <a:buFont typeface="Times New Roman" panose="02020603050405020304" pitchFamily="18" charset="0"/>
              <a:buChar char="°"/>
              <a:defRPr b="1">
                <a:solidFill>
                  <a:schemeClr val="tx1"/>
                </a:solidFill>
                <a:latin typeface="Arial" panose="020B0604020202020204" pitchFamily="34" charset="0"/>
              </a:defRPr>
            </a:lvl1pPr>
            <a:lvl2pPr marL="685800" indent="-190500">
              <a:lnSpc>
                <a:spcPct val="85000"/>
              </a:lnSpc>
              <a:spcBef>
                <a:spcPct val="40000"/>
              </a:spcBef>
              <a:buSzPct val="100000"/>
              <a:buChar char="•"/>
              <a:defRPr b="1">
                <a:solidFill>
                  <a:schemeClr val="accent2"/>
                </a:solidFill>
                <a:latin typeface="Arial" panose="020B0604020202020204" pitchFamily="34" charset="0"/>
              </a:defRPr>
            </a:lvl2pPr>
            <a:lvl3pPr marL="1257300" indent="-342900">
              <a:lnSpc>
                <a:spcPct val="85000"/>
              </a:lnSpc>
              <a:spcBef>
                <a:spcPct val="40000"/>
              </a:spcBef>
              <a:buSzPct val="100000"/>
              <a:buChar char="-"/>
              <a:defRPr b="1">
                <a:solidFill>
                  <a:srgbClr val="990000"/>
                </a:solidFill>
                <a:latin typeface="Arial" panose="020B0604020202020204" pitchFamily="34" charset="0"/>
              </a:defRPr>
            </a:lvl3pPr>
            <a:lvl4pPr marL="1714500" indent="-342900">
              <a:spcBef>
                <a:spcPct val="20000"/>
              </a:spcBef>
              <a:buChar char="–"/>
              <a:defRPr sz="2000">
                <a:solidFill>
                  <a:schemeClr val="tx1"/>
                </a:solidFill>
                <a:latin typeface="Times New Roman" panose="02020603050405020304" pitchFamily="18" charset="0"/>
              </a:defRPr>
            </a:lvl4pPr>
            <a:lvl5pPr marL="2171700" indent="-342900">
              <a:spcBef>
                <a:spcPct val="20000"/>
              </a:spcBef>
              <a:buChar char="»"/>
              <a:defRPr sz="2000">
                <a:solidFill>
                  <a:schemeClr val="tx1"/>
                </a:solidFill>
                <a:latin typeface="Times New Roman" panose="02020603050405020304" pitchFamily="18" charset="0"/>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0000"/>
              </a:lnSpc>
              <a:buFont typeface="Times New Roman" panose="02020603050405020304" pitchFamily="18" charset="0"/>
              <a:buNone/>
            </a:pPr>
            <a:r>
              <a:rPr lang="en-US" altLang="zh-CN" sz="1800">
                <a:ea typeface="宋体" panose="02010600030101010101" pitchFamily="2" charset="-122"/>
              </a:rPr>
              <a:t>… …</a:t>
            </a:r>
          </a:p>
          <a:p>
            <a:pPr>
              <a:lnSpc>
                <a:spcPct val="90000"/>
              </a:lnSpc>
              <a:buFont typeface="Times New Roman" panose="02020603050405020304" pitchFamily="18" charset="0"/>
              <a:buNone/>
            </a:pPr>
            <a:r>
              <a:rPr lang="en-US" altLang="zh-CN" sz="1800">
                <a:ea typeface="宋体" panose="02010600030101010101" pitchFamily="2" charset="-122"/>
              </a:rPr>
              <a:t>Loop-i:  </a:t>
            </a:r>
            <a:r>
              <a:rPr lang="en-US" altLang="zh-CN" sz="1800">
                <a:solidFill>
                  <a:schemeClr val="accent1"/>
                </a:solidFill>
                <a:ea typeface="宋体" panose="02010600030101010101" pitchFamily="2" charset="-122"/>
              </a:rPr>
              <a:t>beq $t1,$a0, exit-i</a:t>
            </a:r>
            <a:r>
              <a:rPr lang="en-US" altLang="zh-CN" sz="1800">
                <a:ea typeface="宋体" panose="02010600030101010101" pitchFamily="2" charset="-122"/>
              </a:rPr>
              <a:t>    # </a:t>
            </a:r>
            <a:r>
              <a:rPr lang="zh-CN" altLang="en-US" sz="1800">
                <a:ea typeface="宋体" panose="02010600030101010101" pitchFamily="2" charset="-122"/>
              </a:rPr>
              <a:t>若</a:t>
            </a:r>
            <a:r>
              <a:rPr lang="en-US" altLang="zh-CN" sz="1800">
                <a:ea typeface="宋体" panose="02010600030101010101" pitchFamily="2" charset="-122"/>
              </a:rPr>
              <a:t>( i=N)</a:t>
            </a:r>
            <a:r>
              <a:rPr lang="zh-CN" altLang="en-US" sz="1800">
                <a:ea typeface="宋体" panose="02010600030101010101" pitchFamily="2" charset="-122"/>
              </a:rPr>
              <a:t>则跳出外循环 </a:t>
            </a:r>
          </a:p>
          <a:p>
            <a:pPr>
              <a:lnSpc>
                <a:spcPct val="90000"/>
              </a:lnSpc>
              <a:buFont typeface="Times New Roman" panose="02020603050405020304" pitchFamily="18" charset="0"/>
              <a:buNone/>
            </a:pPr>
            <a:r>
              <a:rPr lang="en-US" altLang="zh-CN" sz="1800">
                <a:ea typeface="宋体" panose="02010600030101010101" pitchFamily="2" charset="-122"/>
              </a:rPr>
              <a:t>              add $t2, $zero, $zero  #j=0                </a:t>
            </a:r>
          </a:p>
          <a:p>
            <a:pPr>
              <a:lnSpc>
                <a:spcPct val="90000"/>
              </a:lnSpc>
              <a:buFont typeface="Times New Roman" panose="02020603050405020304" pitchFamily="18" charset="0"/>
              <a:buNone/>
            </a:pPr>
            <a:r>
              <a:rPr lang="en-US" altLang="zh-CN" sz="1800">
                <a:ea typeface="宋体" panose="02010600030101010101" pitchFamily="2" charset="-122"/>
              </a:rPr>
              <a:t>Loop-j:  </a:t>
            </a:r>
            <a:r>
              <a:rPr lang="en-US" altLang="zh-CN" sz="1800">
                <a:solidFill>
                  <a:schemeClr val="accent1"/>
                </a:solidFill>
                <a:ea typeface="宋体" panose="02010600030101010101" pitchFamily="2" charset="-122"/>
              </a:rPr>
              <a:t>beq $t2, $a0, exit-j</a:t>
            </a:r>
            <a:r>
              <a:rPr lang="en-US" altLang="zh-CN" sz="1800">
                <a:ea typeface="宋体" panose="02010600030101010101" pitchFamily="2" charset="-122"/>
              </a:rPr>
              <a:t>   # </a:t>
            </a:r>
            <a:r>
              <a:rPr lang="zh-CN" altLang="en-US" sz="1800">
                <a:ea typeface="宋体" panose="02010600030101010101" pitchFamily="2" charset="-122"/>
              </a:rPr>
              <a:t>若</a:t>
            </a:r>
            <a:r>
              <a:rPr lang="en-US" altLang="zh-CN" sz="1800">
                <a:ea typeface="宋体" panose="02010600030101010101" pitchFamily="2" charset="-122"/>
              </a:rPr>
              <a:t>(j=N)</a:t>
            </a:r>
            <a:r>
              <a:rPr lang="zh-CN" altLang="en-US" sz="1800">
                <a:ea typeface="宋体" panose="02010600030101010101" pitchFamily="2" charset="-122"/>
              </a:rPr>
              <a:t>则跳出内循环</a:t>
            </a:r>
          </a:p>
          <a:p>
            <a:pPr>
              <a:lnSpc>
                <a:spcPct val="90000"/>
              </a:lnSpc>
              <a:buFont typeface="Times New Roman" panose="02020603050405020304" pitchFamily="18" charset="0"/>
              <a:buNone/>
            </a:pPr>
            <a:r>
              <a:rPr lang="zh-CN" altLang="en-US" sz="1800">
                <a:ea typeface="宋体" panose="02010600030101010101" pitchFamily="2" charset="-122"/>
              </a:rPr>
              <a:t>	           </a:t>
            </a:r>
            <a:r>
              <a:rPr lang="en-US" altLang="zh-CN" sz="1800">
                <a:ea typeface="宋体" panose="02010600030101010101" pitchFamily="2" charset="-122"/>
              </a:rPr>
              <a:t>addi $t2, $t2, 1	     # j=j+1</a:t>
            </a:r>
          </a:p>
          <a:p>
            <a:pPr>
              <a:lnSpc>
                <a:spcPct val="90000"/>
              </a:lnSpc>
              <a:buFont typeface="Times New Roman" panose="02020603050405020304" pitchFamily="18" charset="0"/>
              <a:buNone/>
            </a:pPr>
            <a:r>
              <a:rPr lang="en-US" altLang="zh-CN" sz="1800">
                <a:ea typeface="宋体" panose="02010600030101010101" pitchFamily="2" charset="-122"/>
              </a:rPr>
              <a:t>  	           addi $t0, $t0, 1	     #sum=sum+1</a:t>
            </a:r>
          </a:p>
          <a:p>
            <a:pPr>
              <a:lnSpc>
                <a:spcPct val="90000"/>
              </a:lnSpc>
              <a:buFont typeface="Times New Roman" panose="02020603050405020304" pitchFamily="18" charset="0"/>
              <a:buNone/>
            </a:pPr>
            <a:r>
              <a:rPr lang="en-US" altLang="zh-CN" sz="1800">
                <a:ea typeface="宋体" panose="02010600030101010101" pitchFamily="2" charset="-122"/>
              </a:rPr>
              <a:t>	           j  Loop-j</a:t>
            </a:r>
          </a:p>
          <a:p>
            <a:pPr>
              <a:lnSpc>
                <a:spcPct val="90000"/>
              </a:lnSpc>
              <a:buFont typeface="Times New Roman" panose="02020603050405020304" pitchFamily="18" charset="0"/>
              <a:buNone/>
            </a:pPr>
            <a:r>
              <a:rPr lang="en-US" altLang="zh-CN" sz="1800">
                <a:ea typeface="宋体" panose="02010600030101010101" pitchFamily="2" charset="-122"/>
              </a:rPr>
              <a:t>exit-j:   addi $t1, $t1, 1	     # i=i +1</a:t>
            </a:r>
          </a:p>
          <a:p>
            <a:pPr>
              <a:lnSpc>
                <a:spcPct val="90000"/>
              </a:lnSpc>
              <a:buFont typeface="Times New Roman" panose="02020603050405020304" pitchFamily="18" charset="0"/>
              <a:buNone/>
            </a:pPr>
            <a:r>
              <a:rPr lang="en-US" altLang="zh-CN" sz="1800">
                <a:ea typeface="宋体" panose="02010600030101010101" pitchFamily="2" charset="-122"/>
              </a:rPr>
              <a:t>              j  Loop-i</a:t>
            </a:r>
          </a:p>
          <a:p>
            <a:pPr>
              <a:lnSpc>
                <a:spcPct val="90000"/>
              </a:lnSpc>
              <a:buFont typeface="Times New Roman" panose="02020603050405020304" pitchFamily="18" charset="0"/>
              <a:buNone/>
            </a:pPr>
            <a:r>
              <a:rPr lang="en-US" altLang="zh-CN" sz="1800">
                <a:ea typeface="宋体" panose="02010600030101010101" pitchFamily="2" charset="-122"/>
              </a:rPr>
              <a:t>exit-i:   … …</a:t>
            </a:r>
            <a:endParaRPr lang="zh-CN" altLang="en-US" sz="1800">
              <a:ea typeface="宋体" panose="02010600030101010101" pitchFamily="2" charset="-122"/>
            </a:endParaRPr>
          </a:p>
        </p:txBody>
      </p:sp>
      <p:sp>
        <p:nvSpPr>
          <p:cNvPr id="143365" name="AutoShape 5"/>
          <p:cNvSpPr>
            <a:spLocks noChangeArrowheads="1"/>
          </p:cNvSpPr>
          <p:nvPr/>
        </p:nvSpPr>
        <p:spPr bwMode="auto">
          <a:xfrm>
            <a:off x="2692400" y="2146300"/>
            <a:ext cx="508000" cy="673100"/>
          </a:xfrm>
          <a:prstGeom prst="rightArrow">
            <a:avLst>
              <a:gd name="adj1" fmla="val 50000"/>
              <a:gd name="adj2" fmla="val 25000"/>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78887" name="Rectangle 7"/>
          <p:cNvSpPr>
            <a:spLocks noChangeArrowheads="1"/>
          </p:cNvSpPr>
          <p:nvPr/>
        </p:nvSpPr>
        <p:spPr bwMode="auto">
          <a:xfrm>
            <a:off x="85725" y="4445000"/>
            <a:ext cx="50577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2000">
                <a:latin typeface="Arial" panose="020B0604020202020204" pitchFamily="34" charset="0"/>
                <a:ea typeface="黑体" panose="02010609060101010101" pitchFamily="49" charset="-122"/>
              </a:rPr>
              <a:t>外循环中的分支指令共执行</a:t>
            </a:r>
            <a:r>
              <a:rPr lang="en-US" altLang="zh-CN" sz="2000">
                <a:latin typeface="Arial" panose="020B0604020202020204" pitchFamily="34" charset="0"/>
                <a:ea typeface="黑体" panose="02010609060101010101" pitchFamily="49" charset="-122"/>
              </a:rPr>
              <a:t>N+1</a:t>
            </a:r>
            <a:r>
              <a:rPr lang="zh-CN" altLang="en-US" sz="2000">
                <a:latin typeface="Arial" panose="020B0604020202020204" pitchFamily="34" charset="0"/>
                <a:ea typeface="黑体" panose="02010609060101010101" pitchFamily="49" charset="-122"/>
              </a:rPr>
              <a:t>次，</a:t>
            </a:r>
          </a:p>
          <a:p>
            <a:r>
              <a:rPr lang="zh-CN" altLang="en-US" sz="2000">
                <a:latin typeface="Arial" panose="020B0604020202020204" pitchFamily="34" charset="0"/>
                <a:ea typeface="黑体" panose="02010609060101010101" pitchFamily="49" charset="-122"/>
              </a:rPr>
              <a:t>内循环中的分支指令共执行</a:t>
            </a:r>
            <a:r>
              <a:rPr lang="en-US" altLang="zh-CN" sz="2000">
                <a:latin typeface="Arial" panose="020B0604020202020204" pitchFamily="34" charset="0"/>
                <a:ea typeface="黑体" panose="02010609060101010101" pitchFamily="49" charset="-122"/>
              </a:rPr>
              <a:t>N×(N+1)</a:t>
            </a:r>
            <a:r>
              <a:rPr lang="zh-CN" altLang="en-US" sz="2000">
                <a:latin typeface="Arial" panose="020B0604020202020204" pitchFamily="34" charset="0"/>
                <a:ea typeface="黑体" panose="02010609060101010101" pitchFamily="49" charset="-122"/>
              </a:rPr>
              <a:t>次。</a:t>
            </a:r>
          </a:p>
        </p:txBody>
      </p:sp>
      <p:sp>
        <p:nvSpPr>
          <p:cNvPr id="378888" name="Rectangle 8"/>
          <p:cNvSpPr>
            <a:spLocks noChangeArrowheads="1"/>
          </p:cNvSpPr>
          <p:nvPr/>
        </p:nvSpPr>
        <p:spPr bwMode="auto">
          <a:xfrm>
            <a:off x="155575" y="5300663"/>
            <a:ext cx="81470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2000">
                <a:latin typeface="Arial" panose="020B0604020202020204" pitchFamily="34" charset="0"/>
                <a:ea typeface="黑体" panose="02010609060101010101" pitchFamily="49" charset="-122"/>
              </a:rPr>
              <a:t>若预测位初始为</a:t>
            </a:r>
            <a:r>
              <a:rPr lang="en-US" altLang="zh-CN" sz="2000">
                <a:latin typeface="Arial" panose="020B0604020202020204" pitchFamily="34" charset="0"/>
                <a:ea typeface="黑体" panose="02010609060101010101" pitchFamily="49" charset="-122"/>
              </a:rPr>
              <a:t>00</a:t>
            </a:r>
            <a:r>
              <a:rPr lang="zh-CN" altLang="en-US" sz="2000">
                <a:latin typeface="Arial" panose="020B0604020202020204" pitchFamily="34" charset="0"/>
                <a:ea typeface="黑体" panose="02010609060101010101" pitchFamily="49" charset="-122"/>
              </a:rPr>
              <a:t>，外循环只有最后一次预测错误；跳出内循环时预测  位变为</a:t>
            </a:r>
            <a:r>
              <a:rPr lang="en-US" altLang="zh-CN" sz="2000">
                <a:latin typeface="Arial" panose="020B0604020202020204" pitchFamily="34" charset="0"/>
                <a:ea typeface="黑体" panose="02010609060101010101" pitchFamily="49" charset="-122"/>
              </a:rPr>
              <a:t>01</a:t>
            </a:r>
            <a:r>
              <a:rPr lang="zh-CN" altLang="en-US" sz="2000">
                <a:latin typeface="Arial" panose="020B0604020202020204" pitchFamily="34" charset="0"/>
                <a:ea typeface="黑体" panose="02010609060101010101" pitchFamily="49" charset="-122"/>
              </a:rPr>
              <a:t>，再进入内循环时，第一次预测正确，只有最后一次预测错误，因此，总共有</a:t>
            </a:r>
            <a:r>
              <a:rPr lang="en-US" altLang="zh-CN" sz="2000">
                <a:latin typeface="Arial" panose="020B0604020202020204" pitchFamily="34" charset="0"/>
                <a:ea typeface="黑体" panose="02010609060101010101" pitchFamily="49" charset="-122"/>
              </a:rPr>
              <a:t>N</a:t>
            </a:r>
            <a:r>
              <a:rPr lang="zh-CN" altLang="en-US" sz="2000">
                <a:latin typeface="Arial" panose="020B0604020202020204" pitchFamily="34" charset="0"/>
                <a:ea typeface="黑体" panose="02010609060101010101" pitchFamily="49" charset="-122"/>
              </a:rPr>
              <a:t>次预测错误。</a:t>
            </a:r>
          </a:p>
        </p:txBody>
      </p:sp>
      <p:sp>
        <p:nvSpPr>
          <p:cNvPr id="378889" name="Text Box 9"/>
          <p:cNvSpPr txBox="1">
            <a:spLocks noChangeArrowheads="1"/>
          </p:cNvSpPr>
          <p:nvPr/>
        </p:nvSpPr>
        <p:spPr bwMode="auto">
          <a:xfrm>
            <a:off x="3937000" y="6207125"/>
            <a:ext cx="2984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sz="2000">
                <a:solidFill>
                  <a:schemeClr val="accent1"/>
                </a:solidFill>
                <a:latin typeface="Arial" panose="020B0604020202020204" pitchFamily="34" charset="0"/>
                <a:ea typeface="黑体" panose="02010609060101010101" pitchFamily="49" charset="-122"/>
              </a:rPr>
              <a:t>N</a:t>
            </a:r>
            <a:r>
              <a:rPr lang="zh-CN" altLang="en-US" sz="2000">
                <a:solidFill>
                  <a:schemeClr val="accent1"/>
                </a:solidFill>
                <a:latin typeface="Arial" panose="020B0604020202020204" pitchFamily="34" charset="0"/>
                <a:ea typeface="黑体" panose="02010609060101010101" pitchFamily="49" charset="-122"/>
              </a:rPr>
              <a:t>越大准确率越高！</a:t>
            </a:r>
          </a:p>
        </p:txBody>
      </p:sp>
      <p:sp>
        <p:nvSpPr>
          <p:cNvPr id="378890" name="Text Box 10"/>
          <p:cNvSpPr txBox="1">
            <a:spLocks noChangeArrowheads="1"/>
          </p:cNvSpPr>
          <p:nvPr/>
        </p:nvSpPr>
        <p:spPr bwMode="auto">
          <a:xfrm>
            <a:off x="5059363" y="4340225"/>
            <a:ext cx="37417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20000"/>
              </a:spcBef>
            </a:pPr>
            <a:r>
              <a:rPr lang="en-US" altLang="zh-CN" sz="2000">
                <a:solidFill>
                  <a:schemeClr val="accent1"/>
                </a:solidFill>
                <a:latin typeface="Arial" panose="020B0604020202020204" pitchFamily="34" charset="0"/>
                <a:ea typeface="黑体" panose="02010609060101010101" pitchFamily="49" charset="-122"/>
              </a:rPr>
              <a:t>N=10, </a:t>
            </a:r>
            <a:r>
              <a:rPr lang="zh-CN" altLang="en-US" sz="2000">
                <a:solidFill>
                  <a:schemeClr val="accent1"/>
                </a:solidFill>
                <a:latin typeface="Arial" panose="020B0604020202020204" pitchFamily="34" charset="0"/>
                <a:ea typeface="黑体" panose="02010609060101010101" pitchFamily="49" charset="-122"/>
              </a:rPr>
              <a:t>分别</a:t>
            </a:r>
            <a:r>
              <a:rPr lang="en-US" altLang="zh-CN" sz="2000">
                <a:solidFill>
                  <a:schemeClr val="accent1"/>
                </a:solidFill>
                <a:latin typeface="Arial" panose="020B0604020202020204" pitchFamily="34" charset="0"/>
                <a:ea typeface="黑体" panose="02010609060101010101" pitchFamily="49" charset="-122"/>
              </a:rPr>
              <a:t>90.9%</a:t>
            </a:r>
            <a:r>
              <a:rPr lang="zh-CN" altLang="en-US" sz="2000">
                <a:solidFill>
                  <a:schemeClr val="accent1"/>
                </a:solidFill>
                <a:latin typeface="Arial" panose="020B0604020202020204" pitchFamily="34" charset="0"/>
                <a:ea typeface="黑体" panose="02010609060101010101" pitchFamily="49" charset="-122"/>
              </a:rPr>
              <a:t>和</a:t>
            </a:r>
            <a:r>
              <a:rPr lang="en-US" altLang="zh-CN" sz="2000">
                <a:solidFill>
                  <a:schemeClr val="accent1"/>
                </a:solidFill>
                <a:latin typeface="Arial" panose="020B0604020202020204" pitchFamily="34" charset="0"/>
                <a:ea typeface="黑体" panose="02010609060101010101" pitchFamily="49" charset="-122"/>
              </a:rPr>
              <a:t>90.9%</a:t>
            </a:r>
          </a:p>
          <a:p>
            <a:pPr>
              <a:spcBef>
                <a:spcPct val="20000"/>
              </a:spcBef>
            </a:pPr>
            <a:r>
              <a:rPr lang="en-US" altLang="zh-CN" sz="2000">
                <a:solidFill>
                  <a:schemeClr val="accent1"/>
                </a:solidFill>
                <a:latin typeface="Arial" panose="020B0604020202020204" pitchFamily="34" charset="0"/>
                <a:ea typeface="黑体" panose="02010609060101010101" pitchFamily="49" charset="-122"/>
              </a:rPr>
              <a:t>N=100, </a:t>
            </a:r>
            <a:r>
              <a:rPr lang="zh-CN" altLang="en-US" sz="2000">
                <a:solidFill>
                  <a:schemeClr val="accent1"/>
                </a:solidFill>
                <a:latin typeface="Arial" panose="020B0604020202020204" pitchFamily="34" charset="0"/>
                <a:ea typeface="黑体" panose="02010609060101010101" pitchFamily="49" charset="-122"/>
              </a:rPr>
              <a:t>分别</a:t>
            </a:r>
            <a:r>
              <a:rPr lang="en-US" altLang="zh-CN" sz="2000">
                <a:solidFill>
                  <a:schemeClr val="accent1"/>
                </a:solidFill>
                <a:latin typeface="Arial" panose="020B0604020202020204" pitchFamily="34" charset="0"/>
                <a:ea typeface="黑体" panose="02010609060101010101" pitchFamily="49" charset="-122"/>
              </a:rPr>
              <a:t>99%</a:t>
            </a:r>
            <a:r>
              <a:rPr lang="zh-CN" altLang="en-US" sz="2000">
                <a:solidFill>
                  <a:schemeClr val="accent1"/>
                </a:solidFill>
                <a:latin typeface="Arial" panose="020B0604020202020204" pitchFamily="34" charset="0"/>
                <a:ea typeface="黑体" panose="02010609060101010101" pitchFamily="49" charset="-122"/>
              </a:rPr>
              <a:t>和</a:t>
            </a:r>
            <a:r>
              <a:rPr lang="en-US" altLang="zh-CN" sz="2000">
                <a:solidFill>
                  <a:schemeClr val="accent1"/>
                </a:solidFill>
                <a:latin typeface="Arial" panose="020B0604020202020204" pitchFamily="34" charset="0"/>
                <a:ea typeface="黑体" panose="02010609060101010101" pitchFamily="49" charset="-122"/>
              </a:rPr>
              <a:t>99%</a:t>
            </a:r>
          </a:p>
        </p:txBody>
      </p:sp>
    </p:spTree>
    <p:extLst>
      <p:ext uri="{BB962C8B-B14F-4D97-AF65-F5344CB8AC3E}">
        <p14:creationId xmlns:p14="http://schemas.microsoft.com/office/powerpoint/2010/main" val="359284855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884"/>
                                        </p:tgtEl>
                                        <p:attrNameLst>
                                          <p:attrName>style.visibility</p:attrName>
                                        </p:attrNameLst>
                                      </p:cBhvr>
                                      <p:to>
                                        <p:strVal val="visible"/>
                                      </p:to>
                                    </p:set>
                                    <p:animEffect transition="in" filter="blinds(horizontal)">
                                      <p:cBhvr>
                                        <p:cTn id="7" dur="500"/>
                                        <p:tgtEl>
                                          <p:spTgt spid="3788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8887"/>
                                        </p:tgtEl>
                                        <p:attrNameLst>
                                          <p:attrName>style.visibility</p:attrName>
                                        </p:attrNameLst>
                                      </p:cBhvr>
                                      <p:to>
                                        <p:strVal val="visible"/>
                                      </p:to>
                                    </p:set>
                                    <p:animEffect transition="in" filter="blinds(horizontal)">
                                      <p:cBhvr>
                                        <p:cTn id="12" dur="500"/>
                                        <p:tgtEl>
                                          <p:spTgt spid="3788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8888"/>
                                        </p:tgtEl>
                                        <p:attrNameLst>
                                          <p:attrName>style.visibility</p:attrName>
                                        </p:attrNameLst>
                                      </p:cBhvr>
                                      <p:to>
                                        <p:strVal val="visible"/>
                                      </p:to>
                                    </p:set>
                                    <p:animEffect transition="in" filter="blinds(horizontal)">
                                      <p:cBhvr>
                                        <p:cTn id="17" dur="500"/>
                                        <p:tgtEl>
                                          <p:spTgt spid="3788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8890"/>
                                        </p:tgtEl>
                                        <p:attrNameLst>
                                          <p:attrName>style.visibility</p:attrName>
                                        </p:attrNameLst>
                                      </p:cBhvr>
                                      <p:to>
                                        <p:strVal val="visible"/>
                                      </p:to>
                                    </p:set>
                                    <p:animEffect transition="in" filter="blinds(horizontal)">
                                      <p:cBhvr>
                                        <p:cTn id="22" dur="500"/>
                                        <p:tgtEl>
                                          <p:spTgt spid="3788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8889"/>
                                        </p:tgtEl>
                                        <p:attrNameLst>
                                          <p:attrName>style.visibility</p:attrName>
                                        </p:attrNameLst>
                                      </p:cBhvr>
                                      <p:to>
                                        <p:strVal val="visible"/>
                                      </p:to>
                                    </p:set>
                                    <p:animEffect transition="in" filter="blinds(horizontal)">
                                      <p:cBhvr>
                                        <p:cTn id="27" dur="500"/>
                                        <p:tgtEl>
                                          <p:spTgt spid="3788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4" grpId="0" animBg="1"/>
      <p:bldP spid="378887" grpId="0"/>
      <p:bldP spid="378888" grpId="0"/>
      <p:bldP spid="378889" grpId="0"/>
      <p:bldP spid="37889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476250" y="132556"/>
            <a:ext cx="1803400" cy="382588"/>
          </a:xfrm>
        </p:spPr>
        <p:txBody>
          <a:bodyPr/>
          <a:lstStyle/>
          <a:p>
            <a:r>
              <a:rPr lang="zh-CN" altLang="en-US" dirty="0" smtClean="0">
                <a:solidFill>
                  <a:srgbClr val="FF0000"/>
                </a:solidFill>
                <a:latin typeface="黑体" panose="02010609060101010101" pitchFamily="49" charset="-122"/>
                <a:ea typeface="黑体" panose="02010609060101010101" pitchFamily="49" charset="-122"/>
              </a:rPr>
              <a:t>延迟分支</a:t>
            </a:r>
            <a:r>
              <a:rPr lang="zh-CN" altLang="en-US" dirty="0">
                <a:solidFill>
                  <a:srgbClr val="FF0000"/>
                </a:solidFill>
                <a:latin typeface="黑体" panose="02010609060101010101" pitchFamily="49" charset="-122"/>
                <a:ea typeface="黑体" panose="02010609060101010101" pitchFamily="49" charset="-122"/>
              </a:rPr>
              <a:t>法</a:t>
            </a:r>
            <a:endParaRPr lang="zh-CN" altLang="en-US" dirty="0" smtClean="0">
              <a:solidFill>
                <a:srgbClr val="FF0000"/>
              </a:solidFill>
              <a:latin typeface="黑体" panose="02010609060101010101" pitchFamily="49" charset="-122"/>
              <a:ea typeface="黑体" panose="02010609060101010101" pitchFamily="49" charset="-122"/>
            </a:endParaRPr>
          </a:p>
        </p:txBody>
      </p:sp>
      <p:sp>
        <p:nvSpPr>
          <p:cNvPr id="144387" name="Rectangle 3"/>
          <p:cNvSpPr>
            <a:spLocks noGrp="1" noChangeArrowheads="1"/>
          </p:cNvSpPr>
          <p:nvPr>
            <p:ph type="body" idx="1"/>
          </p:nvPr>
        </p:nvSpPr>
        <p:spPr>
          <a:xfrm>
            <a:off x="136525" y="609600"/>
            <a:ext cx="8821738" cy="1103313"/>
          </a:xfrm>
        </p:spPr>
        <p:txBody>
          <a:bodyPr/>
          <a:lstStyle/>
          <a:p>
            <a:pPr>
              <a:lnSpc>
                <a:spcPct val="115000"/>
              </a:lnSpc>
              <a:spcBef>
                <a:spcPct val="20000"/>
              </a:spcBef>
            </a:pPr>
            <a:r>
              <a:rPr lang="zh-CN" altLang="en-US" sz="1900" smtClean="0">
                <a:ea typeface="黑体" panose="02010609060101010101" pitchFamily="49" charset="-122"/>
              </a:rPr>
              <a:t>属于静态调度技术，由编译程序重排指令顺序来实现</a:t>
            </a:r>
          </a:p>
          <a:p>
            <a:pPr>
              <a:lnSpc>
                <a:spcPct val="115000"/>
              </a:lnSpc>
              <a:spcBef>
                <a:spcPct val="20000"/>
              </a:spcBef>
            </a:pPr>
            <a:r>
              <a:rPr lang="zh-CN" altLang="en-US" sz="1900" smtClean="0">
                <a:ea typeface="黑体" panose="02010609060101010101" pitchFamily="49" charset="-122"/>
              </a:rPr>
              <a:t>基本思想：把分支指令前面的与分支指令无关的指令调到分支指令后面执行，以填充延迟时间片</a:t>
            </a:r>
            <a:r>
              <a:rPr lang="zh-CN" altLang="en-US" sz="1900" smtClean="0">
                <a:solidFill>
                  <a:srgbClr val="CC0000"/>
                </a:solidFill>
                <a:ea typeface="黑体" panose="02010609060101010101" pitchFamily="49" charset="-122"/>
              </a:rPr>
              <a:t>（也称分支延迟槽</a:t>
            </a:r>
            <a:r>
              <a:rPr lang="en-US" altLang="zh-CN" sz="1900" smtClean="0">
                <a:solidFill>
                  <a:srgbClr val="CC0000"/>
                </a:solidFill>
                <a:ea typeface="黑体" panose="02010609060101010101" pitchFamily="49" charset="-122"/>
              </a:rPr>
              <a:t>Branch Delay slot</a:t>
            </a:r>
            <a:r>
              <a:rPr lang="zh-CN" altLang="en-US" sz="1900" smtClean="0">
                <a:solidFill>
                  <a:srgbClr val="CC0000"/>
                </a:solidFill>
                <a:ea typeface="黑体" panose="02010609060101010101" pitchFamily="49" charset="-122"/>
              </a:rPr>
              <a:t>）</a:t>
            </a:r>
            <a:r>
              <a:rPr lang="zh-CN" altLang="en-US" sz="1900" smtClean="0">
                <a:ea typeface="黑体" panose="02010609060101010101" pitchFamily="49" charset="-122"/>
              </a:rPr>
              <a:t>，不够时用</a:t>
            </a:r>
            <a:r>
              <a:rPr lang="en-US" altLang="zh-CN" sz="1900" smtClean="0">
                <a:ea typeface="黑体" panose="02010609060101010101" pitchFamily="49" charset="-122"/>
              </a:rPr>
              <a:t>nop</a:t>
            </a:r>
            <a:r>
              <a:rPr lang="zh-CN" altLang="en-US" sz="1900" smtClean="0">
                <a:ea typeface="黑体" panose="02010609060101010101" pitchFamily="49" charset="-122"/>
              </a:rPr>
              <a:t>填充</a:t>
            </a:r>
          </a:p>
        </p:txBody>
      </p:sp>
      <p:sp>
        <p:nvSpPr>
          <p:cNvPr id="327686" name="Text Box 6"/>
          <p:cNvSpPr txBox="1">
            <a:spLocks noChangeArrowheads="1"/>
          </p:cNvSpPr>
          <p:nvPr/>
        </p:nvSpPr>
        <p:spPr bwMode="auto">
          <a:xfrm>
            <a:off x="188913" y="1825625"/>
            <a:ext cx="36782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a:solidFill>
                  <a:srgbClr val="008000"/>
                </a:solidFill>
                <a:latin typeface="Arial" panose="020B0604020202020204" pitchFamily="34" charset="0"/>
                <a:ea typeface="黑体" panose="02010609060101010101" pitchFamily="49" charset="-122"/>
              </a:rPr>
              <a:t>举例：如何对以下程序段进行分支延迟调度？（假定时间片为</a:t>
            </a:r>
            <a:r>
              <a:rPr lang="en-US" altLang="zh-CN" sz="1800">
                <a:solidFill>
                  <a:srgbClr val="008000"/>
                </a:solidFill>
                <a:latin typeface="Arial" panose="020B0604020202020204" pitchFamily="34" charset="0"/>
                <a:ea typeface="黑体" panose="02010609060101010101" pitchFamily="49" charset="-122"/>
              </a:rPr>
              <a:t>2</a:t>
            </a:r>
            <a:r>
              <a:rPr lang="zh-CN" altLang="en-US" sz="1800">
                <a:solidFill>
                  <a:srgbClr val="008000"/>
                </a:solidFill>
                <a:latin typeface="Arial" panose="020B0604020202020204" pitchFamily="34" charset="0"/>
                <a:ea typeface="黑体" panose="02010609060101010101" pitchFamily="49" charset="-122"/>
              </a:rPr>
              <a:t>）</a:t>
            </a:r>
          </a:p>
        </p:txBody>
      </p:sp>
      <p:sp>
        <p:nvSpPr>
          <p:cNvPr id="327690" name="Text Box 10"/>
          <p:cNvSpPr txBox="1">
            <a:spLocks noChangeArrowheads="1"/>
          </p:cNvSpPr>
          <p:nvPr/>
        </p:nvSpPr>
        <p:spPr bwMode="auto">
          <a:xfrm>
            <a:off x="4051300" y="5956300"/>
            <a:ext cx="45259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20000"/>
              </a:spcBef>
            </a:pPr>
            <a:r>
              <a:rPr lang="zh-CN" altLang="en-US" sz="1800">
                <a:solidFill>
                  <a:schemeClr val="accent2"/>
                </a:solidFill>
                <a:latin typeface="Arial" panose="020B0604020202020204" pitchFamily="34" charset="0"/>
                <a:ea typeface="黑体" panose="02010609060101010101" pitchFamily="49" charset="-122"/>
              </a:rPr>
              <a:t>调度后，无需在硬件线路中阻塞</a:t>
            </a:r>
            <a:r>
              <a:rPr lang="en-US" altLang="zh-CN" sz="1800">
                <a:solidFill>
                  <a:schemeClr val="accent2"/>
                </a:solidFill>
                <a:latin typeface="Arial" panose="020B0604020202020204" pitchFamily="34" charset="0"/>
                <a:ea typeface="黑体" panose="02010609060101010101" pitchFamily="49" charset="-122"/>
              </a:rPr>
              <a:t>branch</a:t>
            </a:r>
            <a:r>
              <a:rPr lang="zh-CN" altLang="en-US" sz="1800">
                <a:solidFill>
                  <a:schemeClr val="accent2"/>
                </a:solidFill>
                <a:latin typeface="Arial" panose="020B0604020202020204" pitchFamily="34" charset="0"/>
                <a:ea typeface="黑体" panose="02010609060101010101" pitchFamily="49" charset="-122"/>
              </a:rPr>
              <a:t>指令后面指令的执行</a:t>
            </a:r>
          </a:p>
        </p:txBody>
      </p:sp>
      <p:grpSp>
        <p:nvGrpSpPr>
          <p:cNvPr id="327717" name="Group 37"/>
          <p:cNvGrpSpPr>
            <a:grpSpLocks/>
          </p:cNvGrpSpPr>
          <p:nvPr/>
        </p:nvGrpSpPr>
        <p:grpSpPr bwMode="auto">
          <a:xfrm>
            <a:off x="6553200" y="2757488"/>
            <a:ext cx="2590800" cy="3346450"/>
            <a:chOff x="2536" y="1760"/>
            <a:chExt cx="1632" cy="2063"/>
          </a:xfrm>
        </p:grpSpPr>
        <p:sp>
          <p:nvSpPr>
            <p:cNvPr id="144409" name="Text Box 4"/>
            <p:cNvSpPr txBox="1">
              <a:spLocks noChangeArrowheads="1"/>
            </p:cNvSpPr>
            <p:nvPr/>
          </p:nvSpPr>
          <p:spPr bwMode="auto">
            <a:xfrm>
              <a:off x="2672" y="1760"/>
              <a:ext cx="1496" cy="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nSpc>
                  <a:spcPct val="120000"/>
                </a:lnSpc>
                <a:spcBef>
                  <a:spcPct val="20000"/>
                </a:spcBef>
              </a:pPr>
              <a:r>
                <a:rPr lang="en-US" altLang="zh-CN" sz="2000">
                  <a:latin typeface="Arial" panose="020B0604020202020204" pitchFamily="34" charset="0"/>
                  <a:ea typeface="宋体" panose="02010600030101010101" pitchFamily="2" charset="-122"/>
                  <a:cs typeface="Arial" panose="020B0604020202020204" pitchFamily="34" charset="0"/>
                </a:rPr>
                <a:t>lw $3, 0($2)</a:t>
              </a:r>
            </a:p>
            <a:p>
              <a:pPr>
                <a:lnSpc>
                  <a:spcPct val="120000"/>
                </a:lnSpc>
                <a:spcBef>
                  <a:spcPct val="20000"/>
                </a:spcBef>
              </a:pPr>
              <a:r>
                <a:rPr lang="en-US" altLang="zh-CN" sz="2000">
                  <a:solidFill>
                    <a:schemeClr val="accent2"/>
                  </a:solidFill>
                  <a:latin typeface="Arial" panose="020B0604020202020204" pitchFamily="34" charset="0"/>
                  <a:ea typeface="宋体" panose="02010600030101010101" pitchFamily="2" charset="-122"/>
                  <a:cs typeface="Arial" panose="020B0604020202020204" pitchFamily="34" charset="0"/>
                </a:rPr>
                <a:t>add  $6, $4, $2</a:t>
              </a:r>
            </a:p>
            <a:p>
              <a:pPr>
                <a:lnSpc>
                  <a:spcPct val="120000"/>
                </a:lnSpc>
                <a:spcBef>
                  <a:spcPct val="20000"/>
                </a:spcBef>
              </a:pPr>
              <a:r>
                <a:rPr lang="en-US" altLang="zh-CN" sz="2000">
                  <a:solidFill>
                    <a:srgbClr val="008000"/>
                  </a:solidFill>
                  <a:latin typeface="Arial" panose="020B0604020202020204" pitchFamily="34" charset="0"/>
                  <a:ea typeface="宋体" panose="02010600030101010101" pitchFamily="2" charset="-122"/>
                  <a:cs typeface="Arial" panose="020B0604020202020204" pitchFamily="34" charset="0"/>
                </a:rPr>
                <a:t>beq $3, $5, 2</a:t>
              </a:r>
            </a:p>
            <a:p>
              <a:pPr>
                <a:lnSpc>
                  <a:spcPct val="120000"/>
                </a:lnSpc>
                <a:spcBef>
                  <a:spcPct val="20000"/>
                </a:spcBef>
              </a:pPr>
              <a:r>
                <a:rPr lang="en-US" altLang="zh-CN" sz="2000">
                  <a:solidFill>
                    <a:srgbClr val="CC0000"/>
                  </a:solidFill>
                  <a:latin typeface="Arial" panose="020B0604020202020204" pitchFamily="34" charset="0"/>
                  <a:ea typeface="宋体" panose="02010600030101010101" pitchFamily="2" charset="-122"/>
                  <a:cs typeface="Arial" panose="020B0604020202020204" pitchFamily="34" charset="0"/>
                </a:rPr>
                <a:t>lw $1, 0($2)</a:t>
              </a:r>
            </a:p>
            <a:p>
              <a:pPr>
                <a:lnSpc>
                  <a:spcPct val="120000"/>
                </a:lnSpc>
                <a:spcBef>
                  <a:spcPct val="20000"/>
                </a:spcBef>
              </a:pPr>
              <a:r>
                <a:rPr lang="en-US" altLang="zh-CN" sz="2000">
                  <a:latin typeface="Arial" panose="020B0604020202020204" pitchFamily="34" charset="0"/>
                  <a:ea typeface="宋体" panose="02010600030101010101" pitchFamily="2" charset="-122"/>
                  <a:cs typeface="Arial" panose="020B0604020202020204" pitchFamily="34" charset="0"/>
                </a:rPr>
                <a:t>add $3, $3,$2</a:t>
              </a:r>
            </a:p>
            <a:p>
              <a:pPr>
                <a:lnSpc>
                  <a:spcPct val="120000"/>
                </a:lnSpc>
                <a:spcBef>
                  <a:spcPct val="20000"/>
                </a:spcBef>
              </a:pPr>
              <a:r>
                <a:rPr lang="en-US" altLang="zh-CN" sz="2000">
                  <a:latin typeface="Arial" panose="020B0604020202020204" pitchFamily="34" charset="0"/>
                  <a:ea typeface="宋体" panose="02010600030101010101" pitchFamily="2" charset="-122"/>
                  <a:cs typeface="Arial" panose="020B0604020202020204" pitchFamily="34" charset="0"/>
                </a:rPr>
                <a:t>sw $1, 0($2)</a:t>
              </a:r>
              <a:r>
                <a:rPr lang="en-US" altLang="zh-CN" sz="2000">
                  <a:ea typeface="宋体" panose="02010600030101010101" pitchFamily="2" charset="-122"/>
                  <a:cs typeface="Arial" panose="020B0604020202020204" pitchFamily="34" charset="0"/>
                </a:rPr>
                <a:t> </a:t>
              </a:r>
            </a:p>
            <a:p>
              <a:r>
                <a:rPr lang="en-US" altLang="zh-CN" sz="2000">
                  <a:ea typeface="宋体" panose="02010600030101010101" pitchFamily="2" charset="-122"/>
                  <a:cs typeface="Arial" panose="020B0604020202020204" pitchFamily="34" charset="0"/>
                </a:rPr>
                <a:t>     ……</a:t>
              </a:r>
              <a:r>
                <a:rPr lang="zh-CN" altLang="en-US" sz="2000">
                  <a:ea typeface="宋体" panose="02010600030101010101" pitchFamily="2" charset="-122"/>
                  <a:cs typeface="Arial" panose="020B0604020202020204" pitchFamily="34" charset="0"/>
                </a:rPr>
                <a:t>     </a:t>
              </a:r>
            </a:p>
            <a:p>
              <a:pPr>
                <a:spcBef>
                  <a:spcPct val="50000"/>
                </a:spcBef>
              </a:pPr>
              <a:endParaRPr lang="en-US" altLang="zh-CN" sz="2000">
                <a:latin typeface="Arial" panose="020B0604020202020204" pitchFamily="34" charset="0"/>
                <a:ea typeface="宋体" panose="02010600030101010101" pitchFamily="2" charset="-122"/>
                <a:cs typeface="Arial" panose="020B0604020202020204" pitchFamily="34" charset="0"/>
              </a:endParaRPr>
            </a:p>
          </p:txBody>
        </p:sp>
        <p:sp>
          <p:nvSpPr>
            <p:cNvPr id="144410" name="Rectangle 18"/>
            <p:cNvSpPr>
              <a:spLocks noChangeArrowheads="1"/>
            </p:cNvSpPr>
            <p:nvPr/>
          </p:nvSpPr>
          <p:spPr bwMode="auto">
            <a:xfrm>
              <a:off x="2536" y="1784"/>
              <a:ext cx="1352" cy="181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grpSp>
        <p:nvGrpSpPr>
          <p:cNvPr id="327723" name="Group 43"/>
          <p:cNvGrpSpPr>
            <a:grpSpLocks/>
          </p:cNvGrpSpPr>
          <p:nvPr/>
        </p:nvGrpSpPr>
        <p:grpSpPr bwMode="auto">
          <a:xfrm>
            <a:off x="292100" y="2768600"/>
            <a:ext cx="2768600" cy="3346450"/>
            <a:chOff x="184" y="1744"/>
            <a:chExt cx="1744" cy="2108"/>
          </a:xfrm>
        </p:grpSpPr>
        <p:sp>
          <p:nvSpPr>
            <p:cNvPr id="144407" name="Text Box 14"/>
            <p:cNvSpPr txBox="1">
              <a:spLocks noChangeArrowheads="1"/>
            </p:cNvSpPr>
            <p:nvPr/>
          </p:nvSpPr>
          <p:spPr bwMode="auto">
            <a:xfrm>
              <a:off x="240" y="1744"/>
              <a:ext cx="1256" cy="2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nSpc>
                  <a:spcPct val="120000"/>
                </a:lnSpc>
                <a:spcBef>
                  <a:spcPct val="20000"/>
                </a:spcBef>
              </a:pPr>
              <a:r>
                <a:rPr lang="en-US" altLang="zh-CN" sz="2000">
                  <a:solidFill>
                    <a:srgbClr val="CC0000"/>
                  </a:solidFill>
                  <a:latin typeface="Arial" panose="020B0604020202020204" pitchFamily="34" charset="0"/>
                  <a:ea typeface="宋体" panose="02010600030101010101" pitchFamily="2" charset="-122"/>
                  <a:cs typeface="Arial" panose="020B0604020202020204" pitchFamily="34" charset="0"/>
                </a:rPr>
                <a:t>lw $1, 0($2)</a:t>
              </a:r>
            </a:p>
            <a:p>
              <a:pPr>
                <a:lnSpc>
                  <a:spcPct val="120000"/>
                </a:lnSpc>
                <a:spcBef>
                  <a:spcPct val="20000"/>
                </a:spcBef>
              </a:pPr>
              <a:r>
                <a:rPr lang="en-US" altLang="zh-CN" sz="2000">
                  <a:latin typeface="Arial" panose="020B0604020202020204" pitchFamily="34" charset="0"/>
                  <a:ea typeface="宋体" panose="02010600030101010101" pitchFamily="2" charset="-122"/>
                  <a:cs typeface="Arial" panose="020B0604020202020204" pitchFamily="34" charset="0"/>
                </a:rPr>
                <a:t>lw </a:t>
              </a:r>
              <a:r>
                <a:rPr lang="en-US" altLang="zh-CN" sz="2000">
                  <a:solidFill>
                    <a:srgbClr val="CF922F"/>
                  </a:solidFill>
                  <a:latin typeface="Arial" panose="020B0604020202020204" pitchFamily="34" charset="0"/>
                  <a:ea typeface="宋体" panose="02010600030101010101" pitchFamily="2" charset="-122"/>
                  <a:cs typeface="Arial" panose="020B0604020202020204" pitchFamily="34" charset="0"/>
                </a:rPr>
                <a:t>$3</a:t>
              </a:r>
              <a:r>
                <a:rPr lang="en-US" altLang="zh-CN" sz="2000">
                  <a:latin typeface="Arial" panose="020B0604020202020204" pitchFamily="34" charset="0"/>
                  <a:ea typeface="宋体" panose="02010600030101010101" pitchFamily="2" charset="-122"/>
                  <a:cs typeface="Arial" panose="020B0604020202020204" pitchFamily="34" charset="0"/>
                </a:rPr>
                <a:t>, 0($2)</a:t>
              </a:r>
            </a:p>
            <a:p>
              <a:pPr>
                <a:lnSpc>
                  <a:spcPct val="120000"/>
                </a:lnSpc>
                <a:spcBef>
                  <a:spcPct val="20000"/>
                </a:spcBef>
              </a:pPr>
              <a:r>
                <a:rPr lang="en-US" altLang="zh-CN" sz="2000">
                  <a:solidFill>
                    <a:schemeClr val="accent2"/>
                  </a:solidFill>
                  <a:latin typeface="Arial" panose="020B0604020202020204" pitchFamily="34" charset="0"/>
                  <a:ea typeface="宋体" panose="02010600030101010101" pitchFamily="2" charset="-122"/>
                  <a:cs typeface="Arial" panose="020B0604020202020204" pitchFamily="34" charset="0"/>
                </a:rPr>
                <a:t>add  $6, $4, $2</a:t>
              </a:r>
            </a:p>
            <a:p>
              <a:pPr>
                <a:lnSpc>
                  <a:spcPct val="120000"/>
                </a:lnSpc>
                <a:spcBef>
                  <a:spcPct val="20000"/>
                </a:spcBef>
              </a:pPr>
              <a:r>
                <a:rPr lang="en-US" altLang="zh-CN" sz="2000">
                  <a:solidFill>
                    <a:srgbClr val="008000"/>
                  </a:solidFill>
                  <a:latin typeface="Arial" panose="020B0604020202020204" pitchFamily="34" charset="0"/>
                  <a:ea typeface="宋体" panose="02010600030101010101" pitchFamily="2" charset="-122"/>
                  <a:cs typeface="Arial" panose="020B0604020202020204" pitchFamily="34" charset="0"/>
                </a:rPr>
                <a:t>beq </a:t>
              </a:r>
              <a:r>
                <a:rPr lang="en-US" altLang="zh-CN" sz="2000">
                  <a:solidFill>
                    <a:srgbClr val="CF922F"/>
                  </a:solidFill>
                  <a:latin typeface="Arial" panose="020B0604020202020204" pitchFamily="34" charset="0"/>
                  <a:ea typeface="宋体" panose="02010600030101010101" pitchFamily="2" charset="-122"/>
                  <a:cs typeface="Arial" panose="020B0604020202020204" pitchFamily="34" charset="0"/>
                </a:rPr>
                <a:t>$3</a:t>
              </a:r>
              <a:r>
                <a:rPr lang="en-US" altLang="zh-CN" sz="2000">
                  <a:solidFill>
                    <a:srgbClr val="008000"/>
                  </a:solidFill>
                  <a:latin typeface="Arial" panose="020B0604020202020204" pitchFamily="34" charset="0"/>
                  <a:ea typeface="宋体" panose="02010600030101010101" pitchFamily="2" charset="-122"/>
                  <a:cs typeface="Arial" panose="020B0604020202020204" pitchFamily="34" charset="0"/>
                </a:rPr>
                <a:t>, $5, 2</a:t>
              </a:r>
            </a:p>
            <a:p>
              <a:pPr>
                <a:lnSpc>
                  <a:spcPct val="120000"/>
                </a:lnSpc>
                <a:spcBef>
                  <a:spcPct val="20000"/>
                </a:spcBef>
              </a:pPr>
              <a:r>
                <a:rPr lang="en-US" altLang="zh-CN" sz="2000">
                  <a:latin typeface="Arial" panose="020B0604020202020204" pitchFamily="34" charset="0"/>
                  <a:ea typeface="宋体" panose="02010600030101010101" pitchFamily="2" charset="-122"/>
                  <a:cs typeface="Arial" panose="020B0604020202020204" pitchFamily="34" charset="0"/>
                </a:rPr>
                <a:t>add $3, $3,$2</a:t>
              </a:r>
            </a:p>
            <a:p>
              <a:pPr>
                <a:lnSpc>
                  <a:spcPct val="120000"/>
                </a:lnSpc>
                <a:spcBef>
                  <a:spcPct val="20000"/>
                </a:spcBef>
              </a:pPr>
              <a:r>
                <a:rPr lang="en-US" altLang="zh-CN" sz="2000">
                  <a:latin typeface="Arial" panose="020B0604020202020204" pitchFamily="34" charset="0"/>
                  <a:ea typeface="宋体" panose="02010600030101010101" pitchFamily="2" charset="-122"/>
                  <a:cs typeface="Arial" panose="020B0604020202020204" pitchFamily="34" charset="0"/>
                </a:rPr>
                <a:t>sw $1, 0($2)</a:t>
              </a:r>
              <a:r>
                <a:rPr lang="en-US" altLang="zh-CN" sz="2000">
                  <a:ea typeface="宋体" panose="02010600030101010101" pitchFamily="2" charset="-122"/>
                  <a:cs typeface="Arial" panose="020B0604020202020204" pitchFamily="34" charset="0"/>
                </a:rPr>
                <a:t> </a:t>
              </a:r>
            </a:p>
            <a:p>
              <a:r>
                <a:rPr lang="en-US" altLang="zh-CN" sz="2000">
                  <a:ea typeface="宋体" panose="02010600030101010101" pitchFamily="2" charset="-122"/>
                  <a:cs typeface="Arial" panose="020B0604020202020204" pitchFamily="34" charset="0"/>
                </a:rPr>
                <a:t>     ……</a:t>
              </a:r>
              <a:r>
                <a:rPr lang="zh-CN" altLang="en-US" sz="2000">
                  <a:ea typeface="宋体" panose="02010600030101010101" pitchFamily="2" charset="-122"/>
                  <a:cs typeface="Arial" panose="020B0604020202020204" pitchFamily="34" charset="0"/>
                </a:rPr>
                <a:t>     </a:t>
              </a:r>
            </a:p>
            <a:p>
              <a:pPr>
                <a:spcBef>
                  <a:spcPct val="50000"/>
                </a:spcBef>
              </a:pPr>
              <a:endParaRPr lang="en-US" altLang="zh-CN" sz="2000">
                <a:latin typeface="Arial" panose="020B0604020202020204" pitchFamily="34" charset="0"/>
                <a:ea typeface="宋体" panose="02010600030101010101" pitchFamily="2" charset="-122"/>
                <a:cs typeface="Arial" panose="020B0604020202020204" pitchFamily="34" charset="0"/>
              </a:endParaRPr>
            </a:p>
          </p:txBody>
        </p:sp>
        <p:sp>
          <p:nvSpPr>
            <p:cNvPr id="144408" name="Rectangle 19"/>
            <p:cNvSpPr>
              <a:spLocks noChangeArrowheads="1"/>
            </p:cNvSpPr>
            <p:nvPr/>
          </p:nvSpPr>
          <p:spPr bwMode="auto">
            <a:xfrm>
              <a:off x="184" y="1784"/>
              <a:ext cx="1744" cy="181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327700" name="Rectangle 20"/>
          <p:cNvSpPr>
            <a:spLocks noChangeArrowheads="1"/>
          </p:cNvSpPr>
          <p:nvPr/>
        </p:nvSpPr>
        <p:spPr bwMode="auto">
          <a:xfrm>
            <a:off x="215900" y="5903913"/>
            <a:ext cx="3219450"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900">
                <a:solidFill>
                  <a:schemeClr val="accent2"/>
                </a:solidFill>
                <a:latin typeface="Arial" panose="020B0604020202020204" pitchFamily="34" charset="0"/>
                <a:ea typeface="黑体" panose="02010609060101010101" pitchFamily="49" charset="-122"/>
              </a:rPr>
              <a:t>调度后可能带来其他问题：产生新的</a:t>
            </a:r>
            <a:r>
              <a:rPr lang="en-US" altLang="zh-CN" sz="1900">
                <a:solidFill>
                  <a:schemeClr val="accent2"/>
                </a:solidFill>
                <a:latin typeface="Arial" panose="020B0604020202020204" pitchFamily="34" charset="0"/>
                <a:ea typeface="黑体" panose="02010609060101010101" pitchFamily="49" charset="-122"/>
                <a:cs typeface="Arial" panose="020B0604020202020204" pitchFamily="34" charset="0"/>
              </a:rPr>
              <a:t>load-use</a:t>
            </a:r>
            <a:r>
              <a:rPr lang="zh-CN" altLang="en-US" sz="1900">
                <a:solidFill>
                  <a:schemeClr val="accent2"/>
                </a:solidFill>
                <a:latin typeface="Arial" panose="020B0604020202020204" pitchFamily="34" charset="0"/>
                <a:ea typeface="黑体" panose="02010609060101010101" pitchFamily="49" charset="-122"/>
                <a:cs typeface="Arial" panose="020B0604020202020204" pitchFamily="34" charset="0"/>
              </a:rPr>
              <a:t>数据</a:t>
            </a:r>
            <a:r>
              <a:rPr lang="zh-CN" altLang="en-US" sz="1900">
                <a:solidFill>
                  <a:schemeClr val="accent2"/>
                </a:solidFill>
                <a:latin typeface="Arial" panose="020B0604020202020204" pitchFamily="34" charset="0"/>
                <a:ea typeface="黑体" panose="02010609060101010101" pitchFamily="49" charset="-122"/>
              </a:rPr>
              <a:t>冒险</a:t>
            </a:r>
          </a:p>
        </p:txBody>
      </p:sp>
      <p:sp>
        <p:nvSpPr>
          <p:cNvPr id="327704" name="Freeform 24"/>
          <p:cNvSpPr>
            <a:spLocks/>
          </p:cNvSpPr>
          <p:nvPr/>
        </p:nvSpPr>
        <p:spPr bwMode="auto">
          <a:xfrm>
            <a:off x="1711325" y="3113088"/>
            <a:ext cx="755650" cy="1374775"/>
          </a:xfrm>
          <a:custGeom>
            <a:avLst/>
            <a:gdLst>
              <a:gd name="T0" fmla="*/ 2147483646 w 309"/>
              <a:gd name="T1" fmla="*/ 0 h 560"/>
              <a:gd name="T2" fmla="*/ 2147483646 w 309"/>
              <a:gd name="T3" fmla="*/ 2147483646 h 560"/>
              <a:gd name="T4" fmla="*/ 2147483646 w 309"/>
              <a:gd name="T5" fmla="*/ 2147483646 h 560"/>
              <a:gd name="T6" fmla="*/ 0 w 309"/>
              <a:gd name="T7" fmla="*/ 2147483646 h 5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9" h="560">
                <a:moveTo>
                  <a:pt x="80" y="0"/>
                </a:moveTo>
                <a:cubicBezTo>
                  <a:pt x="160" y="18"/>
                  <a:pt x="241" y="37"/>
                  <a:pt x="272" y="112"/>
                </a:cubicBezTo>
                <a:cubicBezTo>
                  <a:pt x="303" y="187"/>
                  <a:pt x="309" y="373"/>
                  <a:pt x="264" y="448"/>
                </a:cubicBezTo>
                <a:cubicBezTo>
                  <a:pt x="219" y="523"/>
                  <a:pt x="109" y="541"/>
                  <a:pt x="0" y="560"/>
                </a:cubicBez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705" name="Freeform 25"/>
          <p:cNvSpPr>
            <a:spLocks/>
          </p:cNvSpPr>
          <p:nvPr/>
        </p:nvSpPr>
        <p:spPr bwMode="auto">
          <a:xfrm rot="713319">
            <a:off x="2066925" y="3849688"/>
            <a:ext cx="628650" cy="739775"/>
          </a:xfrm>
          <a:custGeom>
            <a:avLst/>
            <a:gdLst>
              <a:gd name="T0" fmla="*/ 2147483646 w 309"/>
              <a:gd name="T1" fmla="*/ 0 h 560"/>
              <a:gd name="T2" fmla="*/ 2147483646 w 309"/>
              <a:gd name="T3" fmla="*/ 2147483646 h 560"/>
              <a:gd name="T4" fmla="*/ 2147483646 w 309"/>
              <a:gd name="T5" fmla="*/ 2147483646 h 560"/>
              <a:gd name="T6" fmla="*/ 0 w 309"/>
              <a:gd name="T7" fmla="*/ 2147483646 h 5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9" h="560">
                <a:moveTo>
                  <a:pt x="80" y="0"/>
                </a:moveTo>
                <a:cubicBezTo>
                  <a:pt x="160" y="18"/>
                  <a:pt x="241" y="37"/>
                  <a:pt x="272" y="112"/>
                </a:cubicBezTo>
                <a:cubicBezTo>
                  <a:pt x="303" y="187"/>
                  <a:pt x="309" y="373"/>
                  <a:pt x="264" y="448"/>
                </a:cubicBezTo>
                <a:cubicBezTo>
                  <a:pt x="219" y="523"/>
                  <a:pt x="109" y="541"/>
                  <a:pt x="0" y="560"/>
                </a:cubicBezTo>
              </a:path>
            </a:pathLst>
          </a:custGeom>
          <a:noFill/>
          <a:ln w="38100"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27708" name="Group 28"/>
          <p:cNvGrpSpPr>
            <a:grpSpLocks/>
          </p:cNvGrpSpPr>
          <p:nvPr/>
        </p:nvGrpSpPr>
        <p:grpSpPr bwMode="auto">
          <a:xfrm>
            <a:off x="2387600" y="4356100"/>
            <a:ext cx="203200" cy="292100"/>
            <a:chOff x="4640" y="2696"/>
            <a:chExt cx="128" cy="184"/>
          </a:xfrm>
        </p:grpSpPr>
        <p:sp>
          <p:nvSpPr>
            <p:cNvPr id="144405" name="Line 26"/>
            <p:cNvSpPr>
              <a:spLocks noChangeShapeType="1"/>
            </p:cNvSpPr>
            <p:nvPr/>
          </p:nvSpPr>
          <p:spPr bwMode="auto">
            <a:xfrm flipH="1">
              <a:off x="4656" y="2696"/>
              <a:ext cx="96" cy="1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06" name="Line 27"/>
            <p:cNvSpPr>
              <a:spLocks noChangeShapeType="1"/>
            </p:cNvSpPr>
            <p:nvPr/>
          </p:nvSpPr>
          <p:spPr bwMode="auto">
            <a:xfrm>
              <a:off x="4640" y="2720"/>
              <a:ext cx="128" cy="1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27713" name="Text Box 33"/>
          <p:cNvSpPr txBox="1">
            <a:spLocks noChangeArrowheads="1"/>
          </p:cNvSpPr>
          <p:nvPr/>
        </p:nvSpPr>
        <p:spPr bwMode="auto">
          <a:xfrm>
            <a:off x="4041774" y="1814443"/>
            <a:ext cx="46577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dirty="0">
                <a:latin typeface="Arial" panose="020B0604020202020204" pitchFamily="34" charset="0"/>
                <a:ea typeface="黑体" panose="02010609060101010101" pitchFamily="49" charset="-122"/>
              </a:rPr>
              <a:t>若分支条件判断和目标地址计算提前到</a:t>
            </a:r>
            <a:r>
              <a:rPr lang="en-US" altLang="zh-CN" sz="1800" dirty="0">
                <a:latin typeface="Arial" panose="020B0604020202020204" pitchFamily="34" charset="0"/>
                <a:ea typeface="黑体" panose="02010609060101010101" pitchFamily="49" charset="-122"/>
              </a:rPr>
              <a:t>ID</a:t>
            </a:r>
            <a:r>
              <a:rPr lang="zh-CN" altLang="en-US" sz="1800" dirty="0">
                <a:latin typeface="Arial" panose="020B0604020202020204" pitchFamily="34" charset="0"/>
                <a:ea typeface="黑体" panose="02010609060101010101" pitchFamily="49" charset="-122"/>
              </a:rPr>
              <a:t>阶段</a:t>
            </a:r>
            <a:r>
              <a:rPr lang="zh-CN" altLang="en-US" sz="1800" dirty="0" smtClean="0">
                <a:latin typeface="Arial" panose="020B0604020202020204" pitchFamily="34" charset="0"/>
                <a:ea typeface="黑体" panose="02010609060101010101" pitchFamily="49" charset="-122"/>
              </a:rPr>
              <a:t>，分支</a:t>
            </a:r>
            <a:r>
              <a:rPr lang="zh-CN" altLang="en-US" sz="1800" dirty="0">
                <a:latin typeface="Arial" panose="020B0604020202020204" pitchFamily="34" charset="0"/>
                <a:ea typeface="黑体" panose="02010609060101010101" pitchFamily="49" charset="-122"/>
              </a:rPr>
              <a:t>延迟时间</a:t>
            </a:r>
            <a:r>
              <a:rPr lang="zh-CN" altLang="en-US" sz="1800" dirty="0" smtClean="0">
                <a:latin typeface="Arial" panose="020B0604020202020204" pitchFamily="34" charset="0"/>
                <a:ea typeface="黑体" panose="02010609060101010101" pitchFamily="49" charset="-122"/>
              </a:rPr>
              <a:t>片为</a:t>
            </a:r>
            <a:r>
              <a:rPr lang="en-US" altLang="zh-CN" sz="1800" dirty="0" smtClean="0">
                <a:latin typeface="Arial" panose="020B0604020202020204" pitchFamily="34" charset="0"/>
                <a:ea typeface="黑体" panose="02010609060101010101" pitchFamily="49" charset="-122"/>
              </a:rPr>
              <a:t>1</a:t>
            </a:r>
            <a:r>
              <a:rPr lang="zh-CN" altLang="en-US" sz="1800" dirty="0" smtClean="0">
                <a:latin typeface="Arial" panose="020B0604020202020204" pitchFamily="34" charset="0"/>
                <a:ea typeface="黑体" panose="02010609060101010101" pitchFamily="49" charset="-122"/>
              </a:rPr>
              <a:t>，则不用插入</a:t>
            </a:r>
            <a:r>
              <a:rPr lang="en-US" altLang="zh-CN" sz="1800" dirty="0" err="1" smtClean="0">
                <a:latin typeface="Arial" panose="020B0604020202020204" pitchFamily="34" charset="0"/>
                <a:ea typeface="黑体" panose="02010609060101010101" pitchFamily="49" charset="-122"/>
              </a:rPr>
              <a:t>nop</a:t>
            </a:r>
            <a:r>
              <a:rPr lang="zh-CN" altLang="en-US" sz="1800" dirty="0" smtClean="0">
                <a:latin typeface="Arial" panose="020B0604020202020204" pitchFamily="34" charset="0"/>
                <a:ea typeface="黑体" panose="02010609060101010101" pitchFamily="49" charset="-122"/>
              </a:rPr>
              <a:t>。</a:t>
            </a:r>
            <a:endParaRPr lang="zh-CN" altLang="en-US" sz="1800" dirty="0">
              <a:latin typeface="Arial" panose="020B0604020202020204" pitchFamily="34" charset="0"/>
              <a:ea typeface="黑体" panose="02010609060101010101" pitchFamily="49" charset="-122"/>
            </a:endParaRPr>
          </a:p>
        </p:txBody>
      </p:sp>
      <p:grpSp>
        <p:nvGrpSpPr>
          <p:cNvPr id="327716" name="Group 36"/>
          <p:cNvGrpSpPr>
            <a:grpSpLocks/>
          </p:cNvGrpSpPr>
          <p:nvPr/>
        </p:nvGrpSpPr>
        <p:grpSpPr bwMode="auto">
          <a:xfrm>
            <a:off x="3111500" y="3810000"/>
            <a:ext cx="1008063" cy="825500"/>
            <a:chOff x="2024" y="2400"/>
            <a:chExt cx="552" cy="520"/>
          </a:xfrm>
        </p:grpSpPr>
        <p:sp>
          <p:nvSpPr>
            <p:cNvPr id="144403" name="AutoShape 34"/>
            <p:cNvSpPr>
              <a:spLocks noChangeArrowheads="1"/>
            </p:cNvSpPr>
            <p:nvPr/>
          </p:nvSpPr>
          <p:spPr bwMode="auto">
            <a:xfrm>
              <a:off x="2024" y="2400"/>
              <a:ext cx="496" cy="520"/>
            </a:xfrm>
            <a:prstGeom prst="rightArrow">
              <a:avLst>
                <a:gd name="adj1" fmla="val 50000"/>
                <a:gd name="adj2" fmla="val 25000"/>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44404" name="Text Box 35"/>
            <p:cNvSpPr txBox="1">
              <a:spLocks noChangeArrowheads="1"/>
            </p:cNvSpPr>
            <p:nvPr/>
          </p:nvSpPr>
          <p:spPr bwMode="auto">
            <a:xfrm>
              <a:off x="2024" y="2560"/>
              <a:ext cx="5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a:ea typeface="黑体" panose="02010609060101010101" pitchFamily="49" charset="-122"/>
                </a:rPr>
                <a:t>调度后</a:t>
              </a:r>
            </a:p>
          </p:txBody>
        </p:sp>
      </p:grpSp>
      <p:grpSp>
        <p:nvGrpSpPr>
          <p:cNvPr id="327719" name="Group 39"/>
          <p:cNvGrpSpPr>
            <a:grpSpLocks/>
          </p:cNvGrpSpPr>
          <p:nvPr/>
        </p:nvGrpSpPr>
        <p:grpSpPr bwMode="auto">
          <a:xfrm>
            <a:off x="4089400" y="2755900"/>
            <a:ext cx="2159000" cy="3009900"/>
            <a:chOff x="4400" y="1744"/>
            <a:chExt cx="1360" cy="1896"/>
          </a:xfrm>
        </p:grpSpPr>
        <p:sp>
          <p:nvSpPr>
            <p:cNvPr id="144401" name="Text Box 7"/>
            <p:cNvSpPr txBox="1">
              <a:spLocks noChangeArrowheads="1"/>
            </p:cNvSpPr>
            <p:nvPr/>
          </p:nvSpPr>
          <p:spPr bwMode="auto">
            <a:xfrm>
              <a:off x="4424" y="1744"/>
              <a:ext cx="1336" cy="1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nSpc>
                  <a:spcPct val="120000"/>
                </a:lnSpc>
                <a:spcBef>
                  <a:spcPct val="20000"/>
                </a:spcBef>
              </a:pPr>
              <a:r>
                <a:rPr lang="en-US" altLang="zh-CN" sz="2000">
                  <a:latin typeface="Arial" panose="020B0604020202020204" pitchFamily="34" charset="0"/>
                  <a:ea typeface="宋体" panose="02010600030101010101" pitchFamily="2" charset="-122"/>
                  <a:cs typeface="Arial" panose="020B0604020202020204" pitchFamily="34" charset="0"/>
                </a:rPr>
                <a:t>lw $3, 0($2)</a:t>
              </a:r>
            </a:p>
            <a:p>
              <a:pPr>
                <a:lnSpc>
                  <a:spcPct val="120000"/>
                </a:lnSpc>
                <a:spcBef>
                  <a:spcPct val="20000"/>
                </a:spcBef>
              </a:pPr>
              <a:r>
                <a:rPr lang="en-US" altLang="zh-CN" sz="2000">
                  <a:solidFill>
                    <a:schemeClr val="accent2"/>
                  </a:solidFill>
                  <a:latin typeface="Arial" panose="020B0604020202020204" pitchFamily="34" charset="0"/>
                  <a:ea typeface="宋体" panose="02010600030101010101" pitchFamily="2" charset="-122"/>
                  <a:cs typeface="Arial" panose="020B0604020202020204" pitchFamily="34" charset="0"/>
                </a:rPr>
                <a:t>add  $6, $4, $2</a:t>
              </a:r>
            </a:p>
            <a:p>
              <a:pPr>
                <a:lnSpc>
                  <a:spcPct val="120000"/>
                </a:lnSpc>
                <a:spcBef>
                  <a:spcPct val="20000"/>
                </a:spcBef>
              </a:pPr>
              <a:r>
                <a:rPr lang="en-US" altLang="zh-CN" sz="2000">
                  <a:solidFill>
                    <a:srgbClr val="008000"/>
                  </a:solidFill>
                  <a:latin typeface="Arial" panose="020B0604020202020204" pitchFamily="34" charset="0"/>
                  <a:ea typeface="宋体" panose="02010600030101010101" pitchFamily="2" charset="-122"/>
                  <a:cs typeface="Arial" panose="020B0604020202020204" pitchFamily="34" charset="0"/>
                </a:rPr>
                <a:t>beq $3, $5, 2</a:t>
              </a:r>
            </a:p>
            <a:p>
              <a:pPr>
                <a:lnSpc>
                  <a:spcPct val="120000"/>
                </a:lnSpc>
                <a:spcBef>
                  <a:spcPct val="20000"/>
                </a:spcBef>
              </a:pPr>
              <a:r>
                <a:rPr lang="en-US" altLang="zh-CN" sz="2000">
                  <a:solidFill>
                    <a:srgbClr val="CC0000"/>
                  </a:solidFill>
                  <a:latin typeface="Arial" panose="020B0604020202020204" pitchFamily="34" charset="0"/>
                  <a:ea typeface="宋体" panose="02010600030101010101" pitchFamily="2" charset="-122"/>
                  <a:cs typeface="Arial" panose="020B0604020202020204" pitchFamily="34" charset="0"/>
                </a:rPr>
                <a:t>lw $1, 0($2)</a:t>
              </a:r>
            </a:p>
            <a:p>
              <a:pPr>
                <a:lnSpc>
                  <a:spcPct val="120000"/>
                </a:lnSpc>
                <a:spcBef>
                  <a:spcPct val="20000"/>
                </a:spcBef>
              </a:pPr>
              <a:r>
                <a:rPr lang="en-US" altLang="zh-CN" sz="2000">
                  <a:solidFill>
                    <a:srgbClr val="CC0000"/>
                  </a:solidFill>
                  <a:latin typeface="Arial" panose="020B0604020202020204" pitchFamily="34" charset="0"/>
                  <a:ea typeface="宋体" panose="02010600030101010101" pitchFamily="2" charset="-122"/>
                  <a:cs typeface="Arial" panose="020B0604020202020204" pitchFamily="34" charset="0"/>
                </a:rPr>
                <a:t>nop</a:t>
              </a:r>
            </a:p>
            <a:p>
              <a:pPr>
                <a:lnSpc>
                  <a:spcPct val="120000"/>
                </a:lnSpc>
                <a:spcBef>
                  <a:spcPct val="20000"/>
                </a:spcBef>
              </a:pPr>
              <a:r>
                <a:rPr lang="en-US" altLang="zh-CN" sz="2000">
                  <a:latin typeface="Arial" panose="020B0604020202020204" pitchFamily="34" charset="0"/>
                  <a:ea typeface="宋体" panose="02010600030101010101" pitchFamily="2" charset="-122"/>
                  <a:cs typeface="Arial" panose="020B0604020202020204" pitchFamily="34" charset="0"/>
                </a:rPr>
                <a:t>add $3, $3,$2</a:t>
              </a:r>
            </a:p>
            <a:p>
              <a:pPr>
                <a:lnSpc>
                  <a:spcPct val="120000"/>
                </a:lnSpc>
                <a:spcBef>
                  <a:spcPct val="20000"/>
                </a:spcBef>
              </a:pPr>
              <a:r>
                <a:rPr lang="en-US" altLang="zh-CN" sz="2000">
                  <a:latin typeface="Arial" panose="020B0604020202020204" pitchFamily="34" charset="0"/>
                  <a:ea typeface="宋体" panose="02010600030101010101" pitchFamily="2" charset="-122"/>
                  <a:cs typeface="Arial" panose="020B0604020202020204" pitchFamily="34" charset="0"/>
                </a:rPr>
                <a:t>sw $1, 0($2) </a:t>
              </a:r>
              <a:r>
                <a:rPr lang="zh-CN" altLang="en-US" sz="2000">
                  <a:ea typeface="宋体" panose="02010600030101010101" pitchFamily="2" charset="-122"/>
                  <a:cs typeface="Arial" panose="020B0604020202020204" pitchFamily="34" charset="0"/>
                </a:rPr>
                <a:t>  </a:t>
              </a:r>
            </a:p>
          </p:txBody>
        </p:sp>
        <p:sp>
          <p:nvSpPr>
            <p:cNvPr id="144402" name="Rectangle 38"/>
            <p:cNvSpPr>
              <a:spLocks noChangeArrowheads="1"/>
            </p:cNvSpPr>
            <p:nvPr/>
          </p:nvSpPr>
          <p:spPr bwMode="auto">
            <a:xfrm>
              <a:off x="4400" y="1776"/>
              <a:ext cx="1264" cy="186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327720" name="Line 40"/>
          <p:cNvSpPr>
            <a:spLocks noChangeShapeType="1"/>
          </p:cNvSpPr>
          <p:nvPr/>
        </p:nvSpPr>
        <p:spPr bwMode="auto">
          <a:xfrm>
            <a:off x="7569643" y="2434684"/>
            <a:ext cx="548639" cy="32121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80665464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7686">
                                            <p:txEl>
                                              <p:pRg st="0" end="0"/>
                                            </p:txEl>
                                          </p:spTgt>
                                        </p:tgtEl>
                                        <p:attrNameLst>
                                          <p:attrName>style.visibility</p:attrName>
                                        </p:attrNameLst>
                                      </p:cBhvr>
                                      <p:to>
                                        <p:strVal val="visible"/>
                                      </p:to>
                                    </p:set>
                                    <p:animEffect transition="in" filter="blinds(horizontal)">
                                      <p:cBhvr>
                                        <p:cTn id="7" dur="500"/>
                                        <p:tgtEl>
                                          <p:spTgt spid="3276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7723"/>
                                        </p:tgtEl>
                                        <p:attrNameLst>
                                          <p:attrName>style.visibility</p:attrName>
                                        </p:attrNameLst>
                                      </p:cBhvr>
                                      <p:to>
                                        <p:strVal val="visible"/>
                                      </p:to>
                                    </p:set>
                                    <p:animEffect transition="in" filter="blinds(horizontal)">
                                      <p:cBhvr>
                                        <p:cTn id="12" dur="500"/>
                                        <p:tgtEl>
                                          <p:spTgt spid="3277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27704"/>
                                        </p:tgtEl>
                                        <p:attrNameLst>
                                          <p:attrName>style.visibility</p:attrName>
                                        </p:attrNameLst>
                                      </p:cBhvr>
                                      <p:to>
                                        <p:strVal val="visible"/>
                                      </p:to>
                                    </p:set>
                                    <p:animEffect transition="in" filter="blinds(horizontal)">
                                      <p:cBhvr>
                                        <p:cTn id="17" dur="500"/>
                                        <p:tgtEl>
                                          <p:spTgt spid="3277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27705"/>
                                        </p:tgtEl>
                                        <p:attrNameLst>
                                          <p:attrName>style.visibility</p:attrName>
                                        </p:attrNameLst>
                                      </p:cBhvr>
                                      <p:to>
                                        <p:strVal val="visible"/>
                                      </p:to>
                                    </p:set>
                                    <p:animEffect transition="in" filter="blinds(horizontal)">
                                      <p:cBhvr>
                                        <p:cTn id="22" dur="500"/>
                                        <p:tgtEl>
                                          <p:spTgt spid="3277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7700"/>
                                        </p:tgtEl>
                                        <p:attrNameLst>
                                          <p:attrName>style.visibility</p:attrName>
                                        </p:attrNameLst>
                                      </p:cBhvr>
                                      <p:to>
                                        <p:strVal val="visible"/>
                                      </p:to>
                                    </p:set>
                                    <p:animEffect transition="in" filter="blinds(horizontal)">
                                      <p:cBhvr>
                                        <p:cTn id="27" dur="500"/>
                                        <p:tgtEl>
                                          <p:spTgt spid="3277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27708"/>
                                        </p:tgtEl>
                                        <p:attrNameLst>
                                          <p:attrName>style.visibility</p:attrName>
                                        </p:attrNameLst>
                                      </p:cBhvr>
                                      <p:to>
                                        <p:strVal val="visible"/>
                                      </p:to>
                                    </p:set>
                                    <p:animEffect transition="in" filter="blinds(horizontal)">
                                      <p:cBhvr>
                                        <p:cTn id="32" dur="500"/>
                                        <p:tgtEl>
                                          <p:spTgt spid="32770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27716"/>
                                        </p:tgtEl>
                                        <p:attrNameLst>
                                          <p:attrName>style.visibility</p:attrName>
                                        </p:attrNameLst>
                                      </p:cBhvr>
                                      <p:to>
                                        <p:strVal val="visible"/>
                                      </p:to>
                                    </p:set>
                                    <p:animEffect transition="in" filter="blinds(horizontal)">
                                      <p:cBhvr>
                                        <p:cTn id="37" dur="500"/>
                                        <p:tgtEl>
                                          <p:spTgt spid="3277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27719"/>
                                        </p:tgtEl>
                                        <p:attrNameLst>
                                          <p:attrName>style.visibility</p:attrName>
                                        </p:attrNameLst>
                                      </p:cBhvr>
                                      <p:to>
                                        <p:strVal val="visible"/>
                                      </p:to>
                                    </p:set>
                                    <p:animEffect transition="in" filter="blinds(horizontal)">
                                      <p:cBhvr>
                                        <p:cTn id="42" dur="500"/>
                                        <p:tgtEl>
                                          <p:spTgt spid="32771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27713"/>
                                        </p:tgtEl>
                                        <p:attrNameLst>
                                          <p:attrName>style.visibility</p:attrName>
                                        </p:attrNameLst>
                                      </p:cBhvr>
                                      <p:to>
                                        <p:strVal val="visible"/>
                                      </p:to>
                                    </p:set>
                                    <p:animEffect transition="in" filter="blinds(horizontal)">
                                      <p:cBhvr>
                                        <p:cTn id="47" dur="500"/>
                                        <p:tgtEl>
                                          <p:spTgt spid="32771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327720"/>
                                        </p:tgtEl>
                                        <p:attrNameLst>
                                          <p:attrName>style.visibility</p:attrName>
                                        </p:attrNameLst>
                                      </p:cBhvr>
                                      <p:to>
                                        <p:strVal val="visible"/>
                                      </p:to>
                                    </p:set>
                                    <p:animEffect transition="in" filter="blinds(horizontal)">
                                      <p:cBhvr>
                                        <p:cTn id="52" dur="500"/>
                                        <p:tgtEl>
                                          <p:spTgt spid="327720"/>
                                        </p:tgtEl>
                                      </p:cBhvr>
                                    </p:animEffect>
                                  </p:childTnLst>
                                </p:cTn>
                              </p:par>
                            </p:childTnLst>
                          </p:cTn>
                        </p:par>
                        <p:par>
                          <p:cTn id="53" fill="hold" nodeType="withGroup">
                            <p:stCondLst>
                              <p:cond delay="500"/>
                            </p:stCondLst>
                            <p:childTnLst>
                              <p:par>
                                <p:cTn id="54" presetID="3" presetClass="entr" presetSubtype="10" fill="hold" nodeType="afterEffect">
                                  <p:stCondLst>
                                    <p:cond delay="0"/>
                                  </p:stCondLst>
                                  <p:childTnLst>
                                    <p:set>
                                      <p:cBhvr>
                                        <p:cTn id="55" dur="1" fill="hold">
                                          <p:stCondLst>
                                            <p:cond delay="0"/>
                                          </p:stCondLst>
                                        </p:cTn>
                                        <p:tgtEl>
                                          <p:spTgt spid="327717"/>
                                        </p:tgtEl>
                                        <p:attrNameLst>
                                          <p:attrName>style.visibility</p:attrName>
                                        </p:attrNameLst>
                                      </p:cBhvr>
                                      <p:to>
                                        <p:strVal val="visible"/>
                                      </p:to>
                                    </p:set>
                                    <p:animEffect transition="in" filter="blinds(horizontal)">
                                      <p:cBhvr>
                                        <p:cTn id="56" dur="500"/>
                                        <p:tgtEl>
                                          <p:spTgt spid="32771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327690"/>
                                        </p:tgtEl>
                                        <p:attrNameLst>
                                          <p:attrName>style.visibility</p:attrName>
                                        </p:attrNameLst>
                                      </p:cBhvr>
                                      <p:to>
                                        <p:strVal val="visible"/>
                                      </p:to>
                                    </p:set>
                                    <p:animEffect transition="in" filter="blinds(horizontal)">
                                      <p:cBhvr>
                                        <p:cTn id="61" dur="500"/>
                                        <p:tgtEl>
                                          <p:spTgt spid="327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90" grpId="0"/>
      <p:bldP spid="327700" grpId="0"/>
      <p:bldP spid="32771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800100" y="203200"/>
            <a:ext cx="6862763" cy="372603"/>
          </a:xfrm>
        </p:spPr>
        <p:txBody>
          <a:bodyPr/>
          <a:lstStyle/>
          <a:p>
            <a:r>
              <a:rPr lang="zh-CN" altLang="en-US" dirty="0" smtClean="0">
                <a:solidFill>
                  <a:srgbClr val="C00000"/>
                </a:solidFill>
                <a:latin typeface="黑体" panose="02010609060101010101" pitchFamily="49" charset="-122"/>
                <a:ea typeface="黑体" panose="02010609060101010101" pitchFamily="49" charset="-122"/>
              </a:rPr>
              <a:t>另一种控制冒险：异常和中断</a:t>
            </a:r>
          </a:p>
        </p:txBody>
      </p:sp>
      <p:sp>
        <p:nvSpPr>
          <p:cNvPr id="232451" name="Rectangle 3"/>
          <p:cNvSpPr>
            <a:spLocks noGrp="1" noChangeArrowheads="1"/>
          </p:cNvSpPr>
          <p:nvPr>
            <p:ph type="body" idx="1"/>
          </p:nvPr>
        </p:nvSpPr>
        <p:spPr>
          <a:xfrm>
            <a:off x="373711" y="855663"/>
            <a:ext cx="8770289" cy="5603585"/>
          </a:xfrm>
        </p:spPr>
        <p:txBody>
          <a:bodyPr/>
          <a:lstStyle/>
          <a:p>
            <a:pPr marL="342900" indent="-342900">
              <a:lnSpc>
                <a:spcPct val="120000"/>
              </a:lnSpc>
              <a:spcBef>
                <a:spcPct val="20000"/>
              </a:spcBef>
            </a:pPr>
            <a:r>
              <a:rPr lang="zh-CN" altLang="en-US" sz="2200" dirty="0" smtClean="0">
                <a:ea typeface="黑体" panose="02010609060101010101" pitchFamily="49" charset="-122"/>
              </a:rPr>
              <a:t>异常和中断会改变程序的执行流程</a:t>
            </a:r>
          </a:p>
          <a:p>
            <a:pPr marL="342900" indent="-342900">
              <a:lnSpc>
                <a:spcPct val="120000"/>
              </a:lnSpc>
              <a:spcBef>
                <a:spcPct val="20000"/>
              </a:spcBef>
            </a:pPr>
            <a:r>
              <a:rPr lang="zh-CN" altLang="en-US" sz="2200" dirty="0" smtClean="0">
                <a:ea typeface="黑体" panose="02010609060101010101" pitchFamily="49" charset="-122"/>
              </a:rPr>
              <a:t>某条指令发现异常时，后面多条指令已被取到流水线中正在执行</a:t>
            </a:r>
            <a:r>
              <a:rPr lang="zh-CN" altLang="en-US" sz="2200" dirty="0">
                <a:ea typeface="黑体" panose="02010609060101010101" pitchFamily="49" charset="-122"/>
              </a:rPr>
              <a:t>。</a:t>
            </a:r>
            <a:endParaRPr lang="zh-CN" altLang="en-US" sz="2200" dirty="0" smtClean="0">
              <a:ea typeface="黑体" panose="02010609060101010101" pitchFamily="49" charset="-122"/>
            </a:endParaRPr>
          </a:p>
          <a:p>
            <a:pPr marL="838200" lvl="1" indent="-342900">
              <a:lnSpc>
                <a:spcPct val="120000"/>
              </a:lnSpc>
              <a:spcBef>
                <a:spcPct val="20000"/>
              </a:spcBef>
            </a:pPr>
            <a:r>
              <a:rPr lang="zh-CN" altLang="en-US" sz="2200" dirty="0" smtClean="0">
                <a:ea typeface="黑体" panose="02010609060101010101" pitchFamily="49" charset="-122"/>
              </a:rPr>
              <a:t>例如</a:t>
            </a:r>
            <a:r>
              <a:rPr lang="en-US" altLang="zh-CN" sz="2200" dirty="0" smtClean="0">
                <a:ea typeface="黑体" panose="02010609060101010101" pitchFamily="49" charset="-122"/>
              </a:rPr>
              <a:t>ALU</a:t>
            </a:r>
            <a:r>
              <a:rPr lang="zh-CN" altLang="en-US" sz="2200" dirty="0" smtClean="0">
                <a:ea typeface="黑体" panose="02010609060101010101" pitchFamily="49" charset="-122"/>
              </a:rPr>
              <a:t>指令发现“溢出”时，已经到</a:t>
            </a:r>
            <a:r>
              <a:rPr lang="en-US" altLang="zh-CN" sz="2200" dirty="0" smtClean="0">
                <a:ea typeface="黑体" panose="02010609060101010101" pitchFamily="49" charset="-122"/>
              </a:rPr>
              <a:t>EX</a:t>
            </a:r>
            <a:r>
              <a:rPr lang="zh-CN" altLang="en-US" sz="2200" dirty="0" smtClean="0">
                <a:ea typeface="黑体" panose="02010609060101010101" pitchFamily="49" charset="-122"/>
              </a:rPr>
              <a:t>阶段结束了，此时，它后面已有两条指令进入流水线了。</a:t>
            </a:r>
          </a:p>
          <a:p>
            <a:pPr marL="342900" indent="-342900">
              <a:lnSpc>
                <a:spcPct val="120000"/>
              </a:lnSpc>
              <a:spcBef>
                <a:spcPct val="20000"/>
              </a:spcBef>
            </a:pPr>
            <a:r>
              <a:rPr lang="zh-CN" altLang="en-US" sz="2200" dirty="0" smtClean="0">
                <a:ea typeface="黑体" panose="02010609060101010101" pitchFamily="49" charset="-122"/>
              </a:rPr>
              <a:t>流水线数据通路对异常的处理</a:t>
            </a:r>
            <a:endParaRPr lang="en-US" altLang="zh-CN" sz="2200" dirty="0" smtClean="0">
              <a:ea typeface="黑体" panose="02010609060101010101" pitchFamily="49" charset="-122"/>
            </a:endParaRPr>
          </a:p>
          <a:p>
            <a:pPr marL="838200" lvl="1" indent="-342900">
              <a:lnSpc>
                <a:spcPct val="120000"/>
              </a:lnSpc>
              <a:spcBef>
                <a:spcPct val="20000"/>
              </a:spcBef>
            </a:pPr>
            <a:r>
              <a:rPr lang="zh-CN" altLang="en-US" sz="2200" dirty="0" smtClean="0">
                <a:ea typeface="黑体" panose="02010609060101010101" pitchFamily="49" charset="-122"/>
              </a:rPr>
              <a:t>假设指令</a:t>
            </a:r>
            <a:r>
              <a:rPr lang="en-US" altLang="zh-CN" sz="2200" dirty="0" smtClean="0">
                <a:ea typeface="黑体" panose="02010609060101010101" pitchFamily="49" charset="-122"/>
              </a:rPr>
              <a:t>add r1,r2,r3</a:t>
            </a:r>
            <a:r>
              <a:rPr lang="zh-CN" altLang="en-US" sz="2200" dirty="0" smtClean="0">
                <a:ea typeface="黑体" panose="02010609060101010101" pitchFamily="49" charset="-122"/>
              </a:rPr>
              <a:t>产生了溢出</a:t>
            </a:r>
          </a:p>
          <a:p>
            <a:pPr marL="838200" lvl="1" indent="-342900">
              <a:lnSpc>
                <a:spcPct val="120000"/>
              </a:lnSpc>
              <a:spcBef>
                <a:spcPct val="20000"/>
              </a:spcBef>
              <a:buFontTx/>
              <a:buNone/>
            </a:pPr>
            <a:r>
              <a:rPr lang="zh-CN" altLang="en-US" sz="2200" dirty="0" smtClean="0">
                <a:ea typeface="黑体" panose="02010609060101010101" pitchFamily="49" charset="-122"/>
              </a:rPr>
              <a:t>   </a:t>
            </a:r>
            <a:r>
              <a:rPr lang="zh-CN" altLang="en-US" sz="2200" dirty="0" smtClean="0">
                <a:solidFill>
                  <a:srgbClr val="008000"/>
                </a:solidFill>
                <a:ea typeface="黑体" panose="02010609060101010101" pitchFamily="49" charset="-122"/>
              </a:rPr>
              <a:t>（记住：</a:t>
            </a:r>
            <a:r>
              <a:rPr lang="en-US" altLang="zh-CN" sz="2200" dirty="0" smtClean="0">
                <a:solidFill>
                  <a:srgbClr val="008000"/>
                </a:solidFill>
                <a:ea typeface="黑体" panose="02010609060101010101" pitchFamily="49" charset="-122"/>
              </a:rPr>
              <a:t>MIPS</a:t>
            </a:r>
            <a:r>
              <a:rPr lang="zh-CN" altLang="en-US" sz="2200" dirty="0" smtClean="0">
                <a:solidFill>
                  <a:srgbClr val="008000"/>
                </a:solidFill>
                <a:ea typeface="黑体" panose="02010609060101010101" pitchFamily="49" charset="-122"/>
              </a:rPr>
              <a:t>异常处理程序的首地址为</a:t>
            </a:r>
            <a:r>
              <a:rPr lang="en-US" altLang="zh-CN" sz="2200" dirty="0" smtClean="0">
                <a:solidFill>
                  <a:srgbClr val="008000"/>
                </a:solidFill>
                <a:ea typeface="黑体" panose="02010609060101010101" pitchFamily="49" charset="-122"/>
              </a:rPr>
              <a:t>0x8000 0180</a:t>
            </a:r>
            <a:r>
              <a:rPr lang="zh-CN" altLang="en-US" sz="2200" dirty="0" smtClean="0">
                <a:solidFill>
                  <a:srgbClr val="008000"/>
                </a:solidFill>
                <a:ea typeface="黑体" panose="02010609060101010101" pitchFamily="49" charset="-122"/>
              </a:rPr>
              <a:t>）</a:t>
            </a:r>
          </a:p>
          <a:p>
            <a:pPr marL="838200" lvl="1" indent="-342900">
              <a:lnSpc>
                <a:spcPct val="120000"/>
              </a:lnSpc>
              <a:spcBef>
                <a:spcPct val="20000"/>
              </a:spcBef>
            </a:pPr>
            <a:r>
              <a:rPr lang="zh-CN" altLang="en-US" sz="2200" dirty="0" smtClean="0">
                <a:ea typeface="黑体" panose="02010609060101010101" pitchFamily="49" charset="-122"/>
              </a:rPr>
              <a:t>处理思路：</a:t>
            </a:r>
          </a:p>
          <a:p>
            <a:pPr lvl="2">
              <a:lnSpc>
                <a:spcPct val="120000"/>
              </a:lnSpc>
              <a:spcBef>
                <a:spcPct val="20000"/>
              </a:spcBef>
              <a:buFont typeface="Wingdings" panose="05000000000000000000" pitchFamily="2" charset="2"/>
              <a:buChar char="ü"/>
            </a:pPr>
            <a:r>
              <a:rPr lang="zh-CN" altLang="en-US" sz="2200" dirty="0" smtClean="0">
                <a:ea typeface="黑体" panose="02010609060101010101" pitchFamily="49" charset="-122"/>
              </a:rPr>
              <a:t>清除</a:t>
            </a:r>
            <a:r>
              <a:rPr lang="en-US" altLang="zh-CN" sz="2200" dirty="0" smtClean="0">
                <a:ea typeface="黑体" panose="02010609060101010101" pitchFamily="49" charset="-122"/>
              </a:rPr>
              <a:t>add</a:t>
            </a:r>
            <a:r>
              <a:rPr lang="zh-CN" altLang="en-US" sz="2200" dirty="0" smtClean="0">
                <a:ea typeface="黑体" panose="02010609060101010101" pitchFamily="49" charset="-122"/>
              </a:rPr>
              <a:t>指令以及后面的所有已在流水线中的指令</a:t>
            </a:r>
          </a:p>
          <a:p>
            <a:pPr lvl="2">
              <a:lnSpc>
                <a:spcPct val="120000"/>
              </a:lnSpc>
              <a:spcBef>
                <a:spcPct val="20000"/>
              </a:spcBef>
              <a:buFont typeface="Wingdings" panose="05000000000000000000" pitchFamily="2" charset="2"/>
              <a:buChar char="ü"/>
            </a:pPr>
            <a:r>
              <a:rPr lang="zh-CN" altLang="en-US" sz="2200" dirty="0" smtClean="0">
                <a:ea typeface="黑体" panose="02010609060101010101" pitchFamily="49" charset="-122"/>
              </a:rPr>
              <a:t>关中断（将中断允许触发器清</a:t>
            </a:r>
            <a:r>
              <a:rPr lang="en-US" altLang="zh-CN" sz="2200" dirty="0" smtClean="0">
                <a:ea typeface="黑体" panose="02010609060101010101" pitchFamily="49" charset="-122"/>
              </a:rPr>
              <a:t>0</a:t>
            </a:r>
            <a:r>
              <a:rPr lang="zh-CN" altLang="en-US" sz="2200" dirty="0" smtClean="0">
                <a:ea typeface="黑体" panose="02010609060101010101" pitchFamily="49" charset="-122"/>
              </a:rPr>
              <a:t>）</a:t>
            </a:r>
          </a:p>
          <a:p>
            <a:pPr lvl="2">
              <a:lnSpc>
                <a:spcPct val="120000"/>
              </a:lnSpc>
              <a:spcBef>
                <a:spcPct val="20000"/>
              </a:spcBef>
              <a:buFont typeface="Wingdings" panose="05000000000000000000" pitchFamily="2" charset="2"/>
              <a:buChar char="ü"/>
            </a:pPr>
            <a:r>
              <a:rPr lang="zh-CN" altLang="en-US" sz="2200" dirty="0" smtClean="0">
                <a:ea typeface="黑体" panose="02010609060101010101" pitchFamily="49" charset="-122"/>
              </a:rPr>
              <a:t>保存</a:t>
            </a:r>
            <a:r>
              <a:rPr lang="en-US" altLang="zh-CN" sz="2200" dirty="0" smtClean="0">
                <a:ea typeface="黑体" panose="02010609060101010101" pitchFamily="49" charset="-122"/>
              </a:rPr>
              <a:t>PC</a:t>
            </a:r>
            <a:r>
              <a:rPr lang="zh-CN" altLang="en-US" sz="2200" dirty="0" smtClean="0">
                <a:ea typeface="黑体" panose="02010609060101010101" pitchFamily="49" charset="-122"/>
              </a:rPr>
              <a:t>或</a:t>
            </a:r>
            <a:r>
              <a:rPr lang="en-US" altLang="zh-CN" sz="2200" dirty="0" smtClean="0">
                <a:ea typeface="黑体" panose="02010609060101010101" pitchFamily="49" charset="-122"/>
              </a:rPr>
              <a:t>PC-4</a:t>
            </a:r>
            <a:r>
              <a:rPr lang="zh-CN" altLang="en-US" sz="2200" dirty="0" smtClean="0">
                <a:ea typeface="黑体" panose="02010609060101010101" pitchFamily="49" charset="-122"/>
              </a:rPr>
              <a:t>（断点） 到 </a:t>
            </a:r>
            <a:r>
              <a:rPr lang="en-US" altLang="zh-CN" sz="2200" dirty="0" smtClean="0">
                <a:ea typeface="黑体" panose="02010609060101010101" pitchFamily="49" charset="-122"/>
              </a:rPr>
              <a:t>EPC</a:t>
            </a:r>
          </a:p>
          <a:p>
            <a:pPr lvl="2">
              <a:lnSpc>
                <a:spcPct val="120000"/>
              </a:lnSpc>
              <a:spcBef>
                <a:spcPct val="20000"/>
              </a:spcBef>
              <a:buFont typeface="Wingdings" panose="05000000000000000000" pitchFamily="2" charset="2"/>
              <a:buChar char="ü"/>
            </a:pPr>
            <a:r>
              <a:rPr lang="en-US" altLang="zh-CN" sz="2200" dirty="0" smtClean="0">
                <a:ea typeface="黑体" panose="02010609060101010101" pitchFamily="49" charset="-122"/>
              </a:rPr>
              <a:t>0x8000 0180</a:t>
            </a:r>
            <a:r>
              <a:rPr lang="zh-CN" altLang="en-US" sz="2200" dirty="0" smtClean="0">
                <a:ea typeface="黑体" panose="02010609060101010101" pitchFamily="49" charset="-122"/>
              </a:rPr>
              <a:t>送</a:t>
            </a:r>
            <a:r>
              <a:rPr lang="en-US" altLang="zh-CN" sz="2200" dirty="0" smtClean="0">
                <a:ea typeface="黑体" panose="02010609060101010101" pitchFamily="49" charset="-122"/>
              </a:rPr>
              <a:t>PC</a:t>
            </a:r>
            <a:r>
              <a:rPr lang="zh-CN" altLang="en-US" sz="2200" dirty="0" smtClean="0">
                <a:ea typeface="黑体" panose="02010609060101010101" pitchFamily="49" charset="-122"/>
              </a:rPr>
              <a:t>（从</a:t>
            </a:r>
            <a:r>
              <a:rPr lang="en-US" altLang="zh-CN" sz="2200" dirty="0" smtClean="0">
                <a:ea typeface="黑体" panose="02010609060101010101" pitchFamily="49" charset="-122"/>
              </a:rPr>
              <a:t>0x8000 0180</a:t>
            </a:r>
            <a:r>
              <a:rPr lang="zh-CN" altLang="en-US" sz="2200" dirty="0" smtClean="0">
                <a:ea typeface="黑体" panose="02010609060101010101" pitchFamily="49" charset="-122"/>
              </a:rPr>
              <a:t>处开始取指令）</a:t>
            </a:r>
          </a:p>
        </p:txBody>
      </p:sp>
    </p:spTree>
    <p:extLst>
      <p:ext uri="{BB962C8B-B14F-4D97-AF65-F5344CB8AC3E}">
        <p14:creationId xmlns:p14="http://schemas.microsoft.com/office/powerpoint/2010/main" val="273852060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32451">
                                            <p:txEl>
                                              <p:pRg st="0" end="0"/>
                                            </p:txEl>
                                          </p:spTgt>
                                        </p:tgtEl>
                                        <p:attrNameLst>
                                          <p:attrName>style.visibility</p:attrName>
                                        </p:attrNameLst>
                                      </p:cBhvr>
                                      <p:to>
                                        <p:strVal val="visible"/>
                                      </p:to>
                                    </p:set>
                                    <p:animEffect transition="in" filter="wipe(down)">
                                      <p:cBhvr>
                                        <p:cTn id="7" dur="500"/>
                                        <p:tgtEl>
                                          <p:spTgt spid="2324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32451">
                                            <p:txEl>
                                              <p:pRg st="1" end="1"/>
                                            </p:txEl>
                                          </p:spTgt>
                                        </p:tgtEl>
                                        <p:attrNameLst>
                                          <p:attrName>style.visibility</p:attrName>
                                        </p:attrNameLst>
                                      </p:cBhvr>
                                      <p:to>
                                        <p:strVal val="visible"/>
                                      </p:to>
                                    </p:set>
                                    <p:animEffect transition="in" filter="wipe(down)">
                                      <p:cBhvr>
                                        <p:cTn id="12" dur="500"/>
                                        <p:tgtEl>
                                          <p:spTgt spid="2324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2451">
                                            <p:txEl>
                                              <p:pRg st="2" end="2"/>
                                            </p:txEl>
                                          </p:spTgt>
                                        </p:tgtEl>
                                        <p:attrNameLst>
                                          <p:attrName>style.visibility</p:attrName>
                                        </p:attrNameLst>
                                      </p:cBhvr>
                                      <p:to>
                                        <p:strVal val="visible"/>
                                      </p:to>
                                    </p:set>
                                    <p:animEffect transition="in" filter="blinds(horizontal)">
                                      <p:cBhvr>
                                        <p:cTn id="17" dur="500"/>
                                        <p:tgtEl>
                                          <p:spTgt spid="2324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32451">
                                            <p:txEl>
                                              <p:pRg st="3" end="3"/>
                                            </p:txEl>
                                          </p:spTgt>
                                        </p:tgtEl>
                                        <p:attrNameLst>
                                          <p:attrName>style.visibility</p:attrName>
                                        </p:attrNameLst>
                                      </p:cBhvr>
                                      <p:to>
                                        <p:strVal val="visible"/>
                                      </p:to>
                                    </p:set>
                                    <p:animEffect transition="in" filter="wipe(down)">
                                      <p:cBhvr>
                                        <p:cTn id="22" dur="500"/>
                                        <p:tgtEl>
                                          <p:spTgt spid="2324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32451">
                                            <p:txEl>
                                              <p:pRg st="4" end="4"/>
                                            </p:txEl>
                                          </p:spTgt>
                                        </p:tgtEl>
                                        <p:attrNameLst>
                                          <p:attrName>style.visibility</p:attrName>
                                        </p:attrNameLst>
                                      </p:cBhvr>
                                      <p:to>
                                        <p:strVal val="visible"/>
                                      </p:to>
                                    </p:set>
                                    <p:animEffect transition="in" filter="blinds(horizontal)">
                                      <p:cBhvr>
                                        <p:cTn id="27" dur="500"/>
                                        <p:tgtEl>
                                          <p:spTgt spid="2324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32451">
                                            <p:txEl>
                                              <p:pRg st="5" end="5"/>
                                            </p:txEl>
                                          </p:spTgt>
                                        </p:tgtEl>
                                        <p:attrNameLst>
                                          <p:attrName>style.visibility</p:attrName>
                                        </p:attrNameLst>
                                      </p:cBhvr>
                                      <p:to>
                                        <p:strVal val="visible"/>
                                      </p:to>
                                    </p:set>
                                    <p:animEffect transition="in" filter="blinds(horizontal)">
                                      <p:cBhvr>
                                        <p:cTn id="32" dur="500"/>
                                        <p:tgtEl>
                                          <p:spTgt spid="23245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32451">
                                            <p:txEl>
                                              <p:pRg st="6" end="6"/>
                                            </p:txEl>
                                          </p:spTgt>
                                        </p:tgtEl>
                                        <p:attrNameLst>
                                          <p:attrName>style.visibility</p:attrName>
                                        </p:attrNameLst>
                                      </p:cBhvr>
                                      <p:to>
                                        <p:strVal val="visible"/>
                                      </p:to>
                                    </p:set>
                                    <p:animEffect transition="in" filter="blinds(horizontal)">
                                      <p:cBhvr>
                                        <p:cTn id="37" dur="500"/>
                                        <p:tgtEl>
                                          <p:spTgt spid="23245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32451">
                                            <p:txEl>
                                              <p:pRg st="7" end="7"/>
                                            </p:txEl>
                                          </p:spTgt>
                                        </p:tgtEl>
                                        <p:attrNameLst>
                                          <p:attrName>style.visibility</p:attrName>
                                        </p:attrNameLst>
                                      </p:cBhvr>
                                      <p:to>
                                        <p:strVal val="visible"/>
                                      </p:to>
                                    </p:set>
                                    <p:animEffect transition="in" filter="blinds(horizontal)">
                                      <p:cBhvr>
                                        <p:cTn id="42" dur="500"/>
                                        <p:tgtEl>
                                          <p:spTgt spid="23245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32451">
                                            <p:txEl>
                                              <p:pRg st="8" end="8"/>
                                            </p:txEl>
                                          </p:spTgt>
                                        </p:tgtEl>
                                        <p:attrNameLst>
                                          <p:attrName>style.visibility</p:attrName>
                                        </p:attrNameLst>
                                      </p:cBhvr>
                                      <p:to>
                                        <p:strVal val="visible"/>
                                      </p:to>
                                    </p:set>
                                    <p:animEffect transition="in" filter="blinds(horizontal)">
                                      <p:cBhvr>
                                        <p:cTn id="47" dur="500"/>
                                        <p:tgtEl>
                                          <p:spTgt spid="23245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32451">
                                            <p:txEl>
                                              <p:pRg st="9" end="9"/>
                                            </p:txEl>
                                          </p:spTgt>
                                        </p:tgtEl>
                                        <p:attrNameLst>
                                          <p:attrName>style.visibility</p:attrName>
                                        </p:attrNameLst>
                                      </p:cBhvr>
                                      <p:to>
                                        <p:strVal val="visible"/>
                                      </p:to>
                                    </p:set>
                                    <p:animEffect transition="in" filter="blinds(horizontal)">
                                      <p:cBhvr>
                                        <p:cTn id="52" dur="500"/>
                                        <p:tgtEl>
                                          <p:spTgt spid="23245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32451">
                                            <p:txEl>
                                              <p:pRg st="10" end="10"/>
                                            </p:txEl>
                                          </p:spTgt>
                                        </p:tgtEl>
                                        <p:attrNameLst>
                                          <p:attrName>style.visibility</p:attrName>
                                        </p:attrNameLst>
                                      </p:cBhvr>
                                      <p:to>
                                        <p:strVal val="visible"/>
                                      </p:to>
                                    </p:set>
                                    <p:animEffect transition="in" filter="blinds(horizontal)">
                                      <p:cBhvr>
                                        <p:cTn id="57" dur="500"/>
                                        <p:tgtEl>
                                          <p:spTgt spid="23245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015" name="Rectangle 207"/>
          <p:cNvSpPr>
            <a:spLocks noChangeArrowheads="1"/>
          </p:cNvSpPr>
          <p:nvPr/>
        </p:nvSpPr>
        <p:spPr bwMode="auto">
          <a:xfrm>
            <a:off x="228600" y="4918075"/>
            <a:ext cx="8599488" cy="184665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1600" b="1">
                <a:solidFill>
                  <a:schemeClr val="tx1"/>
                </a:solidFill>
                <a:latin typeface="Times New Roman" panose="02020603050405020304" pitchFamily="18" charset="0"/>
              </a:defRPr>
            </a:lvl1pPr>
            <a:lvl2pPr marL="914400" indent="-457200">
              <a:defRPr sz="1600" b="1">
                <a:solidFill>
                  <a:schemeClr val="tx1"/>
                </a:solidFill>
                <a:latin typeface="Times New Roman" panose="02020603050405020304" pitchFamily="18" charset="0"/>
              </a:defRPr>
            </a:lvl2pPr>
            <a:lvl3pPr marL="1371600" indent="-457200">
              <a:defRPr sz="1600" b="1">
                <a:solidFill>
                  <a:schemeClr val="tx1"/>
                </a:solidFill>
                <a:latin typeface="Times New Roman" panose="02020603050405020304" pitchFamily="18" charset="0"/>
              </a:defRPr>
            </a:lvl3pPr>
            <a:lvl4pPr marL="1828800" indent="-457200">
              <a:defRPr sz="1600" b="1">
                <a:solidFill>
                  <a:schemeClr val="tx1"/>
                </a:solidFill>
                <a:latin typeface="Times New Roman" panose="02020603050405020304" pitchFamily="18" charset="0"/>
              </a:defRPr>
            </a:lvl4pPr>
            <a:lvl5pPr marL="2286000" indent="-457200">
              <a:defRPr sz="1600" b="1">
                <a:solidFill>
                  <a:schemeClr val="tx1"/>
                </a:solidFill>
                <a:latin typeface="Times New Roman" panose="02020603050405020304" pitchFamily="18" charset="0"/>
              </a:defRPr>
            </a:lvl5pPr>
            <a:lvl6pPr marL="2743200" indent="-457200" eaLnBrk="0" fontAlgn="base" hangingPunct="0">
              <a:spcBef>
                <a:spcPct val="0"/>
              </a:spcBef>
              <a:spcAft>
                <a:spcPct val="0"/>
              </a:spcAft>
              <a:defRPr sz="1600" b="1">
                <a:solidFill>
                  <a:schemeClr val="tx1"/>
                </a:solidFill>
                <a:latin typeface="Times New Roman" panose="02020603050405020304" pitchFamily="18" charset="0"/>
              </a:defRPr>
            </a:lvl6pPr>
            <a:lvl7pPr marL="3200400" indent="-457200" eaLnBrk="0" fontAlgn="base" hangingPunct="0">
              <a:spcBef>
                <a:spcPct val="0"/>
              </a:spcBef>
              <a:spcAft>
                <a:spcPct val="0"/>
              </a:spcAft>
              <a:defRPr sz="1600" b="1">
                <a:solidFill>
                  <a:schemeClr val="tx1"/>
                </a:solidFill>
                <a:latin typeface="Times New Roman" panose="02020603050405020304" pitchFamily="18" charset="0"/>
              </a:defRPr>
            </a:lvl7pPr>
            <a:lvl8pPr marL="3657600" indent="-457200" eaLnBrk="0" fontAlgn="base" hangingPunct="0">
              <a:spcBef>
                <a:spcPct val="0"/>
              </a:spcBef>
              <a:spcAft>
                <a:spcPct val="0"/>
              </a:spcAft>
              <a:defRPr sz="1600" b="1">
                <a:solidFill>
                  <a:schemeClr val="tx1"/>
                </a:solidFill>
                <a:latin typeface="Times New Roman" panose="02020603050405020304" pitchFamily="18" charset="0"/>
              </a:defRPr>
            </a:lvl8pPr>
            <a:lvl9pPr marL="4114800" indent="-4572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900" dirty="0" smtClean="0">
                <a:solidFill>
                  <a:schemeClr val="accent2"/>
                </a:solidFill>
                <a:latin typeface="Arial" panose="020B0604020202020204" pitchFamily="34" charset="0"/>
                <a:ea typeface="黑体" panose="02010609060101010101" pitchFamily="49" charset="-122"/>
              </a:rPr>
              <a:t>异常处理过程：</a:t>
            </a:r>
            <a:endParaRPr lang="zh-CN" altLang="en-US" sz="1900" dirty="0">
              <a:solidFill>
                <a:schemeClr val="accent2"/>
              </a:solidFill>
              <a:latin typeface="Arial" panose="020B0604020202020204" pitchFamily="34" charset="0"/>
              <a:ea typeface="黑体" panose="02010609060101010101" pitchFamily="49" charset="-122"/>
            </a:endParaRPr>
          </a:p>
          <a:p>
            <a:pPr>
              <a:buFont typeface="Arial" panose="020B0604020202020204" pitchFamily="34" charset="0"/>
              <a:buChar char="•"/>
            </a:pPr>
            <a:r>
              <a:rPr lang="en-US" altLang="zh-CN" sz="1900" dirty="0">
                <a:solidFill>
                  <a:srgbClr val="990000"/>
                </a:solidFill>
                <a:latin typeface="Arial" panose="020B0604020202020204" pitchFamily="34" charset="0"/>
                <a:ea typeface="黑体" panose="02010609060101010101" pitchFamily="49" charset="-122"/>
              </a:rPr>
              <a:t> </a:t>
            </a:r>
            <a:r>
              <a:rPr lang="en-US" altLang="zh-CN" sz="1900" dirty="0" err="1">
                <a:solidFill>
                  <a:srgbClr val="990000"/>
                </a:solidFill>
                <a:latin typeface="Arial" panose="020B0604020202020204" pitchFamily="34" charset="0"/>
                <a:ea typeface="黑体" panose="02010609060101010101" pitchFamily="49" charset="-122"/>
              </a:rPr>
              <a:t>IF.Flush</a:t>
            </a:r>
            <a:r>
              <a:rPr lang="zh-CN" altLang="en-US" sz="1900" dirty="0">
                <a:solidFill>
                  <a:srgbClr val="990000"/>
                </a:solidFill>
                <a:latin typeface="Arial" panose="020B0604020202020204" pitchFamily="34" charset="0"/>
                <a:ea typeface="黑体" panose="02010609060101010101" pitchFamily="49" charset="-122"/>
              </a:rPr>
              <a:t>使</a:t>
            </a:r>
            <a:r>
              <a:rPr lang="en-US" altLang="zh-CN" sz="1900" dirty="0">
                <a:solidFill>
                  <a:srgbClr val="990000"/>
                </a:solidFill>
                <a:latin typeface="Arial" panose="020B0604020202020204" pitchFamily="34" charset="0"/>
                <a:ea typeface="黑体" panose="02010609060101010101" pitchFamily="49" charset="-122"/>
              </a:rPr>
              <a:t>IF</a:t>
            </a:r>
            <a:r>
              <a:rPr lang="zh-CN" altLang="en-US" sz="1900" dirty="0">
                <a:solidFill>
                  <a:srgbClr val="990000"/>
                </a:solidFill>
                <a:latin typeface="Arial" panose="020B0604020202020204" pitchFamily="34" charset="0"/>
                <a:ea typeface="黑体" panose="02010609060101010101" pitchFamily="49" charset="-122"/>
              </a:rPr>
              <a:t>段指令在</a:t>
            </a:r>
            <a:r>
              <a:rPr lang="en-US" altLang="zh-CN" sz="1900" dirty="0">
                <a:solidFill>
                  <a:srgbClr val="990000"/>
                </a:solidFill>
                <a:latin typeface="Arial" panose="020B0604020202020204" pitchFamily="34" charset="0"/>
                <a:ea typeface="黑体" panose="02010609060101010101" pitchFamily="49" charset="-122"/>
              </a:rPr>
              <a:t>IF/ID</a:t>
            </a:r>
            <a:r>
              <a:rPr lang="zh-CN" altLang="en-US" sz="1900" dirty="0">
                <a:solidFill>
                  <a:srgbClr val="990000"/>
                </a:solidFill>
                <a:latin typeface="Arial" panose="020B0604020202020204" pitchFamily="34" charset="0"/>
                <a:ea typeface="黑体" panose="02010609060101010101" pitchFamily="49" charset="-122"/>
              </a:rPr>
              <a:t>寄存器中清为</a:t>
            </a:r>
            <a:r>
              <a:rPr lang="en-US" altLang="zh-CN" sz="1900" dirty="0">
                <a:solidFill>
                  <a:srgbClr val="990000"/>
                </a:solidFill>
                <a:latin typeface="Arial" panose="020B0604020202020204" pitchFamily="34" charset="0"/>
                <a:ea typeface="黑体" panose="02010609060101010101" pitchFamily="49" charset="-122"/>
              </a:rPr>
              <a:t>0</a:t>
            </a:r>
            <a:r>
              <a:rPr lang="zh-CN" altLang="en-US" sz="1900" dirty="0">
                <a:solidFill>
                  <a:srgbClr val="990000"/>
                </a:solidFill>
                <a:latin typeface="Arial" panose="020B0604020202020204" pitchFamily="34" charset="0"/>
                <a:ea typeface="黑体" panose="02010609060101010101" pitchFamily="49" charset="-122"/>
              </a:rPr>
              <a:t>，变成</a:t>
            </a:r>
            <a:r>
              <a:rPr lang="en-US" altLang="zh-CN" sz="1900" dirty="0" err="1">
                <a:solidFill>
                  <a:srgbClr val="990000"/>
                </a:solidFill>
                <a:latin typeface="Arial" panose="020B0604020202020204" pitchFamily="34" charset="0"/>
                <a:ea typeface="黑体" panose="02010609060101010101" pitchFamily="49" charset="-122"/>
              </a:rPr>
              <a:t>nop</a:t>
            </a:r>
            <a:r>
              <a:rPr lang="zh-CN" altLang="en-US" sz="1900" dirty="0">
                <a:solidFill>
                  <a:srgbClr val="990000"/>
                </a:solidFill>
                <a:latin typeface="Arial" panose="020B0604020202020204" pitchFamily="34" charset="0"/>
                <a:ea typeface="黑体" panose="02010609060101010101" pitchFamily="49" charset="-122"/>
              </a:rPr>
              <a:t>指令</a:t>
            </a:r>
          </a:p>
          <a:p>
            <a:pPr>
              <a:buFont typeface="Arial" panose="020B0604020202020204" pitchFamily="34" charset="0"/>
              <a:buChar char="•"/>
            </a:pPr>
            <a:r>
              <a:rPr lang="en-US" altLang="zh-CN" sz="1900" dirty="0">
                <a:solidFill>
                  <a:srgbClr val="990000"/>
                </a:solidFill>
                <a:latin typeface="Arial" panose="020B0604020202020204" pitchFamily="34" charset="0"/>
                <a:ea typeface="黑体" panose="02010609060101010101" pitchFamily="49" charset="-122"/>
              </a:rPr>
              <a:t> </a:t>
            </a:r>
            <a:r>
              <a:rPr lang="en-US" altLang="zh-CN" sz="1900" dirty="0" err="1">
                <a:solidFill>
                  <a:srgbClr val="990000"/>
                </a:solidFill>
                <a:latin typeface="Arial" panose="020B0604020202020204" pitchFamily="34" charset="0"/>
                <a:ea typeface="黑体" panose="02010609060101010101" pitchFamily="49" charset="-122"/>
              </a:rPr>
              <a:t>ID.Flush</a:t>
            </a:r>
            <a:r>
              <a:rPr lang="zh-CN" altLang="en-US" sz="1900" dirty="0">
                <a:solidFill>
                  <a:srgbClr val="990000"/>
                </a:solidFill>
                <a:latin typeface="Arial" panose="020B0604020202020204" pitchFamily="34" charset="0"/>
                <a:ea typeface="黑体" panose="02010609060101010101" pitchFamily="49" charset="-122"/>
              </a:rPr>
              <a:t>与数据冒险阻塞检测信号相或</a:t>
            </a:r>
            <a:r>
              <a:rPr lang="en-US" altLang="zh-CN" sz="1900" dirty="0">
                <a:solidFill>
                  <a:srgbClr val="990000"/>
                </a:solidFill>
                <a:latin typeface="Arial" panose="020B0604020202020204" pitchFamily="34" charset="0"/>
                <a:ea typeface="黑体" panose="02010609060101010101" pitchFamily="49" charset="-122"/>
              </a:rPr>
              <a:t>(or)</a:t>
            </a:r>
            <a:r>
              <a:rPr lang="zh-CN" altLang="en-US" sz="1900" dirty="0">
                <a:solidFill>
                  <a:srgbClr val="990000"/>
                </a:solidFill>
                <a:latin typeface="Arial" panose="020B0604020202020204" pitchFamily="34" charset="0"/>
                <a:ea typeface="黑体" panose="02010609060101010101" pitchFamily="49" charset="-122"/>
              </a:rPr>
              <a:t>后，使</a:t>
            </a:r>
            <a:r>
              <a:rPr lang="en-US" altLang="zh-CN" sz="1900" dirty="0">
                <a:solidFill>
                  <a:srgbClr val="990000"/>
                </a:solidFill>
                <a:latin typeface="Arial" panose="020B0604020202020204" pitchFamily="34" charset="0"/>
                <a:ea typeface="黑体" panose="02010609060101010101" pitchFamily="49" charset="-122"/>
              </a:rPr>
              <a:t>ID</a:t>
            </a:r>
            <a:r>
              <a:rPr lang="zh-CN" altLang="en-US" sz="1900" dirty="0">
                <a:solidFill>
                  <a:srgbClr val="990000"/>
                </a:solidFill>
                <a:latin typeface="Arial" panose="020B0604020202020204" pitchFamily="34" charset="0"/>
                <a:ea typeface="黑体" panose="02010609060101010101" pitchFamily="49" charset="-122"/>
              </a:rPr>
              <a:t>段指令的控制信号清</a:t>
            </a:r>
            <a:r>
              <a:rPr lang="en-US" altLang="zh-CN" sz="1900" dirty="0">
                <a:solidFill>
                  <a:srgbClr val="990000"/>
                </a:solidFill>
                <a:latin typeface="Arial" panose="020B0604020202020204" pitchFamily="34" charset="0"/>
                <a:ea typeface="黑体" panose="02010609060101010101" pitchFamily="49" charset="-122"/>
              </a:rPr>
              <a:t>0</a:t>
            </a:r>
          </a:p>
          <a:p>
            <a:pPr>
              <a:buFont typeface="Arial" panose="020B0604020202020204" pitchFamily="34" charset="0"/>
              <a:buChar char="•"/>
            </a:pPr>
            <a:r>
              <a:rPr lang="en-US" altLang="zh-CN" sz="1900" dirty="0">
                <a:solidFill>
                  <a:srgbClr val="990000"/>
                </a:solidFill>
                <a:latin typeface="Arial" panose="020B0604020202020204" pitchFamily="34" charset="0"/>
                <a:ea typeface="黑体" panose="02010609060101010101" pitchFamily="49" charset="-122"/>
              </a:rPr>
              <a:t> </a:t>
            </a:r>
            <a:r>
              <a:rPr lang="en-US" altLang="zh-CN" sz="1900" dirty="0" err="1">
                <a:solidFill>
                  <a:srgbClr val="990000"/>
                </a:solidFill>
                <a:latin typeface="Arial" panose="020B0604020202020204" pitchFamily="34" charset="0"/>
                <a:ea typeface="黑体" panose="02010609060101010101" pitchFamily="49" charset="-122"/>
              </a:rPr>
              <a:t>EX.Flush</a:t>
            </a:r>
            <a:r>
              <a:rPr lang="zh-CN" altLang="en-US" sz="1900" dirty="0">
                <a:solidFill>
                  <a:srgbClr val="990000"/>
                </a:solidFill>
                <a:latin typeface="Arial" panose="020B0604020202020204" pitchFamily="34" charset="0"/>
                <a:ea typeface="黑体" panose="02010609060101010101" pitchFamily="49" charset="-122"/>
              </a:rPr>
              <a:t>使</a:t>
            </a:r>
            <a:r>
              <a:rPr lang="en-US" altLang="zh-CN" sz="1900" dirty="0">
                <a:solidFill>
                  <a:srgbClr val="990000"/>
                </a:solidFill>
                <a:latin typeface="Arial" panose="020B0604020202020204" pitchFamily="34" charset="0"/>
                <a:ea typeface="黑体" panose="02010609060101010101" pitchFamily="49" charset="-122"/>
              </a:rPr>
              <a:t>EX</a:t>
            </a:r>
            <a:r>
              <a:rPr lang="zh-CN" altLang="en-US" sz="1900" dirty="0">
                <a:solidFill>
                  <a:srgbClr val="990000"/>
                </a:solidFill>
                <a:latin typeface="Arial" panose="020B0604020202020204" pitchFamily="34" charset="0"/>
                <a:ea typeface="黑体" panose="02010609060101010101" pitchFamily="49" charset="-122"/>
              </a:rPr>
              <a:t>段指令的控制信号清</a:t>
            </a:r>
            <a:r>
              <a:rPr lang="en-US" altLang="zh-CN" sz="1900" dirty="0">
                <a:solidFill>
                  <a:srgbClr val="990000"/>
                </a:solidFill>
                <a:latin typeface="Arial" panose="020B0604020202020204" pitchFamily="34" charset="0"/>
                <a:ea typeface="黑体" panose="02010609060101010101" pitchFamily="49" charset="-122"/>
              </a:rPr>
              <a:t>0</a:t>
            </a:r>
          </a:p>
          <a:p>
            <a:pPr>
              <a:buFont typeface="Arial" panose="020B0604020202020204" pitchFamily="34" charset="0"/>
              <a:buChar char="•"/>
            </a:pPr>
            <a:r>
              <a:rPr lang="zh-CN" altLang="en-US" sz="1900" dirty="0">
                <a:solidFill>
                  <a:srgbClr val="990000"/>
                </a:solidFill>
                <a:latin typeface="Arial" panose="020B0604020202020204" pitchFamily="34" charset="0"/>
                <a:ea typeface="黑体" panose="02010609060101010101" pitchFamily="49" charset="-122"/>
              </a:rPr>
              <a:t>关中断，并将断点（可能是</a:t>
            </a:r>
            <a:r>
              <a:rPr lang="en-US" altLang="zh-CN" sz="1900" dirty="0">
                <a:solidFill>
                  <a:srgbClr val="990000"/>
                </a:solidFill>
                <a:latin typeface="Arial" panose="020B0604020202020204" pitchFamily="34" charset="0"/>
                <a:ea typeface="黑体" panose="02010609060101010101" pitchFamily="49" charset="-122"/>
              </a:rPr>
              <a:t>PC</a:t>
            </a:r>
            <a:r>
              <a:rPr lang="zh-CN" altLang="en-US" sz="1900" dirty="0">
                <a:solidFill>
                  <a:srgbClr val="990000"/>
                </a:solidFill>
                <a:latin typeface="Arial" panose="020B0604020202020204" pitchFamily="34" charset="0"/>
                <a:ea typeface="黑体" panose="02010609060101010101" pitchFamily="49" charset="-122"/>
              </a:rPr>
              <a:t>、可能是</a:t>
            </a:r>
            <a:r>
              <a:rPr lang="en-US" altLang="zh-CN" sz="1900" dirty="0">
                <a:solidFill>
                  <a:srgbClr val="990000"/>
                </a:solidFill>
                <a:latin typeface="Arial" panose="020B0604020202020204" pitchFamily="34" charset="0"/>
                <a:ea typeface="黑体" panose="02010609060101010101" pitchFamily="49" charset="-122"/>
              </a:rPr>
              <a:t>PC-4</a:t>
            </a:r>
            <a:r>
              <a:rPr lang="zh-CN" altLang="en-US" sz="1900" dirty="0">
                <a:solidFill>
                  <a:srgbClr val="990000"/>
                </a:solidFill>
                <a:latin typeface="Arial" panose="020B0604020202020204" pitchFamily="34" charset="0"/>
                <a:ea typeface="黑体" panose="02010609060101010101" pitchFamily="49" charset="-122"/>
              </a:rPr>
              <a:t>）保存到</a:t>
            </a:r>
            <a:r>
              <a:rPr lang="en-US" altLang="zh-CN" sz="1900" dirty="0">
                <a:solidFill>
                  <a:srgbClr val="990000"/>
                </a:solidFill>
                <a:latin typeface="Arial" panose="020B0604020202020204" pitchFamily="34" charset="0"/>
                <a:ea typeface="黑体" panose="02010609060101010101" pitchFamily="49" charset="-122"/>
              </a:rPr>
              <a:t>EPC</a:t>
            </a:r>
            <a:r>
              <a:rPr lang="zh-CN" altLang="en-US" sz="1900" dirty="0">
                <a:solidFill>
                  <a:srgbClr val="990000"/>
                </a:solidFill>
                <a:latin typeface="Arial" panose="020B0604020202020204" pitchFamily="34" charset="0"/>
                <a:ea typeface="黑体" panose="02010609060101010101" pitchFamily="49" charset="-122"/>
              </a:rPr>
              <a:t>中</a:t>
            </a:r>
          </a:p>
          <a:p>
            <a:pPr>
              <a:buFont typeface="Arial" panose="020B0604020202020204" pitchFamily="34" charset="0"/>
              <a:buChar char="•"/>
            </a:pPr>
            <a:r>
              <a:rPr lang="zh-CN" altLang="en-US" sz="1900" dirty="0">
                <a:solidFill>
                  <a:srgbClr val="990000"/>
                </a:solidFill>
                <a:latin typeface="Arial" panose="020B0604020202020204" pitchFamily="34" charset="0"/>
                <a:ea typeface="黑体" panose="02010609060101010101" pitchFamily="49" charset="-122"/>
              </a:rPr>
              <a:t>将</a:t>
            </a:r>
            <a:r>
              <a:rPr lang="en-US" altLang="zh-CN" sz="1900" dirty="0">
                <a:solidFill>
                  <a:srgbClr val="990000"/>
                </a:solidFill>
                <a:latin typeface="Arial" panose="020B0604020202020204" pitchFamily="34" charset="0"/>
                <a:ea typeface="黑体" panose="02010609060101010101" pitchFamily="49" charset="-122"/>
              </a:rPr>
              <a:t>0x8000 0180</a:t>
            </a:r>
            <a:r>
              <a:rPr lang="zh-CN" altLang="en-US" sz="1900" dirty="0">
                <a:solidFill>
                  <a:srgbClr val="990000"/>
                </a:solidFill>
                <a:latin typeface="Arial" panose="020B0604020202020204" pitchFamily="34" charset="0"/>
                <a:ea typeface="黑体" panose="02010609060101010101" pitchFamily="49" charset="-122"/>
              </a:rPr>
              <a:t>作为</a:t>
            </a:r>
            <a:r>
              <a:rPr lang="en-US" altLang="zh-CN" sz="1900" dirty="0">
                <a:solidFill>
                  <a:srgbClr val="990000"/>
                </a:solidFill>
                <a:latin typeface="Arial" panose="020B0604020202020204" pitchFamily="34" charset="0"/>
                <a:ea typeface="黑体" panose="02010609060101010101" pitchFamily="49" charset="-122"/>
              </a:rPr>
              <a:t>PC</a:t>
            </a:r>
            <a:r>
              <a:rPr lang="zh-CN" altLang="en-US" sz="1900" dirty="0">
                <a:solidFill>
                  <a:srgbClr val="990000"/>
                </a:solidFill>
                <a:latin typeface="Arial" panose="020B0604020202020204" pitchFamily="34" charset="0"/>
                <a:ea typeface="黑体" panose="02010609060101010101" pitchFamily="49" charset="-122"/>
              </a:rPr>
              <a:t>的一个输入，并控制</a:t>
            </a:r>
            <a:r>
              <a:rPr lang="en-US" altLang="zh-CN" sz="1900" dirty="0">
                <a:solidFill>
                  <a:srgbClr val="990000"/>
                </a:solidFill>
                <a:latin typeface="Arial" panose="020B0604020202020204" pitchFamily="34" charset="0"/>
                <a:ea typeface="黑体" panose="02010609060101010101" pitchFamily="49" charset="-122"/>
              </a:rPr>
              <a:t>PC</a:t>
            </a:r>
            <a:r>
              <a:rPr lang="zh-CN" altLang="en-US" sz="1900" dirty="0">
                <a:solidFill>
                  <a:srgbClr val="990000"/>
                </a:solidFill>
                <a:latin typeface="Arial" panose="020B0604020202020204" pitchFamily="34" charset="0"/>
                <a:ea typeface="黑体" panose="02010609060101010101" pitchFamily="49" charset="-122"/>
              </a:rPr>
              <a:t>输入端的多路选择器</a:t>
            </a:r>
          </a:p>
        </p:txBody>
      </p:sp>
      <p:sp>
        <p:nvSpPr>
          <p:cNvPr id="146434" name="Rectangle 2"/>
          <p:cNvSpPr>
            <a:spLocks noGrp="1" noChangeArrowheads="1"/>
          </p:cNvSpPr>
          <p:nvPr>
            <p:ph type="title"/>
          </p:nvPr>
        </p:nvSpPr>
        <p:spPr>
          <a:xfrm>
            <a:off x="771525" y="161925"/>
            <a:ext cx="6862763" cy="368300"/>
          </a:xfrm>
        </p:spPr>
        <p:txBody>
          <a:bodyPr/>
          <a:lstStyle/>
          <a:p>
            <a:r>
              <a:rPr lang="zh-CN" altLang="en-US" smtClean="0">
                <a:ea typeface="宋体" panose="02010600030101010101" pitchFamily="2" charset="-122"/>
              </a:rPr>
              <a:t>异常的处理</a:t>
            </a:r>
          </a:p>
        </p:txBody>
      </p:sp>
      <p:sp>
        <p:nvSpPr>
          <p:cNvPr id="375811" name="Rectangle 3"/>
          <p:cNvSpPr>
            <a:spLocks noGrp="1" noChangeArrowheads="1"/>
          </p:cNvSpPr>
          <p:nvPr>
            <p:ph type="body" idx="1"/>
          </p:nvPr>
        </p:nvSpPr>
        <p:spPr>
          <a:xfrm>
            <a:off x="185738" y="571500"/>
            <a:ext cx="8191500" cy="355600"/>
          </a:xfrm>
        </p:spPr>
        <p:txBody>
          <a:bodyPr/>
          <a:lstStyle/>
          <a:p>
            <a:r>
              <a:rPr lang="zh-CN" altLang="en-US" sz="2000" smtClean="0">
                <a:ea typeface="黑体" panose="02010609060101010101" pitchFamily="49" charset="-122"/>
              </a:rPr>
              <a:t>异常（溢出）在第一条指令的</a:t>
            </a:r>
            <a:r>
              <a:rPr lang="en-US" altLang="zh-CN" sz="2000" smtClean="0">
                <a:ea typeface="黑体" panose="02010609060101010101" pitchFamily="49" charset="-122"/>
              </a:rPr>
              <a:t>EXE</a:t>
            </a:r>
            <a:r>
              <a:rPr lang="zh-CN" altLang="en-US" sz="2000" smtClean="0">
                <a:ea typeface="黑体" panose="02010609060101010101" pitchFamily="49" charset="-122"/>
              </a:rPr>
              <a:t>阶段被检出</a:t>
            </a:r>
          </a:p>
        </p:txBody>
      </p:sp>
      <p:sp>
        <p:nvSpPr>
          <p:cNvPr id="146436" name="Rectangle 5"/>
          <p:cNvSpPr>
            <a:spLocks noChangeArrowheads="1"/>
          </p:cNvSpPr>
          <p:nvPr/>
        </p:nvSpPr>
        <p:spPr bwMode="auto">
          <a:xfrm>
            <a:off x="280988" y="1293813"/>
            <a:ext cx="358775" cy="310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800" b="0" i="1">
                <a:latin typeface="Arial" panose="020B0604020202020204" pitchFamily="34" charset="0"/>
                <a:ea typeface="宋体" panose="02010600030101010101" pitchFamily="2" charset="-122"/>
              </a:rPr>
              <a:t>I</a:t>
            </a:r>
          </a:p>
          <a:p>
            <a:pPr algn="ctr"/>
            <a:r>
              <a:rPr lang="en-US" altLang="zh-CN" sz="1800" b="0" i="1">
                <a:latin typeface="Arial" panose="020B0604020202020204" pitchFamily="34" charset="0"/>
                <a:ea typeface="宋体" panose="02010600030101010101" pitchFamily="2" charset="-122"/>
              </a:rPr>
              <a:t>n</a:t>
            </a:r>
          </a:p>
          <a:p>
            <a:pPr algn="ctr"/>
            <a:r>
              <a:rPr lang="en-US" altLang="zh-CN" sz="1800" b="0" i="1">
                <a:latin typeface="Arial" panose="020B0604020202020204" pitchFamily="34" charset="0"/>
                <a:ea typeface="宋体" panose="02010600030101010101" pitchFamily="2" charset="-122"/>
              </a:rPr>
              <a:t>s</a:t>
            </a:r>
          </a:p>
          <a:p>
            <a:pPr algn="ctr"/>
            <a:r>
              <a:rPr lang="en-US" altLang="zh-CN" sz="1800" b="0" i="1">
                <a:latin typeface="Arial" panose="020B0604020202020204" pitchFamily="34" charset="0"/>
                <a:ea typeface="宋体" panose="02010600030101010101" pitchFamily="2" charset="-122"/>
              </a:rPr>
              <a:t>t</a:t>
            </a:r>
          </a:p>
          <a:p>
            <a:pPr algn="ctr"/>
            <a:r>
              <a:rPr lang="en-US" altLang="zh-CN" sz="1800" b="0" i="1">
                <a:latin typeface="Arial" panose="020B0604020202020204" pitchFamily="34" charset="0"/>
                <a:ea typeface="宋体" panose="02010600030101010101" pitchFamily="2" charset="-122"/>
              </a:rPr>
              <a:t>r.</a:t>
            </a:r>
          </a:p>
          <a:p>
            <a:pPr algn="ctr"/>
            <a:endParaRPr lang="en-US" altLang="zh-CN" sz="1800" b="0" i="1">
              <a:latin typeface="Arial" panose="020B0604020202020204" pitchFamily="34" charset="0"/>
              <a:ea typeface="宋体" panose="02010600030101010101" pitchFamily="2" charset="-122"/>
            </a:endParaRPr>
          </a:p>
          <a:p>
            <a:pPr algn="ctr"/>
            <a:r>
              <a:rPr lang="en-US" altLang="zh-CN" sz="1800" b="0" i="1">
                <a:latin typeface="Arial" panose="020B0604020202020204" pitchFamily="34" charset="0"/>
                <a:ea typeface="宋体" panose="02010600030101010101" pitchFamily="2" charset="-122"/>
              </a:rPr>
              <a:t>O</a:t>
            </a:r>
          </a:p>
          <a:p>
            <a:pPr algn="ctr"/>
            <a:r>
              <a:rPr lang="en-US" altLang="zh-CN" sz="1800" b="0" i="1">
                <a:latin typeface="Arial" panose="020B0604020202020204" pitchFamily="34" charset="0"/>
                <a:ea typeface="宋体" panose="02010600030101010101" pitchFamily="2" charset="-122"/>
              </a:rPr>
              <a:t>r</a:t>
            </a:r>
          </a:p>
          <a:p>
            <a:pPr algn="ctr"/>
            <a:r>
              <a:rPr lang="en-US" altLang="zh-CN" sz="1800" b="0" i="1">
                <a:latin typeface="Arial" panose="020B0604020202020204" pitchFamily="34" charset="0"/>
                <a:ea typeface="宋体" panose="02010600030101010101" pitchFamily="2" charset="-122"/>
              </a:rPr>
              <a:t>d</a:t>
            </a:r>
          </a:p>
          <a:p>
            <a:pPr algn="ctr"/>
            <a:r>
              <a:rPr lang="en-US" altLang="zh-CN" sz="1800" b="0" i="1">
                <a:latin typeface="Arial" panose="020B0604020202020204" pitchFamily="34" charset="0"/>
                <a:ea typeface="宋体" panose="02010600030101010101" pitchFamily="2" charset="-122"/>
              </a:rPr>
              <a:t>e</a:t>
            </a:r>
          </a:p>
          <a:p>
            <a:pPr algn="ctr"/>
            <a:r>
              <a:rPr lang="en-US" altLang="zh-CN" sz="1800" b="0" i="1">
                <a:latin typeface="Arial" panose="020B0604020202020204" pitchFamily="34" charset="0"/>
                <a:ea typeface="宋体" panose="02010600030101010101" pitchFamily="2" charset="-122"/>
              </a:rPr>
              <a:t>r</a:t>
            </a:r>
          </a:p>
        </p:txBody>
      </p:sp>
      <p:sp>
        <p:nvSpPr>
          <p:cNvPr id="146437" name="Line 7"/>
          <p:cNvSpPr>
            <a:spLocks noChangeShapeType="1"/>
          </p:cNvSpPr>
          <p:nvPr/>
        </p:nvSpPr>
        <p:spPr bwMode="auto">
          <a:xfrm>
            <a:off x="1123950" y="1201738"/>
            <a:ext cx="747712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38" name="Rectangle 8"/>
          <p:cNvSpPr>
            <a:spLocks noChangeArrowheads="1"/>
          </p:cNvSpPr>
          <p:nvPr/>
        </p:nvSpPr>
        <p:spPr bwMode="auto">
          <a:xfrm>
            <a:off x="1268413" y="877888"/>
            <a:ext cx="21240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b="0" i="1">
                <a:latin typeface="Arial" panose="020B0604020202020204" pitchFamily="34" charset="0"/>
                <a:ea typeface="宋体" panose="02010600030101010101" pitchFamily="2" charset="-122"/>
              </a:rPr>
              <a:t>Time (clock cycles)</a:t>
            </a:r>
          </a:p>
        </p:txBody>
      </p:sp>
      <p:sp>
        <p:nvSpPr>
          <p:cNvPr id="146439" name="Rectangle 9"/>
          <p:cNvSpPr>
            <a:spLocks noChangeArrowheads="1"/>
          </p:cNvSpPr>
          <p:nvPr/>
        </p:nvSpPr>
        <p:spPr bwMode="auto">
          <a:xfrm>
            <a:off x="887413" y="1512888"/>
            <a:ext cx="2119312"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2800">
                <a:latin typeface="Arial" panose="020B0604020202020204" pitchFamily="34" charset="0"/>
                <a:ea typeface="宋体" panose="02010600030101010101" pitchFamily="2" charset="-122"/>
              </a:rPr>
              <a:t>add r1,r2,r3</a:t>
            </a:r>
          </a:p>
        </p:txBody>
      </p:sp>
      <p:sp>
        <p:nvSpPr>
          <p:cNvPr id="146440" name="Rectangle 10"/>
          <p:cNvSpPr>
            <a:spLocks noChangeArrowheads="1"/>
          </p:cNvSpPr>
          <p:nvPr/>
        </p:nvSpPr>
        <p:spPr bwMode="auto">
          <a:xfrm>
            <a:off x="887413" y="2227263"/>
            <a:ext cx="2119312"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2800">
                <a:latin typeface="Arial" panose="020B0604020202020204" pitchFamily="34" charset="0"/>
                <a:ea typeface="宋体" panose="02010600030101010101" pitchFamily="2" charset="-122"/>
              </a:rPr>
              <a:t>sub r4,r2,r3</a:t>
            </a:r>
          </a:p>
        </p:txBody>
      </p:sp>
      <p:sp>
        <p:nvSpPr>
          <p:cNvPr id="146441" name="Rectangle 11"/>
          <p:cNvSpPr>
            <a:spLocks noChangeArrowheads="1"/>
          </p:cNvSpPr>
          <p:nvPr/>
        </p:nvSpPr>
        <p:spPr bwMode="auto">
          <a:xfrm>
            <a:off x="871538" y="2884488"/>
            <a:ext cx="2119312"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2800">
                <a:latin typeface="Arial" panose="020B0604020202020204" pitchFamily="34" charset="0"/>
                <a:ea typeface="宋体" panose="02010600030101010101" pitchFamily="2" charset="-122"/>
              </a:rPr>
              <a:t>and r6,r1,r4</a:t>
            </a:r>
          </a:p>
        </p:txBody>
      </p:sp>
      <p:sp>
        <p:nvSpPr>
          <p:cNvPr id="146442" name="Rectangle 12"/>
          <p:cNvSpPr>
            <a:spLocks noChangeArrowheads="1"/>
          </p:cNvSpPr>
          <p:nvPr/>
        </p:nvSpPr>
        <p:spPr bwMode="auto">
          <a:xfrm>
            <a:off x="3135313" y="1196975"/>
            <a:ext cx="45878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dirty="0">
                <a:latin typeface="Arial" panose="020B0604020202020204" pitchFamily="34" charset="0"/>
                <a:ea typeface="宋体" panose="02010600030101010101" pitchFamily="2" charset="-122"/>
              </a:rPr>
              <a:t>IF</a:t>
            </a:r>
          </a:p>
        </p:txBody>
      </p:sp>
      <p:sp>
        <p:nvSpPr>
          <p:cNvPr id="146443" name="Rectangle 13"/>
          <p:cNvSpPr>
            <a:spLocks noChangeArrowheads="1"/>
          </p:cNvSpPr>
          <p:nvPr/>
        </p:nvSpPr>
        <p:spPr bwMode="auto">
          <a:xfrm>
            <a:off x="3879850" y="1164714"/>
            <a:ext cx="46990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dirty="0" smtClean="0">
                <a:latin typeface="Arial" panose="020B0604020202020204" pitchFamily="34" charset="0"/>
                <a:ea typeface="宋体" panose="02010600030101010101" pitchFamily="2" charset="-122"/>
              </a:rPr>
              <a:t>ID</a:t>
            </a:r>
            <a:endParaRPr lang="en-US" altLang="zh-CN" sz="1800" dirty="0">
              <a:latin typeface="Arial" panose="020B0604020202020204" pitchFamily="34" charset="0"/>
              <a:ea typeface="宋体" panose="02010600030101010101" pitchFamily="2" charset="-122"/>
            </a:endParaRPr>
          </a:p>
        </p:txBody>
      </p:sp>
      <p:sp>
        <p:nvSpPr>
          <p:cNvPr id="146444" name="Rectangle 14"/>
          <p:cNvSpPr>
            <a:spLocks noChangeArrowheads="1"/>
          </p:cNvSpPr>
          <p:nvPr/>
        </p:nvSpPr>
        <p:spPr bwMode="auto">
          <a:xfrm>
            <a:off x="4478338" y="1192213"/>
            <a:ext cx="5842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latin typeface="Arial" panose="020B0604020202020204" pitchFamily="34" charset="0"/>
                <a:ea typeface="宋体" panose="02010600030101010101" pitchFamily="2" charset="-122"/>
              </a:rPr>
              <a:t>EX</a:t>
            </a:r>
          </a:p>
        </p:txBody>
      </p:sp>
      <p:sp>
        <p:nvSpPr>
          <p:cNvPr id="146445" name="Rectangle 15"/>
          <p:cNvSpPr>
            <a:spLocks noChangeArrowheads="1"/>
          </p:cNvSpPr>
          <p:nvPr/>
        </p:nvSpPr>
        <p:spPr bwMode="auto">
          <a:xfrm>
            <a:off x="5056188" y="1196975"/>
            <a:ext cx="744537"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dirty="0" smtClean="0">
                <a:latin typeface="Arial" panose="020B0604020202020204" pitchFamily="34" charset="0"/>
                <a:ea typeface="宋体" panose="02010600030101010101" pitchFamily="2" charset="-122"/>
              </a:rPr>
              <a:t>Mem</a:t>
            </a:r>
            <a:endParaRPr lang="en-US" altLang="zh-CN" sz="1800" dirty="0">
              <a:latin typeface="Arial" panose="020B0604020202020204" pitchFamily="34" charset="0"/>
              <a:ea typeface="宋体" panose="02010600030101010101" pitchFamily="2" charset="-122"/>
            </a:endParaRPr>
          </a:p>
        </p:txBody>
      </p:sp>
      <p:sp>
        <p:nvSpPr>
          <p:cNvPr id="146446" name="Rectangle 16"/>
          <p:cNvSpPr>
            <a:spLocks noChangeArrowheads="1"/>
          </p:cNvSpPr>
          <p:nvPr/>
        </p:nvSpPr>
        <p:spPr bwMode="auto">
          <a:xfrm>
            <a:off x="5830888" y="1196975"/>
            <a:ext cx="630237"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dirty="0" err="1" smtClean="0">
                <a:latin typeface="Arial" panose="020B0604020202020204" pitchFamily="34" charset="0"/>
                <a:ea typeface="宋体" panose="02010600030101010101" pitchFamily="2" charset="-122"/>
              </a:rPr>
              <a:t>Wr</a:t>
            </a:r>
            <a:endParaRPr lang="en-US" altLang="zh-CN" sz="1800" dirty="0">
              <a:latin typeface="Arial" panose="020B0604020202020204" pitchFamily="34" charset="0"/>
              <a:ea typeface="宋体" panose="02010600030101010101" pitchFamily="2" charset="-122"/>
            </a:endParaRPr>
          </a:p>
        </p:txBody>
      </p:sp>
      <p:sp>
        <p:nvSpPr>
          <p:cNvPr id="146447" name="Line 17"/>
          <p:cNvSpPr>
            <a:spLocks noChangeShapeType="1"/>
          </p:cNvSpPr>
          <p:nvPr/>
        </p:nvSpPr>
        <p:spPr bwMode="auto">
          <a:xfrm>
            <a:off x="3683000" y="990600"/>
            <a:ext cx="0" cy="4217504"/>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48" name="Line 18"/>
          <p:cNvSpPr>
            <a:spLocks noChangeShapeType="1"/>
          </p:cNvSpPr>
          <p:nvPr/>
        </p:nvSpPr>
        <p:spPr bwMode="auto">
          <a:xfrm>
            <a:off x="4368800" y="990600"/>
            <a:ext cx="0" cy="4217504"/>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49" name="Line 19"/>
          <p:cNvSpPr>
            <a:spLocks noChangeShapeType="1"/>
          </p:cNvSpPr>
          <p:nvPr/>
        </p:nvSpPr>
        <p:spPr bwMode="auto">
          <a:xfrm>
            <a:off x="5054600" y="990600"/>
            <a:ext cx="0" cy="4217504"/>
          </a:xfrm>
          <a:prstGeom prst="line">
            <a:avLst/>
          </a:prstGeom>
          <a:noFill/>
          <a:ln w="38100">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50" name="Line 20"/>
          <p:cNvSpPr>
            <a:spLocks noChangeShapeType="1"/>
          </p:cNvSpPr>
          <p:nvPr/>
        </p:nvSpPr>
        <p:spPr bwMode="auto">
          <a:xfrm>
            <a:off x="5740400" y="990600"/>
            <a:ext cx="0" cy="4273163"/>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51" name="Line 21"/>
          <p:cNvSpPr>
            <a:spLocks noChangeShapeType="1"/>
          </p:cNvSpPr>
          <p:nvPr/>
        </p:nvSpPr>
        <p:spPr bwMode="auto">
          <a:xfrm>
            <a:off x="6426200" y="990600"/>
            <a:ext cx="0" cy="4273163"/>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52" name="Line 22"/>
          <p:cNvSpPr>
            <a:spLocks noChangeShapeType="1"/>
          </p:cNvSpPr>
          <p:nvPr/>
        </p:nvSpPr>
        <p:spPr bwMode="auto">
          <a:xfrm>
            <a:off x="7112000" y="990600"/>
            <a:ext cx="0" cy="4273163"/>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53" name="Line 23"/>
          <p:cNvSpPr>
            <a:spLocks noChangeShapeType="1"/>
          </p:cNvSpPr>
          <p:nvPr/>
        </p:nvSpPr>
        <p:spPr bwMode="auto">
          <a:xfrm>
            <a:off x="7797800" y="990600"/>
            <a:ext cx="0" cy="4217504"/>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54" name="Line 24"/>
          <p:cNvSpPr>
            <a:spLocks noChangeShapeType="1"/>
          </p:cNvSpPr>
          <p:nvPr/>
        </p:nvSpPr>
        <p:spPr bwMode="auto">
          <a:xfrm>
            <a:off x="8483600" y="990600"/>
            <a:ext cx="0" cy="4217504"/>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55" name="Freeform 27"/>
          <p:cNvSpPr>
            <a:spLocks/>
          </p:cNvSpPr>
          <p:nvPr/>
        </p:nvSpPr>
        <p:spPr bwMode="auto">
          <a:xfrm>
            <a:off x="4541838" y="1365250"/>
            <a:ext cx="338137" cy="763588"/>
          </a:xfrm>
          <a:custGeom>
            <a:avLst/>
            <a:gdLst>
              <a:gd name="T0" fmla="*/ 0 w 213"/>
              <a:gd name="T1" fmla="*/ 2147483646 h 481"/>
              <a:gd name="T2" fmla="*/ 2147483646 w 213"/>
              <a:gd name="T3" fmla="*/ 2147483646 h 481"/>
              <a:gd name="T4" fmla="*/ 0 w 213"/>
              <a:gd name="T5" fmla="*/ 2147483646 h 481"/>
              <a:gd name="T6" fmla="*/ 0 w 213"/>
              <a:gd name="T7" fmla="*/ 0 h 481"/>
              <a:gd name="T8" fmla="*/ 2147483646 w 213"/>
              <a:gd name="T9" fmla="*/ 2147483646 h 481"/>
              <a:gd name="T10" fmla="*/ 2147483646 w 213"/>
              <a:gd name="T11" fmla="*/ 2147483646 h 481"/>
              <a:gd name="T12" fmla="*/ 0 w 213"/>
              <a:gd name="T13" fmla="*/ 2147483646 h 481"/>
              <a:gd name="T14" fmla="*/ 0 w 213"/>
              <a:gd name="T15" fmla="*/ 2147483646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56" name="Rectangle 28"/>
          <p:cNvSpPr>
            <a:spLocks noChangeArrowheads="1"/>
          </p:cNvSpPr>
          <p:nvPr/>
        </p:nvSpPr>
        <p:spPr bwMode="auto">
          <a:xfrm rot="5400000">
            <a:off x="4390231" y="1559719"/>
            <a:ext cx="6080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ALU</a:t>
            </a:r>
          </a:p>
        </p:txBody>
      </p:sp>
      <p:sp>
        <p:nvSpPr>
          <p:cNvPr id="146457" name="Rectangle 29"/>
          <p:cNvSpPr>
            <a:spLocks noChangeArrowheads="1"/>
          </p:cNvSpPr>
          <p:nvPr/>
        </p:nvSpPr>
        <p:spPr bwMode="auto">
          <a:xfrm>
            <a:off x="3133725" y="1577975"/>
            <a:ext cx="4302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Im</a:t>
            </a:r>
          </a:p>
        </p:txBody>
      </p:sp>
      <p:grpSp>
        <p:nvGrpSpPr>
          <p:cNvPr id="146458" name="Group 30"/>
          <p:cNvGrpSpPr>
            <a:grpSpLocks/>
          </p:cNvGrpSpPr>
          <p:nvPr/>
        </p:nvGrpSpPr>
        <p:grpSpPr bwMode="auto">
          <a:xfrm>
            <a:off x="3071813" y="1517650"/>
            <a:ext cx="539750" cy="458788"/>
            <a:chOff x="1935" y="1349"/>
            <a:chExt cx="340" cy="289"/>
          </a:xfrm>
        </p:grpSpPr>
        <p:sp>
          <p:nvSpPr>
            <p:cNvPr id="146578" name="Freeform 31"/>
            <p:cNvSpPr>
              <a:spLocks/>
            </p:cNvSpPr>
            <p:nvPr/>
          </p:nvSpPr>
          <p:spPr bwMode="auto">
            <a:xfrm>
              <a:off x="1935" y="134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579" name="Freeform 32"/>
            <p:cNvSpPr>
              <a:spLocks/>
            </p:cNvSpPr>
            <p:nvPr/>
          </p:nvSpPr>
          <p:spPr bwMode="auto">
            <a:xfrm>
              <a:off x="2104" y="134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459" name="Group 163"/>
          <p:cNvGrpSpPr>
            <a:grpSpLocks/>
          </p:cNvGrpSpPr>
          <p:nvPr/>
        </p:nvGrpSpPr>
        <p:grpSpPr bwMode="auto">
          <a:xfrm>
            <a:off x="3613150" y="1517650"/>
            <a:ext cx="684213" cy="458788"/>
            <a:chOff x="2276" y="1262"/>
            <a:chExt cx="431" cy="289"/>
          </a:xfrm>
        </p:grpSpPr>
        <p:sp>
          <p:nvSpPr>
            <p:cNvPr id="146573" name="Rectangle 33"/>
            <p:cNvSpPr>
              <a:spLocks noChangeArrowheads="1"/>
            </p:cNvSpPr>
            <p:nvPr/>
          </p:nvSpPr>
          <p:spPr bwMode="auto">
            <a:xfrm>
              <a:off x="2380" y="1273"/>
              <a:ext cx="32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sp>
          <p:nvSpPr>
            <p:cNvPr id="146574" name="Freeform 34"/>
            <p:cNvSpPr>
              <a:spLocks/>
            </p:cNvSpPr>
            <p:nvPr/>
          </p:nvSpPr>
          <p:spPr bwMode="auto">
            <a:xfrm>
              <a:off x="2395" y="1262"/>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575" name="Freeform 35"/>
            <p:cNvSpPr>
              <a:spLocks/>
            </p:cNvSpPr>
            <p:nvPr/>
          </p:nvSpPr>
          <p:spPr bwMode="auto">
            <a:xfrm>
              <a:off x="2543" y="1262"/>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576" name="Line 36"/>
            <p:cNvSpPr>
              <a:spLocks noChangeShapeType="1"/>
            </p:cNvSpPr>
            <p:nvPr/>
          </p:nvSpPr>
          <p:spPr bwMode="auto">
            <a:xfrm>
              <a:off x="2276" y="1406"/>
              <a:ext cx="1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577" name="Freeform 37"/>
            <p:cNvSpPr>
              <a:spLocks/>
            </p:cNvSpPr>
            <p:nvPr/>
          </p:nvSpPr>
          <p:spPr bwMode="auto">
            <a:xfrm>
              <a:off x="2342" y="1310"/>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6460" name="Line 38"/>
          <p:cNvSpPr>
            <a:spLocks noChangeShapeType="1"/>
          </p:cNvSpPr>
          <p:nvPr/>
        </p:nvSpPr>
        <p:spPr bwMode="auto">
          <a:xfrm>
            <a:off x="4273550" y="1593850"/>
            <a:ext cx="2619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61" name="Line 45"/>
          <p:cNvSpPr>
            <a:spLocks noChangeShapeType="1"/>
          </p:cNvSpPr>
          <p:nvPr/>
        </p:nvSpPr>
        <p:spPr bwMode="auto">
          <a:xfrm>
            <a:off x="4273550" y="1898650"/>
            <a:ext cx="2619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62" name="Freeform 46"/>
          <p:cNvSpPr>
            <a:spLocks/>
          </p:cNvSpPr>
          <p:nvPr/>
        </p:nvSpPr>
        <p:spPr bwMode="auto">
          <a:xfrm>
            <a:off x="4452938" y="1738313"/>
            <a:ext cx="534987" cy="441325"/>
          </a:xfrm>
          <a:custGeom>
            <a:avLst/>
            <a:gdLst>
              <a:gd name="T0" fmla="*/ 0 w 337"/>
              <a:gd name="T1" fmla="*/ 2147483646 h 278"/>
              <a:gd name="T2" fmla="*/ 0 w 337"/>
              <a:gd name="T3" fmla="*/ 2147483646 h 278"/>
              <a:gd name="T4" fmla="*/ 2147483646 w 337"/>
              <a:gd name="T5" fmla="*/ 2147483646 h 278"/>
              <a:gd name="T6" fmla="*/ 2147483646 w 337"/>
              <a:gd name="T7" fmla="*/ 2147483646 h 278"/>
              <a:gd name="T8" fmla="*/ 2147483646 w 337"/>
              <a:gd name="T9" fmla="*/ 0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46463" name="Group 50"/>
          <p:cNvGrpSpPr>
            <a:grpSpLocks/>
          </p:cNvGrpSpPr>
          <p:nvPr/>
        </p:nvGrpSpPr>
        <p:grpSpPr bwMode="auto">
          <a:xfrm>
            <a:off x="5759450" y="4362450"/>
            <a:ext cx="563563" cy="458788"/>
            <a:chOff x="3628" y="3141"/>
            <a:chExt cx="355" cy="289"/>
          </a:xfrm>
        </p:grpSpPr>
        <p:sp>
          <p:nvSpPr>
            <p:cNvPr id="146569" name="Rectangle 51"/>
            <p:cNvSpPr>
              <a:spLocks noChangeArrowheads="1"/>
            </p:cNvSpPr>
            <p:nvPr/>
          </p:nvSpPr>
          <p:spPr bwMode="auto">
            <a:xfrm>
              <a:off x="3628" y="3147"/>
              <a:ext cx="2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Im</a:t>
              </a:r>
            </a:p>
          </p:txBody>
        </p:sp>
        <p:grpSp>
          <p:nvGrpSpPr>
            <p:cNvPr id="146570" name="Group 52"/>
            <p:cNvGrpSpPr>
              <a:grpSpLocks/>
            </p:cNvGrpSpPr>
            <p:nvPr/>
          </p:nvGrpSpPr>
          <p:grpSpPr bwMode="auto">
            <a:xfrm>
              <a:off x="3643" y="3141"/>
              <a:ext cx="340" cy="289"/>
              <a:chOff x="3643" y="3141"/>
              <a:chExt cx="340" cy="289"/>
            </a:xfrm>
          </p:grpSpPr>
          <p:sp>
            <p:nvSpPr>
              <p:cNvPr id="146571" name="Freeform 53"/>
              <p:cNvSpPr>
                <a:spLocks/>
              </p:cNvSpPr>
              <p:nvPr/>
            </p:nvSpPr>
            <p:spPr bwMode="auto">
              <a:xfrm>
                <a:off x="3643" y="3141"/>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572" name="Freeform 54"/>
              <p:cNvSpPr>
                <a:spLocks/>
              </p:cNvSpPr>
              <p:nvPr/>
            </p:nvSpPr>
            <p:spPr bwMode="auto">
              <a:xfrm>
                <a:off x="3812" y="3141"/>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46464" name="Rectangle 55"/>
          <p:cNvSpPr>
            <a:spLocks noChangeArrowheads="1"/>
          </p:cNvSpPr>
          <p:nvPr/>
        </p:nvSpPr>
        <p:spPr bwMode="auto">
          <a:xfrm>
            <a:off x="6489700" y="4379913"/>
            <a:ext cx="5191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grpSp>
        <p:nvGrpSpPr>
          <p:cNvPr id="146465" name="Group 56"/>
          <p:cNvGrpSpPr>
            <a:grpSpLocks/>
          </p:cNvGrpSpPr>
          <p:nvPr/>
        </p:nvGrpSpPr>
        <p:grpSpPr bwMode="auto">
          <a:xfrm>
            <a:off x="6513513" y="4362450"/>
            <a:ext cx="469900" cy="458788"/>
            <a:chOff x="4103" y="3141"/>
            <a:chExt cx="296" cy="289"/>
          </a:xfrm>
        </p:grpSpPr>
        <p:sp>
          <p:nvSpPr>
            <p:cNvPr id="146567" name="Freeform 57"/>
            <p:cNvSpPr>
              <a:spLocks/>
            </p:cNvSpPr>
            <p:nvPr/>
          </p:nvSpPr>
          <p:spPr bwMode="auto">
            <a:xfrm>
              <a:off x="4103" y="3141"/>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568" name="Freeform 58"/>
            <p:cNvSpPr>
              <a:spLocks/>
            </p:cNvSpPr>
            <p:nvPr/>
          </p:nvSpPr>
          <p:spPr bwMode="auto">
            <a:xfrm>
              <a:off x="4251" y="3141"/>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6466" name="Line 59"/>
          <p:cNvSpPr>
            <a:spLocks noChangeShapeType="1"/>
          </p:cNvSpPr>
          <p:nvPr/>
        </p:nvSpPr>
        <p:spPr bwMode="auto">
          <a:xfrm>
            <a:off x="6324600" y="4591050"/>
            <a:ext cx="165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67" name="Freeform 60"/>
          <p:cNvSpPr>
            <a:spLocks/>
          </p:cNvSpPr>
          <p:nvPr/>
        </p:nvSpPr>
        <p:spPr bwMode="auto">
          <a:xfrm>
            <a:off x="6429375" y="4438650"/>
            <a:ext cx="76200" cy="153988"/>
          </a:xfrm>
          <a:custGeom>
            <a:avLst/>
            <a:gdLst>
              <a:gd name="T0" fmla="*/ 0 w 48"/>
              <a:gd name="T1" fmla="*/ 2147483646 h 97"/>
              <a:gd name="T2" fmla="*/ 0 w 48"/>
              <a:gd name="T3" fmla="*/ 0 h 97"/>
              <a:gd name="T4" fmla="*/ 2147483646 w 48"/>
              <a:gd name="T5" fmla="*/ 0 h 97"/>
              <a:gd name="T6" fmla="*/ 2147483646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46468" name="Group 187"/>
          <p:cNvGrpSpPr>
            <a:grpSpLocks/>
          </p:cNvGrpSpPr>
          <p:nvPr/>
        </p:nvGrpSpPr>
        <p:grpSpPr bwMode="auto">
          <a:xfrm>
            <a:off x="7786688" y="4362450"/>
            <a:ext cx="590550" cy="458788"/>
            <a:chOff x="4905" y="3054"/>
            <a:chExt cx="372" cy="289"/>
          </a:xfrm>
        </p:grpSpPr>
        <p:sp>
          <p:nvSpPr>
            <p:cNvPr id="146563" name="Rectangle 62"/>
            <p:cNvSpPr>
              <a:spLocks noChangeArrowheads="1"/>
            </p:cNvSpPr>
            <p:nvPr/>
          </p:nvSpPr>
          <p:spPr bwMode="auto">
            <a:xfrm>
              <a:off x="4905" y="3060"/>
              <a:ext cx="31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Dm</a:t>
              </a:r>
            </a:p>
          </p:txBody>
        </p:sp>
        <p:grpSp>
          <p:nvGrpSpPr>
            <p:cNvPr id="146564" name="Group 63"/>
            <p:cNvGrpSpPr>
              <a:grpSpLocks/>
            </p:cNvGrpSpPr>
            <p:nvPr/>
          </p:nvGrpSpPr>
          <p:grpSpPr bwMode="auto">
            <a:xfrm>
              <a:off x="4952" y="3054"/>
              <a:ext cx="325" cy="289"/>
              <a:chOff x="4952" y="3141"/>
              <a:chExt cx="325" cy="289"/>
            </a:xfrm>
          </p:grpSpPr>
          <p:sp>
            <p:nvSpPr>
              <p:cNvPr id="146565" name="Freeform 64"/>
              <p:cNvSpPr>
                <a:spLocks/>
              </p:cNvSpPr>
              <p:nvPr/>
            </p:nvSpPr>
            <p:spPr bwMode="auto">
              <a:xfrm>
                <a:off x="4952" y="3141"/>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566" name="Freeform 65"/>
              <p:cNvSpPr>
                <a:spLocks/>
              </p:cNvSpPr>
              <p:nvPr/>
            </p:nvSpPr>
            <p:spPr bwMode="auto">
              <a:xfrm>
                <a:off x="5113" y="3141"/>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46469" name="Rectangle 66"/>
          <p:cNvSpPr>
            <a:spLocks noChangeArrowheads="1"/>
          </p:cNvSpPr>
          <p:nvPr/>
        </p:nvSpPr>
        <p:spPr bwMode="auto">
          <a:xfrm>
            <a:off x="8567738" y="4371975"/>
            <a:ext cx="5191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grpSp>
        <p:nvGrpSpPr>
          <p:cNvPr id="146470" name="Group 67"/>
          <p:cNvGrpSpPr>
            <a:grpSpLocks/>
          </p:cNvGrpSpPr>
          <p:nvPr/>
        </p:nvGrpSpPr>
        <p:grpSpPr bwMode="auto">
          <a:xfrm>
            <a:off x="8604250" y="4362450"/>
            <a:ext cx="450850" cy="458788"/>
            <a:chOff x="5420" y="3141"/>
            <a:chExt cx="284" cy="289"/>
          </a:xfrm>
        </p:grpSpPr>
        <p:sp>
          <p:nvSpPr>
            <p:cNvPr id="146561" name="Freeform 68"/>
            <p:cNvSpPr>
              <a:spLocks/>
            </p:cNvSpPr>
            <p:nvPr/>
          </p:nvSpPr>
          <p:spPr bwMode="auto">
            <a:xfrm>
              <a:off x="5420" y="3141"/>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562" name="Freeform 69"/>
            <p:cNvSpPr>
              <a:spLocks/>
            </p:cNvSpPr>
            <p:nvPr/>
          </p:nvSpPr>
          <p:spPr bwMode="auto">
            <a:xfrm>
              <a:off x="5561" y="3141"/>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6471" name="Line 70"/>
          <p:cNvSpPr>
            <a:spLocks noChangeShapeType="1"/>
          </p:cNvSpPr>
          <p:nvPr/>
        </p:nvSpPr>
        <p:spPr bwMode="auto">
          <a:xfrm>
            <a:off x="8364538" y="4591050"/>
            <a:ext cx="2333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72" name="Line 71"/>
          <p:cNvSpPr>
            <a:spLocks noChangeShapeType="1"/>
          </p:cNvSpPr>
          <p:nvPr/>
        </p:nvSpPr>
        <p:spPr bwMode="auto">
          <a:xfrm>
            <a:off x="7596188" y="4591050"/>
            <a:ext cx="2587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73" name="Freeform 72"/>
          <p:cNvSpPr>
            <a:spLocks/>
          </p:cNvSpPr>
          <p:nvPr/>
        </p:nvSpPr>
        <p:spPr bwMode="auto">
          <a:xfrm>
            <a:off x="7794625" y="4591050"/>
            <a:ext cx="684213" cy="306388"/>
          </a:xfrm>
          <a:custGeom>
            <a:avLst/>
            <a:gdLst>
              <a:gd name="T0" fmla="*/ 0 w 431"/>
              <a:gd name="T1" fmla="*/ 0 h 193"/>
              <a:gd name="T2" fmla="*/ 0 w 431"/>
              <a:gd name="T3" fmla="*/ 2147483646 h 193"/>
              <a:gd name="T4" fmla="*/ 2147483646 w 431"/>
              <a:gd name="T5" fmla="*/ 2147483646 h 193"/>
              <a:gd name="T6" fmla="*/ 2147483646 w 431"/>
              <a:gd name="T7" fmla="*/ 2147483646 h 193"/>
              <a:gd name="T8" fmla="*/ 2147483646 w 431"/>
              <a:gd name="T9" fmla="*/ 0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46474" name="Group 179"/>
          <p:cNvGrpSpPr>
            <a:grpSpLocks/>
          </p:cNvGrpSpPr>
          <p:nvPr/>
        </p:nvGrpSpPr>
        <p:grpSpPr bwMode="auto">
          <a:xfrm>
            <a:off x="6985000" y="4210050"/>
            <a:ext cx="714375" cy="814388"/>
            <a:chOff x="4400" y="2958"/>
            <a:chExt cx="450" cy="513"/>
          </a:xfrm>
        </p:grpSpPr>
        <p:grpSp>
          <p:nvGrpSpPr>
            <p:cNvPr id="146555" name="Group 47"/>
            <p:cNvGrpSpPr>
              <a:grpSpLocks/>
            </p:cNvGrpSpPr>
            <p:nvPr/>
          </p:nvGrpSpPr>
          <p:grpSpPr bwMode="auto">
            <a:xfrm>
              <a:off x="4560" y="2958"/>
              <a:ext cx="222" cy="481"/>
              <a:chOff x="4560" y="3045"/>
              <a:chExt cx="222" cy="481"/>
            </a:xfrm>
          </p:grpSpPr>
          <p:sp>
            <p:nvSpPr>
              <p:cNvPr id="146559" name="Freeform 48"/>
              <p:cNvSpPr>
                <a:spLocks/>
              </p:cNvSpPr>
              <p:nvPr/>
            </p:nvSpPr>
            <p:spPr bwMode="auto">
              <a:xfrm>
                <a:off x="4569" y="3045"/>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560" name="Rectangle 49"/>
              <p:cNvSpPr>
                <a:spLocks noChangeArrowheads="1"/>
              </p:cNvSpPr>
              <p:nvPr/>
            </p:nvSpPr>
            <p:spPr bwMode="auto">
              <a:xfrm rot="5400000">
                <a:off x="4473" y="3168"/>
                <a:ext cx="38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ALU</a:t>
                </a:r>
              </a:p>
            </p:txBody>
          </p:sp>
        </p:grpSp>
        <p:sp>
          <p:nvSpPr>
            <p:cNvPr id="146556" name="Line 61"/>
            <p:cNvSpPr>
              <a:spLocks noChangeShapeType="1"/>
            </p:cNvSpPr>
            <p:nvPr/>
          </p:nvSpPr>
          <p:spPr bwMode="auto">
            <a:xfrm>
              <a:off x="4400" y="3102"/>
              <a:ext cx="16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557" name="Line 73"/>
            <p:cNvSpPr>
              <a:spLocks noChangeShapeType="1"/>
            </p:cNvSpPr>
            <p:nvPr/>
          </p:nvSpPr>
          <p:spPr bwMode="auto">
            <a:xfrm>
              <a:off x="4400" y="3294"/>
              <a:ext cx="16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558" name="Freeform 74"/>
            <p:cNvSpPr>
              <a:spLocks/>
            </p:cNvSpPr>
            <p:nvPr/>
          </p:nvSpPr>
          <p:spPr bwMode="auto">
            <a:xfrm>
              <a:off x="4513" y="3193"/>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475" name="Group 107"/>
          <p:cNvGrpSpPr>
            <a:grpSpLocks/>
          </p:cNvGrpSpPr>
          <p:nvPr/>
        </p:nvGrpSpPr>
        <p:grpSpPr bwMode="auto">
          <a:xfrm>
            <a:off x="5037138" y="2212975"/>
            <a:ext cx="769937" cy="542925"/>
            <a:chOff x="3173" y="1787"/>
            <a:chExt cx="485" cy="342"/>
          </a:xfrm>
        </p:grpSpPr>
        <p:sp>
          <p:nvSpPr>
            <p:cNvPr id="146553" name="Freeform 108"/>
            <p:cNvSpPr>
              <a:spLocks/>
            </p:cNvSpPr>
            <p:nvPr/>
          </p:nvSpPr>
          <p:spPr bwMode="auto">
            <a:xfrm>
              <a:off x="3199" y="1787"/>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cmpd="sng">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554" name="Rectangle 109"/>
            <p:cNvSpPr>
              <a:spLocks noChangeArrowheads="1"/>
            </p:cNvSpPr>
            <p:nvPr/>
          </p:nvSpPr>
          <p:spPr bwMode="auto">
            <a:xfrm>
              <a:off x="3173" y="1857"/>
              <a:ext cx="4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i="1">
                  <a:solidFill>
                    <a:schemeClr val="accent1"/>
                  </a:solidFill>
                  <a:ea typeface="宋体" panose="02010600030101010101" pitchFamily="2" charset="-122"/>
                </a:rPr>
                <a:t>bubble</a:t>
              </a:r>
            </a:p>
          </p:txBody>
        </p:sp>
      </p:grpSp>
      <p:grpSp>
        <p:nvGrpSpPr>
          <p:cNvPr id="146476" name="Group 110"/>
          <p:cNvGrpSpPr>
            <a:grpSpLocks/>
          </p:cNvGrpSpPr>
          <p:nvPr/>
        </p:nvGrpSpPr>
        <p:grpSpPr bwMode="auto">
          <a:xfrm>
            <a:off x="5730875" y="2212975"/>
            <a:ext cx="769938" cy="542925"/>
            <a:chOff x="3610" y="1787"/>
            <a:chExt cx="485" cy="342"/>
          </a:xfrm>
        </p:grpSpPr>
        <p:sp>
          <p:nvSpPr>
            <p:cNvPr id="146551" name="Freeform 111"/>
            <p:cNvSpPr>
              <a:spLocks/>
            </p:cNvSpPr>
            <p:nvPr/>
          </p:nvSpPr>
          <p:spPr bwMode="auto">
            <a:xfrm>
              <a:off x="3636" y="1787"/>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cmpd="sng">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552" name="Rectangle 112"/>
            <p:cNvSpPr>
              <a:spLocks noChangeArrowheads="1"/>
            </p:cNvSpPr>
            <p:nvPr/>
          </p:nvSpPr>
          <p:spPr bwMode="auto">
            <a:xfrm>
              <a:off x="3610" y="1857"/>
              <a:ext cx="4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i="1">
                  <a:solidFill>
                    <a:schemeClr val="accent1"/>
                  </a:solidFill>
                  <a:ea typeface="宋体" panose="02010600030101010101" pitchFamily="2" charset="-122"/>
                </a:rPr>
                <a:t>bubble</a:t>
              </a:r>
            </a:p>
          </p:txBody>
        </p:sp>
      </p:grpSp>
      <p:grpSp>
        <p:nvGrpSpPr>
          <p:cNvPr id="146477" name="Group 113"/>
          <p:cNvGrpSpPr>
            <a:grpSpLocks/>
          </p:cNvGrpSpPr>
          <p:nvPr/>
        </p:nvGrpSpPr>
        <p:grpSpPr bwMode="auto">
          <a:xfrm>
            <a:off x="3698875" y="2246313"/>
            <a:ext cx="539750" cy="458787"/>
            <a:chOff x="2330" y="1808"/>
            <a:chExt cx="340" cy="289"/>
          </a:xfrm>
        </p:grpSpPr>
        <p:sp>
          <p:nvSpPr>
            <p:cNvPr id="146549" name="Freeform 114"/>
            <p:cNvSpPr>
              <a:spLocks/>
            </p:cNvSpPr>
            <p:nvPr/>
          </p:nvSpPr>
          <p:spPr bwMode="auto">
            <a:xfrm>
              <a:off x="2330" y="1808"/>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550" name="Freeform 115"/>
            <p:cNvSpPr>
              <a:spLocks/>
            </p:cNvSpPr>
            <p:nvPr/>
          </p:nvSpPr>
          <p:spPr bwMode="auto">
            <a:xfrm>
              <a:off x="2499" y="1808"/>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6478" name="Line 116"/>
          <p:cNvSpPr>
            <a:spLocks noChangeShapeType="1"/>
          </p:cNvSpPr>
          <p:nvPr/>
        </p:nvSpPr>
        <p:spPr bwMode="auto">
          <a:xfrm>
            <a:off x="4240213" y="2474913"/>
            <a:ext cx="165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6479" name="Group 117"/>
          <p:cNvGrpSpPr>
            <a:grpSpLocks/>
          </p:cNvGrpSpPr>
          <p:nvPr/>
        </p:nvGrpSpPr>
        <p:grpSpPr bwMode="auto">
          <a:xfrm>
            <a:off x="6391275" y="2212975"/>
            <a:ext cx="769938" cy="542925"/>
            <a:chOff x="4026" y="1787"/>
            <a:chExt cx="485" cy="342"/>
          </a:xfrm>
        </p:grpSpPr>
        <p:sp>
          <p:nvSpPr>
            <p:cNvPr id="146547" name="Freeform 118"/>
            <p:cNvSpPr>
              <a:spLocks/>
            </p:cNvSpPr>
            <p:nvPr/>
          </p:nvSpPr>
          <p:spPr bwMode="auto">
            <a:xfrm>
              <a:off x="4052" y="1787"/>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cmpd="sng">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548" name="Rectangle 119"/>
            <p:cNvSpPr>
              <a:spLocks noChangeArrowheads="1"/>
            </p:cNvSpPr>
            <p:nvPr/>
          </p:nvSpPr>
          <p:spPr bwMode="auto">
            <a:xfrm>
              <a:off x="4026" y="1857"/>
              <a:ext cx="4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i="1">
                  <a:solidFill>
                    <a:schemeClr val="accent1"/>
                  </a:solidFill>
                  <a:ea typeface="宋体" panose="02010600030101010101" pitchFamily="2" charset="-122"/>
                </a:rPr>
                <a:t>bubble</a:t>
              </a:r>
            </a:p>
          </p:txBody>
        </p:sp>
      </p:grpSp>
      <p:sp>
        <p:nvSpPr>
          <p:cNvPr id="146480" name="Rectangle 120"/>
          <p:cNvSpPr>
            <a:spLocks noChangeArrowheads="1"/>
          </p:cNvSpPr>
          <p:nvPr/>
        </p:nvSpPr>
        <p:spPr bwMode="auto">
          <a:xfrm>
            <a:off x="3760788" y="2306638"/>
            <a:ext cx="4302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Im</a:t>
            </a:r>
          </a:p>
        </p:txBody>
      </p:sp>
      <p:grpSp>
        <p:nvGrpSpPr>
          <p:cNvPr id="146481" name="Group 122"/>
          <p:cNvGrpSpPr>
            <a:grpSpLocks/>
          </p:cNvGrpSpPr>
          <p:nvPr/>
        </p:nvGrpSpPr>
        <p:grpSpPr bwMode="auto">
          <a:xfrm>
            <a:off x="5037138" y="2924175"/>
            <a:ext cx="769937" cy="542925"/>
            <a:chOff x="3173" y="2235"/>
            <a:chExt cx="485" cy="342"/>
          </a:xfrm>
        </p:grpSpPr>
        <p:sp>
          <p:nvSpPr>
            <p:cNvPr id="146545" name="Freeform 123"/>
            <p:cNvSpPr>
              <a:spLocks/>
            </p:cNvSpPr>
            <p:nvPr/>
          </p:nvSpPr>
          <p:spPr bwMode="auto">
            <a:xfrm>
              <a:off x="3199" y="2235"/>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cmpd="sng">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546" name="Rectangle 124"/>
            <p:cNvSpPr>
              <a:spLocks noChangeArrowheads="1"/>
            </p:cNvSpPr>
            <p:nvPr/>
          </p:nvSpPr>
          <p:spPr bwMode="auto">
            <a:xfrm>
              <a:off x="3173" y="2305"/>
              <a:ext cx="4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i="1">
                  <a:solidFill>
                    <a:schemeClr val="accent1"/>
                  </a:solidFill>
                  <a:ea typeface="宋体" panose="02010600030101010101" pitchFamily="2" charset="-122"/>
                </a:rPr>
                <a:t>bubble</a:t>
              </a:r>
            </a:p>
          </p:txBody>
        </p:sp>
      </p:grpSp>
      <p:grpSp>
        <p:nvGrpSpPr>
          <p:cNvPr id="146482" name="Group 125"/>
          <p:cNvGrpSpPr>
            <a:grpSpLocks/>
          </p:cNvGrpSpPr>
          <p:nvPr/>
        </p:nvGrpSpPr>
        <p:grpSpPr bwMode="auto">
          <a:xfrm>
            <a:off x="5730875" y="2924175"/>
            <a:ext cx="769938" cy="542925"/>
            <a:chOff x="3610" y="2235"/>
            <a:chExt cx="485" cy="342"/>
          </a:xfrm>
        </p:grpSpPr>
        <p:sp>
          <p:nvSpPr>
            <p:cNvPr id="146543" name="Freeform 126"/>
            <p:cNvSpPr>
              <a:spLocks/>
            </p:cNvSpPr>
            <p:nvPr/>
          </p:nvSpPr>
          <p:spPr bwMode="auto">
            <a:xfrm>
              <a:off x="3636" y="2235"/>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cmpd="sng">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544" name="Rectangle 127"/>
            <p:cNvSpPr>
              <a:spLocks noChangeArrowheads="1"/>
            </p:cNvSpPr>
            <p:nvPr/>
          </p:nvSpPr>
          <p:spPr bwMode="auto">
            <a:xfrm>
              <a:off x="3610" y="2305"/>
              <a:ext cx="4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i="1">
                  <a:solidFill>
                    <a:schemeClr val="accent1"/>
                  </a:solidFill>
                  <a:ea typeface="宋体" panose="02010600030101010101" pitchFamily="2" charset="-122"/>
                </a:rPr>
                <a:t>bubble</a:t>
              </a:r>
            </a:p>
          </p:txBody>
        </p:sp>
      </p:grpSp>
      <p:grpSp>
        <p:nvGrpSpPr>
          <p:cNvPr id="146483" name="Group 128"/>
          <p:cNvGrpSpPr>
            <a:grpSpLocks/>
          </p:cNvGrpSpPr>
          <p:nvPr/>
        </p:nvGrpSpPr>
        <p:grpSpPr bwMode="auto">
          <a:xfrm>
            <a:off x="6424613" y="2924175"/>
            <a:ext cx="769937" cy="542925"/>
            <a:chOff x="4047" y="2235"/>
            <a:chExt cx="485" cy="342"/>
          </a:xfrm>
        </p:grpSpPr>
        <p:sp>
          <p:nvSpPr>
            <p:cNvPr id="146541" name="Freeform 129"/>
            <p:cNvSpPr>
              <a:spLocks/>
            </p:cNvSpPr>
            <p:nvPr/>
          </p:nvSpPr>
          <p:spPr bwMode="auto">
            <a:xfrm>
              <a:off x="4073" y="2235"/>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cmpd="sng">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542" name="Rectangle 130"/>
            <p:cNvSpPr>
              <a:spLocks noChangeArrowheads="1"/>
            </p:cNvSpPr>
            <p:nvPr/>
          </p:nvSpPr>
          <p:spPr bwMode="auto">
            <a:xfrm>
              <a:off x="4047" y="2305"/>
              <a:ext cx="4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i="1">
                  <a:solidFill>
                    <a:schemeClr val="accent1"/>
                  </a:solidFill>
                  <a:ea typeface="宋体" panose="02010600030101010101" pitchFamily="2" charset="-122"/>
                </a:rPr>
                <a:t>bubble</a:t>
              </a:r>
            </a:p>
          </p:txBody>
        </p:sp>
      </p:grpSp>
      <p:grpSp>
        <p:nvGrpSpPr>
          <p:cNvPr id="146484" name="Group 131"/>
          <p:cNvGrpSpPr>
            <a:grpSpLocks/>
          </p:cNvGrpSpPr>
          <p:nvPr/>
        </p:nvGrpSpPr>
        <p:grpSpPr bwMode="auto">
          <a:xfrm>
            <a:off x="4392613" y="2957513"/>
            <a:ext cx="539750" cy="458787"/>
            <a:chOff x="2767" y="2256"/>
            <a:chExt cx="340" cy="289"/>
          </a:xfrm>
        </p:grpSpPr>
        <p:sp>
          <p:nvSpPr>
            <p:cNvPr id="146539" name="Freeform 132"/>
            <p:cNvSpPr>
              <a:spLocks/>
            </p:cNvSpPr>
            <p:nvPr/>
          </p:nvSpPr>
          <p:spPr bwMode="auto">
            <a:xfrm>
              <a:off x="2767" y="2256"/>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540" name="Freeform 133"/>
            <p:cNvSpPr>
              <a:spLocks/>
            </p:cNvSpPr>
            <p:nvPr/>
          </p:nvSpPr>
          <p:spPr bwMode="auto">
            <a:xfrm>
              <a:off x="2936" y="2256"/>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6485" name="Line 134"/>
          <p:cNvSpPr>
            <a:spLocks noChangeShapeType="1"/>
          </p:cNvSpPr>
          <p:nvPr/>
        </p:nvSpPr>
        <p:spPr bwMode="auto">
          <a:xfrm>
            <a:off x="4933950" y="3186113"/>
            <a:ext cx="165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6486" name="Group 135"/>
          <p:cNvGrpSpPr>
            <a:grpSpLocks/>
          </p:cNvGrpSpPr>
          <p:nvPr/>
        </p:nvGrpSpPr>
        <p:grpSpPr bwMode="auto">
          <a:xfrm>
            <a:off x="7085013" y="2924175"/>
            <a:ext cx="769937" cy="542925"/>
            <a:chOff x="4463" y="2235"/>
            <a:chExt cx="485" cy="342"/>
          </a:xfrm>
        </p:grpSpPr>
        <p:sp>
          <p:nvSpPr>
            <p:cNvPr id="146537" name="Freeform 136"/>
            <p:cNvSpPr>
              <a:spLocks/>
            </p:cNvSpPr>
            <p:nvPr/>
          </p:nvSpPr>
          <p:spPr bwMode="auto">
            <a:xfrm>
              <a:off x="4489" y="2235"/>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cmpd="sng">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538" name="Rectangle 137"/>
            <p:cNvSpPr>
              <a:spLocks noChangeArrowheads="1"/>
            </p:cNvSpPr>
            <p:nvPr/>
          </p:nvSpPr>
          <p:spPr bwMode="auto">
            <a:xfrm>
              <a:off x="4463" y="2305"/>
              <a:ext cx="4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i="1">
                  <a:solidFill>
                    <a:schemeClr val="accent1"/>
                  </a:solidFill>
                  <a:ea typeface="宋体" panose="02010600030101010101" pitchFamily="2" charset="-122"/>
                </a:rPr>
                <a:t>bubble</a:t>
              </a:r>
            </a:p>
          </p:txBody>
        </p:sp>
      </p:grpSp>
      <p:sp>
        <p:nvSpPr>
          <p:cNvPr id="146487" name="Rectangle 138"/>
          <p:cNvSpPr>
            <a:spLocks noChangeArrowheads="1"/>
          </p:cNvSpPr>
          <p:nvPr/>
        </p:nvSpPr>
        <p:spPr bwMode="auto">
          <a:xfrm>
            <a:off x="4454525" y="3017838"/>
            <a:ext cx="4302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Im</a:t>
            </a:r>
          </a:p>
        </p:txBody>
      </p:sp>
      <p:grpSp>
        <p:nvGrpSpPr>
          <p:cNvPr id="146488" name="Group 149"/>
          <p:cNvGrpSpPr>
            <a:grpSpLocks/>
          </p:cNvGrpSpPr>
          <p:nvPr/>
        </p:nvGrpSpPr>
        <p:grpSpPr bwMode="auto">
          <a:xfrm>
            <a:off x="5102225" y="3551238"/>
            <a:ext cx="539750" cy="458787"/>
            <a:chOff x="3214" y="2630"/>
            <a:chExt cx="340" cy="289"/>
          </a:xfrm>
        </p:grpSpPr>
        <p:sp>
          <p:nvSpPr>
            <p:cNvPr id="146535" name="Freeform 150"/>
            <p:cNvSpPr>
              <a:spLocks/>
            </p:cNvSpPr>
            <p:nvPr/>
          </p:nvSpPr>
          <p:spPr bwMode="auto">
            <a:xfrm>
              <a:off x="3214" y="2630"/>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536" name="Freeform 151"/>
            <p:cNvSpPr>
              <a:spLocks/>
            </p:cNvSpPr>
            <p:nvPr/>
          </p:nvSpPr>
          <p:spPr bwMode="auto">
            <a:xfrm>
              <a:off x="3383" y="2630"/>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6489" name="Line 152"/>
          <p:cNvSpPr>
            <a:spLocks noChangeShapeType="1"/>
          </p:cNvSpPr>
          <p:nvPr/>
        </p:nvSpPr>
        <p:spPr bwMode="auto">
          <a:xfrm>
            <a:off x="5643563" y="3779838"/>
            <a:ext cx="165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90" name="Rectangle 156"/>
          <p:cNvSpPr>
            <a:spLocks noChangeArrowheads="1"/>
          </p:cNvSpPr>
          <p:nvPr/>
        </p:nvSpPr>
        <p:spPr bwMode="auto">
          <a:xfrm>
            <a:off x="5164138" y="3611563"/>
            <a:ext cx="4302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Im</a:t>
            </a:r>
          </a:p>
        </p:txBody>
      </p:sp>
      <p:sp>
        <p:nvSpPr>
          <p:cNvPr id="375965" name="Line 157"/>
          <p:cNvSpPr>
            <a:spLocks noChangeShapeType="1"/>
          </p:cNvSpPr>
          <p:nvPr/>
        </p:nvSpPr>
        <p:spPr bwMode="auto">
          <a:xfrm>
            <a:off x="4505325" y="904876"/>
            <a:ext cx="465138" cy="833438"/>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46492" name="Group 164"/>
          <p:cNvGrpSpPr>
            <a:grpSpLocks/>
          </p:cNvGrpSpPr>
          <p:nvPr/>
        </p:nvGrpSpPr>
        <p:grpSpPr bwMode="auto">
          <a:xfrm>
            <a:off x="4276725" y="2238375"/>
            <a:ext cx="684213" cy="458788"/>
            <a:chOff x="2276" y="1262"/>
            <a:chExt cx="431" cy="289"/>
          </a:xfrm>
        </p:grpSpPr>
        <p:sp>
          <p:nvSpPr>
            <p:cNvPr id="146530" name="Rectangle 165"/>
            <p:cNvSpPr>
              <a:spLocks noChangeArrowheads="1"/>
            </p:cNvSpPr>
            <p:nvPr/>
          </p:nvSpPr>
          <p:spPr bwMode="auto">
            <a:xfrm>
              <a:off x="2380" y="1273"/>
              <a:ext cx="32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sp>
          <p:nvSpPr>
            <p:cNvPr id="146531" name="Freeform 166"/>
            <p:cNvSpPr>
              <a:spLocks/>
            </p:cNvSpPr>
            <p:nvPr/>
          </p:nvSpPr>
          <p:spPr bwMode="auto">
            <a:xfrm>
              <a:off x="2395" y="1262"/>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532" name="Freeform 167"/>
            <p:cNvSpPr>
              <a:spLocks/>
            </p:cNvSpPr>
            <p:nvPr/>
          </p:nvSpPr>
          <p:spPr bwMode="auto">
            <a:xfrm>
              <a:off x="2543" y="1262"/>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533" name="Line 168"/>
            <p:cNvSpPr>
              <a:spLocks noChangeShapeType="1"/>
            </p:cNvSpPr>
            <p:nvPr/>
          </p:nvSpPr>
          <p:spPr bwMode="auto">
            <a:xfrm>
              <a:off x="2276" y="1406"/>
              <a:ext cx="1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534" name="Freeform 169"/>
            <p:cNvSpPr>
              <a:spLocks/>
            </p:cNvSpPr>
            <p:nvPr/>
          </p:nvSpPr>
          <p:spPr bwMode="auto">
            <a:xfrm>
              <a:off x="2342" y="1310"/>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75980" name="Group 172"/>
          <p:cNvGrpSpPr>
            <a:grpSpLocks/>
          </p:cNvGrpSpPr>
          <p:nvPr/>
        </p:nvGrpSpPr>
        <p:grpSpPr bwMode="auto">
          <a:xfrm>
            <a:off x="3238500" y="2162175"/>
            <a:ext cx="1800225" cy="1416050"/>
            <a:chOff x="2040" y="1842"/>
            <a:chExt cx="1134" cy="892"/>
          </a:xfrm>
        </p:grpSpPr>
        <p:sp>
          <p:nvSpPr>
            <p:cNvPr id="146528" name="Text Box 170"/>
            <p:cNvSpPr txBox="1">
              <a:spLocks noChangeArrowheads="1"/>
            </p:cNvSpPr>
            <p:nvPr/>
          </p:nvSpPr>
          <p:spPr bwMode="auto">
            <a:xfrm>
              <a:off x="2040" y="2484"/>
              <a:ext cx="66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a:solidFill>
                    <a:srgbClr val="008000"/>
                  </a:solidFill>
                  <a:ea typeface="黑体" panose="02010609060101010101" pitchFamily="49" charset="-122"/>
                </a:rPr>
                <a:t>阻塞点</a:t>
              </a:r>
            </a:p>
          </p:txBody>
        </p:sp>
        <p:sp>
          <p:nvSpPr>
            <p:cNvPr id="146529" name="Line 171"/>
            <p:cNvSpPr>
              <a:spLocks noChangeShapeType="1"/>
            </p:cNvSpPr>
            <p:nvPr/>
          </p:nvSpPr>
          <p:spPr bwMode="auto">
            <a:xfrm flipV="1">
              <a:off x="2538" y="1842"/>
              <a:ext cx="636" cy="774"/>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494" name="Group 173"/>
          <p:cNvGrpSpPr>
            <a:grpSpLocks/>
          </p:cNvGrpSpPr>
          <p:nvPr/>
        </p:nvGrpSpPr>
        <p:grpSpPr bwMode="auto">
          <a:xfrm>
            <a:off x="5664200" y="3540125"/>
            <a:ext cx="684213" cy="458788"/>
            <a:chOff x="2276" y="1262"/>
            <a:chExt cx="431" cy="289"/>
          </a:xfrm>
        </p:grpSpPr>
        <p:sp>
          <p:nvSpPr>
            <p:cNvPr id="146523" name="Rectangle 174"/>
            <p:cNvSpPr>
              <a:spLocks noChangeArrowheads="1"/>
            </p:cNvSpPr>
            <p:nvPr/>
          </p:nvSpPr>
          <p:spPr bwMode="auto">
            <a:xfrm>
              <a:off x="2380" y="1273"/>
              <a:ext cx="32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sp>
          <p:nvSpPr>
            <p:cNvPr id="146524" name="Freeform 175"/>
            <p:cNvSpPr>
              <a:spLocks/>
            </p:cNvSpPr>
            <p:nvPr/>
          </p:nvSpPr>
          <p:spPr bwMode="auto">
            <a:xfrm>
              <a:off x="2395" y="1262"/>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525" name="Freeform 176"/>
            <p:cNvSpPr>
              <a:spLocks/>
            </p:cNvSpPr>
            <p:nvPr/>
          </p:nvSpPr>
          <p:spPr bwMode="auto">
            <a:xfrm>
              <a:off x="2543" y="1262"/>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526" name="Line 177"/>
            <p:cNvSpPr>
              <a:spLocks noChangeShapeType="1"/>
            </p:cNvSpPr>
            <p:nvPr/>
          </p:nvSpPr>
          <p:spPr bwMode="auto">
            <a:xfrm>
              <a:off x="2276" y="1406"/>
              <a:ext cx="1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527" name="Freeform 178"/>
            <p:cNvSpPr>
              <a:spLocks/>
            </p:cNvSpPr>
            <p:nvPr/>
          </p:nvSpPr>
          <p:spPr bwMode="auto">
            <a:xfrm>
              <a:off x="2342" y="1310"/>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495" name="Group 180"/>
          <p:cNvGrpSpPr>
            <a:grpSpLocks/>
          </p:cNvGrpSpPr>
          <p:nvPr/>
        </p:nvGrpSpPr>
        <p:grpSpPr bwMode="auto">
          <a:xfrm>
            <a:off x="6343650" y="3359150"/>
            <a:ext cx="714375" cy="814388"/>
            <a:chOff x="4400" y="2958"/>
            <a:chExt cx="450" cy="513"/>
          </a:xfrm>
        </p:grpSpPr>
        <p:grpSp>
          <p:nvGrpSpPr>
            <p:cNvPr id="146517" name="Group 181"/>
            <p:cNvGrpSpPr>
              <a:grpSpLocks/>
            </p:cNvGrpSpPr>
            <p:nvPr/>
          </p:nvGrpSpPr>
          <p:grpSpPr bwMode="auto">
            <a:xfrm>
              <a:off x="4560" y="2958"/>
              <a:ext cx="222" cy="481"/>
              <a:chOff x="4560" y="3045"/>
              <a:chExt cx="222" cy="481"/>
            </a:xfrm>
          </p:grpSpPr>
          <p:sp>
            <p:nvSpPr>
              <p:cNvPr id="146521" name="Freeform 182"/>
              <p:cNvSpPr>
                <a:spLocks/>
              </p:cNvSpPr>
              <p:nvPr/>
            </p:nvSpPr>
            <p:spPr bwMode="auto">
              <a:xfrm>
                <a:off x="4569" y="3045"/>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522" name="Rectangle 183"/>
              <p:cNvSpPr>
                <a:spLocks noChangeArrowheads="1"/>
              </p:cNvSpPr>
              <p:nvPr/>
            </p:nvSpPr>
            <p:spPr bwMode="auto">
              <a:xfrm rot="5400000">
                <a:off x="4473" y="3168"/>
                <a:ext cx="38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ALU</a:t>
                </a:r>
              </a:p>
            </p:txBody>
          </p:sp>
        </p:grpSp>
        <p:sp>
          <p:nvSpPr>
            <p:cNvPr id="146518" name="Line 184"/>
            <p:cNvSpPr>
              <a:spLocks noChangeShapeType="1"/>
            </p:cNvSpPr>
            <p:nvPr/>
          </p:nvSpPr>
          <p:spPr bwMode="auto">
            <a:xfrm>
              <a:off x="4400" y="3102"/>
              <a:ext cx="16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519" name="Line 185"/>
            <p:cNvSpPr>
              <a:spLocks noChangeShapeType="1"/>
            </p:cNvSpPr>
            <p:nvPr/>
          </p:nvSpPr>
          <p:spPr bwMode="auto">
            <a:xfrm>
              <a:off x="4400" y="3294"/>
              <a:ext cx="16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520" name="Freeform 186"/>
            <p:cNvSpPr>
              <a:spLocks/>
            </p:cNvSpPr>
            <p:nvPr/>
          </p:nvSpPr>
          <p:spPr bwMode="auto">
            <a:xfrm>
              <a:off x="4513" y="3193"/>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496" name="Group 188"/>
          <p:cNvGrpSpPr>
            <a:grpSpLocks/>
          </p:cNvGrpSpPr>
          <p:nvPr/>
        </p:nvGrpSpPr>
        <p:grpSpPr bwMode="auto">
          <a:xfrm>
            <a:off x="7097713" y="3492500"/>
            <a:ext cx="590550" cy="458788"/>
            <a:chOff x="4905" y="3054"/>
            <a:chExt cx="372" cy="289"/>
          </a:xfrm>
        </p:grpSpPr>
        <p:sp>
          <p:nvSpPr>
            <p:cNvPr id="146513" name="Rectangle 189"/>
            <p:cNvSpPr>
              <a:spLocks noChangeArrowheads="1"/>
            </p:cNvSpPr>
            <p:nvPr/>
          </p:nvSpPr>
          <p:spPr bwMode="auto">
            <a:xfrm>
              <a:off x="4905" y="3060"/>
              <a:ext cx="31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Dm</a:t>
              </a:r>
            </a:p>
          </p:txBody>
        </p:sp>
        <p:grpSp>
          <p:nvGrpSpPr>
            <p:cNvPr id="146514" name="Group 190"/>
            <p:cNvGrpSpPr>
              <a:grpSpLocks/>
            </p:cNvGrpSpPr>
            <p:nvPr/>
          </p:nvGrpSpPr>
          <p:grpSpPr bwMode="auto">
            <a:xfrm>
              <a:off x="4952" y="3054"/>
              <a:ext cx="325" cy="289"/>
              <a:chOff x="4952" y="3141"/>
              <a:chExt cx="325" cy="289"/>
            </a:xfrm>
          </p:grpSpPr>
          <p:sp>
            <p:nvSpPr>
              <p:cNvPr id="146515" name="Freeform 191"/>
              <p:cNvSpPr>
                <a:spLocks/>
              </p:cNvSpPr>
              <p:nvPr/>
            </p:nvSpPr>
            <p:spPr bwMode="auto">
              <a:xfrm>
                <a:off x="4952" y="3141"/>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516" name="Freeform 192"/>
              <p:cNvSpPr>
                <a:spLocks/>
              </p:cNvSpPr>
              <p:nvPr/>
            </p:nvSpPr>
            <p:spPr bwMode="auto">
              <a:xfrm>
                <a:off x="5113" y="3141"/>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46497" name="Line 193"/>
          <p:cNvSpPr>
            <a:spLocks noChangeShapeType="1"/>
          </p:cNvSpPr>
          <p:nvPr/>
        </p:nvSpPr>
        <p:spPr bwMode="auto">
          <a:xfrm>
            <a:off x="6945313" y="3711575"/>
            <a:ext cx="2587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98" name="Line 196"/>
          <p:cNvSpPr>
            <a:spLocks noChangeShapeType="1"/>
          </p:cNvSpPr>
          <p:nvPr/>
        </p:nvSpPr>
        <p:spPr bwMode="auto">
          <a:xfrm>
            <a:off x="1638175" y="3389479"/>
            <a:ext cx="8021" cy="27305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46499" name="Group 197"/>
          <p:cNvGrpSpPr>
            <a:grpSpLocks/>
          </p:cNvGrpSpPr>
          <p:nvPr/>
        </p:nvGrpSpPr>
        <p:grpSpPr bwMode="auto">
          <a:xfrm>
            <a:off x="5072063" y="1476375"/>
            <a:ext cx="769937" cy="542925"/>
            <a:chOff x="3173" y="1787"/>
            <a:chExt cx="485" cy="342"/>
          </a:xfrm>
        </p:grpSpPr>
        <p:sp>
          <p:nvSpPr>
            <p:cNvPr id="146511" name="Freeform 198"/>
            <p:cNvSpPr>
              <a:spLocks/>
            </p:cNvSpPr>
            <p:nvPr/>
          </p:nvSpPr>
          <p:spPr bwMode="auto">
            <a:xfrm>
              <a:off x="3199" y="1787"/>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cmpd="sng">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512" name="Rectangle 199"/>
            <p:cNvSpPr>
              <a:spLocks noChangeArrowheads="1"/>
            </p:cNvSpPr>
            <p:nvPr/>
          </p:nvSpPr>
          <p:spPr bwMode="auto">
            <a:xfrm>
              <a:off x="3173" y="1857"/>
              <a:ext cx="4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i="1">
                  <a:solidFill>
                    <a:schemeClr val="accent1"/>
                  </a:solidFill>
                  <a:ea typeface="宋体" panose="02010600030101010101" pitchFamily="2" charset="-122"/>
                </a:rPr>
                <a:t>bubble</a:t>
              </a:r>
            </a:p>
          </p:txBody>
        </p:sp>
      </p:grpSp>
      <p:grpSp>
        <p:nvGrpSpPr>
          <p:cNvPr id="146500" name="Group 200"/>
          <p:cNvGrpSpPr>
            <a:grpSpLocks/>
          </p:cNvGrpSpPr>
          <p:nvPr/>
        </p:nvGrpSpPr>
        <p:grpSpPr bwMode="auto">
          <a:xfrm>
            <a:off x="5765800" y="1476375"/>
            <a:ext cx="769938" cy="542925"/>
            <a:chOff x="3610" y="1787"/>
            <a:chExt cx="485" cy="342"/>
          </a:xfrm>
        </p:grpSpPr>
        <p:sp>
          <p:nvSpPr>
            <p:cNvPr id="146509" name="Freeform 201"/>
            <p:cNvSpPr>
              <a:spLocks/>
            </p:cNvSpPr>
            <p:nvPr/>
          </p:nvSpPr>
          <p:spPr bwMode="auto">
            <a:xfrm>
              <a:off x="3636" y="1787"/>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cmpd="sng">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510" name="Rectangle 202"/>
            <p:cNvSpPr>
              <a:spLocks noChangeArrowheads="1"/>
            </p:cNvSpPr>
            <p:nvPr/>
          </p:nvSpPr>
          <p:spPr bwMode="auto">
            <a:xfrm>
              <a:off x="3610" y="1857"/>
              <a:ext cx="4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i="1">
                  <a:solidFill>
                    <a:schemeClr val="accent1"/>
                  </a:solidFill>
                  <a:ea typeface="宋体" panose="02010600030101010101" pitchFamily="2" charset="-122"/>
                </a:rPr>
                <a:t>bubble</a:t>
              </a:r>
            </a:p>
          </p:txBody>
        </p:sp>
      </p:grpSp>
      <p:grpSp>
        <p:nvGrpSpPr>
          <p:cNvPr id="146501" name="Group 203"/>
          <p:cNvGrpSpPr>
            <a:grpSpLocks/>
          </p:cNvGrpSpPr>
          <p:nvPr/>
        </p:nvGrpSpPr>
        <p:grpSpPr bwMode="auto">
          <a:xfrm>
            <a:off x="6426200" y="1476375"/>
            <a:ext cx="769938" cy="542925"/>
            <a:chOff x="4026" y="1787"/>
            <a:chExt cx="485" cy="342"/>
          </a:xfrm>
        </p:grpSpPr>
        <p:sp>
          <p:nvSpPr>
            <p:cNvPr id="146507" name="Freeform 204"/>
            <p:cNvSpPr>
              <a:spLocks/>
            </p:cNvSpPr>
            <p:nvPr/>
          </p:nvSpPr>
          <p:spPr bwMode="auto">
            <a:xfrm>
              <a:off x="4052" y="1787"/>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cmpd="sng">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508" name="Rectangle 205"/>
            <p:cNvSpPr>
              <a:spLocks noChangeArrowheads="1"/>
            </p:cNvSpPr>
            <p:nvPr/>
          </p:nvSpPr>
          <p:spPr bwMode="auto">
            <a:xfrm>
              <a:off x="4026" y="1857"/>
              <a:ext cx="4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i="1">
                  <a:solidFill>
                    <a:schemeClr val="accent1"/>
                  </a:solidFill>
                  <a:ea typeface="宋体" panose="02010600030101010101" pitchFamily="2" charset="-122"/>
                </a:rPr>
                <a:t>bubble</a:t>
              </a:r>
            </a:p>
          </p:txBody>
        </p:sp>
      </p:grpSp>
      <p:sp>
        <p:nvSpPr>
          <p:cNvPr id="146502" name="Line 206"/>
          <p:cNvSpPr>
            <a:spLocks noChangeShapeType="1"/>
          </p:cNvSpPr>
          <p:nvPr/>
        </p:nvSpPr>
        <p:spPr bwMode="auto">
          <a:xfrm>
            <a:off x="4875213" y="1717675"/>
            <a:ext cx="2587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504" name="Line 208"/>
          <p:cNvSpPr>
            <a:spLocks noChangeShapeType="1"/>
          </p:cNvSpPr>
          <p:nvPr/>
        </p:nvSpPr>
        <p:spPr bwMode="auto">
          <a:xfrm>
            <a:off x="723900" y="1428750"/>
            <a:ext cx="0" cy="2819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6019" name="Text Box 211"/>
          <p:cNvSpPr txBox="1">
            <a:spLocks noChangeArrowheads="1"/>
          </p:cNvSpPr>
          <p:nvPr/>
        </p:nvSpPr>
        <p:spPr bwMode="auto">
          <a:xfrm>
            <a:off x="793750" y="3602038"/>
            <a:ext cx="3694113" cy="6699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a:solidFill>
                  <a:schemeClr val="accent1"/>
                </a:solidFill>
                <a:latin typeface="Arial" panose="020B0604020202020204" pitchFamily="34" charset="0"/>
                <a:ea typeface="黑体" panose="02010609060101010101" pitchFamily="49" charset="-122"/>
                <a:cs typeface="Arial" panose="020B0604020202020204" pitchFamily="34" charset="0"/>
              </a:rPr>
              <a:t>问题：会发生将溢出结果写到寄存器</a:t>
            </a:r>
            <a:r>
              <a:rPr lang="en-US" altLang="zh-CN" sz="1900">
                <a:solidFill>
                  <a:schemeClr val="accent1"/>
                </a:solidFill>
                <a:latin typeface="Arial" panose="020B0604020202020204" pitchFamily="34" charset="0"/>
                <a:ea typeface="黑体" panose="02010609060101010101" pitchFamily="49" charset="-122"/>
                <a:cs typeface="Arial" panose="020B0604020202020204" pitchFamily="34" charset="0"/>
              </a:rPr>
              <a:t>r1</a:t>
            </a:r>
            <a:r>
              <a:rPr lang="zh-CN" altLang="en-US" sz="1900">
                <a:solidFill>
                  <a:schemeClr val="accent1"/>
                </a:solidFill>
                <a:latin typeface="Arial" panose="020B0604020202020204" pitchFamily="34" charset="0"/>
                <a:ea typeface="黑体" panose="02010609060101010101" pitchFamily="49" charset="-122"/>
                <a:cs typeface="Arial" panose="020B0604020202020204" pitchFamily="34" charset="0"/>
              </a:rPr>
              <a:t>中去的情况吗？</a:t>
            </a:r>
          </a:p>
        </p:txBody>
      </p:sp>
      <p:sp>
        <p:nvSpPr>
          <p:cNvPr id="376020" name="Text Box 212"/>
          <p:cNvSpPr txBox="1">
            <a:spLocks noChangeArrowheads="1"/>
          </p:cNvSpPr>
          <p:nvPr/>
        </p:nvSpPr>
        <p:spPr bwMode="auto">
          <a:xfrm>
            <a:off x="379413" y="4322763"/>
            <a:ext cx="5816600" cy="641350"/>
          </a:xfrm>
          <a:prstGeom prst="rect">
            <a:avLst/>
          </a:prstGeom>
          <a:solidFill>
            <a:srgbClr val="CC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a:solidFill>
                  <a:schemeClr val="accent1"/>
                </a:solidFill>
                <a:latin typeface="Arial" panose="020B0604020202020204" pitchFamily="34" charset="0"/>
                <a:ea typeface="黑体" panose="02010609060101010101" pitchFamily="49" charset="-122"/>
                <a:cs typeface="Arial" panose="020B0604020202020204" pitchFamily="34" charset="0"/>
              </a:rPr>
              <a:t>不会！</a:t>
            </a:r>
            <a:r>
              <a:rPr lang="en-US" altLang="zh-CN" sz="1800">
                <a:solidFill>
                  <a:schemeClr val="accent1"/>
                </a:solidFill>
                <a:latin typeface="Arial" panose="020B0604020202020204" pitchFamily="34" charset="0"/>
                <a:ea typeface="黑体" panose="02010609060101010101" pitchFamily="49" charset="-122"/>
                <a:cs typeface="Arial" panose="020B0604020202020204" pitchFamily="34" charset="0"/>
              </a:rPr>
              <a:t>EX.Flush</a:t>
            </a:r>
            <a:r>
              <a:rPr lang="zh-CN" altLang="en-US" sz="1800">
                <a:solidFill>
                  <a:schemeClr val="accent1"/>
                </a:solidFill>
                <a:latin typeface="Arial" panose="020B0604020202020204" pitchFamily="34" charset="0"/>
                <a:ea typeface="黑体" panose="02010609060101010101" pitchFamily="49" charset="-122"/>
                <a:cs typeface="Arial" panose="020B0604020202020204" pitchFamily="34" charset="0"/>
              </a:rPr>
              <a:t>使</a:t>
            </a:r>
            <a:r>
              <a:rPr lang="en-US" altLang="zh-CN" sz="1800">
                <a:solidFill>
                  <a:schemeClr val="accent1"/>
                </a:solidFill>
                <a:latin typeface="Arial" panose="020B0604020202020204" pitchFamily="34" charset="0"/>
                <a:ea typeface="黑体" panose="02010609060101010101" pitchFamily="49" charset="-122"/>
                <a:cs typeface="Arial" panose="020B0604020202020204" pitchFamily="34" charset="0"/>
              </a:rPr>
              <a:t>EXE</a:t>
            </a:r>
            <a:r>
              <a:rPr lang="zh-CN" altLang="en-US" sz="1800">
                <a:solidFill>
                  <a:schemeClr val="accent1"/>
                </a:solidFill>
                <a:latin typeface="Arial" panose="020B0604020202020204" pitchFamily="34" charset="0"/>
                <a:ea typeface="黑体" panose="02010609060101010101" pitchFamily="49" charset="-122"/>
                <a:cs typeface="Arial" panose="020B0604020202020204" pitchFamily="34" charset="0"/>
              </a:rPr>
              <a:t>段指令的控制信号清</a:t>
            </a:r>
            <a:r>
              <a:rPr lang="en-US" altLang="zh-CN" sz="1800">
                <a:solidFill>
                  <a:schemeClr val="accent1"/>
                </a:solidFill>
                <a:latin typeface="Arial" panose="020B0604020202020204" pitchFamily="34" charset="0"/>
                <a:ea typeface="黑体" panose="02010609060101010101" pitchFamily="49" charset="-122"/>
                <a:cs typeface="Arial" panose="020B0604020202020204" pitchFamily="34" charset="0"/>
              </a:rPr>
              <a:t>0</a:t>
            </a:r>
            <a:r>
              <a:rPr lang="zh-CN" altLang="en-US" sz="1800">
                <a:solidFill>
                  <a:schemeClr val="accent1"/>
                </a:solidFill>
                <a:latin typeface="Arial" panose="020B0604020202020204" pitchFamily="34" charset="0"/>
                <a:ea typeface="黑体" panose="02010609060101010101" pitchFamily="49" charset="-122"/>
                <a:cs typeface="Arial" panose="020B0604020202020204" pitchFamily="34" charset="0"/>
              </a:rPr>
              <a:t>（主要保证</a:t>
            </a:r>
            <a:r>
              <a:rPr lang="en-US" altLang="zh-CN" sz="1800">
                <a:solidFill>
                  <a:schemeClr val="accent1"/>
                </a:solidFill>
                <a:latin typeface="Arial" panose="020B0604020202020204" pitchFamily="34" charset="0"/>
                <a:ea typeface="黑体" panose="02010609060101010101" pitchFamily="49" charset="-122"/>
                <a:cs typeface="Arial" panose="020B0604020202020204" pitchFamily="34" charset="0"/>
              </a:rPr>
              <a:t>RegWr</a:t>
            </a:r>
            <a:r>
              <a:rPr lang="zh-CN" altLang="en-US" sz="1800">
                <a:solidFill>
                  <a:schemeClr val="accent1"/>
                </a:solidFill>
                <a:latin typeface="Arial" panose="020B0604020202020204" pitchFamily="34" charset="0"/>
                <a:ea typeface="黑体" panose="02010609060101010101" pitchFamily="49" charset="-122"/>
                <a:cs typeface="Arial" panose="020B0604020202020204" pitchFamily="34" charset="0"/>
              </a:rPr>
              <a:t>清</a:t>
            </a:r>
            <a:r>
              <a:rPr lang="en-US" altLang="zh-CN" sz="1800">
                <a:solidFill>
                  <a:schemeClr val="accent1"/>
                </a:solidFill>
                <a:latin typeface="Arial" panose="020B0604020202020204" pitchFamily="34" charset="0"/>
                <a:ea typeface="黑体" panose="02010609060101010101" pitchFamily="49" charset="-122"/>
                <a:cs typeface="Arial" panose="020B0604020202020204" pitchFamily="34" charset="0"/>
              </a:rPr>
              <a:t>0</a:t>
            </a:r>
            <a:r>
              <a:rPr lang="zh-CN" altLang="en-US" sz="1800">
                <a:solidFill>
                  <a:schemeClr val="accent1"/>
                </a:solidFill>
                <a:latin typeface="Arial" panose="020B0604020202020204" pitchFamily="34" charset="0"/>
                <a:ea typeface="黑体" panose="02010609060101010101" pitchFamily="49" charset="-122"/>
                <a:cs typeface="Arial" panose="020B0604020202020204" pitchFamily="34" charset="0"/>
              </a:rPr>
              <a:t>），避免了在</a:t>
            </a:r>
            <a:r>
              <a:rPr lang="en-US" altLang="zh-CN" sz="1800">
                <a:solidFill>
                  <a:schemeClr val="accent1"/>
                </a:solidFill>
                <a:latin typeface="Arial" panose="020B0604020202020204" pitchFamily="34" charset="0"/>
                <a:ea typeface="黑体" panose="02010609060101010101" pitchFamily="49" charset="-122"/>
                <a:cs typeface="Arial" panose="020B0604020202020204" pitchFamily="34" charset="0"/>
              </a:rPr>
              <a:t>WB</a:t>
            </a:r>
            <a:r>
              <a:rPr lang="zh-CN" altLang="en-US" sz="1800">
                <a:solidFill>
                  <a:schemeClr val="accent1"/>
                </a:solidFill>
                <a:latin typeface="Arial" panose="020B0604020202020204" pitchFamily="34" charset="0"/>
                <a:ea typeface="黑体" panose="02010609060101010101" pitchFamily="49" charset="-122"/>
                <a:cs typeface="Arial" panose="020B0604020202020204" pitchFamily="34" charset="0"/>
              </a:rPr>
              <a:t>阶段写寄存器</a:t>
            </a:r>
            <a:r>
              <a:rPr lang="en-US" altLang="zh-CN" sz="1800">
                <a:solidFill>
                  <a:schemeClr val="accent1"/>
                </a:solidFill>
                <a:latin typeface="Arial" panose="020B0604020202020204" pitchFamily="34" charset="0"/>
                <a:ea typeface="黑体" panose="02010609060101010101" pitchFamily="49" charset="-122"/>
                <a:cs typeface="Arial" panose="020B0604020202020204" pitchFamily="34" charset="0"/>
              </a:rPr>
              <a:t>r1</a:t>
            </a:r>
            <a:r>
              <a:rPr lang="zh-CN" altLang="en-US" sz="1800">
                <a:solidFill>
                  <a:schemeClr val="accent1"/>
                </a:solidFill>
                <a:latin typeface="Arial" panose="020B0604020202020204" pitchFamily="34" charset="0"/>
                <a:ea typeface="黑体" panose="02010609060101010101" pitchFamily="49" charset="-122"/>
                <a:cs typeface="Arial" panose="020B0604020202020204" pitchFamily="34" charset="0"/>
              </a:rPr>
              <a:t>的情况。</a:t>
            </a:r>
          </a:p>
        </p:txBody>
      </p:sp>
    </p:spTree>
    <p:extLst>
      <p:ext uri="{BB962C8B-B14F-4D97-AF65-F5344CB8AC3E}">
        <p14:creationId xmlns:p14="http://schemas.microsoft.com/office/powerpoint/2010/main" val="304161770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5811">
                                            <p:txEl>
                                              <p:pRg st="0" end="0"/>
                                            </p:txEl>
                                          </p:spTgt>
                                        </p:tgtEl>
                                        <p:attrNameLst>
                                          <p:attrName>style.visibility</p:attrName>
                                        </p:attrNameLst>
                                      </p:cBhvr>
                                      <p:to>
                                        <p:strVal val="visible"/>
                                      </p:to>
                                    </p:set>
                                    <p:animEffect transition="in" filter="blinds(horizontal)">
                                      <p:cBhvr>
                                        <p:cTn id="7" dur="500"/>
                                        <p:tgtEl>
                                          <p:spTgt spid="3758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5965"/>
                                        </p:tgtEl>
                                        <p:attrNameLst>
                                          <p:attrName>style.visibility</p:attrName>
                                        </p:attrNameLst>
                                      </p:cBhvr>
                                      <p:to>
                                        <p:strVal val="visible"/>
                                      </p:to>
                                    </p:set>
                                    <p:animEffect transition="in" filter="blinds(horizontal)">
                                      <p:cBhvr>
                                        <p:cTn id="12" dur="500"/>
                                        <p:tgtEl>
                                          <p:spTgt spid="3759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75980"/>
                                        </p:tgtEl>
                                        <p:attrNameLst>
                                          <p:attrName>style.visibility</p:attrName>
                                        </p:attrNameLst>
                                      </p:cBhvr>
                                      <p:to>
                                        <p:strVal val="visible"/>
                                      </p:to>
                                    </p:set>
                                    <p:animEffect transition="in" filter="blinds(horizontal)">
                                      <p:cBhvr>
                                        <p:cTn id="17" dur="500"/>
                                        <p:tgtEl>
                                          <p:spTgt spid="3759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76015">
                                            <p:txEl>
                                              <p:pRg st="0" end="0"/>
                                            </p:txEl>
                                          </p:spTgt>
                                        </p:tgtEl>
                                        <p:attrNameLst>
                                          <p:attrName>style.visibility</p:attrName>
                                        </p:attrNameLst>
                                      </p:cBhvr>
                                      <p:to>
                                        <p:strVal val="visible"/>
                                      </p:to>
                                    </p:set>
                                    <p:animEffect transition="in" filter="wipe(down)">
                                      <p:cBhvr>
                                        <p:cTn id="22" dur="500"/>
                                        <p:tgtEl>
                                          <p:spTgt spid="37601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76015">
                                            <p:txEl>
                                              <p:pRg st="1" end="1"/>
                                            </p:txEl>
                                          </p:spTgt>
                                        </p:tgtEl>
                                        <p:attrNameLst>
                                          <p:attrName>style.visibility</p:attrName>
                                        </p:attrNameLst>
                                      </p:cBhvr>
                                      <p:to>
                                        <p:strVal val="visible"/>
                                      </p:to>
                                    </p:set>
                                    <p:animEffect transition="in" filter="blinds(horizontal)">
                                      <p:cBhvr>
                                        <p:cTn id="27" dur="500"/>
                                        <p:tgtEl>
                                          <p:spTgt spid="37601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76015">
                                            <p:txEl>
                                              <p:pRg st="2" end="2"/>
                                            </p:txEl>
                                          </p:spTgt>
                                        </p:tgtEl>
                                        <p:attrNameLst>
                                          <p:attrName>style.visibility</p:attrName>
                                        </p:attrNameLst>
                                      </p:cBhvr>
                                      <p:to>
                                        <p:strVal val="visible"/>
                                      </p:to>
                                    </p:set>
                                    <p:animEffect transition="in" filter="blinds(horizontal)">
                                      <p:cBhvr>
                                        <p:cTn id="32" dur="500"/>
                                        <p:tgtEl>
                                          <p:spTgt spid="37601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76015">
                                            <p:txEl>
                                              <p:pRg st="3" end="3"/>
                                            </p:txEl>
                                          </p:spTgt>
                                        </p:tgtEl>
                                        <p:attrNameLst>
                                          <p:attrName>style.visibility</p:attrName>
                                        </p:attrNameLst>
                                      </p:cBhvr>
                                      <p:to>
                                        <p:strVal val="visible"/>
                                      </p:to>
                                    </p:set>
                                    <p:animEffect transition="in" filter="blinds(horizontal)">
                                      <p:cBhvr>
                                        <p:cTn id="37" dur="500"/>
                                        <p:tgtEl>
                                          <p:spTgt spid="37601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76015">
                                            <p:txEl>
                                              <p:pRg st="4" end="4"/>
                                            </p:txEl>
                                          </p:spTgt>
                                        </p:tgtEl>
                                        <p:attrNameLst>
                                          <p:attrName>style.visibility</p:attrName>
                                        </p:attrNameLst>
                                      </p:cBhvr>
                                      <p:to>
                                        <p:strVal val="visible"/>
                                      </p:to>
                                    </p:set>
                                    <p:animEffect transition="in" filter="blinds(horizontal)">
                                      <p:cBhvr>
                                        <p:cTn id="42" dur="500"/>
                                        <p:tgtEl>
                                          <p:spTgt spid="37601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76015">
                                            <p:txEl>
                                              <p:pRg st="5" end="5"/>
                                            </p:txEl>
                                          </p:spTgt>
                                        </p:tgtEl>
                                        <p:attrNameLst>
                                          <p:attrName>style.visibility</p:attrName>
                                        </p:attrNameLst>
                                      </p:cBhvr>
                                      <p:to>
                                        <p:strVal val="visible"/>
                                      </p:to>
                                    </p:set>
                                    <p:animEffect transition="in" filter="blinds(horizontal)">
                                      <p:cBhvr>
                                        <p:cTn id="47" dur="500"/>
                                        <p:tgtEl>
                                          <p:spTgt spid="376015">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76019"/>
                                        </p:tgtEl>
                                        <p:attrNameLst>
                                          <p:attrName>style.visibility</p:attrName>
                                        </p:attrNameLst>
                                      </p:cBhvr>
                                      <p:to>
                                        <p:strVal val="visible"/>
                                      </p:to>
                                    </p:set>
                                    <p:animEffect transition="in" filter="blinds(horizontal)">
                                      <p:cBhvr>
                                        <p:cTn id="52" dur="500"/>
                                        <p:tgtEl>
                                          <p:spTgt spid="37601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76020"/>
                                        </p:tgtEl>
                                        <p:attrNameLst>
                                          <p:attrName>style.visibility</p:attrName>
                                        </p:attrNameLst>
                                      </p:cBhvr>
                                      <p:to>
                                        <p:strVal val="visible"/>
                                      </p:to>
                                    </p:set>
                                    <p:animEffect transition="in" filter="blinds(horizontal)">
                                      <p:cBhvr>
                                        <p:cTn id="57" dur="500"/>
                                        <p:tgtEl>
                                          <p:spTgt spid="376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1" grpId="0" build="p"/>
      <p:bldP spid="376019" grpId="0" animBg="1"/>
      <p:bldP spid="37602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5"/>
          <p:cNvSpPr>
            <a:spLocks noGrp="1" noChangeArrowheads="1"/>
          </p:cNvSpPr>
          <p:nvPr>
            <p:ph type="title"/>
          </p:nvPr>
        </p:nvSpPr>
        <p:spPr>
          <a:xfrm>
            <a:off x="800100" y="203200"/>
            <a:ext cx="6862763" cy="368300"/>
          </a:xfrm>
        </p:spPr>
        <p:txBody>
          <a:bodyPr/>
          <a:lstStyle/>
          <a:p>
            <a:r>
              <a:rPr lang="zh-CN" altLang="en-US" smtClean="0">
                <a:ea typeface="宋体" panose="02010600030101010101" pitchFamily="2" charset="-122"/>
              </a:rPr>
              <a:t>带异常处理的流水线数据通路</a:t>
            </a:r>
          </a:p>
        </p:txBody>
      </p:sp>
      <p:pic>
        <p:nvPicPr>
          <p:cNvPr id="147459" name="Picture 4" descr="异常处理流水线"/>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627063"/>
            <a:ext cx="8953500" cy="5902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33479" name="Rectangle 7"/>
          <p:cNvSpPr>
            <a:spLocks noChangeArrowheads="1"/>
          </p:cNvSpPr>
          <p:nvPr/>
        </p:nvSpPr>
        <p:spPr bwMode="auto">
          <a:xfrm>
            <a:off x="5486400" y="2511425"/>
            <a:ext cx="347663" cy="376238"/>
          </a:xfrm>
          <a:prstGeom prst="rect">
            <a:avLst/>
          </a:prstGeom>
          <a:noFill/>
          <a:ln w="28575">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nvGrpSpPr>
          <p:cNvPr id="233509" name="Group 37"/>
          <p:cNvGrpSpPr>
            <a:grpSpLocks/>
          </p:cNvGrpSpPr>
          <p:nvPr/>
        </p:nvGrpSpPr>
        <p:grpSpPr bwMode="auto">
          <a:xfrm>
            <a:off x="3200400" y="666750"/>
            <a:ext cx="2762250" cy="1590675"/>
            <a:chOff x="2016" y="420"/>
            <a:chExt cx="1740" cy="1002"/>
          </a:xfrm>
        </p:grpSpPr>
        <p:sp>
          <p:nvSpPr>
            <p:cNvPr id="147489" name="Line 8"/>
            <p:cNvSpPr>
              <a:spLocks noChangeShapeType="1"/>
            </p:cNvSpPr>
            <p:nvPr/>
          </p:nvSpPr>
          <p:spPr bwMode="auto">
            <a:xfrm>
              <a:off x="2016" y="1416"/>
              <a:ext cx="306"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90" name="Line 9"/>
            <p:cNvSpPr>
              <a:spLocks noChangeShapeType="1"/>
            </p:cNvSpPr>
            <p:nvPr/>
          </p:nvSpPr>
          <p:spPr bwMode="auto">
            <a:xfrm>
              <a:off x="2328" y="420"/>
              <a:ext cx="0" cy="1002"/>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91" name="Line 10"/>
            <p:cNvSpPr>
              <a:spLocks noChangeShapeType="1"/>
            </p:cNvSpPr>
            <p:nvPr/>
          </p:nvSpPr>
          <p:spPr bwMode="auto">
            <a:xfrm>
              <a:off x="2316" y="426"/>
              <a:ext cx="1434"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92" name="Line 11"/>
            <p:cNvSpPr>
              <a:spLocks noChangeShapeType="1"/>
            </p:cNvSpPr>
            <p:nvPr/>
          </p:nvSpPr>
          <p:spPr bwMode="auto">
            <a:xfrm>
              <a:off x="3756" y="426"/>
              <a:ext cx="0" cy="558"/>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3510" name="Group 38"/>
          <p:cNvGrpSpPr>
            <a:grpSpLocks/>
          </p:cNvGrpSpPr>
          <p:nvPr/>
        </p:nvGrpSpPr>
        <p:grpSpPr bwMode="auto">
          <a:xfrm>
            <a:off x="5953125" y="876300"/>
            <a:ext cx="314325" cy="1276350"/>
            <a:chOff x="3750" y="552"/>
            <a:chExt cx="198" cy="804"/>
          </a:xfrm>
        </p:grpSpPr>
        <p:sp>
          <p:nvSpPr>
            <p:cNvPr id="147487" name="Line 12"/>
            <p:cNvSpPr>
              <a:spLocks noChangeShapeType="1"/>
            </p:cNvSpPr>
            <p:nvPr/>
          </p:nvSpPr>
          <p:spPr bwMode="auto">
            <a:xfrm>
              <a:off x="3750" y="558"/>
              <a:ext cx="198"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88" name="Line 13"/>
            <p:cNvSpPr>
              <a:spLocks noChangeShapeType="1"/>
            </p:cNvSpPr>
            <p:nvPr/>
          </p:nvSpPr>
          <p:spPr bwMode="auto">
            <a:xfrm>
              <a:off x="3948" y="552"/>
              <a:ext cx="0" cy="804"/>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3508" name="Group 36"/>
          <p:cNvGrpSpPr>
            <a:grpSpLocks/>
          </p:cNvGrpSpPr>
          <p:nvPr/>
        </p:nvGrpSpPr>
        <p:grpSpPr bwMode="auto">
          <a:xfrm>
            <a:off x="3238500" y="1247775"/>
            <a:ext cx="1200150" cy="1104900"/>
            <a:chOff x="2040" y="786"/>
            <a:chExt cx="756" cy="696"/>
          </a:xfrm>
        </p:grpSpPr>
        <p:sp>
          <p:nvSpPr>
            <p:cNvPr id="147483" name="Line 14"/>
            <p:cNvSpPr>
              <a:spLocks noChangeShapeType="1"/>
            </p:cNvSpPr>
            <p:nvPr/>
          </p:nvSpPr>
          <p:spPr bwMode="auto">
            <a:xfrm>
              <a:off x="2790" y="786"/>
              <a:ext cx="0" cy="276"/>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84" name="Line 15"/>
            <p:cNvSpPr>
              <a:spLocks noChangeShapeType="1"/>
            </p:cNvSpPr>
            <p:nvPr/>
          </p:nvSpPr>
          <p:spPr bwMode="auto">
            <a:xfrm>
              <a:off x="2040" y="1476"/>
              <a:ext cx="354"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85" name="Line 16"/>
            <p:cNvSpPr>
              <a:spLocks noChangeShapeType="1"/>
            </p:cNvSpPr>
            <p:nvPr/>
          </p:nvSpPr>
          <p:spPr bwMode="auto">
            <a:xfrm>
              <a:off x="2394" y="786"/>
              <a:ext cx="0" cy="696"/>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86" name="Line 17"/>
            <p:cNvSpPr>
              <a:spLocks noChangeShapeType="1"/>
            </p:cNvSpPr>
            <p:nvPr/>
          </p:nvSpPr>
          <p:spPr bwMode="auto">
            <a:xfrm>
              <a:off x="2388" y="786"/>
              <a:ext cx="408"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3507" name="Group 35"/>
          <p:cNvGrpSpPr>
            <a:grpSpLocks/>
          </p:cNvGrpSpPr>
          <p:nvPr/>
        </p:nvGrpSpPr>
        <p:grpSpPr bwMode="auto">
          <a:xfrm>
            <a:off x="552450" y="1133475"/>
            <a:ext cx="3095625" cy="4295775"/>
            <a:chOff x="348" y="714"/>
            <a:chExt cx="1950" cy="2706"/>
          </a:xfrm>
        </p:grpSpPr>
        <p:sp>
          <p:nvSpPr>
            <p:cNvPr id="147478" name="Line 18"/>
            <p:cNvSpPr>
              <a:spLocks noChangeShapeType="1"/>
            </p:cNvSpPr>
            <p:nvPr/>
          </p:nvSpPr>
          <p:spPr bwMode="auto">
            <a:xfrm>
              <a:off x="2002" y="1360"/>
              <a:ext cx="288"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79" name="Line 19"/>
            <p:cNvSpPr>
              <a:spLocks noChangeShapeType="1"/>
            </p:cNvSpPr>
            <p:nvPr/>
          </p:nvSpPr>
          <p:spPr bwMode="auto">
            <a:xfrm>
              <a:off x="2290" y="724"/>
              <a:ext cx="0" cy="624"/>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80" name="Line 21"/>
            <p:cNvSpPr>
              <a:spLocks noChangeShapeType="1"/>
            </p:cNvSpPr>
            <p:nvPr/>
          </p:nvSpPr>
          <p:spPr bwMode="auto">
            <a:xfrm>
              <a:off x="348" y="714"/>
              <a:ext cx="1950"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81" name="Line 22"/>
            <p:cNvSpPr>
              <a:spLocks noChangeShapeType="1"/>
            </p:cNvSpPr>
            <p:nvPr/>
          </p:nvSpPr>
          <p:spPr bwMode="auto">
            <a:xfrm>
              <a:off x="354" y="714"/>
              <a:ext cx="6" cy="2706"/>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82" name="Line 23"/>
            <p:cNvSpPr>
              <a:spLocks noChangeShapeType="1"/>
            </p:cNvSpPr>
            <p:nvPr/>
          </p:nvSpPr>
          <p:spPr bwMode="auto">
            <a:xfrm>
              <a:off x="354" y="3414"/>
              <a:ext cx="930"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3496" name="Line 24"/>
          <p:cNvSpPr>
            <a:spLocks noChangeShapeType="1"/>
          </p:cNvSpPr>
          <p:nvPr/>
        </p:nvSpPr>
        <p:spPr bwMode="auto">
          <a:xfrm flipV="1">
            <a:off x="5000625" y="2952750"/>
            <a:ext cx="161925" cy="9525"/>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3497" name="Line 25"/>
          <p:cNvSpPr>
            <a:spLocks noChangeShapeType="1"/>
          </p:cNvSpPr>
          <p:nvPr/>
        </p:nvSpPr>
        <p:spPr bwMode="auto">
          <a:xfrm>
            <a:off x="5153025" y="2781300"/>
            <a:ext cx="0" cy="1905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3498" name="Line 26"/>
          <p:cNvSpPr>
            <a:spLocks noChangeShapeType="1"/>
          </p:cNvSpPr>
          <p:nvPr/>
        </p:nvSpPr>
        <p:spPr bwMode="auto">
          <a:xfrm>
            <a:off x="5153025" y="2781300"/>
            <a:ext cx="323850"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33506" name="Group 34"/>
          <p:cNvGrpSpPr>
            <a:grpSpLocks/>
          </p:cNvGrpSpPr>
          <p:nvPr/>
        </p:nvGrpSpPr>
        <p:grpSpPr bwMode="auto">
          <a:xfrm>
            <a:off x="3057525" y="2819400"/>
            <a:ext cx="3876675" cy="876300"/>
            <a:chOff x="1926" y="1776"/>
            <a:chExt cx="2442" cy="552"/>
          </a:xfrm>
        </p:grpSpPr>
        <p:grpSp>
          <p:nvGrpSpPr>
            <p:cNvPr id="147472" name="Group 33"/>
            <p:cNvGrpSpPr>
              <a:grpSpLocks/>
            </p:cNvGrpSpPr>
            <p:nvPr/>
          </p:nvGrpSpPr>
          <p:grpSpPr bwMode="auto">
            <a:xfrm>
              <a:off x="1926" y="1776"/>
              <a:ext cx="2280" cy="552"/>
              <a:chOff x="1926" y="1776"/>
              <a:chExt cx="2280" cy="552"/>
            </a:xfrm>
          </p:grpSpPr>
          <p:sp>
            <p:nvSpPr>
              <p:cNvPr id="147474" name="Line 27"/>
              <p:cNvSpPr>
                <a:spLocks noChangeShapeType="1"/>
              </p:cNvSpPr>
              <p:nvPr/>
            </p:nvSpPr>
            <p:spPr bwMode="auto">
              <a:xfrm>
                <a:off x="4152" y="2322"/>
                <a:ext cx="5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75" name="Line 28"/>
              <p:cNvSpPr>
                <a:spLocks noChangeShapeType="1"/>
              </p:cNvSpPr>
              <p:nvPr/>
            </p:nvSpPr>
            <p:spPr bwMode="auto">
              <a:xfrm>
                <a:off x="4206" y="1944"/>
                <a:ext cx="0" cy="38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76" name="Line 29"/>
              <p:cNvSpPr>
                <a:spLocks noChangeShapeType="1"/>
              </p:cNvSpPr>
              <p:nvPr/>
            </p:nvSpPr>
            <p:spPr bwMode="auto">
              <a:xfrm>
                <a:off x="1926" y="1950"/>
                <a:ext cx="227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77" name="Line 30"/>
              <p:cNvSpPr>
                <a:spLocks noChangeShapeType="1"/>
              </p:cNvSpPr>
              <p:nvPr/>
            </p:nvSpPr>
            <p:spPr bwMode="auto">
              <a:xfrm flipV="1">
                <a:off x="1926" y="1776"/>
                <a:ext cx="0" cy="174"/>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7473" name="Text Box 31"/>
            <p:cNvSpPr txBox="1">
              <a:spLocks noChangeArrowheads="1"/>
            </p:cNvSpPr>
            <p:nvPr/>
          </p:nvSpPr>
          <p:spPr bwMode="auto">
            <a:xfrm>
              <a:off x="3654" y="1800"/>
              <a:ext cx="71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a:solidFill>
                    <a:srgbClr val="CC0000"/>
                  </a:solidFill>
                  <a:latin typeface="Arial" panose="020B0604020202020204" pitchFamily="34" charset="0"/>
                  <a:ea typeface="宋体" panose="02010600030101010101" pitchFamily="2" charset="-122"/>
                  <a:cs typeface="Arial" panose="020B0604020202020204" pitchFamily="34" charset="0"/>
                </a:rPr>
                <a:t>Overflow</a:t>
              </a:r>
            </a:p>
          </p:txBody>
        </p:sp>
      </p:grpSp>
      <p:sp>
        <p:nvSpPr>
          <p:cNvPr id="147469" name="Line 32"/>
          <p:cNvSpPr>
            <a:spLocks noChangeShapeType="1"/>
          </p:cNvSpPr>
          <p:nvPr/>
        </p:nvSpPr>
        <p:spPr bwMode="auto">
          <a:xfrm>
            <a:off x="6572250" y="3762375"/>
            <a:ext cx="18097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3511" name="Line 39"/>
          <p:cNvSpPr>
            <a:spLocks noChangeShapeType="1"/>
          </p:cNvSpPr>
          <p:nvPr/>
        </p:nvSpPr>
        <p:spPr bwMode="auto">
          <a:xfrm>
            <a:off x="273050" y="3975100"/>
            <a:ext cx="336550" cy="0"/>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3513" name="Text Box 41"/>
          <p:cNvSpPr txBox="1">
            <a:spLocks noChangeArrowheads="1"/>
          </p:cNvSpPr>
          <p:nvPr/>
        </p:nvSpPr>
        <p:spPr bwMode="auto">
          <a:xfrm>
            <a:off x="69850" y="3517900"/>
            <a:ext cx="244475" cy="12827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0" tIns="0" rIns="0" bIns="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a:solidFill>
                  <a:srgbClr val="CC0000"/>
                </a:solidFill>
                <a:latin typeface="Arial" panose="020B0604020202020204" pitchFamily="34" charset="0"/>
                <a:ea typeface="宋体" panose="02010600030101010101" pitchFamily="2" charset="-122"/>
                <a:cs typeface="Arial" panose="020B0604020202020204" pitchFamily="34" charset="0"/>
              </a:rPr>
              <a:t>80000180H</a:t>
            </a:r>
          </a:p>
        </p:txBody>
      </p:sp>
    </p:spTree>
    <p:extLst>
      <p:ext uri="{BB962C8B-B14F-4D97-AF65-F5344CB8AC3E}">
        <p14:creationId xmlns:p14="http://schemas.microsoft.com/office/powerpoint/2010/main" val="91934729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3479"/>
                                        </p:tgtEl>
                                        <p:attrNameLst>
                                          <p:attrName>style.visibility</p:attrName>
                                        </p:attrNameLst>
                                      </p:cBhvr>
                                      <p:to>
                                        <p:strVal val="visible"/>
                                      </p:to>
                                    </p:set>
                                    <p:animEffect transition="in" filter="blinds(horizontal)">
                                      <p:cBhvr>
                                        <p:cTn id="7" dur="500"/>
                                        <p:tgtEl>
                                          <p:spTgt spid="2334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3506"/>
                                        </p:tgtEl>
                                        <p:attrNameLst>
                                          <p:attrName>style.visibility</p:attrName>
                                        </p:attrNameLst>
                                      </p:cBhvr>
                                      <p:to>
                                        <p:strVal val="visible"/>
                                      </p:to>
                                    </p:set>
                                    <p:animEffect transition="in" filter="blinds(horizontal)">
                                      <p:cBhvr>
                                        <p:cTn id="12" dur="500"/>
                                        <p:tgtEl>
                                          <p:spTgt spid="2335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3507"/>
                                        </p:tgtEl>
                                        <p:attrNameLst>
                                          <p:attrName>style.visibility</p:attrName>
                                        </p:attrNameLst>
                                      </p:cBhvr>
                                      <p:to>
                                        <p:strVal val="visible"/>
                                      </p:to>
                                    </p:set>
                                    <p:animEffect transition="in" filter="blinds(horizontal)">
                                      <p:cBhvr>
                                        <p:cTn id="17" dur="500"/>
                                        <p:tgtEl>
                                          <p:spTgt spid="2335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33508"/>
                                        </p:tgtEl>
                                        <p:attrNameLst>
                                          <p:attrName>style.visibility</p:attrName>
                                        </p:attrNameLst>
                                      </p:cBhvr>
                                      <p:to>
                                        <p:strVal val="visible"/>
                                      </p:to>
                                    </p:set>
                                    <p:animEffect transition="in" filter="blinds(horizontal)">
                                      <p:cBhvr>
                                        <p:cTn id="22" dur="500"/>
                                        <p:tgtEl>
                                          <p:spTgt spid="2335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33509"/>
                                        </p:tgtEl>
                                        <p:attrNameLst>
                                          <p:attrName>style.visibility</p:attrName>
                                        </p:attrNameLst>
                                      </p:cBhvr>
                                      <p:to>
                                        <p:strVal val="visible"/>
                                      </p:to>
                                    </p:set>
                                    <p:animEffect transition="in" filter="blinds(horizontal)">
                                      <p:cBhvr>
                                        <p:cTn id="27" dur="500"/>
                                        <p:tgtEl>
                                          <p:spTgt spid="23350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33510"/>
                                        </p:tgtEl>
                                        <p:attrNameLst>
                                          <p:attrName>style.visibility</p:attrName>
                                        </p:attrNameLst>
                                      </p:cBhvr>
                                      <p:to>
                                        <p:strVal val="visible"/>
                                      </p:to>
                                    </p:set>
                                    <p:animEffect transition="in" filter="blinds(horizontal)">
                                      <p:cBhvr>
                                        <p:cTn id="32" dur="500"/>
                                        <p:tgtEl>
                                          <p:spTgt spid="2335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33496"/>
                                        </p:tgtEl>
                                        <p:attrNameLst>
                                          <p:attrName>style.visibility</p:attrName>
                                        </p:attrNameLst>
                                      </p:cBhvr>
                                      <p:to>
                                        <p:strVal val="visible"/>
                                      </p:to>
                                    </p:set>
                                    <p:animEffect transition="in" filter="blinds(horizontal)">
                                      <p:cBhvr>
                                        <p:cTn id="37" dur="500"/>
                                        <p:tgtEl>
                                          <p:spTgt spid="233496"/>
                                        </p:tgtEl>
                                      </p:cBhvr>
                                    </p:animEffect>
                                  </p:childTnLst>
                                </p:cTn>
                              </p:par>
                              <p:par>
                                <p:cTn id="38" presetID="3" presetClass="entr" presetSubtype="10" fill="hold" nodeType="withEffect">
                                  <p:stCondLst>
                                    <p:cond delay="0"/>
                                  </p:stCondLst>
                                  <p:childTnLst>
                                    <p:set>
                                      <p:cBhvr>
                                        <p:cTn id="39" dur="1" fill="hold">
                                          <p:stCondLst>
                                            <p:cond delay="0"/>
                                          </p:stCondLst>
                                        </p:cTn>
                                        <p:tgtEl>
                                          <p:spTgt spid="233497"/>
                                        </p:tgtEl>
                                        <p:attrNameLst>
                                          <p:attrName>style.visibility</p:attrName>
                                        </p:attrNameLst>
                                      </p:cBhvr>
                                      <p:to>
                                        <p:strVal val="visible"/>
                                      </p:to>
                                    </p:set>
                                    <p:animEffect transition="in" filter="blinds(horizontal)">
                                      <p:cBhvr>
                                        <p:cTn id="40" dur="500"/>
                                        <p:tgtEl>
                                          <p:spTgt spid="233497"/>
                                        </p:tgtEl>
                                      </p:cBhvr>
                                    </p:animEffect>
                                  </p:childTnLst>
                                </p:cTn>
                              </p:par>
                              <p:par>
                                <p:cTn id="41" presetID="3" presetClass="entr" presetSubtype="10" fill="hold" nodeType="withEffect">
                                  <p:stCondLst>
                                    <p:cond delay="0"/>
                                  </p:stCondLst>
                                  <p:childTnLst>
                                    <p:set>
                                      <p:cBhvr>
                                        <p:cTn id="42" dur="1" fill="hold">
                                          <p:stCondLst>
                                            <p:cond delay="0"/>
                                          </p:stCondLst>
                                        </p:cTn>
                                        <p:tgtEl>
                                          <p:spTgt spid="233498"/>
                                        </p:tgtEl>
                                        <p:attrNameLst>
                                          <p:attrName>style.visibility</p:attrName>
                                        </p:attrNameLst>
                                      </p:cBhvr>
                                      <p:to>
                                        <p:strVal val="visible"/>
                                      </p:to>
                                    </p:set>
                                    <p:animEffect transition="in" filter="blinds(horizontal)">
                                      <p:cBhvr>
                                        <p:cTn id="43" dur="500"/>
                                        <p:tgtEl>
                                          <p:spTgt spid="23349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33513"/>
                                        </p:tgtEl>
                                        <p:attrNameLst>
                                          <p:attrName>style.visibility</p:attrName>
                                        </p:attrNameLst>
                                      </p:cBhvr>
                                      <p:to>
                                        <p:strVal val="visible"/>
                                      </p:to>
                                    </p:set>
                                    <p:animEffect transition="in" filter="blinds(horizontal)">
                                      <p:cBhvr>
                                        <p:cTn id="48" dur="500"/>
                                        <p:tgtEl>
                                          <p:spTgt spid="23351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233511"/>
                                        </p:tgtEl>
                                        <p:attrNameLst>
                                          <p:attrName>style.visibility</p:attrName>
                                        </p:attrNameLst>
                                      </p:cBhvr>
                                      <p:to>
                                        <p:strVal val="visible"/>
                                      </p:to>
                                    </p:set>
                                    <p:animEffect transition="in" filter="blinds(horizontal)">
                                      <p:cBhvr>
                                        <p:cTn id="53" dur="500"/>
                                        <p:tgtEl>
                                          <p:spTgt spid="233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9" grpId="0" animBg="1"/>
      <p:bldP spid="23351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800100" y="142875"/>
            <a:ext cx="6862763" cy="368300"/>
          </a:xfrm>
        </p:spPr>
        <p:txBody>
          <a:bodyPr/>
          <a:lstStyle/>
          <a:p>
            <a:r>
              <a:rPr lang="zh-CN" altLang="en-US" smtClean="0">
                <a:ea typeface="宋体" panose="02010600030101010101" pitchFamily="2" charset="-122"/>
              </a:rPr>
              <a:t>流水线方式下的异常处理的难点问题</a:t>
            </a:r>
          </a:p>
        </p:txBody>
      </p:sp>
      <p:sp>
        <p:nvSpPr>
          <p:cNvPr id="293891" name="Rectangle 3"/>
          <p:cNvSpPr>
            <a:spLocks noGrp="1" noChangeArrowheads="1"/>
          </p:cNvSpPr>
          <p:nvPr>
            <p:ph type="body" idx="1"/>
          </p:nvPr>
        </p:nvSpPr>
        <p:spPr>
          <a:xfrm>
            <a:off x="346075" y="393700"/>
            <a:ext cx="8478838" cy="6042025"/>
          </a:xfrm>
        </p:spPr>
        <p:txBody>
          <a:bodyPr/>
          <a:lstStyle/>
          <a:p>
            <a:pPr>
              <a:lnSpc>
                <a:spcPct val="105000"/>
              </a:lnSpc>
              <a:spcBef>
                <a:spcPct val="5000"/>
              </a:spcBef>
            </a:pPr>
            <a:endParaRPr lang="zh-CN" altLang="en-US" sz="1400" dirty="0" smtClean="0">
              <a:ea typeface="宋体" panose="02010600030101010101" pitchFamily="2" charset="-122"/>
            </a:endParaRPr>
          </a:p>
          <a:p>
            <a:pPr>
              <a:spcBef>
                <a:spcPct val="0"/>
              </a:spcBef>
            </a:pPr>
            <a:r>
              <a:rPr lang="zh-CN" altLang="en-US" dirty="0" smtClean="0">
                <a:ea typeface="黑体" panose="02010609060101010101" pitchFamily="49" charset="-122"/>
              </a:rPr>
              <a:t>流水线中同时有</a:t>
            </a:r>
            <a:r>
              <a:rPr lang="en-US" altLang="zh-CN" dirty="0" smtClean="0">
                <a:ea typeface="黑体" panose="02010609060101010101" pitchFamily="49" charset="-122"/>
              </a:rPr>
              <a:t>5</a:t>
            </a:r>
            <a:r>
              <a:rPr lang="zh-CN" altLang="en-US" dirty="0" smtClean="0">
                <a:ea typeface="黑体" panose="02010609060101010101" pitchFamily="49" charset="-122"/>
              </a:rPr>
              <a:t>条指令，到底是哪一条发生异常？</a:t>
            </a:r>
          </a:p>
          <a:p>
            <a:pPr lvl="1">
              <a:lnSpc>
                <a:spcPct val="100000"/>
              </a:lnSpc>
              <a:spcBef>
                <a:spcPct val="0"/>
              </a:spcBef>
            </a:pPr>
            <a:r>
              <a:rPr lang="zh-CN" altLang="en-US" dirty="0" smtClean="0">
                <a:ea typeface="黑体" panose="02010609060101010101" pitchFamily="49" charset="-122"/>
              </a:rPr>
              <a:t>根据异常发生的流水段可确定是哪条指令，因为各类异常发生的流水段不同</a:t>
            </a:r>
          </a:p>
          <a:p>
            <a:pPr lvl="2">
              <a:lnSpc>
                <a:spcPct val="100000"/>
              </a:lnSpc>
              <a:spcBef>
                <a:spcPct val="0"/>
              </a:spcBef>
              <a:buFont typeface="Wingdings" panose="05000000000000000000" pitchFamily="2" charset="2"/>
              <a:buChar char="ü"/>
            </a:pPr>
            <a:r>
              <a:rPr lang="zh-CN" altLang="en-US" dirty="0" smtClean="0">
                <a:solidFill>
                  <a:srgbClr val="008000"/>
                </a:solidFill>
                <a:ea typeface="黑体" panose="02010609060101010101" pitchFamily="49" charset="-122"/>
                <a:cs typeface="Arial" panose="020B0604020202020204" pitchFamily="34" charset="0"/>
              </a:rPr>
              <a:t>“溢出”在</a:t>
            </a:r>
            <a:r>
              <a:rPr lang="en-US" altLang="zh-CN" dirty="0" smtClean="0">
                <a:solidFill>
                  <a:srgbClr val="008000"/>
                </a:solidFill>
                <a:ea typeface="黑体" panose="02010609060101010101" pitchFamily="49" charset="-122"/>
                <a:cs typeface="Arial" panose="020B0604020202020204" pitchFamily="34" charset="0"/>
              </a:rPr>
              <a:t>EXE</a:t>
            </a:r>
            <a:r>
              <a:rPr lang="zh-CN" altLang="en-US" dirty="0" smtClean="0">
                <a:solidFill>
                  <a:srgbClr val="008000"/>
                </a:solidFill>
                <a:ea typeface="黑体" panose="02010609060101010101" pitchFamily="49" charset="-122"/>
                <a:cs typeface="Arial" panose="020B0604020202020204" pitchFamily="34" charset="0"/>
              </a:rPr>
              <a:t>段检出</a:t>
            </a:r>
          </a:p>
          <a:p>
            <a:pPr lvl="2">
              <a:lnSpc>
                <a:spcPct val="100000"/>
              </a:lnSpc>
              <a:spcBef>
                <a:spcPct val="0"/>
              </a:spcBef>
              <a:buFont typeface="Wingdings" panose="05000000000000000000" pitchFamily="2" charset="2"/>
              <a:buChar char="ü"/>
            </a:pPr>
            <a:r>
              <a:rPr lang="zh-CN" altLang="en-US" dirty="0" smtClean="0">
                <a:solidFill>
                  <a:srgbClr val="008000"/>
                </a:solidFill>
                <a:ea typeface="黑体" panose="02010609060101010101" pitchFamily="49" charset="-122"/>
                <a:cs typeface="Arial" panose="020B0604020202020204" pitchFamily="34" charset="0"/>
              </a:rPr>
              <a:t>“无效指令”在</a:t>
            </a:r>
            <a:r>
              <a:rPr lang="en-US" altLang="zh-CN" dirty="0" smtClean="0">
                <a:solidFill>
                  <a:srgbClr val="008000"/>
                </a:solidFill>
                <a:ea typeface="黑体" panose="02010609060101010101" pitchFamily="49" charset="-122"/>
                <a:cs typeface="Arial" panose="020B0604020202020204" pitchFamily="34" charset="0"/>
              </a:rPr>
              <a:t>ID</a:t>
            </a:r>
            <a:r>
              <a:rPr lang="zh-CN" altLang="en-US" dirty="0" smtClean="0">
                <a:solidFill>
                  <a:srgbClr val="008000"/>
                </a:solidFill>
                <a:ea typeface="黑体" panose="02010609060101010101" pitchFamily="49" charset="-122"/>
                <a:cs typeface="Arial" panose="020B0604020202020204" pitchFamily="34" charset="0"/>
              </a:rPr>
              <a:t>段检出</a:t>
            </a:r>
          </a:p>
          <a:p>
            <a:pPr lvl="2">
              <a:lnSpc>
                <a:spcPct val="100000"/>
              </a:lnSpc>
              <a:spcBef>
                <a:spcPct val="0"/>
              </a:spcBef>
              <a:buFont typeface="Wingdings" panose="05000000000000000000" pitchFamily="2" charset="2"/>
              <a:buChar char="ü"/>
            </a:pPr>
            <a:r>
              <a:rPr lang="zh-CN" altLang="en-US" dirty="0" smtClean="0">
                <a:solidFill>
                  <a:srgbClr val="008000"/>
                </a:solidFill>
                <a:ea typeface="黑体" panose="02010609060101010101" pitchFamily="49" charset="-122"/>
                <a:cs typeface="Arial" panose="020B0604020202020204" pitchFamily="34" charset="0"/>
              </a:rPr>
              <a:t>“除数为</a:t>
            </a:r>
            <a:r>
              <a:rPr lang="en-US" altLang="zh-CN" dirty="0" smtClean="0">
                <a:solidFill>
                  <a:srgbClr val="008000"/>
                </a:solidFill>
                <a:ea typeface="黑体" panose="02010609060101010101" pitchFamily="49" charset="-122"/>
                <a:cs typeface="Arial" panose="020B0604020202020204" pitchFamily="34" charset="0"/>
              </a:rPr>
              <a:t>0”</a:t>
            </a:r>
            <a:r>
              <a:rPr lang="zh-CN" altLang="en-US" dirty="0" smtClean="0">
                <a:solidFill>
                  <a:srgbClr val="008000"/>
                </a:solidFill>
                <a:ea typeface="黑体" panose="02010609060101010101" pitchFamily="49" charset="-122"/>
                <a:cs typeface="Arial" panose="020B0604020202020204" pitchFamily="34" charset="0"/>
              </a:rPr>
              <a:t>在</a:t>
            </a:r>
            <a:r>
              <a:rPr lang="en-US" altLang="zh-CN" dirty="0" smtClean="0">
                <a:solidFill>
                  <a:srgbClr val="008000"/>
                </a:solidFill>
                <a:ea typeface="黑体" panose="02010609060101010101" pitchFamily="49" charset="-122"/>
                <a:cs typeface="Arial" panose="020B0604020202020204" pitchFamily="34" charset="0"/>
              </a:rPr>
              <a:t>ID</a:t>
            </a:r>
            <a:r>
              <a:rPr lang="zh-CN" altLang="en-US" dirty="0" smtClean="0">
                <a:solidFill>
                  <a:srgbClr val="008000"/>
                </a:solidFill>
                <a:ea typeface="黑体" panose="02010609060101010101" pitchFamily="49" charset="-122"/>
                <a:cs typeface="Arial" panose="020B0604020202020204" pitchFamily="34" charset="0"/>
              </a:rPr>
              <a:t>段检出</a:t>
            </a:r>
          </a:p>
          <a:p>
            <a:pPr lvl="2">
              <a:lnSpc>
                <a:spcPct val="100000"/>
              </a:lnSpc>
              <a:spcBef>
                <a:spcPct val="0"/>
              </a:spcBef>
              <a:buFont typeface="Wingdings" panose="05000000000000000000" pitchFamily="2" charset="2"/>
              <a:buChar char="ü"/>
            </a:pPr>
            <a:r>
              <a:rPr lang="zh-CN" altLang="en-US" dirty="0" smtClean="0">
                <a:solidFill>
                  <a:srgbClr val="008000"/>
                </a:solidFill>
                <a:ea typeface="黑体" panose="02010609060101010101" pitchFamily="49" charset="-122"/>
                <a:cs typeface="Arial" panose="020B0604020202020204" pitchFamily="34" charset="0"/>
              </a:rPr>
              <a:t>“无效指令地址”在</a:t>
            </a:r>
            <a:r>
              <a:rPr lang="en-US" altLang="zh-CN" dirty="0" smtClean="0">
                <a:solidFill>
                  <a:srgbClr val="008000"/>
                </a:solidFill>
                <a:ea typeface="黑体" panose="02010609060101010101" pitchFamily="49" charset="-122"/>
                <a:cs typeface="Arial" panose="020B0604020202020204" pitchFamily="34" charset="0"/>
              </a:rPr>
              <a:t>IF</a:t>
            </a:r>
            <a:r>
              <a:rPr lang="zh-CN" altLang="en-US" dirty="0" smtClean="0">
                <a:solidFill>
                  <a:srgbClr val="008000"/>
                </a:solidFill>
                <a:ea typeface="黑体" panose="02010609060101010101" pitchFamily="49" charset="-122"/>
                <a:cs typeface="Arial" panose="020B0604020202020204" pitchFamily="34" charset="0"/>
              </a:rPr>
              <a:t>段检出</a:t>
            </a:r>
          </a:p>
          <a:p>
            <a:pPr lvl="2">
              <a:lnSpc>
                <a:spcPct val="100000"/>
              </a:lnSpc>
              <a:spcBef>
                <a:spcPct val="0"/>
              </a:spcBef>
              <a:buFont typeface="Wingdings" panose="05000000000000000000" pitchFamily="2" charset="2"/>
              <a:buChar char="ü"/>
            </a:pPr>
            <a:r>
              <a:rPr lang="zh-CN" altLang="en-US" dirty="0" smtClean="0">
                <a:solidFill>
                  <a:srgbClr val="008000"/>
                </a:solidFill>
                <a:ea typeface="黑体" panose="02010609060101010101" pitchFamily="49" charset="-122"/>
                <a:cs typeface="Arial" panose="020B0604020202020204" pitchFamily="34" charset="0"/>
              </a:rPr>
              <a:t>“无效数据地址”在</a:t>
            </a:r>
            <a:r>
              <a:rPr lang="en-US" altLang="zh-CN" dirty="0" smtClean="0">
                <a:solidFill>
                  <a:srgbClr val="008000"/>
                </a:solidFill>
                <a:ea typeface="黑体" panose="02010609060101010101" pitchFamily="49" charset="-122"/>
                <a:cs typeface="Arial" panose="020B0604020202020204" pitchFamily="34" charset="0"/>
              </a:rPr>
              <a:t>Load/Store</a:t>
            </a:r>
            <a:r>
              <a:rPr lang="zh-CN" altLang="en-US" dirty="0" smtClean="0">
                <a:solidFill>
                  <a:srgbClr val="008000"/>
                </a:solidFill>
                <a:ea typeface="黑体" panose="02010609060101010101" pitchFamily="49" charset="-122"/>
                <a:cs typeface="Arial" panose="020B0604020202020204" pitchFamily="34" charset="0"/>
              </a:rPr>
              <a:t>指令的</a:t>
            </a:r>
            <a:r>
              <a:rPr lang="en-US" altLang="zh-CN" dirty="0" smtClean="0">
                <a:solidFill>
                  <a:srgbClr val="008000"/>
                </a:solidFill>
                <a:ea typeface="黑体" panose="02010609060101010101" pitchFamily="49" charset="-122"/>
                <a:cs typeface="Arial" panose="020B0604020202020204" pitchFamily="34" charset="0"/>
              </a:rPr>
              <a:t>EXE</a:t>
            </a:r>
            <a:r>
              <a:rPr lang="zh-CN" altLang="en-US" dirty="0" smtClean="0">
                <a:solidFill>
                  <a:srgbClr val="008000"/>
                </a:solidFill>
                <a:ea typeface="黑体" panose="02010609060101010101" pitchFamily="49" charset="-122"/>
                <a:cs typeface="Arial" panose="020B0604020202020204" pitchFamily="34" charset="0"/>
              </a:rPr>
              <a:t>段检出</a:t>
            </a:r>
          </a:p>
          <a:p>
            <a:pPr>
              <a:spcBef>
                <a:spcPct val="0"/>
              </a:spcBef>
            </a:pPr>
            <a:r>
              <a:rPr lang="zh-CN" altLang="en-US" dirty="0" smtClean="0">
                <a:ea typeface="黑体" panose="02010609060101010101" pitchFamily="49" charset="-122"/>
              </a:rPr>
              <a:t>外部中断与特定指令无关，如何确定处理点？</a:t>
            </a:r>
          </a:p>
          <a:p>
            <a:pPr lvl="1">
              <a:lnSpc>
                <a:spcPct val="100000"/>
              </a:lnSpc>
              <a:spcBef>
                <a:spcPct val="0"/>
              </a:spcBef>
            </a:pPr>
            <a:r>
              <a:rPr lang="zh-CN" altLang="en-US" dirty="0" smtClean="0">
                <a:ea typeface="黑体" panose="02010609060101010101" pitchFamily="49" charset="-122"/>
              </a:rPr>
              <a:t>可在</a:t>
            </a:r>
            <a:r>
              <a:rPr lang="en-US" altLang="zh-CN" dirty="0" smtClean="0">
                <a:ea typeface="黑体" panose="02010609060101010101" pitchFamily="49" charset="-122"/>
              </a:rPr>
              <a:t>IF</a:t>
            </a:r>
            <a:r>
              <a:rPr lang="zh-CN" altLang="en-US" dirty="0" smtClean="0">
                <a:ea typeface="黑体" panose="02010609060101010101" pitchFamily="49" charset="-122"/>
              </a:rPr>
              <a:t>段或</a:t>
            </a:r>
            <a:r>
              <a:rPr lang="en-US" altLang="zh-CN" dirty="0" smtClean="0">
                <a:ea typeface="黑体" panose="02010609060101010101" pitchFamily="49" charset="-122"/>
              </a:rPr>
              <a:t>WB</a:t>
            </a:r>
            <a:r>
              <a:rPr lang="zh-CN" altLang="en-US" dirty="0" smtClean="0">
                <a:ea typeface="黑体" panose="02010609060101010101" pitchFamily="49" charset="-122"/>
              </a:rPr>
              <a:t>段中进行中断查询，需要保证当前</a:t>
            </a:r>
            <a:r>
              <a:rPr lang="en-US" altLang="zh-CN" dirty="0" smtClean="0">
                <a:ea typeface="黑体" panose="02010609060101010101" pitchFamily="49" charset="-122"/>
              </a:rPr>
              <a:t>WB</a:t>
            </a:r>
            <a:r>
              <a:rPr lang="zh-CN" altLang="en-US" dirty="0" smtClean="0">
                <a:ea typeface="黑体" panose="02010609060101010101" pitchFamily="49" charset="-122"/>
              </a:rPr>
              <a:t>段的指令能正确完成，并在有中断发生时，确保下个时钟开始执行中断服务程序</a:t>
            </a:r>
          </a:p>
          <a:p>
            <a:pPr>
              <a:spcBef>
                <a:spcPct val="0"/>
              </a:spcBef>
            </a:pPr>
            <a:r>
              <a:rPr lang="zh-CN" altLang="en-US" dirty="0" smtClean="0">
                <a:ea typeface="黑体" panose="02010609060101010101" pitchFamily="49" charset="-122"/>
              </a:rPr>
              <a:t>检测到异常时，指令已经取出多条，当前</a:t>
            </a:r>
            <a:r>
              <a:rPr lang="en-US" altLang="zh-CN" dirty="0" smtClean="0">
                <a:ea typeface="黑体" panose="02010609060101010101" pitchFamily="49" charset="-122"/>
              </a:rPr>
              <a:t>PC</a:t>
            </a:r>
            <a:r>
              <a:rPr lang="zh-CN" altLang="en-US" dirty="0" smtClean="0">
                <a:ea typeface="黑体" panose="02010609060101010101" pitchFamily="49" charset="-122"/>
              </a:rPr>
              <a:t>的值已不是断点，怎么办？</a:t>
            </a:r>
          </a:p>
          <a:p>
            <a:pPr lvl="1">
              <a:lnSpc>
                <a:spcPct val="100000"/>
              </a:lnSpc>
              <a:spcBef>
                <a:spcPct val="0"/>
              </a:spcBef>
            </a:pPr>
            <a:r>
              <a:rPr lang="zh-CN" altLang="en-US" dirty="0" smtClean="0">
                <a:ea typeface="黑体" panose="02010609060101010101" pitchFamily="49" charset="-122"/>
              </a:rPr>
              <a:t>指令地址存放在流水段</a:t>
            </a:r>
            <a:r>
              <a:rPr lang="en-US" altLang="zh-CN" dirty="0" smtClean="0">
                <a:ea typeface="黑体" panose="02010609060101010101" pitchFamily="49" charset="-122"/>
              </a:rPr>
              <a:t>R</a:t>
            </a:r>
            <a:r>
              <a:rPr lang="zh-CN" altLang="en-US" dirty="0" smtClean="0">
                <a:ea typeface="黑体" panose="02010609060101010101" pitchFamily="49" charset="-122"/>
              </a:rPr>
              <a:t>，可把这个地址送到</a:t>
            </a:r>
            <a:r>
              <a:rPr lang="en-US" altLang="zh-CN" dirty="0" smtClean="0">
                <a:ea typeface="黑体" panose="02010609060101010101" pitchFamily="49" charset="-122"/>
              </a:rPr>
              <a:t>EPC</a:t>
            </a:r>
            <a:r>
              <a:rPr lang="zh-CN" altLang="en-US" dirty="0" smtClean="0">
                <a:ea typeface="黑体" panose="02010609060101010101" pitchFamily="49" charset="-122"/>
              </a:rPr>
              <a:t>保存，以实现精确中断</a:t>
            </a:r>
          </a:p>
          <a:p>
            <a:pPr lvl="1">
              <a:lnSpc>
                <a:spcPct val="100000"/>
              </a:lnSpc>
              <a:spcBef>
                <a:spcPct val="0"/>
              </a:spcBef>
              <a:buFontTx/>
              <a:buNone/>
            </a:pPr>
            <a:r>
              <a:rPr lang="zh-CN" altLang="en-US" dirty="0" smtClean="0">
                <a:solidFill>
                  <a:srgbClr val="008000"/>
                </a:solidFill>
                <a:ea typeface="黑体" panose="02010609060101010101" pitchFamily="49" charset="-122"/>
              </a:rPr>
              <a:t>非精确中断不能提供准确的断点，而由操作系统来确定哪条指令发生了异常</a:t>
            </a:r>
            <a:endParaRPr lang="zh-CN" altLang="en-US" dirty="0" smtClean="0">
              <a:ea typeface="黑体" panose="02010609060101010101" pitchFamily="49" charset="-122"/>
            </a:endParaRPr>
          </a:p>
          <a:p>
            <a:pPr>
              <a:spcBef>
                <a:spcPct val="0"/>
              </a:spcBef>
            </a:pPr>
            <a:r>
              <a:rPr lang="zh-CN" altLang="en-US" dirty="0" smtClean="0">
                <a:ea typeface="黑体" panose="02010609060101010101" pitchFamily="49" charset="-122"/>
              </a:rPr>
              <a:t>一个时钟周期内可能有多个异常或中断，该先处理哪个？</a:t>
            </a:r>
          </a:p>
          <a:p>
            <a:pPr lvl="1">
              <a:lnSpc>
                <a:spcPct val="100000"/>
              </a:lnSpc>
              <a:spcBef>
                <a:spcPct val="0"/>
              </a:spcBef>
            </a:pPr>
            <a:r>
              <a:rPr lang="zh-CN" altLang="en-US" dirty="0" smtClean="0">
                <a:ea typeface="黑体" panose="02010609060101010101" pitchFamily="49" charset="-122"/>
              </a:rPr>
              <a:t>异常：检出异常后，其原因存到专门寄存器中并流到最后阶段处理，使</a:t>
            </a:r>
            <a:r>
              <a:rPr lang="zh-CN" altLang="en-US" dirty="0" smtClean="0">
                <a:solidFill>
                  <a:srgbClr val="CC0000"/>
                </a:solidFill>
                <a:ea typeface="黑体" panose="02010609060101010101" pitchFamily="49" charset="-122"/>
              </a:rPr>
              <a:t>前面指令的异常优先级高于后面指令</a:t>
            </a:r>
          </a:p>
          <a:p>
            <a:pPr lvl="1">
              <a:lnSpc>
                <a:spcPct val="100000"/>
              </a:lnSpc>
              <a:spcBef>
                <a:spcPct val="0"/>
              </a:spcBef>
            </a:pPr>
            <a:r>
              <a:rPr lang="zh-CN" altLang="en-US" dirty="0" smtClean="0">
                <a:ea typeface="黑体" panose="02010609060101010101" pitchFamily="49" charset="-122"/>
              </a:rPr>
              <a:t>中断：在中断查询程序或中断优先级排队电路中按顺序查询</a:t>
            </a:r>
          </a:p>
          <a:p>
            <a:pPr>
              <a:spcBef>
                <a:spcPct val="0"/>
              </a:spcBef>
            </a:pPr>
            <a:r>
              <a:rPr lang="zh-CN" altLang="en-US" dirty="0" smtClean="0">
                <a:ea typeface="黑体" panose="02010609060101010101" pitchFamily="49" charset="-122"/>
              </a:rPr>
              <a:t>系统中只有一个</a:t>
            </a:r>
            <a:r>
              <a:rPr lang="en-US" altLang="zh-CN" dirty="0" smtClean="0">
                <a:ea typeface="黑体" panose="02010609060101010101" pitchFamily="49" charset="-122"/>
              </a:rPr>
              <a:t>EPC</a:t>
            </a:r>
            <a:r>
              <a:rPr lang="zh-CN" altLang="en-US" dirty="0" smtClean="0">
                <a:ea typeface="黑体" panose="02010609060101010101" pitchFamily="49" charset="-122"/>
              </a:rPr>
              <a:t>，多个中断发生时，一个</a:t>
            </a:r>
            <a:r>
              <a:rPr lang="en-US" altLang="zh-CN" dirty="0" smtClean="0">
                <a:ea typeface="黑体" panose="02010609060101010101" pitchFamily="49" charset="-122"/>
              </a:rPr>
              <a:t>EPC</a:t>
            </a:r>
            <a:r>
              <a:rPr lang="zh-CN" altLang="en-US" dirty="0" smtClean="0">
                <a:ea typeface="黑体" panose="02010609060101010101" pitchFamily="49" charset="-122"/>
              </a:rPr>
              <a:t>不够放多个断点，怎么办？</a:t>
            </a:r>
          </a:p>
          <a:p>
            <a:pPr lvl="1">
              <a:lnSpc>
                <a:spcPct val="100000"/>
              </a:lnSpc>
              <a:spcBef>
                <a:spcPct val="0"/>
              </a:spcBef>
            </a:pPr>
            <a:r>
              <a:rPr lang="zh-CN" altLang="en-US" dirty="0" smtClean="0">
                <a:ea typeface="黑体" panose="02010609060101010101" pitchFamily="49" charset="-122"/>
              </a:rPr>
              <a:t>总是把优先级最高的送到</a:t>
            </a:r>
            <a:r>
              <a:rPr lang="en-US" altLang="zh-CN" dirty="0" smtClean="0">
                <a:ea typeface="黑体" panose="02010609060101010101" pitchFamily="49" charset="-122"/>
              </a:rPr>
              <a:t>EPC</a:t>
            </a:r>
            <a:r>
              <a:rPr lang="zh-CN" altLang="en-US" dirty="0" smtClean="0">
                <a:ea typeface="黑体" panose="02010609060101010101" pitchFamily="49" charset="-122"/>
              </a:rPr>
              <a:t>中</a:t>
            </a:r>
          </a:p>
          <a:p>
            <a:pPr>
              <a:spcBef>
                <a:spcPct val="0"/>
              </a:spcBef>
            </a:pPr>
            <a:r>
              <a:rPr lang="zh-CN" altLang="en-US" dirty="0" smtClean="0">
                <a:ea typeface="黑体" panose="02010609060101010101" pitchFamily="49" charset="-122"/>
              </a:rPr>
              <a:t>在异常处理过程中，又发生了新的异常或中断，怎么办？</a:t>
            </a:r>
          </a:p>
          <a:p>
            <a:pPr lvl="1">
              <a:lnSpc>
                <a:spcPct val="100000"/>
              </a:lnSpc>
              <a:spcBef>
                <a:spcPct val="0"/>
              </a:spcBef>
            </a:pPr>
            <a:r>
              <a:rPr lang="zh-CN" altLang="en-US" dirty="0" smtClean="0">
                <a:ea typeface="黑体" panose="02010609060101010101" pitchFamily="49" charset="-122"/>
              </a:rPr>
              <a:t>利用中断屏蔽和中断嵌套机制来处理</a:t>
            </a:r>
            <a:endParaRPr lang="zh-CN" altLang="en-US" dirty="0" smtClean="0">
              <a:solidFill>
                <a:srgbClr val="008000"/>
              </a:solidFill>
              <a:ea typeface="黑体" panose="02010609060101010101" pitchFamily="49" charset="-122"/>
            </a:endParaRPr>
          </a:p>
        </p:txBody>
      </p:sp>
      <p:sp>
        <p:nvSpPr>
          <p:cNvPr id="293893" name="Rectangle 5"/>
          <p:cNvSpPr>
            <a:spLocks noChangeArrowheads="1"/>
          </p:cNvSpPr>
          <p:nvPr/>
        </p:nvSpPr>
        <p:spPr bwMode="auto">
          <a:xfrm>
            <a:off x="2438400" y="6407150"/>
            <a:ext cx="64452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1600" b="1">
                <a:solidFill>
                  <a:schemeClr val="tx1"/>
                </a:solidFill>
                <a:latin typeface="Times New Roman" panose="02020603050405020304" pitchFamily="18" charset="0"/>
              </a:defRPr>
            </a:lvl1pPr>
            <a:lvl2pPr>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lvl="1">
              <a:lnSpc>
                <a:spcPct val="110000"/>
              </a:lnSpc>
              <a:spcBef>
                <a:spcPct val="10000"/>
              </a:spcBef>
              <a:buSzPct val="100000"/>
            </a:pPr>
            <a:r>
              <a:rPr lang="zh-CN" altLang="en-US" sz="1800" dirty="0">
                <a:solidFill>
                  <a:srgbClr val="CC0000"/>
                </a:solidFill>
                <a:latin typeface="Arial" panose="020B0604020202020204" pitchFamily="34" charset="0"/>
                <a:ea typeface="黑体" panose="02010609060101010101" pitchFamily="49" charset="-122"/>
              </a:rPr>
              <a:t>后面三个问题中有关中断的问题在</a:t>
            </a:r>
            <a:r>
              <a:rPr lang="zh-CN" altLang="en-US" sz="1800" dirty="0" smtClean="0">
                <a:solidFill>
                  <a:srgbClr val="CC0000"/>
                </a:solidFill>
                <a:latin typeface="Arial" panose="020B0604020202020204" pitchFamily="34" charset="0"/>
                <a:ea typeface="黑体" panose="02010609060101010101" pitchFamily="49" charset="-122"/>
              </a:rPr>
              <a:t>第八章</a:t>
            </a:r>
            <a:r>
              <a:rPr lang="zh-CN" altLang="en-US" sz="1800" dirty="0">
                <a:solidFill>
                  <a:srgbClr val="CC0000"/>
                </a:solidFill>
                <a:latin typeface="Arial" panose="020B0604020202020204" pitchFamily="34" charset="0"/>
                <a:ea typeface="黑体" panose="02010609060101010101" pitchFamily="49" charset="-122"/>
              </a:rPr>
              <a:t>中详细介绍！</a:t>
            </a:r>
          </a:p>
        </p:txBody>
      </p:sp>
    </p:spTree>
    <p:extLst>
      <p:ext uri="{BB962C8B-B14F-4D97-AF65-F5344CB8AC3E}">
        <p14:creationId xmlns:p14="http://schemas.microsoft.com/office/powerpoint/2010/main" val="178962250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3891">
                                            <p:txEl>
                                              <p:pRg st="1" end="1"/>
                                            </p:txEl>
                                          </p:spTgt>
                                        </p:tgtEl>
                                        <p:attrNameLst>
                                          <p:attrName>style.visibility</p:attrName>
                                        </p:attrNameLst>
                                      </p:cBhvr>
                                      <p:to>
                                        <p:strVal val="visible"/>
                                      </p:to>
                                    </p:set>
                                    <p:animEffect transition="in" filter="blinds(horizontal)">
                                      <p:cBhvr>
                                        <p:cTn id="7" dur="500"/>
                                        <p:tgtEl>
                                          <p:spTgt spid="2938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93891">
                                            <p:txEl>
                                              <p:pRg st="2" end="2"/>
                                            </p:txEl>
                                          </p:spTgt>
                                        </p:tgtEl>
                                        <p:attrNameLst>
                                          <p:attrName>style.visibility</p:attrName>
                                        </p:attrNameLst>
                                      </p:cBhvr>
                                      <p:to>
                                        <p:strVal val="visible"/>
                                      </p:to>
                                    </p:set>
                                    <p:animEffect transition="in" filter="blinds(horizontal)">
                                      <p:cBhvr>
                                        <p:cTn id="12" dur="500"/>
                                        <p:tgtEl>
                                          <p:spTgt spid="2938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93891">
                                            <p:txEl>
                                              <p:pRg st="3" end="3"/>
                                            </p:txEl>
                                          </p:spTgt>
                                        </p:tgtEl>
                                        <p:attrNameLst>
                                          <p:attrName>style.visibility</p:attrName>
                                        </p:attrNameLst>
                                      </p:cBhvr>
                                      <p:to>
                                        <p:strVal val="visible"/>
                                      </p:to>
                                    </p:set>
                                    <p:animEffect transition="in" filter="blinds(horizontal)">
                                      <p:cBhvr>
                                        <p:cTn id="17" dur="500"/>
                                        <p:tgtEl>
                                          <p:spTgt spid="29389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93891">
                                            <p:txEl>
                                              <p:pRg st="4" end="4"/>
                                            </p:txEl>
                                          </p:spTgt>
                                        </p:tgtEl>
                                        <p:attrNameLst>
                                          <p:attrName>style.visibility</p:attrName>
                                        </p:attrNameLst>
                                      </p:cBhvr>
                                      <p:to>
                                        <p:strVal val="visible"/>
                                      </p:to>
                                    </p:set>
                                    <p:animEffect transition="in" filter="blinds(horizontal)">
                                      <p:cBhvr>
                                        <p:cTn id="22" dur="500"/>
                                        <p:tgtEl>
                                          <p:spTgt spid="29389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93891">
                                            <p:txEl>
                                              <p:pRg st="5" end="5"/>
                                            </p:txEl>
                                          </p:spTgt>
                                        </p:tgtEl>
                                        <p:attrNameLst>
                                          <p:attrName>style.visibility</p:attrName>
                                        </p:attrNameLst>
                                      </p:cBhvr>
                                      <p:to>
                                        <p:strVal val="visible"/>
                                      </p:to>
                                    </p:set>
                                    <p:animEffect transition="in" filter="blinds(horizontal)">
                                      <p:cBhvr>
                                        <p:cTn id="27" dur="500"/>
                                        <p:tgtEl>
                                          <p:spTgt spid="29389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93891">
                                            <p:txEl>
                                              <p:pRg st="6" end="6"/>
                                            </p:txEl>
                                          </p:spTgt>
                                        </p:tgtEl>
                                        <p:attrNameLst>
                                          <p:attrName>style.visibility</p:attrName>
                                        </p:attrNameLst>
                                      </p:cBhvr>
                                      <p:to>
                                        <p:strVal val="visible"/>
                                      </p:to>
                                    </p:set>
                                    <p:animEffect transition="in" filter="blinds(horizontal)">
                                      <p:cBhvr>
                                        <p:cTn id="32" dur="500"/>
                                        <p:tgtEl>
                                          <p:spTgt spid="293891">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93891">
                                            <p:txEl>
                                              <p:pRg st="7" end="7"/>
                                            </p:txEl>
                                          </p:spTgt>
                                        </p:tgtEl>
                                        <p:attrNameLst>
                                          <p:attrName>style.visibility</p:attrName>
                                        </p:attrNameLst>
                                      </p:cBhvr>
                                      <p:to>
                                        <p:strVal val="visible"/>
                                      </p:to>
                                    </p:set>
                                    <p:animEffect transition="in" filter="blinds(horizontal)">
                                      <p:cBhvr>
                                        <p:cTn id="37" dur="500"/>
                                        <p:tgtEl>
                                          <p:spTgt spid="293891">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93891">
                                            <p:txEl>
                                              <p:pRg st="8" end="8"/>
                                            </p:txEl>
                                          </p:spTgt>
                                        </p:tgtEl>
                                        <p:attrNameLst>
                                          <p:attrName>style.visibility</p:attrName>
                                        </p:attrNameLst>
                                      </p:cBhvr>
                                      <p:to>
                                        <p:strVal val="visible"/>
                                      </p:to>
                                    </p:set>
                                    <p:animEffect transition="in" filter="blinds(horizontal)">
                                      <p:cBhvr>
                                        <p:cTn id="42" dur="500"/>
                                        <p:tgtEl>
                                          <p:spTgt spid="293891">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93891">
                                            <p:txEl>
                                              <p:pRg st="9" end="9"/>
                                            </p:txEl>
                                          </p:spTgt>
                                        </p:tgtEl>
                                        <p:attrNameLst>
                                          <p:attrName>style.visibility</p:attrName>
                                        </p:attrNameLst>
                                      </p:cBhvr>
                                      <p:to>
                                        <p:strVal val="visible"/>
                                      </p:to>
                                    </p:set>
                                    <p:animEffect transition="in" filter="blinds(horizontal)">
                                      <p:cBhvr>
                                        <p:cTn id="47" dur="500"/>
                                        <p:tgtEl>
                                          <p:spTgt spid="293891">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93891">
                                            <p:txEl>
                                              <p:pRg st="10" end="10"/>
                                            </p:txEl>
                                          </p:spTgt>
                                        </p:tgtEl>
                                        <p:attrNameLst>
                                          <p:attrName>style.visibility</p:attrName>
                                        </p:attrNameLst>
                                      </p:cBhvr>
                                      <p:to>
                                        <p:strVal val="visible"/>
                                      </p:to>
                                    </p:set>
                                    <p:animEffect transition="in" filter="blinds(horizontal)">
                                      <p:cBhvr>
                                        <p:cTn id="52" dur="500"/>
                                        <p:tgtEl>
                                          <p:spTgt spid="293891">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293891">
                                            <p:txEl>
                                              <p:pRg st="11" end="11"/>
                                            </p:txEl>
                                          </p:spTgt>
                                        </p:tgtEl>
                                        <p:attrNameLst>
                                          <p:attrName>style.visibility</p:attrName>
                                        </p:attrNameLst>
                                      </p:cBhvr>
                                      <p:to>
                                        <p:strVal val="visible"/>
                                      </p:to>
                                    </p:set>
                                    <p:animEffect transition="in" filter="blinds(horizontal)">
                                      <p:cBhvr>
                                        <p:cTn id="57" dur="500"/>
                                        <p:tgtEl>
                                          <p:spTgt spid="293891">
                                            <p:txEl>
                                              <p:pRg st="11" end="1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293891">
                                            <p:txEl>
                                              <p:pRg st="12" end="12"/>
                                            </p:txEl>
                                          </p:spTgt>
                                        </p:tgtEl>
                                        <p:attrNameLst>
                                          <p:attrName>style.visibility</p:attrName>
                                        </p:attrNameLst>
                                      </p:cBhvr>
                                      <p:to>
                                        <p:strVal val="visible"/>
                                      </p:to>
                                    </p:set>
                                    <p:animEffect transition="in" filter="blinds(horizontal)">
                                      <p:cBhvr>
                                        <p:cTn id="62" dur="500"/>
                                        <p:tgtEl>
                                          <p:spTgt spid="293891">
                                            <p:txEl>
                                              <p:pRg st="12" end="12"/>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293891">
                                            <p:txEl>
                                              <p:pRg st="13" end="13"/>
                                            </p:txEl>
                                          </p:spTgt>
                                        </p:tgtEl>
                                        <p:attrNameLst>
                                          <p:attrName>style.visibility</p:attrName>
                                        </p:attrNameLst>
                                      </p:cBhvr>
                                      <p:to>
                                        <p:strVal val="visible"/>
                                      </p:to>
                                    </p:set>
                                    <p:animEffect transition="in" filter="blinds(horizontal)">
                                      <p:cBhvr>
                                        <p:cTn id="67" dur="500"/>
                                        <p:tgtEl>
                                          <p:spTgt spid="293891">
                                            <p:txEl>
                                              <p:pRg st="13" end="13"/>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293891">
                                            <p:txEl>
                                              <p:pRg st="14" end="14"/>
                                            </p:txEl>
                                          </p:spTgt>
                                        </p:tgtEl>
                                        <p:attrNameLst>
                                          <p:attrName>style.visibility</p:attrName>
                                        </p:attrNameLst>
                                      </p:cBhvr>
                                      <p:to>
                                        <p:strVal val="visible"/>
                                      </p:to>
                                    </p:set>
                                    <p:animEffect transition="in" filter="blinds(horizontal)">
                                      <p:cBhvr>
                                        <p:cTn id="72" dur="500"/>
                                        <p:tgtEl>
                                          <p:spTgt spid="293891">
                                            <p:txEl>
                                              <p:pRg st="14" end="14"/>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293891">
                                            <p:txEl>
                                              <p:pRg st="15" end="15"/>
                                            </p:txEl>
                                          </p:spTgt>
                                        </p:tgtEl>
                                        <p:attrNameLst>
                                          <p:attrName>style.visibility</p:attrName>
                                        </p:attrNameLst>
                                      </p:cBhvr>
                                      <p:to>
                                        <p:strVal val="visible"/>
                                      </p:to>
                                    </p:set>
                                    <p:animEffect transition="in" filter="blinds(horizontal)">
                                      <p:cBhvr>
                                        <p:cTn id="77" dur="500"/>
                                        <p:tgtEl>
                                          <p:spTgt spid="293891">
                                            <p:txEl>
                                              <p:pRg st="15" end="15"/>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nodeType="clickEffect">
                                  <p:stCondLst>
                                    <p:cond delay="0"/>
                                  </p:stCondLst>
                                  <p:childTnLst>
                                    <p:set>
                                      <p:cBhvr>
                                        <p:cTn id="81" dur="1" fill="hold">
                                          <p:stCondLst>
                                            <p:cond delay="0"/>
                                          </p:stCondLst>
                                        </p:cTn>
                                        <p:tgtEl>
                                          <p:spTgt spid="293891">
                                            <p:txEl>
                                              <p:pRg st="16" end="16"/>
                                            </p:txEl>
                                          </p:spTgt>
                                        </p:tgtEl>
                                        <p:attrNameLst>
                                          <p:attrName>style.visibility</p:attrName>
                                        </p:attrNameLst>
                                      </p:cBhvr>
                                      <p:to>
                                        <p:strVal val="visible"/>
                                      </p:to>
                                    </p:set>
                                    <p:animEffect transition="in" filter="blinds(horizontal)">
                                      <p:cBhvr>
                                        <p:cTn id="82" dur="500"/>
                                        <p:tgtEl>
                                          <p:spTgt spid="293891">
                                            <p:txEl>
                                              <p:pRg st="16" end="16"/>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nodeType="clickEffect">
                                  <p:stCondLst>
                                    <p:cond delay="0"/>
                                  </p:stCondLst>
                                  <p:childTnLst>
                                    <p:set>
                                      <p:cBhvr>
                                        <p:cTn id="86" dur="1" fill="hold">
                                          <p:stCondLst>
                                            <p:cond delay="0"/>
                                          </p:stCondLst>
                                        </p:cTn>
                                        <p:tgtEl>
                                          <p:spTgt spid="293891">
                                            <p:txEl>
                                              <p:pRg st="17" end="17"/>
                                            </p:txEl>
                                          </p:spTgt>
                                        </p:tgtEl>
                                        <p:attrNameLst>
                                          <p:attrName>style.visibility</p:attrName>
                                        </p:attrNameLst>
                                      </p:cBhvr>
                                      <p:to>
                                        <p:strVal val="visible"/>
                                      </p:to>
                                    </p:set>
                                    <p:animEffect transition="in" filter="blinds(horizontal)">
                                      <p:cBhvr>
                                        <p:cTn id="87" dur="500"/>
                                        <p:tgtEl>
                                          <p:spTgt spid="293891">
                                            <p:txEl>
                                              <p:pRg st="17" end="17"/>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nodeType="clickEffect">
                                  <p:stCondLst>
                                    <p:cond delay="0"/>
                                  </p:stCondLst>
                                  <p:childTnLst>
                                    <p:set>
                                      <p:cBhvr>
                                        <p:cTn id="91" dur="1" fill="hold">
                                          <p:stCondLst>
                                            <p:cond delay="0"/>
                                          </p:stCondLst>
                                        </p:cTn>
                                        <p:tgtEl>
                                          <p:spTgt spid="293891">
                                            <p:txEl>
                                              <p:pRg st="18" end="18"/>
                                            </p:txEl>
                                          </p:spTgt>
                                        </p:tgtEl>
                                        <p:attrNameLst>
                                          <p:attrName>style.visibility</p:attrName>
                                        </p:attrNameLst>
                                      </p:cBhvr>
                                      <p:to>
                                        <p:strVal val="visible"/>
                                      </p:to>
                                    </p:set>
                                    <p:animEffect transition="in" filter="blinds(horizontal)">
                                      <p:cBhvr>
                                        <p:cTn id="92" dur="500"/>
                                        <p:tgtEl>
                                          <p:spTgt spid="293891">
                                            <p:txEl>
                                              <p:pRg st="18" end="18"/>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nodeType="clickEffect">
                                  <p:stCondLst>
                                    <p:cond delay="0"/>
                                  </p:stCondLst>
                                  <p:childTnLst>
                                    <p:set>
                                      <p:cBhvr>
                                        <p:cTn id="96" dur="1" fill="hold">
                                          <p:stCondLst>
                                            <p:cond delay="0"/>
                                          </p:stCondLst>
                                        </p:cTn>
                                        <p:tgtEl>
                                          <p:spTgt spid="293891">
                                            <p:txEl>
                                              <p:pRg st="19" end="19"/>
                                            </p:txEl>
                                          </p:spTgt>
                                        </p:tgtEl>
                                        <p:attrNameLst>
                                          <p:attrName>style.visibility</p:attrName>
                                        </p:attrNameLst>
                                      </p:cBhvr>
                                      <p:to>
                                        <p:strVal val="visible"/>
                                      </p:to>
                                    </p:set>
                                    <p:animEffect transition="in" filter="blinds(horizontal)">
                                      <p:cBhvr>
                                        <p:cTn id="97" dur="500"/>
                                        <p:tgtEl>
                                          <p:spTgt spid="293891">
                                            <p:txEl>
                                              <p:pRg st="19" end="19"/>
                                            </p:txEl>
                                          </p:spTgt>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293893"/>
                                        </p:tgtEl>
                                        <p:attrNameLst>
                                          <p:attrName>style.visibility</p:attrName>
                                        </p:attrNameLst>
                                      </p:cBhvr>
                                      <p:to>
                                        <p:strVal val="visible"/>
                                      </p:to>
                                    </p:set>
                                    <p:animEffect transition="in" filter="blinds(horizontal)">
                                      <p:cBhvr>
                                        <p:cTn id="102" dur="500"/>
                                        <p:tgtEl>
                                          <p:spTgt spid="293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0100" y="228600"/>
            <a:ext cx="6862763" cy="372603"/>
          </a:xfrm>
        </p:spPr>
        <p:txBody>
          <a:bodyPr/>
          <a:lstStyle/>
          <a:p>
            <a:r>
              <a:rPr lang="zh-CN" altLang="en-US" dirty="0">
                <a:latin typeface="黑体" panose="02010609060101010101" pitchFamily="49" charset="-122"/>
                <a:ea typeface="黑体" panose="02010609060101010101" pitchFamily="49" charset="-122"/>
              </a:rPr>
              <a:t>三种处理器实现方式的比较</a:t>
            </a:r>
          </a:p>
        </p:txBody>
      </p:sp>
      <p:sp>
        <p:nvSpPr>
          <p:cNvPr id="5" name="Rectangle 3"/>
          <p:cNvSpPr txBox="1">
            <a:spLocks noChangeArrowheads="1"/>
          </p:cNvSpPr>
          <p:nvPr/>
        </p:nvSpPr>
        <p:spPr bwMode="auto">
          <a:xfrm>
            <a:off x="220663" y="736504"/>
            <a:ext cx="8923337" cy="5080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0000"/>
              </a:spcBef>
              <a:spcAft>
                <a:spcPct val="0"/>
              </a:spcAft>
              <a:buSzPct val="100000"/>
              <a:buFont typeface="Times New Roman" panose="02020603050405020304" pitchFamily="18" charset="0"/>
              <a:buChar char="°"/>
              <a:defRPr b="1" kern="1200">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lnSpc>
                <a:spcPct val="85000"/>
              </a:lnSpc>
              <a:spcBef>
                <a:spcPct val="40000"/>
              </a:spcBef>
              <a:spcAft>
                <a:spcPct val="0"/>
              </a:spcAft>
              <a:buSzPct val="100000"/>
              <a:buChar char="-"/>
              <a:defRPr b="1" kern="1200">
                <a:solidFill>
                  <a:srgbClr val="990000"/>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35000"/>
              </a:spcBef>
            </a:pPr>
            <a:r>
              <a:rPr lang="zh-CN" altLang="en-US" sz="1900" dirty="0" smtClean="0">
                <a:ea typeface="黑体" panose="02010609060101010101" pitchFamily="49" charset="-122"/>
              </a:rPr>
              <a:t>单周期、多周期、流水线三种方式的执行时间比较。</a:t>
            </a:r>
          </a:p>
          <a:p>
            <a:pPr>
              <a:spcBef>
                <a:spcPct val="35000"/>
              </a:spcBef>
              <a:buFont typeface="Wingdings" panose="05000000000000000000" pitchFamily="2" charset="2"/>
              <a:buChar char="p"/>
            </a:pPr>
            <a:r>
              <a:rPr lang="zh-CN" altLang="en-US" sz="1900" dirty="0" smtClean="0">
                <a:solidFill>
                  <a:schemeClr val="accent2"/>
                </a:solidFill>
                <a:ea typeface="黑体" panose="02010609060101010101" pitchFamily="49" charset="-122"/>
              </a:rPr>
              <a:t>假设各主要功能单元的操作时间为：</a:t>
            </a:r>
          </a:p>
          <a:p>
            <a:pPr>
              <a:spcBef>
                <a:spcPct val="35000"/>
              </a:spcBef>
              <a:buFontTx/>
              <a:buChar char="•"/>
            </a:pPr>
            <a:r>
              <a:rPr lang="zh-CN" altLang="en-US" sz="1900" dirty="0" smtClean="0">
                <a:solidFill>
                  <a:srgbClr val="008000"/>
                </a:solidFill>
                <a:ea typeface="黑体" panose="02010609060101010101" pitchFamily="49" charset="-122"/>
              </a:rPr>
              <a:t>存储单元：</a:t>
            </a:r>
            <a:r>
              <a:rPr lang="en-US" altLang="zh-CN" sz="1900" dirty="0" smtClean="0">
                <a:solidFill>
                  <a:srgbClr val="008000"/>
                </a:solidFill>
                <a:ea typeface="黑体" panose="02010609060101010101" pitchFamily="49" charset="-122"/>
              </a:rPr>
              <a:t>200ps</a:t>
            </a:r>
          </a:p>
          <a:p>
            <a:pPr>
              <a:spcBef>
                <a:spcPct val="35000"/>
              </a:spcBef>
              <a:buFontTx/>
              <a:buChar char="•"/>
            </a:pPr>
            <a:r>
              <a:rPr lang="en-US" altLang="zh-CN" sz="1900" dirty="0" smtClean="0">
                <a:solidFill>
                  <a:srgbClr val="008000"/>
                </a:solidFill>
                <a:ea typeface="黑体" panose="02010609060101010101" pitchFamily="49" charset="-122"/>
              </a:rPr>
              <a:t>ALU</a:t>
            </a:r>
            <a:r>
              <a:rPr lang="zh-CN" altLang="en-US" sz="1900" dirty="0" smtClean="0">
                <a:solidFill>
                  <a:srgbClr val="008000"/>
                </a:solidFill>
                <a:ea typeface="黑体" panose="02010609060101010101" pitchFamily="49" charset="-122"/>
              </a:rPr>
              <a:t>和加法器：</a:t>
            </a:r>
            <a:r>
              <a:rPr lang="en-US" altLang="zh-CN" sz="1900" dirty="0" smtClean="0">
                <a:solidFill>
                  <a:srgbClr val="008000"/>
                </a:solidFill>
                <a:ea typeface="黑体" panose="02010609060101010101" pitchFamily="49" charset="-122"/>
              </a:rPr>
              <a:t>100ps</a:t>
            </a:r>
          </a:p>
          <a:p>
            <a:pPr>
              <a:spcBef>
                <a:spcPct val="35000"/>
              </a:spcBef>
              <a:buFontTx/>
              <a:buChar char="•"/>
            </a:pPr>
            <a:r>
              <a:rPr lang="zh-CN" altLang="en-US" sz="1900" dirty="0" smtClean="0">
                <a:solidFill>
                  <a:srgbClr val="008000"/>
                </a:solidFill>
                <a:ea typeface="黑体" panose="02010609060101010101" pitchFamily="49" charset="-122"/>
              </a:rPr>
              <a:t>寄存器堆（读 </a:t>
            </a:r>
            <a:r>
              <a:rPr lang="en-US" altLang="zh-CN" sz="1900" dirty="0" smtClean="0">
                <a:solidFill>
                  <a:srgbClr val="008000"/>
                </a:solidFill>
                <a:ea typeface="黑体" panose="02010609060101010101" pitchFamily="49" charset="-122"/>
              </a:rPr>
              <a:t>/ </a:t>
            </a:r>
            <a:r>
              <a:rPr lang="zh-CN" altLang="en-US" sz="1900" dirty="0" smtClean="0">
                <a:solidFill>
                  <a:srgbClr val="008000"/>
                </a:solidFill>
                <a:ea typeface="黑体" panose="02010609060101010101" pitchFamily="49" charset="-122"/>
              </a:rPr>
              <a:t>写）：</a:t>
            </a:r>
            <a:r>
              <a:rPr lang="en-US" altLang="zh-CN" sz="1900" dirty="0" smtClean="0">
                <a:solidFill>
                  <a:srgbClr val="008000"/>
                </a:solidFill>
                <a:ea typeface="黑体" panose="02010609060101010101" pitchFamily="49" charset="-122"/>
              </a:rPr>
              <a:t>50ps</a:t>
            </a:r>
          </a:p>
          <a:p>
            <a:pPr>
              <a:spcBef>
                <a:spcPct val="35000"/>
              </a:spcBef>
              <a:buFontTx/>
              <a:buChar char="•"/>
            </a:pPr>
            <a:r>
              <a:rPr lang="zh-CN" altLang="en-US" sz="1900" dirty="0" smtClean="0">
                <a:solidFill>
                  <a:srgbClr val="008000"/>
                </a:solidFill>
                <a:ea typeface="黑体" panose="02010609060101010101" pitchFamily="49" charset="-122"/>
              </a:rPr>
              <a:t>假设</a:t>
            </a:r>
            <a:r>
              <a:rPr lang="en-US" altLang="zh-CN" sz="1900" dirty="0" smtClean="0">
                <a:solidFill>
                  <a:srgbClr val="008000"/>
                </a:solidFill>
                <a:ea typeface="黑体" panose="02010609060101010101" pitchFamily="49" charset="-122"/>
              </a:rPr>
              <a:t>MUX</a:t>
            </a:r>
            <a:r>
              <a:rPr lang="zh-CN" altLang="en-US" sz="1900" dirty="0" smtClean="0">
                <a:solidFill>
                  <a:srgbClr val="008000"/>
                </a:solidFill>
                <a:ea typeface="黑体" panose="02010609060101010101" pitchFamily="49" charset="-122"/>
              </a:rPr>
              <a:t>、控制单元、</a:t>
            </a:r>
            <a:r>
              <a:rPr lang="en-US" altLang="zh-CN" sz="1900" dirty="0" smtClean="0">
                <a:solidFill>
                  <a:srgbClr val="008000"/>
                </a:solidFill>
                <a:ea typeface="黑体" panose="02010609060101010101" pitchFamily="49" charset="-122"/>
              </a:rPr>
              <a:t>PC</a:t>
            </a:r>
            <a:r>
              <a:rPr lang="zh-CN" altLang="en-US" sz="1900" dirty="0" smtClean="0">
                <a:solidFill>
                  <a:srgbClr val="008000"/>
                </a:solidFill>
                <a:ea typeface="黑体" panose="02010609060101010101" pitchFamily="49" charset="-122"/>
              </a:rPr>
              <a:t>、扩展器和传输线路都没有延迟。</a:t>
            </a:r>
            <a:endParaRPr lang="en-US" altLang="zh-CN" sz="1900" dirty="0" smtClean="0">
              <a:solidFill>
                <a:srgbClr val="008000"/>
              </a:solidFill>
              <a:ea typeface="黑体" panose="02010609060101010101" pitchFamily="49" charset="-122"/>
            </a:endParaRPr>
          </a:p>
          <a:p>
            <a:pPr>
              <a:spcBef>
                <a:spcPct val="35000"/>
              </a:spcBef>
              <a:buFont typeface="Wingdings" panose="05000000000000000000" pitchFamily="2" charset="2"/>
              <a:buChar char="p"/>
            </a:pPr>
            <a:r>
              <a:rPr lang="zh-CN" altLang="en-US" sz="1900" dirty="0" smtClean="0">
                <a:solidFill>
                  <a:schemeClr val="accent2"/>
                </a:solidFill>
                <a:ea typeface="黑体" panose="02010609060101010101" pitchFamily="49" charset="-122"/>
              </a:rPr>
              <a:t>程序中各类指令占比为：</a:t>
            </a:r>
            <a:r>
              <a:rPr lang="en-US" altLang="zh-CN" sz="1900" dirty="0" smtClean="0">
                <a:solidFill>
                  <a:schemeClr val="accent2"/>
                </a:solidFill>
                <a:ea typeface="黑体" panose="02010609060101010101" pitchFamily="49" charset="-122"/>
              </a:rPr>
              <a:t>25%</a:t>
            </a:r>
            <a:r>
              <a:rPr lang="zh-CN" altLang="en-US" sz="1900" dirty="0" smtClean="0">
                <a:solidFill>
                  <a:schemeClr val="accent2"/>
                </a:solidFill>
                <a:ea typeface="黑体" panose="02010609060101010101" pitchFamily="49" charset="-122"/>
              </a:rPr>
              <a:t>取数、</a:t>
            </a:r>
            <a:r>
              <a:rPr lang="en-US" altLang="zh-CN" sz="1900" dirty="0" smtClean="0">
                <a:solidFill>
                  <a:schemeClr val="accent2"/>
                </a:solidFill>
                <a:ea typeface="黑体" panose="02010609060101010101" pitchFamily="49" charset="-122"/>
              </a:rPr>
              <a:t>10%</a:t>
            </a:r>
            <a:r>
              <a:rPr lang="zh-CN" altLang="en-US" sz="1900" dirty="0" smtClean="0">
                <a:solidFill>
                  <a:schemeClr val="accent2"/>
                </a:solidFill>
                <a:ea typeface="黑体" panose="02010609060101010101" pitchFamily="49" charset="-122"/>
              </a:rPr>
              <a:t>存数、</a:t>
            </a:r>
            <a:r>
              <a:rPr lang="en-US" altLang="zh-CN" sz="1900" dirty="0" smtClean="0">
                <a:solidFill>
                  <a:schemeClr val="accent2"/>
                </a:solidFill>
                <a:ea typeface="黑体" panose="02010609060101010101" pitchFamily="49" charset="-122"/>
              </a:rPr>
              <a:t>52%ALU</a:t>
            </a:r>
            <a:r>
              <a:rPr lang="zh-CN" altLang="en-US" sz="1900" dirty="0" smtClean="0">
                <a:solidFill>
                  <a:schemeClr val="accent2"/>
                </a:solidFill>
                <a:ea typeface="黑体" panose="02010609060101010101" pitchFamily="49" charset="-122"/>
              </a:rPr>
              <a:t>、</a:t>
            </a:r>
            <a:r>
              <a:rPr lang="en-US" altLang="zh-CN" sz="1900" dirty="0" smtClean="0">
                <a:solidFill>
                  <a:schemeClr val="accent2"/>
                </a:solidFill>
                <a:ea typeface="黑体" panose="02010609060101010101" pitchFamily="49" charset="-122"/>
              </a:rPr>
              <a:t>11%</a:t>
            </a:r>
            <a:r>
              <a:rPr lang="zh-CN" altLang="en-US" sz="1900" dirty="0" smtClean="0">
                <a:solidFill>
                  <a:schemeClr val="accent2"/>
                </a:solidFill>
                <a:ea typeface="黑体" panose="02010609060101010101" pitchFamily="49" charset="-122"/>
              </a:rPr>
              <a:t>分支、</a:t>
            </a:r>
            <a:r>
              <a:rPr lang="en-US" altLang="zh-CN" sz="1900" dirty="0" smtClean="0">
                <a:solidFill>
                  <a:schemeClr val="accent2"/>
                </a:solidFill>
                <a:ea typeface="黑体" panose="02010609060101010101" pitchFamily="49" charset="-122"/>
              </a:rPr>
              <a:t>2%</a:t>
            </a:r>
            <a:r>
              <a:rPr lang="zh-CN" altLang="en-US" sz="1900" dirty="0" smtClean="0">
                <a:solidFill>
                  <a:schemeClr val="accent2"/>
                </a:solidFill>
                <a:ea typeface="黑体" panose="02010609060101010101" pitchFamily="49" charset="-122"/>
              </a:rPr>
              <a:t>跳转</a:t>
            </a:r>
            <a:endParaRPr lang="en-US" altLang="zh-CN" sz="1900" dirty="0" smtClean="0">
              <a:solidFill>
                <a:schemeClr val="accent2"/>
              </a:solidFill>
              <a:ea typeface="黑体" panose="02010609060101010101" pitchFamily="49" charset="-122"/>
            </a:endParaRPr>
          </a:p>
          <a:p>
            <a:pPr>
              <a:spcBef>
                <a:spcPct val="35000"/>
              </a:spcBef>
              <a:buFont typeface="Times New Roman" panose="02020603050405020304" pitchFamily="18" charset="0"/>
              <a:buNone/>
            </a:pPr>
            <a:r>
              <a:rPr lang="zh-CN" altLang="en-US" sz="1900" dirty="0" smtClean="0">
                <a:solidFill>
                  <a:schemeClr val="accent2"/>
                </a:solidFill>
                <a:ea typeface="黑体" panose="02010609060101010101" pitchFamily="49" charset="-122"/>
              </a:rPr>
              <a:t>下面实现方式中，哪个更快？快多少？</a:t>
            </a:r>
          </a:p>
          <a:p>
            <a:pPr>
              <a:spcBef>
                <a:spcPct val="35000"/>
              </a:spcBef>
              <a:buFont typeface="Times New Roman" panose="02020603050405020304" pitchFamily="18" charset="0"/>
              <a:buNone/>
            </a:pPr>
            <a:r>
              <a:rPr lang="zh-CN" altLang="en-US" sz="1900" dirty="0" smtClean="0">
                <a:solidFill>
                  <a:srgbClr val="008000"/>
                </a:solidFill>
                <a:ea typeface="黑体" panose="02010609060101010101" pitchFamily="49" charset="-122"/>
              </a:rPr>
              <a:t>（</a:t>
            </a:r>
            <a:r>
              <a:rPr lang="en-US" altLang="zh-CN" sz="1900" dirty="0" smtClean="0">
                <a:solidFill>
                  <a:srgbClr val="008000"/>
                </a:solidFill>
                <a:ea typeface="黑体" panose="02010609060101010101" pitchFamily="49" charset="-122"/>
              </a:rPr>
              <a:t>1</a:t>
            </a:r>
            <a:r>
              <a:rPr lang="zh-CN" altLang="en-US" sz="1900" dirty="0" smtClean="0">
                <a:solidFill>
                  <a:srgbClr val="008000"/>
                </a:solidFill>
                <a:ea typeface="黑体" panose="02010609060101010101" pitchFamily="49" charset="-122"/>
              </a:rPr>
              <a:t>）单周期：每条指令在一个固定长度的时钟周期内完成</a:t>
            </a:r>
          </a:p>
          <a:p>
            <a:pPr>
              <a:spcBef>
                <a:spcPct val="35000"/>
              </a:spcBef>
              <a:buFont typeface="Times New Roman" panose="02020603050405020304" pitchFamily="18" charset="0"/>
              <a:buNone/>
            </a:pPr>
            <a:r>
              <a:rPr lang="zh-CN" altLang="en-US" sz="1900" dirty="0" smtClean="0">
                <a:solidFill>
                  <a:srgbClr val="008000"/>
                </a:solidFill>
                <a:ea typeface="黑体" panose="02010609060101010101" pitchFamily="49" charset="-122"/>
              </a:rPr>
              <a:t>（</a:t>
            </a:r>
            <a:r>
              <a:rPr lang="en-US" altLang="zh-CN" sz="1900" dirty="0" smtClean="0">
                <a:solidFill>
                  <a:srgbClr val="008000"/>
                </a:solidFill>
                <a:ea typeface="黑体" panose="02010609060101010101" pitchFamily="49" charset="-122"/>
              </a:rPr>
              <a:t>2</a:t>
            </a:r>
            <a:r>
              <a:rPr lang="zh-CN" altLang="en-US" sz="1900" dirty="0" smtClean="0">
                <a:solidFill>
                  <a:srgbClr val="008000"/>
                </a:solidFill>
                <a:ea typeface="黑体" panose="02010609060101010101" pitchFamily="49" charset="-122"/>
              </a:rPr>
              <a:t>）多周期：每类指令时钟数为取数</a:t>
            </a:r>
            <a:r>
              <a:rPr lang="en-US" altLang="zh-CN" sz="1900" dirty="0" smtClean="0">
                <a:solidFill>
                  <a:srgbClr val="008000"/>
                </a:solidFill>
                <a:ea typeface="黑体" panose="02010609060101010101" pitchFamily="49" charset="-122"/>
              </a:rPr>
              <a:t>-5</a:t>
            </a:r>
            <a:r>
              <a:rPr lang="zh-CN" altLang="en-US" sz="1900" dirty="0" smtClean="0">
                <a:solidFill>
                  <a:srgbClr val="008000"/>
                </a:solidFill>
                <a:ea typeface="黑体" panose="02010609060101010101" pitchFamily="49" charset="-122"/>
              </a:rPr>
              <a:t>，存数</a:t>
            </a:r>
            <a:r>
              <a:rPr lang="en-US" altLang="zh-CN" sz="1900" dirty="0" smtClean="0">
                <a:solidFill>
                  <a:srgbClr val="008000"/>
                </a:solidFill>
                <a:ea typeface="黑体" panose="02010609060101010101" pitchFamily="49" charset="-122"/>
              </a:rPr>
              <a:t>-4</a:t>
            </a:r>
            <a:r>
              <a:rPr lang="zh-CN" altLang="en-US" sz="1900" dirty="0" smtClean="0">
                <a:solidFill>
                  <a:srgbClr val="008000"/>
                </a:solidFill>
                <a:ea typeface="黑体" panose="02010609060101010101" pitchFamily="49" charset="-122"/>
              </a:rPr>
              <a:t>，</a:t>
            </a:r>
            <a:r>
              <a:rPr lang="en-US" altLang="zh-CN" sz="1900" dirty="0" smtClean="0">
                <a:solidFill>
                  <a:srgbClr val="008000"/>
                </a:solidFill>
                <a:ea typeface="黑体" panose="02010609060101010101" pitchFamily="49" charset="-122"/>
              </a:rPr>
              <a:t>ALU-4</a:t>
            </a:r>
            <a:r>
              <a:rPr lang="zh-CN" altLang="en-US" sz="1900" dirty="0" smtClean="0">
                <a:solidFill>
                  <a:srgbClr val="008000"/>
                </a:solidFill>
                <a:ea typeface="黑体" panose="02010609060101010101" pitchFamily="49" charset="-122"/>
              </a:rPr>
              <a:t>，分支</a:t>
            </a:r>
            <a:r>
              <a:rPr lang="en-US" altLang="zh-CN" sz="1900" dirty="0" smtClean="0">
                <a:solidFill>
                  <a:srgbClr val="008000"/>
                </a:solidFill>
                <a:ea typeface="黑体" panose="02010609060101010101" pitchFamily="49" charset="-122"/>
              </a:rPr>
              <a:t>-3</a:t>
            </a:r>
            <a:r>
              <a:rPr lang="zh-CN" altLang="en-US" sz="1900" dirty="0" smtClean="0">
                <a:solidFill>
                  <a:srgbClr val="008000"/>
                </a:solidFill>
                <a:ea typeface="黑体" panose="02010609060101010101" pitchFamily="49" charset="-122"/>
              </a:rPr>
              <a:t>，跳转</a:t>
            </a:r>
            <a:r>
              <a:rPr lang="en-US" altLang="zh-CN" sz="1900" dirty="0" smtClean="0">
                <a:solidFill>
                  <a:srgbClr val="008000"/>
                </a:solidFill>
                <a:ea typeface="黑体" panose="02010609060101010101" pitchFamily="49" charset="-122"/>
              </a:rPr>
              <a:t>-3</a:t>
            </a:r>
          </a:p>
          <a:p>
            <a:pPr>
              <a:spcBef>
                <a:spcPct val="35000"/>
              </a:spcBef>
              <a:buFont typeface="Times New Roman" panose="02020603050405020304" pitchFamily="18" charset="0"/>
              <a:buNone/>
            </a:pPr>
            <a:r>
              <a:rPr lang="zh-CN" altLang="en-US" sz="1900" dirty="0" smtClean="0">
                <a:solidFill>
                  <a:srgbClr val="008000"/>
                </a:solidFill>
                <a:ea typeface="黑体" panose="02010609060101010101" pitchFamily="49" charset="-122"/>
              </a:rPr>
              <a:t>（</a:t>
            </a:r>
            <a:r>
              <a:rPr lang="en-US" altLang="zh-CN" sz="1900" dirty="0" smtClean="0">
                <a:solidFill>
                  <a:srgbClr val="008000"/>
                </a:solidFill>
                <a:ea typeface="黑体" panose="02010609060101010101" pitchFamily="49" charset="-122"/>
              </a:rPr>
              <a:t>3</a:t>
            </a:r>
            <a:r>
              <a:rPr lang="zh-CN" altLang="en-US" sz="1900" dirty="0" smtClean="0">
                <a:solidFill>
                  <a:srgbClr val="008000"/>
                </a:solidFill>
                <a:ea typeface="黑体" panose="02010609060101010101" pitchFamily="49" charset="-122"/>
              </a:rPr>
              <a:t>）流水线：每条指令分取指令、取数</a:t>
            </a:r>
            <a:r>
              <a:rPr lang="en-US" altLang="zh-CN" sz="1900" dirty="0" smtClean="0">
                <a:solidFill>
                  <a:srgbClr val="008000"/>
                </a:solidFill>
                <a:ea typeface="黑体" panose="02010609060101010101" pitchFamily="49" charset="-122"/>
              </a:rPr>
              <a:t>/</a:t>
            </a:r>
            <a:r>
              <a:rPr lang="zh-CN" altLang="en-US" sz="1900" dirty="0" smtClean="0">
                <a:solidFill>
                  <a:srgbClr val="008000"/>
                </a:solidFill>
                <a:ea typeface="黑体" panose="02010609060101010101" pitchFamily="49" charset="-122"/>
              </a:rPr>
              <a:t>译码、执行、存储器存取、写回五阶段</a:t>
            </a:r>
          </a:p>
          <a:p>
            <a:pPr>
              <a:spcBef>
                <a:spcPct val="35000"/>
              </a:spcBef>
              <a:buFont typeface="Times New Roman" panose="02020603050405020304" pitchFamily="18" charset="0"/>
              <a:buNone/>
            </a:pPr>
            <a:r>
              <a:rPr lang="en-US" altLang="zh-CN" sz="1900" dirty="0" smtClean="0">
                <a:solidFill>
                  <a:srgbClr val="008000"/>
                </a:solidFill>
                <a:ea typeface="黑体" panose="02010609060101010101" pitchFamily="49" charset="-122"/>
              </a:rPr>
              <a:t>     </a:t>
            </a:r>
            <a:r>
              <a:rPr lang="zh-CN" altLang="en-US" sz="1900" dirty="0" smtClean="0">
                <a:solidFill>
                  <a:srgbClr val="008000"/>
                </a:solidFill>
                <a:ea typeface="黑体" panose="02010609060101010101" pitchFamily="49" charset="-122"/>
              </a:rPr>
              <a:t>（假定没有结构冒险，数据冒险采用转发处理，分支延迟槽为</a:t>
            </a:r>
            <a:r>
              <a:rPr lang="en-US" altLang="zh-CN" sz="1900" dirty="0" smtClean="0">
                <a:solidFill>
                  <a:srgbClr val="008000"/>
                </a:solidFill>
                <a:ea typeface="黑体" panose="02010609060101010101" pitchFamily="49" charset="-122"/>
              </a:rPr>
              <a:t>1</a:t>
            </a:r>
            <a:r>
              <a:rPr lang="zh-CN" altLang="en-US" sz="1900" dirty="0" smtClean="0">
                <a:solidFill>
                  <a:srgbClr val="008000"/>
                </a:solidFill>
                <a:ea typeface="黑体" panose="02010609060101010101" pitchFamily="49" charset="-122"/>
              </a:rPr>
              <a:t>，预测准确率   </a:t>
            </a:r>
          </a:p>
          <a:p>
            <a:pPr>
              <a:spcBef>
                <a:spcPct val="35000"/>
              </a:spcBef>
              <a:buFont typeface="Times New Roman" panose="02020603050405020304" pitchFamily="18" charset="0"/>
              <a:buNone/>
            </a:pPr>
            <a:r>
              <a:rPr lang="zh-CN" altLang="en-US" sz="1900" dirty="0" smtClean="0">
                <a:solidFill>
                  <a:srgbClr val="008000"/>
                </a:solidFill>
                <a:ea typeface="黑体" panose="02010609060101010101" pitchFamily="49" charset="-122"/>
              </a:rPr>
              <a:t>         为</a:t>
            </a:r>
            <a:r>
              <a:rPr lang="en-US" altLang="zh-CN" sz="1900" dirty="0" smtClean="0">
                <a:solidFill>
                  <a:srgbClr val="008000"/>
                </a:solidFill>
                <a:ea typeface="黑体" panose="02010609060101010101" pitchFamily="49" charset="-122"/>
              </a:rPr>
              <a:t>75%</a:t>
            </a:r>
            <a:r>
              <a:rPr lang="zh-CN" altLang="en-US" sz="1900" dirty="0" smtClean="0">
                <a:solidFill>
                  <a:srgbClr val="008000"/>
                </a:solidFill>
                <a:ea typeface="黑体" panose="02010609060101010101" pitchFamily="49" charset="-122"/>
              </a:rPr>
              <a:t>；不考虑异常、中断和访存缺失引起的流水线冒险）</a:t>
            </a:r>
          </a:p>
        </p:txBody>
      </p:sp>
    </p:spTree>
    <p:extLst>
      <p:ext uri="{BB962C8B-B14F-4D97-AF65-F5344CB8AC3E}">
        <p14:creationId xmlns:p14="http://schemas.microsoft.com/office/powerpoint/2010/main" val="210753182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Effect transition="in" filter="wipe(down)">
                                      <p:cBhvr>
                                        <p:cTn id="7" dur="500"/>
                                        <p:tgtEl>
                                          <p:spTgt spid="5">
                                            <p:txEl>
                                              <p:pRg st="7" end="7"/>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8" end="8"/>
                                            </p:txEl>
                                          </p:spTgt>
                                        </p:tgtEl>
                                        <p:attrNameLst>
                                          <p:attrName>style.visibility</p:attrName>
                                        </p:attrNameLst>
                                      </p:cBhvr>
                                      <p:to>
                                        <p:strVal val="visible"/>
                                      </p:to>
                                    </p:set>
                                    <p:animEffect transition="in" filter="wipe(down)">
                                      <p:cBhvr>
                                        <p:cTn id="10" dur="500"/>
                                        <p:tgtEl>
                                          <p:spTgt spid="5">
                                            <p:txEl>
                                              <p:pRg st="8" end="8"/>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
                                            <p:txEl>
                                              <p:pRg st="9" end="9"/>
                                            </p:txEl>
                                          </p:spTgt>
                                        </p:tgtEl>
                                        <p:attrNameLst>
                                          <p:attrName>style.visibility</p:attrName>
                                        </p:attrNameLst>
                                      </p:cBhvr>
                                      <p:to>
                                        <p:strVal val="visible"/>
                                      </p:to>
                                    </p:set>
                                    <p:animEffect transition="in" filter="wipe(down)">
                                      <p:cBhvr>
                                        <p:cTn id="13" dur="500"/>
                                        <p:tgtEl>
                                          <p:spTgt spid="5">
                                            <p:txEl>
                                              <p:pRg st="9" end="9"/>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5">
                                            <p:txEl>
                                              <p:pRg st="10" end="10"/>
                                            </p:txEl>
                                          </p:spTgt>
                                        </p:tgtEl>
                                        <p:attrNameLst>
                                          <p:attrName>style.visibility</p:attrName>
                                        </p:attrNameLst>
                                      </p:cBhvr>
                                      <p:to>
                                        <p:strVal val="visible"/>
                                      </p:to>
                                    </p:set>
                                    <p:animEffect transition="in" filter="wipe(down)">
                                      <p:cBhvr>
                                        <p:cTn id="16" dur="500"/>
                                        <p:tgtEl>
                                          <p:spTgt spid="5">
                                            <p:txEl>
                                              <p:pRg st="10" end="1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animEffect transition="in" filter="wipe(down)">
                                      <p:cBhvr>
                                        <p:cTn id="19" dur="500"/>
                                        <p:tgtEl>
                                          <p:spTgt spid="5">
                                            <p:txEl>
                                              <p:pRg st="11" end="11"/>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5">
                                            <p:txEl>
                                              <p:pRg st="12" end="12"/>
                                            </p:txEl>
                                          </p:spTgt>
                                        </p:tgtEl>
                                        <p:attrNameLst>
                                          <p:attrName>style.visibility</p:attrName>
                                        </p:attrNameLst>
                                      </p:cBhvr>
                                      <p:to>
                                        <p:strVal val="visible"/>
                                      </p:to>
                                    </p:set>
                                    <p:animEffect transition="in" filter="wipe(down)">
                                      <p:cBhvr>
                                        <p:cTn id="22"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09575" y="647700"/>
            <a:ext cx="81915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0000"/>
              </a:spcBef>
              <a:spcAft>
                <a:spcPct val="0"/>
              </a:spcAft>
              <a:buSzPct val="100000"/>
              <a:buFont typeface="Times New Roman" panose="02020603050405020304" pitchFamily="18" charset="0"/>
              <a:buChar char="°"/>
              <a:defRPr b="1" kern="1200">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lnSpc>
                <a:spcPct val="85000"/>
              </a:lnSpc>
              <a:spcBef>
                <a:spcPct val="40000"/>
              </a:spcBef>
              <a:spcAft>
                <a:spcPct val="0"/>
              </a:spcAft>
              <a:buSzPct val="100000"/>
              <a:buChar char="-"/>
              <a:defRPr b="1" kern="1200">
                <a:solidFill>
                  <a:srgbClr val="990000"/>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Times New Roman" panose="02020603050405020304" pitchFamily="18" charset="0"/>
              <a:buNone/>
            </a:pPr>
            <a:r>
              <a:rPr lang="zh-CN" altLang="en-US" sz="2000" smtClean="0">
                <a:solidFill>
                  <a:srgbClr val="CC0000"/>
                </a:solidFill>
                <a:ea typeface="黑体" panose="02010609060101010101" pitchFamily="49" charset="-122"/>
              </a:rPr>
              <a:t>解：</a:t>
            </a:r>
            <a:r>
              <a:rPr lang="en-US" altLang="zh-CN" sz="2000" smtClean="0">
                <a:solidFill>
                  <a:srgbClr val="CC0000"/>
                </a:solidFill>
                <a:ea typeface="黑体" panose="02010609060101010101" pitchFamily="49" charset="-122"/>
              </a:rPr>
              <a:t>CPU</a:t>
            </a:r>
            <a:r>
              <a:rPr lang="zh-CN" altLang="en-US" sz="2000" smtClean="0">
                <a:solidFill>
                  <a:srgbClr val="CC0000"/>
                </a:solidFill>
                <a:ea typeface="黑体" panose="02010609060101010101" pitchFamily="49" charset="-122"/>
              </a:rPr>
              <a:t>执行时间 </a:t>
            </a:r>
            <a:r>
              <a:rPr lang="en-US" altLang="zh-CN" sz="2000" smtClean="0">
                <a:solidFill>
                  <a:srgbClr val="CC0000"/>
                </a:solidFill>
                <a:ea typeface="黑体" panose="02010609060101010101" pitchFamily="49" charset="-122"/>
              </a:rPr>
              <a:t>= </a:t>
            </a:r>
            <a:r>
              <a:rPr lang="zh-CN" altLang="en-US" sz="2000" smtClean="0">
                <a:solidFill>
                  <a:srgbClr val="CC0000"/>
                </a:solidFill>
                <a:ea typeface="黑体" panose="02010609060101010101" pitchFamily="49" charset="-122"/>
              </a:rPr>
              <a:t>指令条数 </a:t>
            </a:r>
            <a:r>
              <a:rPr lang="en-US" altLang="zh-CN" sz="2000" smtClean="0">
                <a:solidFill>
                  <a:srgbClr val="CC0000"/>
                </a:solidFill>
                <a:ea typeface="黑体" panose="02010609060101010101" pitchFamily="49" charset="-122"/>
              </a:rPr>
              <a:t>x CPI x </a:t>
            </a:r>
            <a:r>
              <a:rPr lang="zh-CN" altLang="en-US" sz="2000" smtClean="0">
                <a:solidFill>
                  <a:srgbClr val="CC0000"/>
                </a:solidFill>
                <a:ea typeface="黑体" panose="02010609060101010101" pitchFamily="49" charset="-122"/>
              </a:rPr>
              <a:t>时钟周期长度</a:t>
            </a:r>
          </a:p>
          <a:p>
            <a:pPr>
              <a:buFont typeface="Times New Roman" panose="02020603050405020304" pitchFamily="18" charset="0"/>
              <a:buNone/>
            </a:pPr>
            <a:r>
              <a:rPr lang="zh-CN" altLang="en-US" sz="2000" smtClean="0">
                <a:solidFill>
                  <a:srgbClr val="CC0000"/>
                </a:solidFill>
                <a:ea typeface="黑体" panose="02010609060101010101" pitchFamily="49" charset="-122"/>
              </a:rPr>
              <a:t>	    三种方式指令条数都一样，所以只要比较</a:t>
            </a:r>
            <a:r>
              <a:rPr lang="en-US" altLang="zh-CN" sz="2000" smtClean="0">
                <a:solidFill>
                  <a:srgbClr val="CC0000"/>
                </a:solidFill>
                <a:ea typeface="黑体" panose="02010609060101010101" pitchFamily="49" charset="-122"/>
              </a:rPr>
              <a:t>CPI</a:t>
            </a:r>
            <a:r>
              <a:rPr lang="zh-CN" altLang="en-US" sz="2000" smtClean="0">
                <a:solidFill>
                  <a:srgbClr val="CC0000"/>
                </a:solidFill>
                <a:ea typeface="黑体" panose="02010609060101010101" pitchFamily="49" charset="-122"/>
              </a:rPr>
              <a:t>和时钟周期长度即可。</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25" y="1428750"/>
            <a:ext cx="8459788"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463" y="4294188"/>
            <a:ext cx="8361362"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6"/>
          <p:cNvSpPr txBox="1">
            <a:spLocks noChangeArrowheads="1"/>
          </p:cNvSpPr>
          <p:nvPr/>
        </p:nvSpPr>
        <p:spPr bwMode="auto">
          <a:xfrm>
            <a:off x="434975" y="3946525"/>
            <a:ext cx="53419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a:solidFill>
                  <a:srgbClr val="CC0000"/>
                </a:solidFill>
                <a:latin typeface="Arial" panose="020B0604020202020204" pitchFamily="34" charset="0"/>
                <a:ea typeface="黑体" panose="02010609060101010101" pitchFamily="49" charset="-122"/>
              </a:rPr>
              <a:t>各指令类型要求的时间长度为：</a:t>
            </a:r>
          </a:p>
        </p:txBody>
      </p:sp>
    </p:spTree>
    <p:extLst>
      <p:ext uri="{BB962C8B-B14F-4D97-AF65-F5344CB8AC3E}">
        <p14:creationId xmlns:p14="http://schemas.microsoft.com/office/powerpoint/2010/main" val="1874048747"/>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37C92D9-7B08-4D1B-844B-C4BC6BA1007B}"/>
              </a:ext>
            </a:extLst>
          </p:cNvPr>
          <p:cNvSpPr>
            <a:spLocks noGrp="1" noChangeArrowheads="1"/>
          </p:cNvSpPr>
          <p:nvPr>
            <p:ph type="title"/>
          </p:nvPr>
        </p:nvSpPr>
        <p:spPr>
          <a:xfrm>
            <a:off x="209550" y="0"/>
            <a:ext cx="9017000" cy="635000"/>
          </a:xfrm>
          <a:noFill/>
        </p:spPr>
        <p:txBody>
          <a:bodyPr lIns="90488" tIns="44450" rIns="90488" bIns="44450" anchor="ctr"/>
          <a:lstStyle/>
          <a:p>
            <a:r>
              <a:rPr lang="en-US" altLang="zh-CN" sz="2200" dirty="0">
                <a:ea typeface="宋体" panose="02010600030101010101" pitchFamily="2" charset="-122"/>
              </a:rPr>
              <a:t>Pipelined Laundry: (Start work ASAP)</a:t>
            </a:r>
          </a:p>
        </p:txBody>
      </p:sp>
      <p:grpSp>
        <p:nvGrpSpPr>
          <p:cNvPr id="22532" name="Group 4">
            <a:extLst>
              <a:ext uri="{FF2B5EF4-FFF2-40B4-BE49-F238E27FC236}">
                <a16:creationId xmlns:a16="http://schemas.microsoft.com/office/drawing/2014/main" id="{40330677-60A9-46A6-9800-DD83F3999010}"/>
              </a:ext>
            </a:extLst>
          </p:cNvPr>
          <p:cNvGrpSpPr>
            <a:grpSpLocks/>
          </p:cNvGrpSpPr>
          <p:nvPr/>
        </p:nvGrpSpPr>
        <p:grpSpPr bwMode="auto">
          <a:xfrm>
            <a:off x="760854" y="2338388"/>
            <a:ext cx="522288" cy="534987"/>
            <a:chOff x="712" y="1908"/>
            <a:chExt cx="329" cy="337"/>
          </a:xfrm>
        </p:grpSpPr>
        <p:sp>
          <p:nvSpPr>
            <p:cNvPr id="22662" name="Freeform 5">
              <a:extLst>
                <a:ext uri="{FF2B5EF4-FFF2-40B4-BE49-F238E27FC236}">
                  <a16:creationId xmlns:a16="http://schemas.microsoft.com/office/drawing/2014/main" id="{EF7EC336-F231-495A-9880-F4857D31F002}"/>
                </a:ext>
              </a:extLst>
            </p:cNvPr>
            <p:cNvSpPr>
              <a:spLocks/>
            </p:cNvSpPr>
            <p:nvPr/>
          </p:nvSpPr>
          <p:spPr bwMode="auto">
            <a:xfrm>
              <a:off x="712" y="19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63" name="Rectangle 6">
              <a:extLst>
                <a:ext uri="{FF2B5EF4-FFF2-40B4-BE49-F238E27FC236}">
                  <a16:creationId xmlns:a16="http://schemas.microsoft.com/office/drawing/2014/main" id="{52ED683C-0239-424C-88D4-B2FB05F23908}"/>
                </a:ext>
              </a:extLst>
            </p:cNvPr>
            <p:cNvSpPr>
              <a:spLocks noChangeArrowheads="1"/>
            </p:cNvSpPr>
            <p:nvPr/>
          </p:nvSpPr>
          <p:spPr bwMode="auto">
            <a:xfrm>
              <a:off x="763" y="1959"/>
              <a:ext cx="253"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2400">
                  <a:latin typeface="Arial" panose="020B0604020202020204" pitchFamily="34" charset="0"/>
                  <a:ea typeface="宋体" panose="02010600030101010101" pitchFamily="2" charset="-122"/>
                </a:rPr>
                <a:t>A</a:t>
              </a:r>
            </a:p>
          </p:txBody>
        </p:sp>
      </p:grpSp>
      <p:grpSp>
        <p:nvGrpSpPr>
          <p:cNvPr id="22533" name="Group 7">
            <a:extLst>
              <a:ext uri="{FF2B5EF4-FFF2-40B4-BE49-F238E27FC236}">
                <a16:creationId xmlns:a16="http://schemas.microsoft.com/office/drawing/2014/main" id="{876A978B-A066-4D4B-B59E-B24D4AE6347F}"/>
              </a:ext>
            </a:extLst>
          </p:cNvPr>
          <p:cNvGrpSpPr>
            <a:grpSpLocks/>
          </p:cNvGrpSpPr>
          <p:nvPr/>
        </p:nvGrpSpPr>
        <p:grpSpPr bwMode="auto">
          <a:xfrm>
            <a:off x="748154" y="3189288"/>
            <a:ext cx="522288" cy="534987"/>
            <a:chOff x="704" y="2444"/>
            <a:chExt cx="329" cy="337"/>
          </a:xfrm>
        </p:grpSpPr>
        <p:sp>
          <p:nvSpPr>
            <p:cNvPr id="22660" name="Freeform 8">
              <a:extLst>
                <a:ext uri="{FF2B5EF4-FFF2-40B4-BE49-F238E27FC236}">
                  <a16:creationId xmlns:a16="http://schemas.microsoft.com/office/drawing/2014/main" id="{273F6C19-A9F2-41AE-A234-89C20E0E5B85}"/>
                </a:ext>
              </a:extLst>
            </p:cNvPr>
            <p:cNvSpPr>
              <a:spLocks/>
            </p:cNvSpPr>
            <p:nvPr/>
          </p:nvSpPr>
          <p:spPr bwMode="auto">
            <a:xfrm>
              <a:off x="704" y="2444"/>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61" name="Rectangle 9">
              <a:extLst>
                <a:ext uri="{FF2B5EF4-FFF2-40B4-BE49-F238E27FC236}">
                  <a16:creationId xmlns:a16="http://schemas.microsoft.com/office/drawing/2014/main" id="{904342C6-F9D7-4440-A02C-8FC6CF457EC9}"/>
                </a:ext>
              </a:extLst>
            </p:cNvPr>
            <p:cNvSpPr>
              <a:spLocks noChangeArrowheads="1"/>
            </p:cNvSpPr>
            <p:nvPr/>
          </p:nvSpPr>
          <p:spPr bwMode="auto">
            <a:xfrm>
              <a:off x="755" y="2495"/>
              <a:ext cx="253"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2400">
                  <a:latin typeface="Arial" panose="020B0604020202020204" pitchFamily="34" charset="0"/>
                  <a:ea typeface="宋体" panose="02010600030101010101" pitchFamily="2" charset="-122"/>
                </a:rPr>
                <a:t>B</a:t>
              </a:r>
            </a:p>
          </p:txBody>
        </p:sp>
      </p:grpSp>
      <p:grpSp>
        <p:nvGrpSpPr>
          <p:cNvPr id="22534" name="Group 10">
            <a:extLst>
              <a:ext uri="{FF2B5EF4-FFF2-40B4-BE49-F238E27FC236}">
                <a16:creationId xmlns:a16="http://schemas.microsoft.com/office/drawing/2014/main" id="{40B64B7A-C1BF-4D71-903F-D545C18EA1B3}"/>
              </a:ext>
            </a:extLst>
          </p:cNvPr>
          <p:cNvGrpSpPr>
            <a:grpSpLocks/>
          </p:cNvGrpSpPr>
          <p:nvPr/>
        </p:nvGrpSpPr>
        <p:grpSpPr bwMode="auto">
          <a:xfrm>
            <a:off x="710054" y="3938588"/>
            <a:ext cx="522288" cy="534987"/>
            <a:chOff x="680" y="2916"/>
            <a:chExt cx="329" cy="337"/>
          </a:xfrm>
        </p:grpSpPr>
        <p:sp>
          <p:nvSpPr>
            <p:cNvPr id="22658" name="Freeform 11">
              <a:extLst>
                <a:ext uri="{FF2B5EF4-FFF2-40B4-BE49-F238E27FC236}">
                  <a16:creationId xmlns:a16="http://schemas.microsoft.com/office/drawing/2014/main" id="{53E99609-16EA-4F77-B2B5-D264D637FF3C}"/>
                </a:ext>
              </a:extLst>
            </p:cNvPr>
            <p:cNvSpPr>
              <a:spLocks/>
            </p:cNvSpPr>
            <p:nvPr/>
          </p:nvSpPr>
          <p:spPr bwMode="auto">
            <a:xfrm>
              <a:off x="680" y="2916"/>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59" name="Rectangle 12">
              <a:extLst>
                <a:ext uri="{FF2B5EF4-FFF2-40B4-BE49-F238E27FC236}">
                  <a16:creationId xmlns:a16="http://schemas.microsoft.com/office/drawing/2014/main" id="{3D691F8B-E947-4FF6-8BB7-3AA33A802E8B}"/>
                </a:ext>
              </a:extLst>
            </p:cNvPr>
            <p:cNvSpPr>
              <a:spLocks noChangeArrowheads="1"/>
            </p:cNvSpPr>
            <p:nvPr/>
          </p:nvSpPr>
          <p:spPr bwMode="auto">
            <a:xfrm>
              <a:off x="731" y="2967"/>
              <a:ext cx="253"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2400">
                  <a:latin typeface="Arial" panose="020B0604020202020204" pitchFamily="34" charset="0"/>
                  <a:ea typeface="宋体" panose="02010600030101010101" pitchFamily="2" charset="-122"/>
                </a:rPr>
                <a:t>C</a:t>
              </a:r>
            </a:p>
          </p:txBody>
        </p:sp>
      </p:grpSp>
      <p:grpSp>
        <p:nvGrpSpPr>
          <p:cNvPr id="22535" name="Group 13">
            <a:extLst>
              <a:ext uri="{FF2B5EF4-FFF2-40B4-BE49-F238E27FC236}">
                <a16:creationId xmlns:a16="http://schemas.microsoft.com/office/drawing/2014/main" id="{4B4865D5-CC27-45FE-B264-F8C272F501FD}"/>
              </a:ext>
            </a:extLst>
          </p:cNvPr>
          <p:cNvGrpSpPr>
            <a:grpSpLocks/>
          </p:cNvGrpSpPr>
          <p:nvPr/>
        </p:nvGrpSpPr>
        <p:grpSpPr bwMode="auto">
          <a:xfrm>
            <a:off x="710054" y="4662488"/>
            <a:ext cx="522288" cy="534987"/>
            <a:chOff x="680" y="3372"/>
            <a:chExt cx="329" cy="337"/>
          </a:xfrm>
        </p:grpSpPr>
        <p:sp>
          <p:nvSpPr>
            <p:cNvPr id="22656" name="Freeform 14">
              <a:extLst>
                <a:ext uri="{FF2B5EF4-FFF2-40B4-BE49-F238E27FC236}">
                  <a16:creationId xmlns:a16="http://schemas.microsoft.com/office/drawing/2014/main" id="{A5FCD8B0-524E-4492-B901-57F97B8C6744}"/>
                </a:ext>
              </a:extLst>
            </p:cNvPr>
            <p:cNvSpPr>
              <a:spLocks/>
            </p:cNvSpPr>
            <p:nvPr/>
          </p:nvSpPr>
          <p:spPr bwMode="auto">
            <a:xfrm>
              <a:off x="680" y="3372"/>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57" name="Rectangle 15">
              <a:extLst>
                <a:ext uri="{FF2B5EF4-FFF2-40B4-BE49-F238E27FC236}">
                  <a16:creationId xmlns:a16="http://schemas.microsoft.com/office/drawing/2014/main" id="{C4B0ECAC-A3F5-4245-9034-F101379C498F}"/>
                </a:ext>
              </a:extLst>
            </p:cNvPr>
            <p:cNvSpPr>
              <a:spLocks noChangeArrowheads="1"/>
            </p:cNvSpPr>
            <p:nvPr/>
          </p:nvSpPr>
          <p:spPr bwMode="auto">
            <a:xfrm>
              <a:off x="731" y="3423"/>
              <a:ext cx="253"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2400">
                  <a:latin typeface="Arial" panose="020B0604020202020204" pitchFamily="34" charset="0"/>
                  <a:ea typeface="宋体" panose="02010600030101010101" pitchFamily="2" charset="-122"/>
                </a:rPr>
                <a:t>D</a:t>
              </a:r>
            </a:p>
          </p:txBody>
        </p:sp>
      </p:grpSp>
      <p:sp>
        <p:nvSpPr>
          <p:cNvPr id="22536" name="Rectangle 16">
            <a:extLst>
              <a:ext uri="{FF2B5EF4-FFF2-40B4-BE49-F238E27FC236}">
                <a16:creationId xmlns:a16="http://schemas.microsoft.com/office/drawing/2014/main" id="{0081B361-42BE-4C8E-B72C-0847DEEA4AB2}"/>
              </a:ext>
            </a:extLst>
          </p:cNvPr>
          <p:cNvSpPr>
            <a:spLocks noChangeArrowheads="1"/>
          </p:cNvSpPr>
          <p:nvPr/>
        </p:nvSpPr>
        <p:spPr bwMode="auto">
          <a:xfrm>
            <a:off x="1032317" y="742950"/>
            <a:ext cx="892175"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2400">
                <a:latin typeface="Arial" panose="020B0604020202020204" pitchFamily="34" charset="0"/>
                <a:ea typeface="宋体" panose="02010600030101010101" pitchFamily="2" charset="-122"/>
              </a:rPr>
              <a:t>6 </a:t>
            </a:r>
            <a:r>
              <a:rPr lang="en-US" altLang="zh-CN" sz="2400">
                <a:latin typeface="Arial" panose="020B0604020202020204" pitchFamily="34" charset="0"/>
                <a:ea typeface="宋体" panose="02010600030101010101" pitchFamily="2" charset="-122"/>
              </a:rPr>
              <a:t>PM</a:t>
            </a:r>
          </a:p>
        </p:txBody>
      </p:sp>
      <p:sp>
        <p:nvSpPr>
          <p:cNvPr id="22537" name="Line 17">
            <a:extLst>
              <a:ext uri="{FF2B5EF4-FFF2-40B4-BE49-F238E27FC236}">
                <a16:creationId xmlns:a16="http://schemas.microsoft.com/office/drawing/2014/main" id="{F1874CFD-9CF1-4CAA-AB67-616E9A8E27F4}"/>
              </a:ext>
            </a:extLst>
          </p:cNvPr>
          <p:cNvSpPr>
            <a:spLocks noChangeShapeType="1"/>
          </p:cNvSpPr>
          <p:nvPr/>
        </p:nvSpPr>
        <p:spPr bwMode="auto">
          <a:xfrm>
            <a:off x="1395854" y="1328738"/>
            <a:ext cx="6324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8" name="Line 18">
            <a:extLst>
              <a:ext uri="{FF2B5EF4-FFF2-40B4-BE49-F238E27FC236}">
                <a16:creationId xmlns:a16="http://schemas.microsoft.com/office/drawing/2014/main" id="{D3A8225D-2F1F-471D-90AD-7F5F89257F3F}"/>
              </a:ext>
            </a:extLst>
          </p:cNvPr>
          <p:cNvSpPr>
            <a:spLocks noChangeShapeType="1"/>
          </p:cNvSpPr>
          <p:nvPr/>
        </p:nvSpPr>
        <p:spPr bwMode="auto">
          <a:xfrm>
            <a:off x="1389504" y="1195388"/>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9" name="Rectangle 19">
            <a:extLst>
              <a:ext uri="{FF2B5EF4-FFF2-40B4-BE49-F238E27FC236}">
                <a16:creationId xmlns:a16="http://schemas.microsoft.com/office/drawing/2014/main" id="{F7C66A5A-C5EC-4C3F-96E5-F93014746BDB}"/>
              </a:ext>
            </a:extLst>
          </p:cNvPr>
          <p:cNvSpPr>
            <a:spLocks noChangeArrowheads="1"/>
          </p:cNvSpPr>
          <p:nvPr/>
        </p:nvSpPr>
        <p:spPr bwMode="auto">
          <a:xfrm>
            <a:off x="2264217" y="755650"/>
            <a:ext cx="350837"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2400">
                <a:latin typeface="Arial" panose="020B0604020202020204" pitchFamily="34" charset="0"/>
                <a:ea typeface="宋体" panose="02010600030101010101" pitchFamily="2" charset="-122"/>
              </a:rPr>
              <a:t>7</a:t>
            </a:r>
          </a:p>
        </p:txBody>
      </p:sp>
      <p:sp>
        <p:nvSpPr>
          <p:cNvPr id="22540" name="Rectangle 20">
            <a:extLst>
              <a:ext uri="{FF2B5EF4-FFF2-40B4-BE49-F238E27FC236}">
                <a16:creationId xmlns:a16="http://schemas.microsoft.com/office/drawing/2014/main" id="{EE3FDF64-E660-4CD5-9308-24443D612EDE}"/>
              </a:ext>
            </a:extLst>
          </p:cNvPr>
          <p:cNvSpPr>
            <a:spLocks noChangeArrowheads="1"/>
          </p:cNvSpPr>
          <p:nvPr/>
        </p:nvSpPr>
        <p:spPr bwMode="auto">
          <a:xfrm>
            <a:off x="3331017" y="755650"/>
            <a:ext cx="350837"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2400">
                <a:latin typeface="Arial" panose="020B0604020202020204" pitchFamily="34" charset="0"/>
                <a:ea typeface="宋体" panose="02010600030101010101" pitchFamily="2" charset="-122"/>
              </a:rPr>
              <a:t>8</a:t>
            </a:r>
          </a:p>
        </p:txBody>
      </p:sp>
      <p:sp>
        <p:nvSpPr>
          <p:cNvPr id="22541" name="Rectangle 21">
            <a:extLst>
              <a:ext uri="{FF2B5EF4-FFF2-40B4-BE49-F238E27FC236}">
                <a16:creationId xmlns:a16="http://schemas.microsoft.com/office/drawing/2014/main" id="{DFFE11B7-540A-47AB-9528-3E4A63A354CC}"/>
              </a:ext>
            </a:extLst>
          </p:cNvPr>
          <p:cNvSpPr>
            <a:spLocks noChangeArrowheads="1"/>
          </p:cNvSpPr>
          <p:nvPr/>
        </p:nvSpPr>
        <p:spPr bwMode="auto">
          <a:xfrm>
            <a:off x="4347017" y="755650"/>
            <a:ext cx="350837"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2400">
                <a:latin typeface="Arial" panose="020B0604020202020204" pitchFamily="34" charset="0"/>
                <a:ea typeface="宋体" panose="02010600030101010101" pitchFamily="2" charset="-122"/>
              </a:rPr>
              <a:t>9</a:t>
            </a:r>
          </a:p>
        </p:txBody>
      </p:sp>
      <p:sp>
        <p:nvSpPr>
          <p:cNvPr id="22542" name="Rectangle 22">
            <a:extLst>
              <a:ext uri="{FF2B5EF4-FFF2-40B4-BE49-F238E27FC236}">
                <a16:creationId xmlns:a16="http://schemas.microsoft.com/office/drawing/2014/main" id="{A52F24E6-FD20-413D-A9AE-03B2FB608CD7}"/>
              </a:ext>
            </a:extLst>
          </p:cNvPr>
          <p:cNvSpPr>
            <a:spLocks noChangeArrowheads="1"/>
          </p:cNvSpPr>
          <p:nvPr/>
        </p:nvSpPr>
        <p:spPr bwMode="auto">
          <a:xfrm>
            <a:off x="5286817" y="768350"/>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2400">
                <a:latin typeface="Arial" panose="020B0604020202020204" pitchFamily="34" charset="0"/>
                <a:ea typeface="宋体" panose="02010600030101010101" pitchFamily="2" charset="-122"/>
              </a:rPr>
              <a:t>10</a:t>
            </a:r>
          </a:p>
        </p:txBody>
      </p:sp>
      <p:sp>
        <p:nvSpPr>
          <p:cNvPr id="22543" name="Rectangle 23">
            <a:extLst>
              <a:ext uri="{FF2B5EF4-FFF2-40B4-BE49-F238E27FC236}">
                <a16:creationId xmlns:a16="http://schemas.microsoft.com/office/drawing/2014/main" id="{189FFB51-628A-4CEA-B62C-7DC5DCAD6E2C}"/>
              </a:ext>
            </a:extLst>
          </p:cNvPr>
          <p:cNvSpPr>
            <a:spLocks noChangeArrowheads="1"/>
          </p:cNvSpPr>
          <p:nvPr/>
        </p:nvSpPr>
        <p:spPr bwMode="auto">
          <a:xfrm>
            <a:off x="6379017" y="755650"/>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2400">
                <a:latin typeface="Arial" panose="020B0604020202020204" pitchFamily="34" charset="0"/>
                <a:ea typeface="宋体" panose="02010600030101010101" pitchFamily="2" charset="-122"/>
              </a:rPr>
              <a:t>11</a:t>
            </a:r>
          </a:p>
        </p:txBody>
      </p:sp>
      <p:sp>
        <p:nvSpPr>
          <p:cNvPr id="22544" name="Rectangle 24">
            <a:extLst>
              <a:ext uri="{FF2B5EF4-FFF2-40B4-BE49-F238E27FC236}">
                <a16:creationId xmlns:a16="http://schemas.microsoft.com/office/drawing/2014/main" id="{82106FDF-2E64-4CC1-930A-AA973BBD89DF}"/>
              </a:ext>
            </a:extLst>
          </p:cNvPr>
          <p:cNvSpPr>
            <a:spLocks noChangeArrowheads="1"/>
          </p:cNvSpPr>
          <p:nvPr/>
        </p:nvSpPr>
        <p:spPr bwMode="auto">
          <a:xfrm>
            <a:off x="7053704" y="742950"/>
            <a:ext cx="14478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2400">
                <a:latin typeface="Arial" panose="020B0604020202020204" pitchFamily="34" charset="0"/>
                <a:ea typeface="宋体" panose="02010600030101010101" pitchFamily="2" charset="-122"/>
              </a:rPr>
              <a:t>Midnight</a:t>
            </a:r>
          </a:p>
        </p:txBody>
      </p:sp>
      <p:grpSp>
        <p:nvGrpSpPr>
          <p:cNvPr id="22545" name="Group 25">
            <a:extLst>
              <a:ext uri="{FF2B5EF4-FFF2-40B4-BE49-F238E27FC236}">
                <a16:creationId xmlns:a16="http://schemas.microsoft.com/office/drawing/2014/main" id="{B7AE3A94-2CE1-45B5-9155-AD78BAFCD679}"/>
              </a:ext>
            </a:extLst>
          </p:cNvPr>
          <p:cNvGrpSpPr>
            <a:grpSpLocks/>
          </p:cNvGrpSpPr>
          <p:nvPr/>
        </p:nvGrpSpPr>
        <p:grpSpPr bwMode="auto">
          <a:xfrm>
            <a:off x="1433954" y="2236788"/>
            <a:ext cx="3490913" cy="2933700"/>
            <a:chOff x="1136" y="1844"/>
            <a:chExt cx="2199" cy="1848"/>
          </a:xfrm>
        </p:grpSpPr>
        <p:grpSp>
          <p:nvGrpSpPr>
            <p:cNvPr id="22580" name="Group 26">
              <a:extLst>
                <a:ext uri="{FF2B5EF4-FFF2-40B4-BE49-F238E27FC236}">
                  <a16:creationId xmlns:a16="http://schemas.microsoft.com/office/drawing/2014/main" id="{2857DB5F-E2CF-4869-A7D9-AB54DBFA167F}"/>
                </a:ext>
              </a:extLst>
            </p:cNvPr>
            <p:cNvGrpSpPr>
              <a:grpSpLocks/>
            </p:cNvGrpSpPr>
            <p:nvPr/>
          </p:nvGrpSpPr>
          <p:grpSpPr bwMode="auto">
            <a:xfrm>
              <a:off x="1136" y="1844"/>
              <a:ext cx="967" cy="448"/>
              <a:chOff x="1136" y="1844"/>
              <a:chExt cx="967" cy="448"/>
            </a:xfrm>
          </p:grpSpPr>
          <p:grpSp>
            <p:nvGrpSpPr>
              <p:cNvPr id="22638" name="Group 27">
                <a:extLst>
                  <a:ext uri="{FF2B5EF4-FFF2-40B4-BE49-F238E27FC236}">
                    <a16:creationId xmlns:a16="http://schemas.microsoft.com/office/drawing/2014/main" id="{A258A11C-AFB4-4837-A33E-A34A4D5B6262}"/>
                  </a:ext>
                </a:extLst>
              </p:cNvPr>
              <p:cNvGrpSpPr>
                <a:grpSpLocks/>
              </p:cNvGrpSpPr>
              <p:nvPr/>
            </p:nvGrpSpPr>
            <p:grpSpPr bwMode="auto">
              <a:xfrm>
                <a:off x="1136" y="1844"/>
                <a:ext cx="305" cy="448"/>
                <a:chOff x="1136" y="1844"/>
                <a:chExt cx="305" cy="448"/>
              </a:xfrm>
            </p:grpSpPr>
            <p:grpSp>
              <p:nvGrpSpPr>
                <p:cNvPr id="22652" name="Group 28">
                  <a:extLst>
                    <a:ext uri="{FF2B5EF4-FFF2-40B4-BE49-F238E27FC236}">
                      <a16:creationId xmlns:a16="http://schemas.microsoft.com/office/drawing/2014/main" id="{07806F3A-FE5E-463B-B1D8-1168DE16470D}"/>
                    </a:ext>
                  </a:extLst>
                </p:cNvPr>
                <p:cNvGrpSpPr>
                  <a:grpSpLocks/>
                </p:cNvGrpSpPr>
                <p:nvPr/>
              </p:nvGrpSpPr>
              <p:grpSpPr bwMode="auto">
                <a:xfrm>
                  <a:off x="1136" y="1844"/>
                  <a:ext cx="305" cy="448"/>
                  <a:chOff x="1136" y="1844"/>
                  <a:chExt cx="305" cy="448"/>
                </a:xfrm>
              </p:grpSpPr>
              <p:sp>
                <p:nvSpPr>
                  <p:cNvPr id="22654" name="AutoShape 29">
                    <a:extLst>
                      <a:ext uri="{FF2B5EF4-FFF2-40B4-BE49-F238E27FC236}">
                        <a16:creationId xmlns:a16="http://schemas.microsoft.com/office/drawing/2014/main" id="{C9EDB974-EF82-47DB-B95E-134577E36F39}"/>
                      </a:ext>
                    </a:extLst>
                  </p:cNvPr>
                  <p:cNvSpPr>
                    <a:spLocks noChangeArrowheads="1"/>
                  </p:cNvSpPr>
                  <p:nvPr/>
                </p:nvSpPr>
                <p:spPr bwMode="auto">
                  <a:xfrm>
                    <a:off x="1136" y="1915"/>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655" name="AutoShape 30">
                    <a:extLst>
                      <a:ext uri="{FF2B5EF4-FFF2-40B4-BE49-F238E27FC236}">
                        <a16:creationId xmlns:a16="http://schemas.microsoft.com/office/drawing/2014/main" id="{9730CC2F-9DB1-4333-8067-EA90AA65E9F6}"/>
                      </a:ext>
                    </a:extLst>
                  </p:cNvPr>
                  <p:cNvSpPr>
                    <a:spLocks noChangeArrowheads="1"/>
                  </p:cNvSpPr>
                  <p:nvPr/>
                </p:nvSpPr>
                <p:spPr bwMode="auto">
                  <a:xfrm>
                    <a:off x="1206" y="1844"/>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22653" name="AutoShape 31">
                  <a:extLst>
                    <a:ext uri="{FF2B5EF4-FFF2-40B4-BE49-F238E27FC236}">
                      <a16:creationId xmlns:a16="http://schemas.microsoft.com/office/drawing/2014/main" id="{26E9C2FD-A4F6-4CA1-9BC7-EBD90DDD4DE2}"/>
                    </a:ext>
                  </a:extLst>
                </p:cNvPr>
                <p:cNvSpPr>
                  <a:spLocks noChangeArrowheads="1"/>
                </p:cNvSpPr>
                <p:nvPr/>
              </p:nvSpPr>
              <p:spPr bwMode="auto">
                <a:xfrm>
                  <a:off x="1198" y="1948"/>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grpSp>
            <p:nvGrpSpPr>
              <p:cNvPr id="22639" name="Group 32">
                <a:extLst>
                  <a:ext uri="{FF2B5EF4-FFF2-40B4-BE49-F238E27FC236}">
                    <a16:creationId xmlns:a16="http://schemas.microsoft.com/office/drawing/2014/main" id="{5DBF72AF-2858-4F54-ABA4-73326EB5783B}"/>
                  </a:ext>
                </a:extLst>
              </p:cNvPr>
              <p:cNvGrpSpPr>
                <a:grpSpLocks/>
              </p:cNvGrpSpPr>
              <p:nvPr/>
            </p:nvGrpSpPr>
            <p:grpSpPr bwMode="auto">
              <a:xfrm>
                <a:off x="1437" y="1844"/>
                <a:ext cx="378" cy="448"/>
                <a:chOff x="1437" y="1844"/>
                <a:chExt cx="378" cy="448"/>
              </a:xfrm>
            </p:grpSpPr>
            <p:grpSp>
              <p:nvGrpSpPr>
                <p:cNvPr id="22647" name="Group 33">
                  <a:extLst>
                    <a:ext uri="{FF2B5EF4-FFF2-40B4-BE49-F238E27FC236}">
                      <a16:creationId xmlns:a16="http://schemas.microsoft.com/office/drawing/2014/main" id="{AC42B47E-EA7B-4CC8-A9A4-1301A7A54A84}"/>
                    </a:ext>
                  </a:extLst>
                </p:cNvPr>
                <p:cNvGrpSpPr>
                  <a:grpSpLocks/>
                </p:cNvGrpSpPr>
                <p:nvPr/>
              </p:nvGrpSpPr>
              <p:grpSpPr bwMode="auto">
                <a:xfrm>
                  <a:off x="1437" y="1844"/>
                  <a:ext cx="378" cy="448"/>
                  <a:chOff x="1437" y="1844"/>
                  <a:chExt cx="378" cy="448"/>
                </a:xfrm>
              </p:grpSpPr>
              <p:sp>
                <p:nvSpPr>
                  <p:cNvPr id="22650" name="AutoShape 34">
                    <a:extLst>
                      <a:ext uri="{FF2B5EF4-FFF2-40B4-BE49-F238E27FC236}">
                        <a16:creationId xmlns:a16="http://schemas.microsoft.com/office/drawing/2014/main" id="{22089D7A-D535-4F7C-9F9E-EB3BC961C74A}"/>
                      </a:ext>
                    </a:extLst>
                  </p:cNvPr>
                  <p:cNvSpPr>
                    <a:spLocks noChangeArrowheads="1"/>
                  </p:cNvSpPr>
                  <p:nvPr/>
                </p:nvSpPr>
                <p:spPr bwMode="auto">
                  <a:xfrm>
                    <a:off x="1437" y="1915"/>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651" name="AutoShape 35">
                    <a:extLst>
                      <a:ext uri="{FF2B5EF4-FFF2-40B4-BE49-F238E27FC236}">
                        <a16:creationId xmlns:a16="http://schemas.microsoft.com/office/drawing/2014/main" id="{9864F86E-FAA6-4B32-A7E7-BB21167BB478}"/>
                      </a:ext>
                    </a:extLst>
                  </p:cNvPr>
                  <p:cNvSpPr>
                    <a:spLocks noChangeArrowheads="1"/>
                  </p:cNvSpPr>
                  <p:nvPr/>
                </p:nvSpPr>
                <p:spPr bwMode="auto">
                  <a:xfrm>
                    <a:off x="1523" y="1844"/>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22648" name="Oval 36">
                  <a:extLst>
                    <a:ext uri="{FF2B5EF4-FFF2-40B4-BE49-F238E27FC236}">
                      <a16:creationId xmlns:a16="http://schemas.microsoft.com/office/drawing/2014/main" id="{B5E2A383-627F-43B9-915B-6422B1DDAE27}"/>
                    </a:ext>
                  </a:extLst>
                </p:cNvPr>
                <p:cNvSpPr>
                  <a:spLocks noChangeArrowheads="1"/>
                </p:cNvSpPr>
                <p:nvPr/>
              </p:nvSpPr>
              <p:spPr bwMode="auto">
                <a:xfrm>
                  <a:off x="1552" y="1880"/>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649" name="AutoShape 37">
                  <a:extLst>
                    <a:ext uri="{FF2B5EF4-FFF2-40B4-BE49-F238E27FC236}">
                      <a16:creationId xmlns:a16="http://schemas.microsoft.com/office/drawing/2014/main" id="{26284443-F32A-48DD-A561-31A1BAEAD188}"/>
                    </a:ext>
                  </a:extLst>
                </p:cNvPr>
                <p:cNvSpPr>
                  <a:spLocks noChangeArrowheads="1"/>
                </p:cNvSpPr>
                <p:nvPr/>
              </p:nvSpPr>
              <p:spPr bwMode="auto">
                <a:xfrm>
                  <a:off x="1484" y="2090"/>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22640" name="Freeform 38">
                <a:extLst>
                  <a:ext uri="{FF2B5EF4-FFF2-40B4-BE49-F238E27FC236}">
                    <a16:creationId xmlns:a16="http://schemas.microsoft.com/office/drawing/2014/main" id="{CA8EAF88-286C-444D-869C-3973D88ED935}"/>
                  </a:ext>
                </a:extLst>
              </p:cNvPr>
              <p:cNvSpPr>
                <a:spLocks/>
              </p:cNvSpPr>
              <p:nvPr/>
            </p:nvSpPr>
            <p:spPr bwMode="auto">
              <a:xfrm>
                <a:off x="2001" y="207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127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1" name="Rectangle 39">
                <a:extLst>
                  <a:ext uri="{FF2B5EF4-FFF2-40B4-BE49-F238E27FC236}">
                    <a16:creationId xmlns:a16="http://schemas.microsoft.com/office/drawing/2014/main" id="{0F92BA41-CFEE-4524-A49F-71D4E0974B67}"/>
                  </a:ext>
                </a:extLst>
              </p:cNvPr>
              <p:cNvSpPr>
                <a:spLocks noChangeArrowheads="1"/>
              </p:cNvSpPr>
              <p:nvPr/>
            </p:nvSpPr>
            <p:spPr bwMode="auto">
              <a:xfrm>
                <a:off x="1997" y="2073"/>
                <a:ext cx="106"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642" name="Rectangle 40">
                <a:extLst>
                  <a:ext uri="{FF2B5EF4-FFF2-40B4-BE49-F238E27FC236}">
                    <a16:creationId xmlns:a16="http://schemas.microsoft.com/office/drawing/2014/main" id="{FCAA79C0-C55E-4B70-BB03-7A5723772D53}"/>
                  </a:ext>
                </a:extLst>
              </p:cNvPr>
              <p:cNvSpPr>
                <a:spLocks noChangeArrowheads="1"/>
              </p:cNvSpPr>
              <p:nvPr/>
            </p:nvSpPr>
            <p:spPr bwMode="auto">
              <a:xfrm>
                <a:off x="2004" y="2154"/>
                <a:ext cx="82"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643" name="Rectangle 41">
                <a:extLst>
                  <a:ext uri="{FF2B5EF4-FFF2-40B4-BE49-F238E27FC236}">
                    <a16:creationId xmlns:a16="http://schemas.microsoft.com/office/drawing/2014/main" id="{4C77343B-EC69-4DFF-92CE-522196D27E69}"/>
                  </a:ext>
                </a:extLst>
              </p:cNvPr>
              <p:cNvSpPr>
                <a:spLocks noChangeArrowheads="1"/>
              </p:cNvSpPr>
              <p:nvPr/>
            </p:nvSpPr>
            <p:spPr bwMode="auto">
              <a:xfrm>
                <a:off x="1821" y="2154"/>
                <a:ext cx="103" cy="11"/>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nvGrpSpPr>
              <p:cNvPr id="22644" name="Group 42">
                <a:extLst>
                  <a:ext uri="{FF2B5EF4-FFF2-40B4-BE49-F238E27FC236}">
                    <a16:creationId xmlns:a16="http://schemas.microsoft.com/office/drawing/2014/main" id="{1567E565-FA1C-430C-B150-258D70A77773}"/>
                  </a:ext>
                </a:extLst>
              </p:cNvPr>
              <p:cNvGrpSpPr>
                <a:grpSpLocks/>
              </p:cNvGrpSpPr>
              <p:nvPr/>
            </p:nvGrpSpPr>
            <p:grpSpPr bwMode="auto">
              <a:xfrm>
                <a:off x="1819" y="1901"/>
                <a:ext cx="194" cy="364"/>
                <a:chOff x="1819" y="1901"/>
                <a:chExt cx="194" cy="364"/>
              </a:xfrm>
            </p:grpSpPr>
            <p:sp>
              <p:nvSpPr>
                <p:cNvPr id="22645" name="Oval 43">
                  <a:extLst>
                    <a:ext uri="{FF2B5EF4-FFF2-40B4-BE49-F238E27FC236}">
                      <a16:creationId xmlns:a16="http://schemas.microsoft.com/office/drawing/2014/main" id="{EAD512DD-7F29-4A79-AABF-82A71FC8A45D}"/>
                    </a:ext>
                  </a:extLst>
                </p:cNvPr>
                <p:cNvSpPr>
                  <a:spLocks noChangeArrowheads="1"/>
                </p:cNvSpPr>
                <p:nvPr/>
              </p:nvSpPr>
              <p:spPr bwMode="auto">
                <a:xfrm>
                  <a:off x="1895" y="1901"/>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646" name="Freeform 44">
                  <a:extLst>
                    <a:ext uri="{FF2B5EF4-FFF2-40B4-BE49-F238E27FC236}">
                      <a16:creationId xmlns:a16="http://schemas.microsoft.com/office/drawing/2014/main" id="{8C9B297B-A903-47A0-A3AA-DA0E80BD2251}"/>
                    </a:ext>
                  </a:extLst>
                </p:cNvPr>
                <p:cNvSpPr>
                  <a:spLocks/>
                </p:cNvSpPr>
                <p:nvPr/>
              </p:nvSpPr>
              <p:spPr bwMode="auto">
                <a:xfrm>
                  <a:off x="1819" y="1969"/>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1270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2581" name="Group 45">
              <a:extLst>
                <a:ext uri="{FF2B5EF4-FFF2-40B4-BE49-F238E27FC236}">
                  <a16:creationId xmlns:a16="http://schemas.microsoft.com/office/drawing/2014/main" id="{7F3D2CFB-B30E-4DE5-AEC7-0C15B6872E59}"/>
                </a:ext>
              </a:extLst>
            </p:cNvPr>
            <p:cNvGrpSpPr>
              <a:grpSpLocks/>
            </p:cNvGrpSpPr>
            <p:nvPr/>
          </p:nvGrpSpPr>
          <p:grpSpPr bwMode="auto">
            <a:xfrm>
              <a:off x="1536" y="2308"/>
              <a:ext cx="967" cy="448"/>
              <a:chOff x="1536" y="2308"/>
              <a:chExt cx="967" cy="448"/>
            </a:xfrm>
          </p:grpSpPr>
          <p:grpSp>
            <p:nvGrpSpPr>
              <p:cNvPr id="22620" name="Group 46">
                <a:extLst>
                  <a:ext uri="{FF2B5EF4-FFF2-40B4-BE49-F238E27FC236}">
                    <a16:creationId xmlns:a16="http://schemas.microsoft.com/office/drawing/2014/main" id="{5ED9A6E4-3198-4103-A863-049C5C412850}"/>
                  </a:ext>
                </a:extLst>
              </p:cNvPr>
              <p:cNvGrpSpPr>
                <a:grpSpLocks/>
              </p:cNvGrpSpPr>
              <p:nvPr/>
            </p:nvGrpSpPr>
            <p:grpSpPr bwMode="auto">
              <a:xfrm>
                <a:off x="1536" y="2308"/>
                <a:ext cx="305" cy="448"/>
                <a:chOff x="1536" y="2308"/>
                <a:chExt cx="305" cy="448"/>
              </a:xfrm>
            </p:grpSpPr>
            <p:grpSp>
              <p:nvGrpSpPr>
                <p:cNvPr id="22634" name="Group 47">
                  <a:extLst>
                    <a:ext uri="{FF2B5EF4-FFF2-40B4-BE49-F238E27FC236}">
                      <a16:creationId xmlns:a16="http://schemas.microsoft.com/office/drawing/2014/main" id="{6B5886AB-2BD1-429B-963B-717DD806BC9C}"/>
                    </a:ext>
                  </a:extLst>
                </p:cNvPr>
                <p:cNvGrpSpPr>
                  <a:grpSpLocks/>
                </p:cNvGrpSpPr>
                <p:nvPr/>
              </p:nvGrpSpPr>
              <p:grpSpPr bwMode="auto">
                <a:xfrm>
                  <a:off x="1536" y="2308"/>
                  <a:ext cx="305" cy="448"/>
                  <a:chOff x="1536" y="2308"/>
                  <a:chExt cx="305" cy="448"/>
                </a:xfrm>
              </p:grpSpPr>
              <p:sp>
                <p:nvSpPr>
                  <p:cNvPr id="22636" name="AutoShape 48">
                    <a:extLst>
                      <a:ext uri="{FF2B5EF4-FFF2-40B4-BE49-F238E27FC236}">
                        <a16:creationId xmlns:a16="http://schemas.microsoft.com/office/drawing/2014/main" id="{8F9153FE-9FEE-4929-A56F-6CBA15E95143}"/>
                      </a:ext>
                    </a:extLst>
                  </p:cNvPr>
                  <p:cNvSpPr>
                    <a:spLocks noChangeArrowheads="1"/>
                  </p:cNvSpPr>
                  <p:nvPr/>
                </p:nvSpPr>
                <p:spPr bwMode="auto">
                  <a:xfrm>
                    <a:off x="1536" y="2379"/>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637" name="AutoShape 49">
                    <a:extLst>
                      <a:ext uri="{FF2B5EF4-FFF2-40B4-BE49-F238E27FC236}">
                        <a16:creationId xmlns:a16="http://schemas.microsoft.com/office/drawing/2014/main" id="{A3211C26-CA40-4093-8E2E-C63239C57105}"/>
                      </a:ext>
                    </a:extLst>
                  </p:cNvPr>
                  <p:cNvSpPr>
                    <a:spLocks noChangeArrowheads="1"/>
                  </p:cNvSpPr>
                  <p:nvPr/>
                </p:nvSpPr>
                <p:spPr bwMode="auto">
                  <a:xfrm>
                    <a:off x="1606" y="2308"/>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22635" name="AutoShape 50">
                  <a:extLst>
                    <a:ext uri="{FF2B5EF4-FFF2-40B4-BE49-F238E27FC236}">
                      <a16:creationId xmlns:a16="http://schemas.microsoft.com/office/drawing/2014/main" id="{1A612E8C-8467-454D-92AE-468B98D0FDD2}"/>
                    </a:ext>
                  </a:extLst>
                </p:cNvPr>
                <p:cNvSpPr>
                  <a:spLocks noChangeArrowheads="1"/>
                </p:cNvSpPr>
                <p:nvPr/>
              </p:nvSpPr>
              <p:spPr bwMode="auto">
                <a:xfrm>
                  <a:off x="1598" y="2412"/>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grpSp>
            <p:nvGrpSpPr>
              <p:cNvPr id="22621" name="Group 51">
                <a:extLst>
                  <a:ext uri="{FF2B5EF4-FFF2-40B4-BE49-F238E27FC236}">
                    <a16:creationId xmlns:a16="http://schemas.microsoft.com/office/drawing/2014/main" id="{127728A6-57DD-4307-8AE2-B3618AE45A75}"/>
                  </a:ext>
                </a:extLst>
              </p:cNvPr>
              <p:cNvGrpSpPr>
                <a:grpSpLocks/>
              </p:cNvGrpSpPr>
              <p:nvPr/>
            </p:nvGrpSpPr>
            <p:grpSpPr bwMode="auto">
              <a:xfrm>
                <a:off x="1837" y="2308"/>
                <a:ext cx="378" cy="448"/>
                <a:chOff x="1837" y="2308"/>
                <a:chExt cx="378" cy="448"/>
              </a:xfrm>
            </p:grpSpPr>
            <p:grpSp>
              <p:nvGrpSpPr>
                <p:cNvPr id="22629" name="Group 52">
                  <a:extLst>
                    <a:ext uri="{FF2B5EF4-FFF2-40B4-BE49-F238E27FC236}">
                      <a16:creationId xmlns:a16="http://schemas.microsoft.com/office/drawing/2014/main" id="{2F9A2037-D8C1-4903-8107-C52034618215}"/>
                    </a:ext>
                  </a:extLst>
                </p:cNvPr>
                <p:cNvGrpSpPr>
                  <a:grpSpLocks/>
                </p:cNvGrpSpPr>
                <p:nvPr/>
              </p:nvGrpSpPr>
              <p:grpSpPr bwMode="auto">
                <a:xfrm>
                  <a:off x="1837" y="2308"/>
                  <a:ext cx="378" cy="448"/>
                  <a:chOff x="1837" y="2308"/>
                  <a:chExt cx="378" cy="448"/>
                </a:xfrm>
              </p:grpSpPr>
              <p:sp>
                <p:nvSpPr>
                  <p:cNvPr id="22632" name="AutoShape 53">
                    <a:extLst>
                      <a:ext uri="{FF2B5EF4-FFF2-40B4-BE49-F238E27FC236}">
                        <a16:creationId xmlns:a16="http://schemas.microsoft.com/office/drawing/2014/main" id="{729212CA-EA29-409A-B546-0363535703CE}"/>
                      </a:ext>
                    </a:extLst>
                  </p:cNvPr>
                  <p:cNvSpPr>
                    <a:spLocks noChangeArrowheads="1"/>
                  </p:cNvSpPr>
                  <p:nvPr/>
                </p:nvSpPr>
                <p:spPr bwMode="auto">
                  <a:xfrm>
                    <a:off x="1837" y="2379"/>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633" name="AutoShape 54">
                    <a:extLst>
                      <a:ext uri="{FF2B5EF4-FFF2-40B4-BE49-F238E27FC236}">
                        <a16:creationId xmlns:a16="http://schemas.microsoft.com/office/drawing/2014/main" id="{CBABCB77-687F-4B7D-8D89-5DC3CAEB28A8}"/>
                      </a:ext>
                    </a:extLst>
                  </p:cNvPr>
                  <p:cNvSpPr>
                    <a:spLocks noChangeArrowheads="1"/>
                  </p:cNvSpPr>
                  <p:nvPr/>
                </p:nvSpPr>
                <p:spPr bwMode="auto">
                  <a:xfrm>
                    <a:off x="1923" y="2308"/>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22630" name="Oval 55">
                  <a:extLst>
                    <a:ext uri="{FF2B5EF4-FFF2-40B4-BE49-F238E27FC236}">
                      <a16:creationId xmlns:a16="http://schemas.microsoft.com/office/drawing/2014/main" id="{4360A6E6-440C-43DA-B424-EA3CEB518698}"/>
                    </a:ext>
                  </a:extLst>
                </p:cNvPr>
                <p:cNvSpPr>
                  <a:spLocks noChangeArrowheads="1"/>
                </p:cNvSpPr>
                <p:nvPr/>
              </p:nvSpPr>
              <p:spPr bwMode="auto">
                <a:xfrm>
                  <a:off x="1952" y="2344"/>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631" name="AutoShape 56">
                  <a:extLst>
                    <a:ext uri="{FF2B5EF4-FFF2-40B4-BE49-F238E27FC236}">
                      <a16:creationId xmlns:a16="http://schemas.microsoft.com/office/drawing/2014/main" id="{1FC4FB9D-EEDD-4C36-BE14-8CC4CE4FE09E}"/>
                    </a:ext>
                  </a:extLst>
                </p:cNvPr>
                <p:cNvSpPr>
                  <a:spLocks noChangeArrowheads="1"/>
                </p:cNvSpPr>
                <p:nvPr/>
              </p:nvSpPr>
              <p:spPr bwMode="auto">
                <a:xfrm>
                  <a:off x="1884" y="2554"/>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22622" name="Freeform 57">
                <a:extLst>
                  <a:ext uri="{FF2B5EF4-FFF2-40B4-BE49-F238E27FC236}">
                    <a16:creationId xmlns:a16="http://schemas.microsoft.com/office/drawing/2014/main" id="{8D66194F-5C1D-4621-828B-25FC4C7521F1}"/>
                  </a:ext>
                </a:extLst>
              </p:cNvPr>
              <p:cNvSpPr>
                <a:spLocks/>
              </p:cNvSpPr>
              <p:nvPr/>
            </p:nvSpPr>
            <p:spPr bwMode="auto">
              <a:xfrm>
                <a:off x="2401" y="2537"/>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127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23" name="Rectangle 58">
                <a:extLst>
                  <a:ext uri="{FF2B5EF4-FFF2-40B4-BE49-F238E27FC236}">
                    <a16:creationId xmlns:a16="http://schemas.microsoft.com/office/drawing/2014/main" id="{0B4169F9-9A02-43B6-9E4F-49947B4238CC}"/>
                  </a:ext>
                </a:extLst>
              </p:cNvPr>
              <p:cNvSpPr>
                <a:spLocks noChangeArrowheads="1"/>
              </p:cNvSpPr>
              <p:nvPr/>
            </p:nvSpPr>
            <p:spPr bwMode="auto">
              <a:xfrm>
                <a:off x="2397" y="2537"/>
                <a:ext cx="106"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624" name="Rectangle 59">
                <a:extLst>
                  <a:ext uri="{FF2B5EF4-FFF2-40B4-BE49-F238E27FC236}">
                    <a16:creationId xmlns:a16="http://schemas.microsoft.com/office/drawing/2014/main" id="{14A48379-0933-4ECB-B538-4343099DC6A8}"/>
                  </a:ext>
                </a:extLst>
              </p:cNvPr>
              <p:cNvSpPr>
                <a:spLocks noChangeArrowheads="1"/>
              </p:cNvSpPr>
              <p:nvPr/>
            </p:nvSpPr>
            <p:spPr bwMode="auto">
              <a:xfrm>
                <a:off x="2404" y="2618"/>
                <a:ext cx="82"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625" name="Rectangle 60">
                <a:extLst>
                  <a:ext uri="{FF2B5EF4-FFF2-40B4-BE49-F238E27FC236}">
                    <a16:creationId xmlns:a16="http://schemas.microsoft.com/office/drawing/2014/main" id="{B8C29383-C19F-4BC7-8AE3-8234CA3FB395}"/>
                  </a:ext>
                </a:extLst>
              </p:cNvPr>
              <p:cNvSpPr>
                <a:spLocks noChangeArrowheads="1"/>
              </p:cNvSpPr>
              <p:nvPr/>
            </p:nvSpPr>
            <p:spPr bwMode="auto">
              <a:xfrm>
                <a:off x="2221" y="2618"/>
                <a:ext cx="103" cy="11"/>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nvGrpSpPr>
              <p:cNvPr id="22626" name="Group 61">
                <a:extLst>
                  <a:ext uri="{FF2B5EF4-FFF2-40B4-BE49-F238E27FC236}">
                    <a16:creationId xmlns:a16="http://schemas.microsoft.com/office/drawing/2014/main" id="{3DA7F8A1-5EAD-4282-BF77-9AF5154BAE2F}"/>
                  </a:ext>
                </a:extLst>
              </p:cNvPr>
              <p:cNvGrpSpPr>
                <a:grpSpLocks/>
              </p:cNvGrpSpPr>
              <p:nvPr/>
            </p:nvGrpSpPr>
            <p:grpSpPr bwMode="auto">
              <a:xfrm>
                <a:off x="2219" y="2365"/>
                <a:ext cx="194" cy="364"/>
                <a:chOff x="2219" y="2365"/>
                <a:chExt cx="194" cy="364"/>
              </a:xfrm>
            </p:grpSpPr>
            <p:sp>
              <p:nvSpPr>
                <p:cNvPr id="22627" name="Oval 62">
                  <a:extLst>
                    <a:ext uri="{FF2B5EF4-FFF2-40B4-BE49-F238E27FC236}">
                      <a16:creationId xmlns:a16="http://schemas.microsoft.com/office/drawing/2014/main" id="{4F62E07C-43C5-4ED4-B61F-32D7C5493FDD}"/>
                    </a:ext>
                  </a:extLst>
                </p:cNvPr>
                <p:cNvSpPr>
                  <a:spLocks noChangeArrowheads="1"/>
                </p:cNvSpPr>
                <p:nvPr/>
              </p:nvSpPr>
              <p:spPr bwMode="auto">
                <a:xfrm>
                  <a:off x="2295" y="2365"/>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628" name="Freeform 63">
                  <a:extLst>
                    <a:ext uri="{FF2B5EF4-FFF2-40B4-BE49-F238E27FC236}">
                      <a16:creationId xmlns:a16="http://schemas.microsoft.com/office/drawing/2014/main" id="{34A8D1E0-5956-45CF-9891-FFC459E489D2}"/>
                    </a:ext>
                  </a:extLst>
                </p:cNvPr>
                <p:cNvSpPr>
                  <a:spLocks/>
                </p:cNvSpPr>
                <p:nvPr/>
              </p:nvSpPr>
              <p:spPr bwMode="auto">
                <a:xfrm>
                  <a:off x="2219" y="2433"/>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1270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2582" name="Group 64">
              <a:extLst>
                <a:ext uri="{FF2B5EF4-FFF2-40B4-BE49-F238E27FC236}">
                  <a16:creationId xmlns:a16="http://schemas.microsoft.com/office/drawing/2014/main" id="{1A8C71D7-E004-48A8-906F-C18436EE1541}"/>
                </a:ext>
              </a:extLst>
            </p:cNvPr>
            <p:cNvGrpSpPr>
              <a:grpSpLocks/>
            </p:cNvGrpSpPr>
            <p:nvPr/>
          </p:nvGrpSpPr>
          <p:grpSpPr bwMode="auto">
            <a:xfrm>
              <a:off x="1952" y="2796"/>
              <a:ext cx="967" cy="448"/>
              <a:chOff x="1952" y="2796"/>
              <a:chExt cx="967" cy="448"/>
            </a:xfrm>
          </p:grpSpPr>
          <p:grpSp>
            <p:nvGrpSpPr>
              <p:cNvPr id="22602" name="Group 65">
                <a:extLst>
                  <a:ext uri="{FF2B5EF4-FFF2-40B4-BE49-F238E27FC236}">
                    <a16:creationId xmlns:a16="http://schemas.microsoft.com/office/drawing/2014/main" id="{010F12A5-33E6-4626-B023-B27FE4290054}"/>
                  </a:ext>
                </a:extLst>
              </p:cNvPr>
              <p:cNvGrpSpPr>
                <a:grpSpLocks/>
              </p:cNvGrpSpPr>
              <p:nvPr/>
            </p:nvGrpSpPr>
            <p:grpSpPr bwMode="auto">
              <a:xfrm>
                <a:off x="1952" y="2796"/>
                <a:ext cx="305" cy="448"/>
                <a:chOff x="1952" y="2796"/>
                <a:chExt cx="305" cy="448"/>
              </a:xfrm>
            </p:grpSpPr>
            <p:grpSp>
              <p:nvGrpSpPr>
                <p:cNvPr id="22616" name="Group 66">
                  <a:extLst>
                    <a:ext uri="{FF2B5EF4-FFF2-40B4-BE49-F238E27FC236}">
                      <a16:creationId xmlns:a16="http://schemas.microsoft.com/office/drawing/2014/main" id="{AA2A4F4A-9849-46DD-930F-7D81E2AE9793}"/>
                    </a:ext>
                  </a:extLst>
                </p:cNvPr>
                <p:cNvGrpSpPr>
                  <a:grpSpLocks/>
                </p:cNvGrpSpPr>
                <p:nvPr/>
              </p:nvGrpSpPr>
              <p:grpSpPr bwMode="auto">
                <a:xfrm>
                  <a:off x="1952" y="2796"/>
                  <a:ext cx="305" cy="448"/>
                  <a:chOff x="1952" y="2796"/>
                  <a:chExt cx="305" cy="448"/>
                </a:xfrm>
              </p:grpSpPr>
              <p:sp>
                <p:nvSpPr>
                  <p:cNvPr id="22618" name="AutoShape 67">
                    <a:extLst>
                      <a:ext uri="{FF2B5EF4-FFF2-40B4-BE49-F238E27FC236}">
                        <a16:creationId xmlns:a16="http://schemas.microsoft.com/office/drawing/2014/main" id="{3061E6F5-BB45-426F-8611-303021A5607D}"/>
                      </a:ext>
                    </a:extLst>
                  </p:cNvPr>
                  <p:cNvSpPr>
                    <a:spLocks noChangeArrowheads="1"/>
                  </p:cNvSpPr>
                  <p:nvPr/>
                </p:nvSpPr>
                <p:spPr bwMode="auto">
                  <a:xfrm>
                    <a:off x="1952" y="2867"/>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619" name="AutoShape 68">
                    <a:extLst>
                      <a:ext uri="{FF2B5EF4-FFF2-40B4-BE49-F238E27FC236}">
                        <a16:creationId xmlns:a16="http://schemas.microsoft.com/office/drawing/2014/main" id="{415D3DBD-FC7A-4EE4-A563-2F4500D38268}"/>
                      </a:ext>
                    </a:extLst>
                  </p:cNvPr>
                  <p:cNvSpPr>
                    <a:spLocks noChangeArrowheads="1"/>
                  </p:cNvSpPr>
                  <p:nvPr/>
                </p:nvSpPr>
                <p:spPr bwMode="auto">
                  <a:xfrm>
                    <a:off x="2022" y="2796"/>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22617" name="AutoShape 69">
                  <a:extLst>
                    <a:ext uri="{FF2B5EF4-FFF2-40B4-BE49-F238E27FC236}">
                      <a16:creationId xmlns:a16="http://schemas.microsoft.com/office/drawing/2014/main" id="{1C0370D7-0DB8-4CE5-8843-CB0374D4BF05}"/>
                    </a:ext>
                  </a:extLst>
                </p:cNvPr>
                <p:cNvSpPr>
                  <a:spLocks noChangeArrowheads="1"/>
                </p:cNvSpPr>
                <p:nvPr/>
              </p:nvSpPr>
              <p:spPr bwMode="auto">
                <a:xfrm>
                  <a:off x="2014" y="2900"/>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grpSp>
            <p:nvGrpSpPr>
              <p:cNvPr id="22603" name="Group 70">
                <a:extLst>
                  <a:ext uri="{FF2B5EF4-FFF2-40B4-BE49-F238E27FC236}">
                    <a16:creationId xmlns:a16="http://schemas.microsoft.com/office/drawing/2014/main" id="{51EFBAB3-E716-408E-8810-EB295F1A3221}"/>
                  </a:ext>
                </a:extLst>
              </p:cNvPr>
              <p:cNvGrpSpPr>
                <a:grpSpLocks/>
              </p:cNvGrpSpPr>
              <p:nvPr/>
            </p:nvGrpSpPr>
            <p:grpSpPr bwMode="auto">
              <a:xfrm>
                <a:off x="2253" y="2796"/>
                <a:ext cx="378" cy="448"/>
                <a:chOff x="2253" y="2796"/>
                <a:chExt cx="378" cy="448"/>
              </a:xfrm>
            </p:grpSpPr>
            <p:grpSp>
              <p:nvGrpSpPr>
                <p:cNvPr id="22611" name="Group 71">
                  <a:extLst>
                    <a:ext uri="{FF2B5EF4-FFF2-40B4-BE49-F238E27FC236}">
                      <a16:creationId xmlns:a16="http://schemas.microsoft.com/office/drawing/2014/main" id="{F51389A9-FE2E-4928-A2C3-C918466CE877}"/>
                    </a:ext>
                  </a:extLst>
                </p:cNvPr>
                <p:cNvGrpSpPr>
                  <a:grpSpLocks/>
                </p:cNvGrpSpPr>
                <p:nvPr/>
              </p:nvGrpSpPr>
              <p:grpSpPr bwMode="auto">
                <a:xfrm>
                  <a:off x="2253" y="2796"/>
                  <a:ext cx="378" cy="448"/>
                  <a:chOff x="2253" y="2796"/>
                  <a:chExt cx="378" cy="448"/>
                </a:xfrm>
              </p:grpSpPr>
              <p:sp>
                <p:nvSpPr>
                  <p:cNvPr id="22614" name="AutoShape 72">
                    <a:extLst>
                      <a:ext uri="{FF2B5EF4-FFF2-40B4-BE49-F238E27FC236}">
                        <a16:creationId xmlns:a16="http://schemas.microsoft.com/office/drawing/2014/main" id="{3040D83C-E6C9-4DB5-8411-1F48A674BEB1}"/>
                      </a:ext>
                    </a:extLst>
                  </p:cNvPr>
                  <p:cNvSpPr>
                    <a:spLocks noChangeArrowheads="1"/>
                  </p:cNvSpPr>
                  <p:nvPr/>
                </p:nvSpPr>
                <p:spPr bwMode="auto">
                  <a:xfrm>
                    <a:off x="2253" y="2867"/>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615" name="AutoShape 73">
                    <a:extLst>
                      <a:ext uri="{FF2B5EF4-FFF2-40B4-BE49-F238E27FC236}">
                        <a16:creationId xmlns:a16="http://schemas.microsoft.com/office/drawing/2014/main" id="{AEF2EE4F-3B4D-4D81-A248-E6E0CC220D30}"/>
                      </a:ext>
                    </a:extLst>
                  </p:cNvPr>
                  <p:cNvSpPr>
                    <a:spLocks noChangeArrowheads="1"/>
                  </p:cNvSpPr>
                  <p:nvPr/>
                </p:nvSpPr>
                <p:spPr bwMode="auto">
                  <a:xfrm>
                    <a:off x="2339" y="2796"/>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22612" name="Oval 74">
                  <a:extLst>
                    <a:ext uri="{FF2B5EF4-FFF2-40B4-BE49-F238E27FC236}">
                      <a16:creationId xmlns:a16="http://schemas.microsoft.com/office/drawing/2014/main" id="{B59A952C-E1E6-49BF-9F28-4A8FFF536308}"/>
                    </a:ext>
                  </a:extLst>
                </p:cNvPr>
                <p:cNvSpPr>
                  <a:spLocks noChangeArrowheads="1"/>
                </p:cNvSpPr>
                <p:nvPr/>
              </p:nvSpPr>
              <p:spPr bwMode="auto">
                <a:xfrm>
                  <a:off x="2368" y="2832"/>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613" name="AutoShape 75">
                  <a:extLst>
                    <a:ext uri="{FF2B5EF4-FFF2-40B4-BE49-F238E27FC236}">
                      <a16:creationId xmlns:a16="http://schemas.microsoft.com/office/drawing/2014/main" id="{B8E90C09-FB6E-446D-AA18-A7BC63DFDDDE}"/>
                    </a:ext>
                  </a:extLst>
                </p:cNvPr>
                <p:cNvSpPr>
                  <a:spLocks noChangeArrowheads="1"/>
                </p:cNvSpPr>
                <p:nvPr/>
              </p:nvSpPr>
              <p:spPr bwMode="auto">
                <a:xfrm>
                  <a:off x="2300" y="3042"/>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22604" name="Freeform 76">
                <a:extLst>
                  <a:ext uri="{FF2B5EF4-FFF2-40B4-BE49-F238E27FC236}">
                    <a16:creationId xmlns:a16="http://schemas.microsoft.com/office/drawing/2014/main" id="{31656AB6-3A33-4FFE-9495-0C3B17491B2B}"/>
                  </a:ext>
                </a:extLst>
              </p:cNvPr>
              <p:cNvSpPr>
                <a:spLocks/>
              </p:cNvSpPr>
              <p:nvPr/>
            </p:nvSpPr>
            <p:spPr bwMode="auto">
              <a:xfrm>
                <a:off x="2817" y="3025"/>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127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05" name="Rectangle 77">
                <a:extLst>
                  <a:ext uri="{FF2B5EF4-FFF2-40B4-BE49-F238E27FC236}">
                    <a16:creationId xmlns:a16="http://schemas.microsoft.com/office/drawing/2014/main" id="{AC6F0321-D803-4179-A0AA-3FB38293678E}"/>
                  </a:ext>
                </a:extLst>
              </p:cNvPr>
              <p:cNvSpPr>
                <a:spLocks noChangeArrowheads="1"/>
              </p:cNvSpPr>
              <p:nvPr/>
            </p:nvSpPr>
            <p:spPr bwMode="auto">
              <a:xfrm>
                <a:off x="2813" y="3025"/>
                <a:ext cx="106"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606" name="Rectangle 78">
                <a:extLst>
                  <a:ext uri="{FF2B5EF4-FFF2-40B4-BE49-F238E27FC236}">
                    <a16:creationId xmlns:a16="http://schemas.microsoft.com/office/drawing/2014/main" id="{112D5D4A-0778-4A8A-9A2F-B29EB68A570E}"/>
                  </a:ext>
                </a:extLst>
              </p:cNvPr>
              <p:cNvSpPr>
                <a:spLocks noChangeArrowheads="1"/>
              </p:cNvSpPr>
              <p:nvPr/>
            </p:nvSpPr>
            <p:spPr bwMode="auto">
              <a:xfrm>
                <a:off x="2820" y="3106"/>
                <a:ext cx="82"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607" name="Rectangle 79">
                <a:extLst>
                  <a:ext uri="{FF2B5EF4-FFF2-40B4-BE49-F238E27FC236}">
                    <a16:creationId xmlns:a16="http://schemas.microsoft.com/office/drawing/2014/main" id="{97B4EC09-3376-46B6-BE03-D42C6BAB1511}"/>
                  </a:ext>
                </a:extLst>
              </p:cNvPr>
              <p:cNvSpPr>
                <a:spLocks noChangeArrowheads="1"/>
              </p:cNvSpPr>
              <p:nvPr/>
            </p:nvSpPr>
            <p:spPr bwMode="auto">
              <a:xfrm>
                <a:off x="2637" y="3106"/>
                <a:ext cx="103" cy="11"/>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nvGrpSpPr>
              <p:cNvPr id="22608" name="Group 80">
                <a:extLst>
                  <a:ext uri="{FF2B5EF4-FFF2-40B4-BE49-F238E27FC236}">
                    <a16:creationId xmlns:a16="http://schemas.microsoft.com/office/drawing/2014/main" id="{30113CAF-EB50-4C05-AA64-7D6F3729F6B6}"/>
                  </a:ext>
                </a:extLst>
              </p:cNvPr>
              <p:cNvGrpSpPr>
                <a:grpSpLocks/>
              </p:cNvGrpSpPr>
              <p:nvPr/>
            </p:nvGrpSpPr>
            <p:grpSpPr bwMode="auto">
              <a:xfrm>
                <a:off x="2635" y="2853"/>
                <a:ext cx="194" cy="364"/>
                <a:chOff x="2635" y="2853"/>
                <a:chExt cx="194" cy="364"/>
              </a:xfrm>
            </p:grpSpPr>
            <p:sp>
              <p:nvSpPr>
                <p:cNvPr id="22609" name="Oval 81">
                  <a:extLst>
                    <a:ext uri="{FF2B5EF4-FFF2-40B4-BE49-F238E27FC236}">
                      <a16:creationId xmlns:a16="http://schemas.microsoft.com/office/drawing/2014/main" id="{37B13B45-A277-425F-ADF9-C45EAF2E0A85}"/>
                    </a:ext>
                  </a:extLst>
                </p:cNvPr>
                <p:cNvSpPr>
                  <a:spLocks noChangeArrowheads="1"/>
                </p:cNvSpPr>
                <p:nvPr/>
              </p:nvSpPr>
              <p:spPr bwMode="auto">
                <a:xfrm>
                  <a:off x="2711" y="2853"/>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610" name="Freeform 82">
                  <a:extLst>
                    <a:ext uri="{FF2B5EF4-FFF2-40B4-BE49-F238E27FC236}">
                      <a16:creationId xmlns:a16="http://schemas.microsoft.com/office/drawing/2014/main" id="{A2B5E5DA-E452-49F0-A097-3D6735D61797}"/>
                    </a:ext>
                  </a:extLst>
                </p:cNvPr>
                <p:cNvSpPr>
                  <a:spLocks/>
                </p:cNvSpPr>
                <p:nvPr/>
              </p:nvSpPr>
              <p:spPr bwMode="auto">
                <a:xfrm>
                  <a:off x="2635" y="2921"/>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1270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2583" name="Group 83">
              <a:extLst>
                <a:ext uri="{FF2B5EF4-FFF2-40B4-BE49-F238E27FC236}">
                  <a16:creationId xmlns:a16="http://schemas.microsoft.com/office/drawing/2014/main" id="{08A317AE-33BB-4164-A0B1-340A369C6377}"/>
                </a:ext>
              </a:extLst>
            </p:cNvPr>
            <p:cNvGrpSpPr>
              <a:grpSpLocks/>
            </p:cNvGrpSpPr>
            <p:nvPr/>
          </p:nvGrpSpPr>
          <p:grpSpPr bwMode="auto">
            <a:xfrm>
              <a:off x="2368" y="3244"/>
              <a:ext cx="967" cy="448"/>
              <a:chOff x="2368" y="3244"/>
              <a:chExt cx="967" cy="448"/>
            </a:xfrm>
          </p:grpSpPr>
          <p:grpSp>
            <p:nvGrpSpPr>
              <p:cNvPr id="22584" name="Group 84">
                <a:extLst>
                  <a:ext uri="{FF2B5EF4-FFF2-40B4-BE49-F238E27FC236}">
                    <a16:creationId xmlns:a16="http://schemas.microsoft.com/office/drawing/2014/main" id="{F6B9B61A-43AC-4F77-8A90-AB858E0ABF21}"/>
                  </a:ext>
                </a:extLst>
              </p:cNvPr>
              <p:cNvGrpSpPr>
                <a:grpSpLocks/>
              </p:cNvGrpSpPr>
              <p:nvPr/>
            </p:nvGrpSpPr>
            <p:grpSpPr bwMode="auto">
              <a:xfrm>
                <a:off x="2368" y="3244"/>
                <a:ext cx="305" cy="448"/>
                <a:chOff x="2368" y="3244"/>
                <a:chExt cx="305" cy="448"/>
              </a:xfrm>
            </p:grpSpPr>
            <p:grpSp>
              <p:nvGrpSpPr>
                <p:cNvPr id="22598" name="Group 85">
                  <a:extLst>
                    <a:ext uri="{FF2B5EF4-FFF2-40B4-BE49-F238E27FC236}">
                      <a16:creationId xmlns:a16="http://schemas.microsoft.com/office/drawing/2014/main" id="{B984DE2F-7D3E-4D7E-BC32-A6C793982E29}"/>
                    </a:ext>
                  </a:extLst>
                </p:cNvPr>
                <p:cNvGrpSpPr>
                  <a:grpSpLocks/>
                </p:cNvGrpSpPr>
                <p:nvPr/>
              </p:nvGrpSpPr>
              <p:grpSpPr bwMode="auto">
                <a:xfrm>
                  <a:off x="2368" y="3244"/>
                  <a:ext cx="305" cy="448"/>
                  <a:chOff x="2368" y="3244"/>
                  <a:chExt cx="305" cy="448"/>
                </a:xfrm>
              </p:grpSpPr>
              <p:sp>
                <p:nvSpPr>
                  <p:cNvPr id="22600" name="AutoShape 86">
                    <a:extLst>
                      <a:ext uri="{FF2B5EF4-FFF2-40B4-BE49-F238E27FC236}">
                        <a16:creationId xmlns:a16="http://schemas.microsoft.com/office/drawing/2014/main" id="{EA807265-51A2-41B7-8FA1-9B88B9D0E39A}"/>
                      </a:ext>
                    </a:extLst>
                  </p:cNvPr>
                  <p:cNvSpPr>
                    <a:spLocks noChangeArrowheads="1"/>
                  </p:cNvSpPr>
                  <p:nvPr/>
                </p:nvSpPr>
                <p:spPr bwMode="auto">
                  <a:xfrm>
                    <a:off x="2368" y="3315"/>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601" name="AutoShape 87">
                    <a:extLst>
                      <a:ext uri="{FF2B5EF4-FFF2-40B4-BE49-F238E27FC236}">
                        <a16:creationId xmlns:a16="http://schemas.microsoft.com/office/drawing/2014/main" id="{0B875EC4-9FC3-462C-B972-6DE99A9D8EDE}"/>
                      </a:ext>
                    </a:extLst>
                  </p:cNvPr>
                  <p:cNvSpPr>
                    <a:spLocks noChangeArrowheads="1"/>
                  </p:cNvSpPr>
                  <p:nvPr/>
                </p:nvSpPr>
                <p:spPr bwMode="auto">
                  <a:xfrm>
                    <a:off x="2438" y="3244"/>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22599" name="AutoShape 88">
                  <a:extLst>
                    <a:ext uri="{FF2B5EF4-FFF2-40B4-BE49-F238E27FC236}">
                      <a16:creationId xmlns:a16="http://schemas.microsoft.com/office/drawing/2014/main" id="{1512A4CC-4A15-4A03-9DB9-60454E0D4105}"/>
                    </a:ext>
                  </a:extLst>
                </p:cNvPr>
                <p:cNvSpPr>
                  <a:spLocks noChangeArrowheads="1"/>
                </p:cNvSpPr>
                <p:nvPr/>
              </p:nvSpPr>
              <p:spPr bwMode="auto">
                <a:xfrm>
                  <a:off x="2430" y="3348"/>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grpSp>
            <p:nvGrpSpPr>
              <p:cNvPr id="22585" name="Group 89">
                <a:extLst>
                  <a:ext uri="{FF2B5EF4-FFF2-40B4-BE49-F238E27FC236}">
                    <a16:creationId xmlns:a16="http://schemas.microsoft.com/office/drawing/2014/main" id="{06FCC717-48E9-4C99-BE4A-CEA0EA63A404}"/>
                  </a:ext>
                </a:extLst>
              </p:cNvPr>
              <p:cNvGrpSpPr>
                <a:grpSpLocks/>
              </p:cNvGrpSpPr>
              <p:nvPr/>
            </p:nvGrpSpPr>
            <p:grpSpPr bwMode="auto">
              <a:xfrm>
                <a:off x="2669" y="3244"/>
                <a:ext cx="378" cy="448"/>
                <a:chOff x="2669" y="3244"/>
                <a:chExt cx="378" cy="448"/>
              </a:xfrm>
            </p:grpSpPr>
            <p:grpSp>
              <p:nvGrpSpPr>
                <p:cNvPr id="22593" name="Group 90">
                  <a:extLst>
                    <a:ext uri="{FF2B5EF4-FFF2-40B4-BE49-F238E27FC236}">
                      <a16:creationId xmlns:a16="http://schemas.microsoft.com/office/drawing/2014/main" id="{6FF1BDA8-5994-4AB9-AF50-30DBA09D89A1}"/>
                    </a:ext>
                  </a:extLst>
                </p:cNvPr>
                <p:cNvGrpSpPr>
                  <a:grpSpLocks/>
                </p:cNvGrpSpPr>
                <p:nvPr/>
              </p:nvGrpSpPr>
              <p:grpSpPr bwMode="auto">
                <a:xfrm>
                  <a:off x="2669" y="3244"/>
                  <a:ext cx="378" cy="448"/>
                  <a:chOff x="2669" y="3244"/>
                  <a:chExt cx="378" cy="448"/>
                </a:xfrm>
              </p:grpSpPr>
              <p:sp>
                <p:nvSpPr>
                  <p:cNvPr id="22596" name="AutoShape 91">
                    <a:extLst>
                      <a:ext uri="{FF2B5EF4-FFF2-40B4-BE49-F238E27FC236}">
                        <a16:creationId xmlns:a16="http://schemas.microsoft.com/office/drawing/2014/main" id="{9ACFCDB6-2EAD-4C01-B0B5-33A8C23344D2}"/>
                      </a:ext>
                    </a:extLst>
                  </p:cNvPr>
                  <p:cNvSpPr>
                    <a:spLocks noChangeArrowheads="1"/>
                  </p:cNvSpPr>
                  <p:nvPr/>
                </p:nvSpPr>
                <p:spPr bwMode="auto">
                  <a:xfrm>
                    <a:off x="2669" y="3315"/>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597" name="AutoShape 92">
                    <a:extLst>
                      <a:ext uri="{FF2B5EF4-FFF2-40B4-BE49-F238E27FC236}">
                        <a16:creationId xmlns:a16="http://schemas.microsoft.com/office/drawing/2014/main" id="{FB1034C8-AD09-4647-A09F-ED4B5482E7A4}"/>
                      </a:ext>
                    </a:extLst>
                  </p:cNvPr>
                  <p:cNvSpPr>
                    <a:spLocks noChangeArrowheads="1"/>
                  </p:cNvSpPr>
                  <p:nvPr/>
                </p:nvSpPr>
                <p:spPr bwMode="auto">
                  <a:xfrm>
                    <a:off x="2755" y="3244"/>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22594" name="Oval 93">
                  <a:extLst>
                    <a:ext uri="{FF2B5EF4-FFF2-40B4-BE49-F238E27FC236}">
                      <a16:creationId xmlns:a16="http://schemas.microsoft.com/office/drawing/2014/main" id="{C9946F8C-F268-4B4D-8447-F926B56EF724}"/>
                    </a:ext>
                  </a:extLst>
                </p:cNvPr>
                <p:cNvSpPr>
                  <a:spLocks noChangeArrowheads="1"/>
                </p:cNvSpPr>
                <p:nvPr/>
              </p:nvSpPr>
              <p:spPr bwMode="auto">
                <a:xfrm>
                  <a:off x="2784" y="3280"/>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595" name="AutoShape 94">
                  <a:extLst>
                    <a:ext uri="{FF2B5EF4-FFF2-40B4-BE49-F238E27FC236}">
                      <a16:creationId xmlns:a16="http://schemas.microsoft.com/office/drawing/2014/main" id="{D3B251F1-03DD-441A-B34E-54B2DA4DDF38}"/>
                    </a:ext>
                  </a:extLst>
                </p:cNvPr>
                <p:cNvSpPr>
                  <a:spLocks noChangeArrowheads="1"/>
                </p:cNvSpPr>
                <p:nvPr/>
              </p:nvSpPr>
              <p:spPr bwMode="auto">
                <a:xfrm>
                  <a:off x="2716" y="3490"/>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22586" name="Freeform 95">
                <a:extLst>
                  <a:ext uri="{FF2B5EF4-FFF2-40B4-BE49-F238E27FC236}">
                    <a16:creationId xmlns:a16="http://schemas.microsoft.com/office/drawing/2014/main" id="{5E80A19A-6DCD-4A13-9D17-7424EA363F2D}"/>
                  </a:ext>
                </a:extLst>
              </p:cNvPr>
              <p:cNvSpPr>
                <a:spLocks/>
              </p:cNvSpPr>
              <p:nvPr/>
            </p:nvSpPr>
            <p:spPr bwMode="auto">
              <a:xfrm>
                <a:off x="3233" y="347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127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87" name="Rectangle 96">
                <a:extLst>
                  <a:ext uri="{FF2B5EF4-FFF2-40B4-BE49-F238E27FC236}">
                    <a16:creationId xmlns:a16="http://schemas.microsoft.com/office/drawing/2014/main" id="{E3DE958E-3D8D-4994-BE07-35E0963C4610}"/>
                  </a:ext>
                </a:extLst>
              </p:cNvPr>
              <p:cNvSpPr>
                <a:spLocks noChangeArrowheads="1"/>
              </p:cNvSpPr>
              <p:nvPr/>
            </p:nvSpPr>
            <p:spPr bwMode="auto">
              <a:xfrm>
                <a:off x="3229" y="3473"/>
                <a:ext cx="106"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588" name="Rectangle 97">
                <a:extLst>
                  <a:ext uri="{FF2B5EF4-FFF2-40B4-BE49-F238E27FC236}">
                    <a16:creationId xmlns:a16="http://schemas.microsoft.com/office/drawing/2014/main" id="{86C53675-BE31-4E61-ADC5-63F7E70D924B}"/>
                  </a:ext>
                </a:extLst>
              </p:cNvPr>
              <p:cNvSpPr>
                <a:spLocks noChangeArrowheads="1"/>
              </p:cNvSpPr>
              <p:nvPr/>
            </p:nvSpPr>
            <p:spPr bwMode="auto">
              <a:xfrm>
                <a:off x="3236" y="3554"/>
                <a:ext cx="82"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589" name="Rectangle 98">
                <a:extLst>
                  <a:ext uri="{FF2B5EF4-FFF2-40B4-BE49-F238E27FC236}">
                    <a16:creationId xmlns:a16="http://schemas.microsoft.com/office/drawing/2014/main" id="{BB1E4BE5-25B4-4847-B73C-5EA3923F8B12}"/>
                  </a:ext>
                </a:extLst>
              </p:cNvPr>
              <p:cNvSpPr>
                <a:spLocks noChangeArrowheads="1"/>
              </p:cNvSpPr>
              <p:nvPr/>
            </p:nvSpPr>
            <p:spPr bwMode="auto">
              <a:xfrm>
                <a:off x="3053" y="3554"/>
                <a:ext cx="103" cy="11"/>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nvGrpSpPr>
              <p:cNvPr id="22590" name="Group 99">
                <a:extLst>
                  <a:ext uri="{FF2B5EF4-FFF2-40B4-BE49-F238E27FC236}">
                    <a16:creationId xmlns:a16="http://schemas.microsoft.com/office/drawing/2014/main" id="{F7BB3989-960D-45AE-A5BA-44F2552B8E2D}"/>
                  </a:ext>
                </a:extLst>
              </p:cNvPr>
              <p:cNvGrpSpPr>
                <a:grpSpLocks/>
              </p:cNvGrpSpPr>
              <p:nvPr/>
            </p:nvGrpSpPr>
            <p:grpSpPr bwMode="auto">
              <a:xfrm>
                <a:off x="3051" y="3301"/>
                <a:ext cx="194" cy="364"/>
                <a:chOff x="3051" y="3301"/>
                <a:chExt cx="194" cy="364"/>
              </a:xfrm>
            </p:grpSpPr>
            <p:sp>
              <p:nvSpPr>
                <p:cNvPr id="22591" name="Oval 100">
                  <a:extLst>
                    <a:ext uri="{FF2B5EF4-FFF2-40B4-BE49-F238E27FC236}">
                      <a16:creationId xmlns:a16="http://schemas.microsoft.com/office/drawing/2014/main" id="{6696354A-0DE9-4E72-9E60-8F710B3B5784}"/>
                    </a:ext>
                  </a:extLst>
                </p:cNvPr>
                <p:cNvSpPr>
                  <a:spLocks noChangeArrowheads="1"/>
                </p:cNvSpPr>
                <p:nvPr/>
              </p:nvSpPr>
              <p:spPr bwMode="auto">
                <a:xfrm>
                  <a:off x="3127" y="3301"/>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592" name="Freeform 101">
                  <a:extLst>
                    <a:ext uri="{FF2B5EF4-FFF2-40B4-BE49-F238E27FC236}">
                      <a16:creationId xmlns:a16="http://schemas.microsoft.com/office/drawing/2014/main" id="{9B8C271A-F80D-400E-9CDA-C606A13C91CC}"/>
                    </a:ext>
                  </a:extLst>
                </p:cNvPr>
                <p:cNvSpPr>
                  <a:spLocks/>
                </p:cNvSpPr>
                <p:nvPr/>
              </p:nvSpPr>
              <p:spPr bwMode="auto">
                <a:xfrm>
                  <a:off x="3051" y="3369"/>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1270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22546" name="Rectangle 102">
            <a:extLst>
              <a:ext uri="{FF2B5EF4-FFF2-40B4-BE49-F238E27FC236}">
                <a16:creationId xmlns:a16="http://schemas.microsoft.com/office/drawing/2014/main" id="{BAD3CA53-68BC-4AB3-B991-0405574D3D2E}"/>
              </a:ext>
            </a:extLst>
          </p:cNvPr>
          <p:cNvSpPr>
            <a:spLocks noChangeArrowheads="1"/>
          </p:cNvSpPr>
          <p:nvPr/>
        </p:nvSpPr>
        <p:spPr bwMode="auto">
          <a:xfrm>
            <a:off x="67117" y="2220913"/>
            <a:ext cx="358775" cy="2835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800" b="0" i="1">
                <a:latin typeface="Arial" panose="020B0604020202020204" pitchFamily="34" charset="0"/>
                <a:ea typeface="宋体" panose="02010600030101010101" pitchFamily="2" charset="-122"/>
              </a:rPr>
              <a:t>T</a:t>
            </a:r>
          </a:p>
          <a:p>
            <a:pPr algn="ctr"/>
            <a:r>
              <a:rPr lang="en-US" altLang="zh-CN" sz="1800" b="0" i="1">
                <a:latin typeface="Arial" panose="020B0604020202020204" pitchFamily="34" charset="0"/>
                <a:ea typeface="宋体" panose="02010600030101010101" pitchFamily="2" charset="-122"/>
              </a:rPr>
              <a:t>a</a:t>
            </a:r>
          </a:p>
          <a:p>
            <a:pPr algn="ctr"/>
            <a:r>
              <a:rPr lang="en-US" altLang="zh-CN" sz="1800" b="0" i="1">
                <a:latin typeface="Arial" panose="020B0604020202020204" pitchFamily="34" charset="0"/>
                <a:ea typeface="宋体" panose="02010600030101010101" pitchFamily="2" charset="-122"/>
              </a:rPr>
              <a:t>s</a:t>
            </a:r>
          </a:p>
          <a:p>
            <a:pPr algn="ctr"/>
            <a:r>
              <a:rPr lang="en-US" altLang="zh-CN" sz="1800" b="0" i="1">
                <a:latin typeface="Arial" panose="020B0604020202020204" pitchFamily="34" charset="0"/>
                <a:ea typeface="宋体" panose="02010600030101010101" pitchFamily="2" charset="-122"/>
              </a:rPr>
              <a:t>k</a:t>
            </a:r>
          </a:p>
          <a:p>
            <a:pPr algn="ctr"/>
            <a:endParaRPr lang="en-US" altLang="zh-CN" sz="1800" b="0" i="1">
              <a:latin typeface="Arial" panose="020B0604020202020204" pitchFamily="34" charset="0"/>
              <a:ea typeface="宋体" panose="02010600030101010101" pitchFamily="2" charset="-122"/>
            </a:endParaRPr>
          </a:p>
          <a:p>
            <a:pPr algn="ctr"/>
            <a:r>
              <a:rPr lang="en-US" altLang="zh-CN" sz="1800" b="0" i="1">
                <a:latin typeface="Arial" panose="020B0604020202020204" pitchFamily="34" charset="0"/>
                <a:ea typeface="宋体" panose="02010600030101010101" pitchFamily="2" charset="-122"/>
              </a:rPr>
              <a:t>O</a:t>
            </a:r>
          </a:p>
          <a:p>
            <a:pPr algn="ctr"/>
            <a:r>
              <a:rPr lang="en-US" altLang="zh-CN" sz="1800" b="0" i="1">
                <a:latin typeface="Arial" panose="020B0604020202020204" pitchFamily="34" charset="0"/>
                <a:ea typeface="宋体" panose="02010600030101010101" pitchFamily="2" charset="-122"/>
              </a:rPr>
              <a:t>r</a:t>
            </a:r>
          </a:p>
          <a:p>
            <a:pPr algn="ctr"/>
            <a:r>
              <a:rPr lang="en-US" altLang="zh-CN" sz="1800" b="0" i="1">
                <a:latin typeface="Arial" panose="020B0604020202020204" pitchFamily="34" charset="0"/>
                <a:ea typeface="宋体" panose="02010600030101010101" pitchFamily="2" charset="-122"/>
              </a:rPr>
              <a:t>d</a:t>
            </a:r>
          </a:p>
          <a:p>
            <a:pPr algn="ctr"/>
            <a:r>
              <a:rPr lang="en-US" altLang="zh-CN" sz="1800" b="0" i="1">
                <a:latin typeface="Arial" panose="020B0604020202020204" pitchFamily="34" charset="0"/>
                <a:ea typeface="宋体" panose="02010600030101010101" pitchFamily="2" charset="-122"/>
              </a:rPr>
              <a:t>e</a:t>
            </a:r>
          </a:p>
          <a:p>
            <a:pPr algn="ctr"/>
            <a:r>
              <a:rPr lang="en-US" altLang="zh-CN" sz="1800" b="0" i="1">
                <a:latin typeface="Arial" panose="020B0604020202020204" pitchFamily="34" charset="0"/>
                <a:ea typeface="宋体" panose="02010600030101010101" pitchFamily="2" charset="-122"/>
              </a:rPr>
              <a:t>r</a:t>
            </a:r>
          </a:p>
        </p:txBody>
      </p:sp>
      <p:sp>
        <p:nvSpPr>
          <p:cNvPr id="22547" name="Line 103">
            <a:extLst>
              <a:ext uri="{FF2B5EF4-FFF2-40B4-BE49-F238E27FC236}">
                <a16:creationId xmlns:a16="http://schemas.microsoft.com/office/drawing/2014/main" id="{884E5AAC-8EEC-482A-BEE2-C4B0E06AF78E}"/>
              </a:ext>
            </a:extLst>
          </p:cNvPr>
          <p:cNvSpPr>
            <a:spLocks noChangeShapeType="1"/>
          </p:cNvSpPr>
          <p:nvPr/>
        </p:nvSpPr>
        <p:spPr bwMode="auto">
          <a:xfrm>
            <a:off x="551304" y="2071688"/>
            <a:ext cx="0" cy="3035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8" name="Rectangle 104">
            <a:extLst>
              <a:ext uri="{FF2B5EF4-FFF2-40B4-BE49-F238E27FC236}">
                <a16:creationId xmlns:a16="http://schemas.microsoft.com/office/drawing/2014/main" id="{598D54B5-5940-4C18-A42B-9603AFA11C2D}"/>
              </a:ext>
            </a:extLst>
          </p:cNvPr>
          <p:cNvSpPr>
            <a:spLocks noChangeArrowheads="1"/>
          </p:cNvSpPr>
          <p:nvPr/>
        </p:nvSpPr>
        <p:spPr bwMode="auto">
          <a:xfrm>
            <a:off x="4042217" y="1293813"/>
            <a:ext cx="6889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b="0" i="1">
                <a:latin typeface="Arial" panose="020B0604020202020204" pitchFamily="34" charset="0"/>
                <a:ea typeface="宋体" panose="02010600030101010101" pitchFamily="2" charset="-122"/>
              </a:rPr>
              <a:t>Time</a:t>
            </a:r>
          </a:p>
        </p:txBody>
      </p:sp>
      <p:grpSp>
        <p:nvGrpSpPr>
          <p:cNvPr id="22549" name="Group 105">
            <a:extLst>
              <a:ext uri="{FF2B5EF4-FFF2-40B4-BE49-F238E27FC236}">
                <a16:creationId xmlns:a16="http://schemas.microsoft.com/office/drawing/2014/main" id="{7BA5AB98-C65C-450A-B09C-A6B639056B7A}"/>
              </a:ext>
            </a:extLst>
          </p:cNvPr>
          <p:cNvGrpSpPr>
            <a:grpSpLocks/>
          </p:cNvGrpSpPr>
          <p:nvPr/>
        </p:nvGrpSpPr>
        <p:grpSpPr bwMode="auto">
          <a:xfrm>
            <a:off x="1394267" y="1665288"/>
            <a:ext cx="3568700" cy="636587"/>
            <a:chOff x="1111" y="1484"/>
            <a:chExt cx="2248" cy="401"/>
          </a:xfrm>
        </p:grpSpPr>
        <p:sp>
          <p:nvSpPr>
            <p:cNvPr id="22553" name="Rectangle 106">
              <a:extLst>
                <a:ext uri="{FF2B5EF4-FFF2-40B4-BE49-F238E27FC236}">
                  <a16:creationId xmlns:a16="http://schemas.microsoft.com/office/drawing/2014/main" id="{5DB45E50-22DC-483A-88C9-69B1BF96623D}"/>
                </a:ext>
              </a:extLst>
            </p:cNvPr>
            <p:cNvSpPr>
              <a:spLocks noChangeArrowheads="1"/>
            </p:cNvSpPr>
            <p:nvPr/>
          </p:nvSpPr>
          <p:spPr bwMode="auto">
            <a:xfrm>
              <a:off x="1111" y="1599"/>
              <a:ext cx="3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2400" dirty="0">
                  <a:latin typeface="Arial" panose="020B0604020202020204" pitchFamily="34" charset="0"/>
                  <a:ea typeface="宋体" panose="02010600030101010101" pitchFamily="2" charset="-122"/>
                </a:rPr>
                <a:t>30</a:t>
              </a:r>
            </a:p>
          </p:txBody>
        </p:sp>
        <p:sp>
          <p:nvSpPr>
            <p:cNvPr id="22554" name="Line 107">
              <a:extLst>
                <a:ext uri="{FF2B5EF4-FFF2-40B4-BE49-F238E27FC236}">
                  <a16:creationId xmlns:a16="http://schemas.microsoft.com/office/drawing/2014/main" id="{2683B35F-8266-43A5-8223-F4867823AF5D}"/>
                </a:ext>
              </a:extLst>
            </p:cNvPr>
            <p:cNvSpPr>
              <a:spLocks noChangeShapeType="1"/>
            </p:cNvSpPr>
            <p:nvPr/>
          </p:nvSpPr>
          <p:spPr bwMode="auto">
            <a:xfrm>
              <a:off x="1124" y="1560"/>
              <a:ext cx="288" cy="0"/>
            </a:xfrm>
            <a:prstGeom prst="line">
              <a:avLst/>
            </a:prstGeom>
            <a:noFill/>
            <a:ln w="50800">
              <a:solidFill>
                <a:srgbClr val="F6BF6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5" name="Line 108">
              <a:extLst>
                <a:ext uri="{FF2B5EF4-FFF2-40B4-BE49-F238E27FC236}">
                  <a16:creationId xmlns:a16="http://schemas.microsoft.com/office/drawing/2014/main" id="{75405C0C-5B30-4515-B8DD-392A84534EA1}"/>
                </a:ext>
              </a:extLst>
            </p:cNvPr>
            <p:cNvSpPr>
              <a:spLocks noChangeShapeType="1"/>
            </p:cNvSpPr>
            <p:nvPr/>
          </p:nvSpPr>
          <p:spPr bwMode="auto">
            <a:xfrm>
              <a:off x="1444" y="1484"/>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556" name="Group 109">
              <a:extLst>
                <a:ext uri="{FF2B5EF4-FFF2-40B4-BE49-F238E27FC236}">
                  <a16:creationId xmlns:a16="http://schemas.microsoft.com/office/drawing/2014/main" id="{72F10E77-0DC0-4271-A7F8-3B7C7FEA86DA}"/>
                </a:ext>
              </a:extLst>
            </p:cNvPr>
            <p:cNvGrpSpPr>
              <a:grpSpLocks/>
            </p:cNvGrpSpPr>
            <p:nvPr/>
          </p:nvGrpSpPr>
          <p:grpSpPr bwMode="auto">
            <a:xfrm>
              <a:off x="1460" y="1484"/>
              <a:ext cx="384" cy="401"/>
              <a:chOff x="1460" y="1484"/>
              <a:chExt cx="384" cy="401"/>
            </a:xfrm>
          </p:grpSpPr>
          <p:sp>
            <p:nvSpPr>
              <p:cNvPr id="22577" name="Line 110">
                <a:extLst>
                  <a:ext uri="{FF2B5EF4-FFF2-40B4-BE49-F238E27FC236}">
                    <a16:creationId xmlns:a16="http://schemas.microsoft.com/office/drawing/2014/main" id="{9DC64C09-17AD-4435-8970-FA649BFE4BED}"/>
                  </a:ext>
                </a:extLst>
              </p:cNvPr>
              <p:cNvSpPr>
                <a:spLocks noChangeShapeType="1"/>
              </p:cNvSpPr>
              <p:nvPr/>
            </p:nvSpPr>
            <p:spPr bwMode="auto">
              <a:xfrm>
                <a:off x="1460" y="1592"/>
                <a:ext cx="360" cy="0"/>
              </a:xfrm>
              <a:prstGeom prst="line">
                <a:avLst/>
              </a:prstGeom>
              <a:noFill/>
              <a:ln w="50800">
                <a:solidFill>
                  <a:srgbClr val="A2C1F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8" name="Rectangle 111">
                <a:extLst>
                  <a:ext uri="{FF2B5EF4-FFF2-40B4-BE49-F238E27FC236}">
                    <a16:creationId xmlns:a16="http://schemas.microsoft.com/office/drawing/2014/main" id="{5AD44BF5-6793-42D5-A4F9-8271EA88CFD1}"/>
                  </a:ext>
                </a:extLst>
              </p:cNvPr>
              <p:cNvSpPr>
                <a:spLocks noChangeArrowheads="1"/>
              </p:cNvSpPr>
              <p:nvPr/>
            </p:nvSpPr>
            <p:spPr bwMode="auto">
              <a:xfrm>
                <a:off x="1479" y="1599"/>
                <a:ext cx="3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2400">
                    <a:latin typeface="Arial" panose="020B0604020202020204" pitchFamily="34" charset="0"/>
                    <a:ea typeface="宋体" panose="02010600030101010101" pitchFamily="2" charset="-122"/>
                  </a:rPr>
                  <a:t>40</a:t>
                </a:r>
              </a:p>
            </p:txBody>
          </p:sp>
          <p:sp>
            <p:nvSpPr>
              <p:cNvPr id="22579" name="Line 112">
                <a:extLst>
                  <a:ext uri="{FF2B5EF4-FFF2-40B4-BE49-F238E27FC236}">
                    <a16:creationId xmlns:a16="http://schemas.microsoft.com/office/drawing/2014/main" id="{EEFE35EF-BACD-4924-A4DB-A78FA8E72C5E}"/>
                  </a:ext>
                </a:extLst>
              </p:cNvPr>
              <p:cNvSpPr>
                <a:spLocks noChangeShapeType="1"/>
              </p:cNvSpPr>
              <p:nvPr/>
            </p:nvSpPr>
            <p:spPr bwMode="auto">
              <a:xfrm>
                <a:off x="1844" y="1484"/>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57" name="Group 113">
              <a:extLst>
                <a:ext uri="{FF2B5EF4-FFF2-40B4-BE49-F238E27FC236}">
                  <a16:creationId xmlns:a16="http://schemas.microsoft.com/office/drawing/2014/main" id="{44317A25-8BAF-4C63-95EC-7B470373DD94}"/>
                </a:ext>
              </a:extLst>
            </p:cNvPr>
            <p:cNvGrpSpPr>
              <a:grpSpLocks/>
            </p:cNvGrpSpPr>
            <p:nvPr/>
          </p:nvGrpSpPr>
          <p:grpSpPr bwMode="auto">
            <a:xfrm>
              <a:off x="1868" y="1484"/>
              <a:ext cx="384" cy="401"/>
              <a:chOff x="1868" y="1484"/>
              <a:chExt cx="384" cy="401"/>
            </a:xfrm>
          </p:grpSpPr>
          <p:sp>
            <p:nvSpPr>
              <p:cNvPr id="22574" name="Line 114">
                <a:extLst>
                  <a:ext uri="{FF2B5EF4-FFF2-40B4-BE49-F238E27FC236}">
                    <a16:creationId xmlns:a16="http://schemas.microsoft.com/office/drawing/2014/main" id="{7992EF18-CC91-4424-932C-4D7C127D96EF}"/>
                  </a:ext>
                </a:extLst>
              </p:cNvPr>
              <p:cNvSpPr>
                <a:spLocks noChangeShapeType="1"/>
              </p:cNvSpPr>
              <p:nvPr/>
            </p:nvSpPr>
            <p:spPr bwMode="auto">
              <a:xfrm>
                <a:off x="1868" y="1592"/>
                <a:ext cx="360" cy="0"/>
              </a:xfrm>
              <a:prstGeom prst="line">
                <a:avLst/>
              </a:prstGeom>
              <a:noFill/>
              <a:ln w="50800">
                <a:solidFill>
                  <a:srgbClr val="A2C1F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5" name="Rectangle 115">
                <a:extLst>
                  <a:ext uri="{FF2B5EF4-FFF2-40B4-BE49-F238E27FC236}">
                    <a16:creationId xmlns:a16="http://schemas.microsoft.com/office/drawing/2014/main" id="{B1A5E13A-92C3-495F-8A62-E24201A21BE1}"/>
                  </a:ext>
                </a:extLst>
              </p:cNvPr>
              <p:cNvSpPr>
                <a:spLocks noChangeArrowheads="1"/>
              </p:cNvSpPr>
              <p:nvPr/>
            </p:nvSpPr>
            <p:spPr bwMode="auto">
              <a:xfrm>
                <a:off x="1887" y="1599"/>
                <a:ext cx="3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2400">
                    <a:latin typeface="Arial" panose="020B0604020202020204" pitchFamily="34" charset="0"/>
                    <a:ea typeface="宋体" panose="02010600030101010101" pitchFamily="2" charset="-122"/>
                  </a:rPr>
                  <a:t>40</a:t>
                </a:r>
              </a:p>
            </p:txBody>
          </p:sp>
          <p:sp>
            <p:nvSpPr>
              <p:cNvPr id="22576" name="Line 116">
                <a:extLst>
                  <a:ext uri="{FF2B5EF4-FFF2-40B4-BE49-F238E27FC236}">
                    <a16:creationId xmlns:a16="http://schemas.microsoft.com/office/drawing/2014/main" id="{EEED771A-5D3F-47E4-930F-D66A204664A7}"/>
                  </a:ext>
                </a:extLst>
              </p:cNvPr>
              <p:cNvSpPr>
                <a:spLocks noChangeShapeType="1"/>
              </p:cNvSpPr>
              <p:nvPr/>
            </p:nvSpPr>
            <p:spPr bwMode="auto">
              <a:xfrm>
                <a:off x="2252" y="1484"/>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58" name="Group 117">
              <a:extLst>
                <a:ext uri="{FF2B5EF4-FFF2-40B4-BE49-F238E27FC236}">
                  <a16:creationId xmlns:a16="http://schemas.microsoft.com/office/drawing/2014/main" id="{8EC920AA-9086-4FED-B241-95C12593D2C5}"/>
                </a:ext>
              </a:extLst>
            </p:cNvPr>
            <p:cNvGrpSpPr>
              <a:grpSpLocks/>
            </p:cNvGrpSpPr>
            <p:nvPr/>
          </p:nvGrpSpPr>
          <p:grpSpPr bwMode="auto">
            <a:xfrm>
              <a:off x="2276" y="1484"/>
              <a:ext cx="384" cy="401"/>
              <a:chOff x="2276" y="1484"/>
              <a:chExt cx="384" cy="401"/>
            </a:xfrm>
          </p:grpSpPr>
          <p:sp>
            <p:nvSpPr>
              <p:cNvPr id="22571" name="Line 118">
                <a:extLst>
                  <a:ext uri="{FF2B5EF4-FFF2-40B4-BE49-F238E27FC236}">
                    <a16:creationId xmlns:a16="http://schemas.microsoft.com/office/drawing/2014/main" id="{28A32B6D-8BEA-4CB7-886C-30077D74667C}"/>
                  </a:ext>
                </a:extLst>
              </p:cNvPr>
              <p:cNvSpPr>
                <a:spLocks noChangeShapeType="1"/>
              </p:cNvSpPr>
              <p:nvPr/>
            </p:nvSpPr>
            <p:spPr bwMode="auto">
              <a:xfrm>
                <a:off x="2276" y="1592"/>
                <a:ext cx="360" cy="0"/>
              </a:xfrm>
              <a:prstGeom prst="line">
                <a:avLst/>
              </a:prstGeom>
              <a:noFill/>
              <a:ln w="50800">
                <a:solidFill>
                  <a:srgbClr val="A2C1F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2" name="Rectangle 119">
                <a:extLst>
                  <a:ext uri="{FF2B5EF4-FFF2-40B4-BE49-F238E27FC236}">
                    <a16:creationId xmlns:a16="http://schemas.microsoft.com/office/drawing/2014/main" id="{FF4304A4-8395-4997-8F9D-F827AB906D52}"/>
                  </a:ext>
                </a:extLst>
              </p:cNvPr>
              <p:cNvSpPr>
                <a:spLocks noChangeArrowheads="1"/>
              </p:cNvSpPr>
              <p:nvPr/>
            </p:nvSpPr>
            <p:spPr bwMode="auto">
              <a:xfrm>
                <a:off x="2295" y="1599"/>
                <a:ext cx="3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2400">
                    <a:latin typeface="Arial" panose="020B0604020202020204" pitchFamily="34" charset="0"/>
                    <a:ea typeface="宋体" panose="02010600030101010101" pitchFamily="2" charset="-122"/>
                  </a:rPr>
                  <a:t>40</a:t>
                </a:r>
              </a:p>
            </p:txBody>
          </p:sp>
          <p:sp>
            <p:nvSpPr>
              <p:cNvPr id="22573" name="Line 120">
                <a:extLst>
                  <a:ext uri="{FF2B5EF4-FFF2-40B4-BE49-F238E27FC236}">
                    <a16:creationId xmlns:a16="http://schemas.microsoft.com/office/drawing/2014/main" id="{61E60E3A-321B-45CE-8DE5-581F2F1EBEEA}"/>
                  </a:ext>
                </a:extLst>
              </p:cNvPr>
              <p:cNvSpPr>
                <a:spLocks noChangeShapeType="1"/>
              </p:cNvSpPr>
              <p:nvPr/>
            </p:nvSpPr>
            <p:spPr bwMode="auto">
              <a:xfrm>
                <a:off x="2660" y="1484"/>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559" name="Line 121">
              <a:extLst>
                <a:ext uri="{FF2B5EF4-FFF2-40B4-BE49-F238E27FC236}">
                  <a16:creationId xmlns:a16="http://schemas.microsoft.com/office/drawing/2014/main" id="{65185674-27D9-43B0-BF44-6EEE3FB153FE}"/>
                </a:ext>
              </a:extLst>
            </p:cNvPr>
            <p:cNvSpPr>
              <a:spLocks noChangeShapeType="1"/>
            </p:cNvSpPr>
            <p:nvPr/>
          </p:nvSpPr>
          <p:spPr bwMode="auto">
            <a:xfrm>
              <a:off x="2684" y="1592"/>
              <a:ext cx="360" cy="0"/>
            </a:xfrm>
            <a:prstGeom prst="line">
              <a:avLst/>
            </a:prstGeom>
            <a:noFill/>
            <a:ln w="50800">
              <a:solidFill>
                <a:srgbClr val="A2C1F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0" name="Line 122">
              <a:extLst>
                <a:ext uri="{FF2B5EF4-FFF2-40B4-BE49-F238E27FC236}">
                  <a16:creationId xmlns:a16="http://schemas.microsoft.com/office/drawing/2014/main" id="{01B85184-BA7E-48CF-B293-C49952D07328}"/>
                </a:ext>
              </a:extLst>
            </p:cNvPr>
            <p:cNvSpPr>
              <a:spLocks noChangeShapeType="1"/>
            </p:cNvSpPr>
            <p:nvPr/>
          </p:nvSpPr>
          <p:spPr bwMode="auto">
            <a:xfrm>
              <a:off x="3084" y="1624"/>
              <a:ext cx="216" cy="0"/>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1" name="Rectangle 123">
              <a:extLst>
                <a:ext uri="{FF2B5EF4-FFF2-40B4-BE49-F238E27FC236}">
                  <a16:creationId xmlns:a16="http://schemas.microsoft.com/office/drawing/2014/main" id="{FDCE6646-089C-4EBE-8AC9-618C011FFF98}"/>
                </a:ext>
              </a:extLst>
            </p:cNvPr>
            <p:cNvSpPr>
              <a:spLocks noChangeArrowheads="1"/>
            </p:cNvSpPr>
            <p:nvPr/>
          </p:nvSpPr>
          <p:spPr bwMode="auto">
            <a:xfrm>
              <a:off x="2703" y="1599"/>
              <a:ext cx="3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2400">
                  <a:latin typeface="Arial" panose="020B0604020202020204" pitchFamily="34" charset="0"/>
                  <a:ea typeface="宋体" panose="02010600030101010101" pitchFamily="2" charset="-122"/>
                </a:rPr>
                <a:t>40</a:t>
              </a:r>
            </a:p>
          </p:txBody>
        </p:sp>
        <p:sp>
          <p:nvSpPr>
            <p:cNvPr id="22562" name="Rectangle 124">
              <a:extLst>
                <a:ext uri="{FF2B5EF4-FFF2-40B4-BE49-F238E27FC236}">
                  <a16:creationId xmlns:a16="http://schemas.microsoft.com/office/drawing/2014/main" id="{C7C66574-45D8-4AC2-8B40-8D631FB7D570}"/>
                </a:ext>
              </a:extLst>
            </p:cNvPr>
            <p:cNvSpPr>
              <a:spLocks noChangeArrowheads="1"/>
            </p:cNvSpPr>
            <p:nvPr/>
          </p:nvSpPr>
          <p:spPr bwMode="auto">
            <a:xfrm>
              <a:off x="3031" y="1599"/>
              <a:ext cx="3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2400">
                  <a:latin typeface="Arial" panose="020B0604020202020204" pitchFamily="34" charset="0"/>
                  <a:ea typeface="宋体" panose="02010600030101010101" pitchFamily="2" charset="-122"/>
                </a:rPr>
                <a:t>20</a:t>
              </a:r>
            </a:p>
          </p:txBody>
        </p:sp>
        <p:sp>
          <p:nvSpPr>
            <p:cNvPr id="22563" name="Line 125">
              <a:extLst>
                <a:ext uri="{FF2B5EF4-FFF2-40B4-BE49-F238E27FC236}">
                  <a16:creationId xmlns:a16="http://schemas.microsoft.com/office/drawing/2014/main" id="{283E69F0-7668-4A4B-96C1-F1F5F3946FDC}"/>
                </a:ext>
              </a:extLst>
            </p:cNvPr>
            <p:cNvSpPr>
              <a:spLocks noChangeShapeType="1"/>
            </p:cNvSpPr>
            <p:nvPr/>
          </p:nvSpPr>
          <p:spPr bwMode="auto">
            <a:xfrm>
              <a:off x="3068" y="1484"/>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4" name="Line 126">
              <a:extLst>
                <a:ext uri="{FF2B5EF4-FFF2-40B4-BE49-F238E27FC236}">
                  <a16:creationId xmlns:a16="http://schemas.microsoft.com/office/drawing/2014/main" id="{7B978772-51C6-4B10-8303-EEEBD2C33547}"/>
                </a:ext>
              </a:extLst>
            </p:cNvPr>
            <p:cNvSpPr>
              <a:spLocks noChangeShapeType="1"/>
            </p:cNvSpPr>
            <p:nvPr/>
          </p:nvSpPr>
          <p:spPr bwMode="auto">
            <a:xfrm>
              <a:off x="3324" y="1484"/>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5" name="Line 127">
              <a:extLst>
                <a:ext uri="{FF2B5EF4-FFF2-40B4-BE49-F238E27FC236}">
                  <a16:creationId xmlns:a16="http://schemas.microsoft.com/office/drawing/2014/main" id="{17092F2D-8A69-4177-9630-50E589B25C7B}"/>
                </a:ext>
              </a:extLst>
            </p:cNvPr>
            <p:cNvSpPr>
              <a:spLocks noChangeShapeType="1"/>
            </p:cNvSpPr>
            <p:nvPr/>
          </p:nvSpPr>
          <p:spPr bwMode="auto">
            <a:xfrm>
              <a:off x="1532" y="1560"/>
              <a:ext cx="288" cy="0"/>
            </a:xfrm>
            <a:prstGeom prst="line">
              <a:avLst/>
            </a:prstGeom>
            <a:noFill/>
            <a:ln w="50800">
              <a:solidFill>
                <a:srgbClr val="F6BF6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6" name="Line 128">
              <a:extLst>
                <a:ext uri="{FF2B5EF4-FFF2-40B4-BE49-F238E27FC236}">
                  <a16:creationId xmlns:a16="http://schemas.microsoft.com/office/drawing/2014/main" id="{D74561AA-C39A-4FDB-8743-76A78CE0CB26}"/>
                </a:ext>
              </a:extLst>
            </p:cNvPr>
            <p:cNvSpPr>
              <a:spLocks noChangeShapeType="1"/>
            </p:cNvSpPr>
            <p:nvPr/>
          </p:nvSpPr>
          <p:spPr bwMode="auto">
            <a:xfrm>
              <a:off x="1940" y="1560"/>
              <a:ext cx="288" cy="0"/>
            </a:xfrm>
            <a:prstGeom prst="line">
              <a:avLst/>
            </a:prstGeom>
            <a:noFill/>
            <a:ln w="50800">
              <a:solidFill>
                <a:srgbClr val="F6BF6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7" name="Line 129">
              <a:extLst>
                <a:ext uri="{FF2B5EF4-FFF2-40B4-BE49-F238E27FC236}">
                  <a16:creationId xmlns:a16="http://schemas.microsoft.com/office/drawing/2014/main" id="{9302B40A-668B-489D-8995-A486C62176EA}"/>
                </a:ext>
              </a:extLst>
            </p:cNvPr>
            <p:cNvSpPr>
              <a:spLocks noChangeShapeType="1"/>
            </p:cNvSpPr>
            <p:nvPr/>
          </p:nvSpPr>
          <p:spPr bwMode="auto">
            <a:xfrm>
              <a:off x="2348" y="1560"/>
              <a:ext cx="288" cy="0"/>
            </a:xfrm>
            <a:prstGeom prst="line">
              <a:avLst/>
            </a:prstGeom>
            <a:noFill/>
            <a:ln w="50800">
              <a:solidFill>
                <a:srgbClr val="F6BF6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8" name="Line 130">
              <a:extLst>
                <a:ext uri="{FF2B5EF4-FFF2-40B4-BE49-F238E27FC236}">
                  <a16:creationId xmlns:a16="http://schemas.microsoft.com/office/drawing/2014/main" id="{69CD8F31-C676-4C3E-976D-9AA16DF388E6}"/>
                </a:ext>
              </a:extLst>
            </p:cNvPr>
            <p:cNvSpPr>
              <a:spLocks noChangeShapeType="1"/>
            </p:cNvSpPr>
            <p:nvPr/>
          </p:nvSpPr>
          <p:spPr bwMode="auto">
            <a:xfrm>
              <a:off x="1868" y="1624"/>
              <a:ext cx="216" cy="0"/>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9" name="Line 131">
              <a:extLst>
                <a:ext uri="{FF2B5EF4-FFF2-40B4-BE49-F238E27FC236}">
                  <a16:creationId xmlns:a16="http://schemas.microsoft.com/office/drawing/2014/main" id="{741534CB-9C96-4A98-83CC-6C87BF24CE1C}"/>
                </a:ext>
              </a:extLst>
            </p:cNvPr>
            <p:cNvSpPr>
              <a:spLocks noChangeShapeType="1"/>
            </p:cNvSpPr>
            <p:nvPr/>
          </p:nvSpPr>
          <p:spPr bwMode="auto">
            <a:xfrm>
              <a:off x="2276" y="1624"/>
              <a:ext cx="216" cy="0"/>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0" name="Line 132">
              <a:extLst>
                <a:ext uri="{FF2B5EF4-FFF2-40B4-BE49-F238E27FC236}">
                  <a16:creationId xmlns:a16="http://schemas.microsoft.com/office/drawing/2014/main" id="{F02155A5-FAF8-4587-8D81-9D4527A73739}"/>
                </a:ext>
              </a:extLst>
            </p:cNvPr>
            <p:cNvSpPr>
              <a:spLocks noChangeShapeType="1"/>
            </p:cNvSpPr>
            <p:nvPr/>
          </p:nvSpPr>
          <p:spPr bwMode="auto">
            <a:xfrm>
              <a:off x="2684" y="1624"/>
              <a:ext cx="216" cy="0"/>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5606" name="Text Box 134">
            <a:extLst>
              <a:ext uri="{FF2B5EF4-FFF2-40B4-BE49-F238E27FC236}">
                <a16:creationId xmlns:a16="http://schemas.microsoft.com/office/drawing/2014/main" id="{49D5D9BD-C366-47C2-A227-ABA142576AF0}"/>
              </a:ext>
            </a:extLst>
          </p:cNvPr>
          <p:cNvSpPr txBox="1">
            <a:spLocks noChangeArrowheads="1"/>
          </p:cNvSpPr>
          <p:nvPr/>
        </p:nvSpPr>
        <p:spPr bwMode="auto">
          <a:xfrm>
            <a:off x="4299393" y="2889745"/>
            <a:ext cx="4823446"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20000"/>
              </a:spcBef>
            </a:pPr>
            <a:r>
              <a:rPr lang="en-US" altLang="zh-CN" sz="2000" dirty="0" smtClean="0">
                <a:solidFill>
                  <a:schemeClr val="accent2"/>
                </a:solidFill>
                <a:latin typeface="Arial" panose="020B0604020202020204" pitchFamily="34" charset="0"/>
                <a:ea typeface="宋体" panose="02010600030101010101" pitchFamily="2" charset="-122"/>
                <a:cs typeface="Arial" panose="020B0604020202020204" pitchFamily="34" charset="0"/>
              </a:rPr>
              <a:t>N</a:t>
            </a:r>
            <a:r>
              <a:rPr lang="zh-CN" altLang="en-US" sz="2000" dirty="0" smtClean="0">
                <a:solidFill>
                  <a:schemeClr val="accent2"/>
                </a:solidFill>
                <a:latin typeface="Arial" panose="020B0604020202020204" pitchFamily="34" charset="0"/>
                <a:ea typeface="宋体" panose="02010600030101010101" pitchFamily="2" charset="-122"/>
                <a:cs typeface="Arial" panose="020B0604020202020204" pitchFamily="34" charset="0"/>
              </a:rPr>
              <a:t>批衣服用时：</a:t>
            </a:r>
            <a:r>
              <a:rPr lang="en-US" altLang="zh-CN" sz="2000" dirty="0" smtClean="0">
                <a:solidFill>
                  <a:schemeClr val="accent2"/>
                </a:solidFill>
                <a:latin typeface="Arial" panose="020B0604020202020204" pitchFamily="34" charset="0"/>
                <a:ea typeface="宋体" panose="02010600030101010101" pitchFamily="2" charset="-122"/>
                <a:cs typeface="Arial" panose="020B0604020202020204" pitchFamily="34" charset="0"/>
              </a:rPr>
              <a:t>30+Nx40+20</a:t>
            </a:r>
            <a:endParaRPr lang="zh-CN" altLang="en-US" sz="2000" dirty="0" smtClean="0">
              <a:solidFill>
                <a:schemeClr val="accent2"/>
              </a:solidFill>
              <a:latin typeface="Arial" panose="020B0604020202020204" pitchFamily="34" charset="0"/>
              <a:ea typeface="宋体" panose="02010600030101010101" pitchFamily="2" charset="-122"/>
              <a:cs typeface="Arial" panose="020B0604020202020204" pitchFamily="34" charset="0"/>
            </a:endParaRPr>
          </a:p>
          <a:p>
            <a:pPr>
              <a:spcBef>
                <a:spcPct val="20000"/>
              </a:spcBef>
            </a:pPr>
            <a:r>
              <a:rPr lang="zh-CN" altLang="en-US" sz="2000" dirty="0" smtClean="0">
                <a:solidFill>
                  <a:schemeClr val="accent2"/>
                </a:solidFill>
                <a:latin typeface="Arial" panose="020B0604020202020204" pitchFamily="34" charset="0"/>
                <a:ea typeface="宋体" panose="02010600030101010101" pitchFamily="2" charset="-122"/>
                <a:cs typeface="Arial" panose="020B0604020202020204" pitchFamily="34" charset="0"/>
              </a:rPr>
              <a:t>假定每步</a:t>
            </a:r>
            <a:r>
              <a:rPr lang="zh-CN" altLang="en-US" sz="2000" dirty="0">
                <a:solidFill>
                  <a:schemeClr val="accent2"/>
                </a:solidFill>
                <a:latin typeface="Arial" panose="020B0604020202020204" pitchFamily="34" charset="0"/>
                <a:ea typeface="宋体" panose="02010600030101010101" pitchFamily="2" charset="-122"/>
                <a:cs typeface="Arial" panose="020B0604020202020204" pitchFamily="34" charset="0"/>
              </a:rPr>
              <a:t>时间均衡</a:t>
            </a:r>
            <a:r>
              <a:rPr lang="en-US" altLang="zh-CN" sz="2000" dirty="0">
                <a:solidFill>
                  <a:schemeClr val="accent2"/>
                </a:solidFill>
                <a:latin typeface="Arial" panose="020B0604020202020204" pitchFamily="34" charset="0"/>
                <a:ea typeface="宋体" panose="02010600030101010101" pitchFamily="2" charset="-122"/>
                <a:cs typeface="Arial" panose="020B0604020202020204" pitchFamily="34" charset="0"/>
              </a:rPr>
              <a:t>(40)</a:t>
            </a:r>
            <a:r>
              <a:rPr lang="zh-CN" altLang="en-US" sz="2000" dirty="0" smtClean="0">
                <a:solidFill>
                  <a:schemeClr val="accent2"/>
                </a:solidFill>
                <a:latin typeface="Arial" panose="020B0604020202020204" pitchFamily="34" charset="0"/>
                <a:ea typeface="宋体" panose="02010600030101010101" pitchFamily="2" charset="-122"/>
                <a:cs typeface="Arial" panose="020B0604020202020204" pitchFamily="34" charset="0"/>
              </a:rPr>
              <a:t>，且</a:t>
            </a:r>
            <a:r>
              <a:rPr lang="en-US" altLang="zh-CN" sz="2000" dirty="0" smtClean="0">
                <a:solidFill>
                  <a:schemeClr val="accent2"/>
                </a:solidFill>
                <a:latin typeface="Arial" panose="020B0604020202020204" pitchFamily="34" charset="0"/>
                <a:ea typeface="宋体" panose="02010600030101010101" pitchFamily="2" charset="-122"/>
                <a:cs typeface="Arial" panose="020B0604020202020204" pitchFamily="34" charset="0"/>
              </a:rPr>
              <a:t>N</a:t>
            </a:r>
            <a:r>
              <a:rPr lang="zh-CN" altLang="en-US" sz="2000" dirty="0" smtClean="0">
                <a:solidFill>
                  <a:schemeClr val="accent2"/>
                </a:solidFill>
                <a:latin typeface="Arial" panose="020B0604020202020204" pitchFamily="34" charset="0"/>
                <a:ea typeface="宋体" panose="02010600030101010101" pitchFamily="2" charset="-122"/>
                <a:cs typeface="Arial" panose="020B0604020202020204" pitchFamily="34" charset="0"/>
              </a:rPr>
              <a:t>很大</a:t>
            </a:r>
            <a:r>
              <a:rPr lang="en-US" altLang="zh-CN" sz="2000" dirty="0" smtClean="0">
                <a:solidFill>
                  <a:schemeClr val="accent2"/>
                </a:solidFill>
                <a:latin typeface="Arial" panose="020B0604020202020204" pitchFamily="34" charset="0"/>
                <a:ea typeface="宋体" panose="02010600030101010101" pitchFamily="2" charset="-122"/>
                <a:cs typeface="Arial" panose="020B0604020202020204" pitchFamily="34" charset="0"/>
              </a:rPr>
              <a:t>(&gt;&gt;2)</a:t>
            </a:r>
            <a:r>
              <a:rPr lang="zh-CN" altLang="en-US" sz="2000" dirty="0" smtClean="0">
                <a:solidFill>
                  <a:schemeClr val="accent2"/>
                </a:solidFill>
                <a:latin typeface="Arial" panose="020B0604020202020204" pitchFamily="34" charset="0"/>
                <a:ea typeface="宋体" panose="02010600030101010101" pitchFamily="2" charset="-122"/>
                <a:cs typeface="Arial" panose="020B0604020202020204" pitchFamily="34" charset="0"/>
              </a:rPr>
              <a:t>时</a:t>
            </a:r>
            <a:r>
              <a:rPr lang="zh-CN" altLang="en-US" sz="2000" dirty="0" smtClean="0">
                <a:solidFill>
                  <a:schemeClr val="accent1"/>
                </a:solidFill>
                <a:latin typeface="Arial" panose="020B0604020202020204" pitchFamily="34" charset="0"/>
                <a:ea typeface="宋体" panose="02010600030101010101" pitchFamily="2" charset="-122"/>
                <a:cs typeface="Arial" panose="020B0604020202020204" pitchFamily="34" charset="0"/>
              </a:rPr>
              <a:t>流水线方式：</a:t>
            </a:r>
            <a:r>
              <a:rPr lang="en-US" altLang="zh-CN" sz="2000" dirty="0" smtClean="0">
                <a:solidFill>
                  <a:schemeClr val="accent2"/>
                </a:solidFill>
                <a:latin typeface="Arial" panose="020B0604020202020204" pitchFamily="34" charset="0"/>
                <a:ea typeface="宋体" panose="02010600030101010101" pitchFamily="2" charset="-122"/>
                <a:cs typeface="Arial" panose="020B0604020202020204" pitchFamily="34" charset="0"/>
              </a:rPr>
              <a:t>40+N40+40≈40N</a:t>
            </a:r>
          </a:p>
          <a:p>
            <a:pPr>
              <a:spcBef>
                <a:spcPct val="20000"/>
              </a:spcBef>
            </a:pPr>
            <a:r>
              <a:rPr lang="zh-CN" altLang="en-US" sz="2000" dirty="0" smtClean="0">
                <a:solidFill>
                  <a:schemeClr val="accent2"/>
                </a:solidFill>
                <a:latin typeface="Arial" panose="020B0604020202020204" pitchFamily="34" charset="0"/>
                <a:ea typeface="宋体" panose="02010600030101010101" pitchFamily="2" charset="-122"/>
                <a:cs typeface="Arial" panose="020B0604020202020204" pitchFamily="34" charset="0"/>
              </a:rPr>
              <a:t>相对于</a:t>
            </a:r>
            <a:r>
              <a:rPr lang="zh-CN" altLang="en-US" sz="2000" dirty="0" smtClean="0">
                <a:solidFill>
                  <a:schemeClr val="accent1"/>
                </a:solidFill>
                <a:latin typeface="Arial" panose="020B0604020202020204" pitchFamily="34" charset="0"/>
                <a:ea typeface="宋体" panose="02010600030101010101" pitchFamily="2" charset="-122"/>
                <a:cs typeface="Arial" panose="020B0604020202020204" pitchFamily="34" charset="0"/>
              </a:rPr>
              <a:t>串行方式</a:t>
            </a:r>
            <a:r>
              <a:rPr lang="en-US" altLang="zh-CN" sz="2000" dirty="0" smtClean="0">
                <a:solidFill>
                  <a:schemeClr val="accent1"/>
                </a:solidFill>
                <a:latin typeface="Arial" panose="020B0604020202020204" pitchFamily="34" charset="0"/>
                <a:ea typeface="宋体" panose="02010600030101010101" pitchFamily="2" charset="-122"/>
                <a:cs typeface="Arial" panose="020B0604020202020204" pitchFamily="34" charset="0"/>
              </a:rPr>
              <a:t> </a:t>
            </a:r>
            <a:r>
              <a:rPr lang="en-US" altLang="zh-CN" sz="2000" dirty="0" smtClean="0">
                <a:solidFill>
                  <a:schemeClr val="accent2"/>
                </a:solidFill>
                <a:latin typeface="Arial" panose="020B0604020202020204" pitchFamily="34" charset="0"/>
                <a:ea typeface="宋体" panose="02010600030101010101" pitchFamily="2" charset="-122"/>
                <a:cs typeface="Arial" panose="020B0604020202020204" pitchFamily="34" charset="0"/>
              </a:rPr>
              <a:t>120N</a:t>
            </a:r>
            <a:r>
              <a:rPr lang="zh-CN" altLang="en-US" sz="2000" dirty="0">
                <a:solidFill>
                  <a:schemeClr val="accent2"/>
                </a:solidFill>
                <a:latin typeface="Arial" panose="020B0604020202020204" pitchFamily="34" charset="0"/>
                <a:ea typeface="宋体" panose="02010600030101010101" pitchFamily="2" charset="-122"/>
                <a:cs typeface="Arial" panose="020B0604020202020204" pitchFamily="34" charset="0"/>
              </a:rPr>
              <a:t> </a:t>
            </a:r>
            <a:r>
              <a:rPr lang="zh-CN" altLang="en-US" sz="2000" dirty="0" smtClean="0">
                <a:solidFill>
                  <a:schemeClr val="accent2"/>
                </a:solidFill>
                <a:latin typeface="Arial" panose="020B0604020202020204" pitchFamily="34" charset="0"/>
                <a:ea typeface="宋体" panose="02010600030101010101" pitchFamily="2" charset="-122"/>
                <a:cs typeface="Arial" panose="020B0604020202020204" pitchFamily="34" charset="0"/>
              </a:rPr>
              <a:t>则有：</a:t>
            </a:r>
            <a:endParaRPr lang="en-US" altLang="zh-CN" sz="2000" dirty="0" smtClean="0">
              <a:solidFill>
                <a:schemeClr val="accent2"/>
              </a:solidFill>
              <a:latin typeface="Arial" panose="020B0604020202020204" pitchFamily="34" charset="0"/>
              <a:ea typeface="宋体" panose="02010600030101010101" pitchFamily="2" charset="-122"/>
              <a:cs typeface="Arial" panose="020B0604020202020204" pitchFamily="34" charset="0"/>
            </a:endParaRPr>
          </a:p>
        </p:txBody>
      </p:sp>
      <p:sp>
        <p:nvSpPr>
          <p:cNvPr id="105607" name="Text Box 135">
            <a:extLst>
              <a:ext uri="{FF2B5EF4-FFF2-40B4-BE49-F238E27FC236}">
                <a16:creationId xmlns:a16="http://schemas.microsoft.com/office/drawing/2014/main" id="{A19B04BF-99D7-499D-8C44-F5D5392194FA}"/>
              </a:ext>
            </a:extLst>
          </p:cNvPr>
          <p:cNvSpPr txBox="1">
            <a:spLocks noChangeArrowheads="1"/>
          </p:cNvSpPr>
          <p:nvPr/>
        </p:nvSpPr>
        <p:spPr bwMode="auto">
          <a:xfrm>
            <a:off x="1029936" y="5523744"/>
            <a:ext cx="709208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200" dirty="0">
                <a:ea typeface="宋体" panose="02010600030101010101" pitchFamily="2" charset="-122"/>
              </a:rPr>
              <a:t>流水方式下，所用时间主要与最长阶段的时间有关！</a:t>
            </a:r>
            <a:endParaRPr lang="en-US" altLang="zh-CN" sz="2200" dirty="0">
              <a:ea typeface="宋体" panose="02010600030101010101" pitchFamily="2" charset="-122"/>
            </a:endParaRPr>
          </a:p>
        </p:txBody>
      </p:sp>
      <p:sp>
        <p:nvSpPr>
          <p:cNvPr id="134" name="Text Box 134">
            <a:extLst>
              <a:ext uri="{FF2B5EF4-FFF2-40B4-BE49-F238E27FC236}">
                <a16:creationId xmlns:a16="http://schemas.microsoft.com/office/drawing/2014/main" id="{49D5D9BD-C366-47C2-A227-ABA142576AF0}"/>
              </a:ext>
            </a:extLst>
          </p:cNvPr>
          <p:cNvSpPr txBox="1">
            <a:spLocks noChangeArrowheads="1"/>
          </p:cNvSpPr>
          <p:nvPr/>
        </p:nvSpPr>
        <p:spPr bwMode="auto">
          <a:xfrm>
            <a:off x="3389754" y="2394865"/>
            <a:ext cx="54319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20000"/>
              </a:spcBef>
            </a:pPr>
            <a:r>
              <a:rPr lang="zh-CN" altLang="en-US" sz="2000" dirty="0">
                <a:solidFill>
                  <a:schemeClr val="accent1"/>
                </a:solidFill>
                <a:latin typeface="Arial" panose="020B0604020202020204" pitchFamily="34" charset="0"/>
                <a:ea typeface="宋体" panose="02010600030101010101" pitchFamily="2" charset="-122"/>
                <a:cs typeface="Arial" panose="020B0604020202020204" pitchFamily="34" charset="0"/>
              </a:rPr>
              <a:t>流水线</a:t>
            </a:r>
            <a:r>
              <a:rPr lang="zh-CN" altLang="en-US" sz="2000" dirty="0" smtClean="0">
                <a:solidFill>
                  <a:schemeClr val="accent1"/>
                </a:solidFill>
                <a:latin typeface="Arial" panose="020B0604020202020204" pitchFamily="34" charset="0"/>
                <a:ea typeface="宋体" panose="02010600030101010101" pitchFamily="2" charset="-122"/>
                <a:cs typeface="Arial" panose="020B0604020202020204" pitchFamily="34" charset="0"/>
              </a:rPr>
              <a:t>方式用时为</a:t>
            </a:r>
            <a:r>
              <a:rPr lang="en-US" altLang="zh-CN" sz="2000" dirty="0" smtClean="0">
                <a:solidFill>
                  <a:schemeClr val="accent1"/>
                </a:solidFill>
                <a:latin typeface="Arial" panose="020B0604020202020204" pitchFamily="34" charset="0"/>
                <a:ea typeface="宋体" panose="02010600030101010101" pitchFamily="2" charset="-122"/>
                <a:cs typeface="Arial" panose="020B0604020202020204" pitchFamily="34" charset="0"/>
              </a:rPr>
              <a:t> </a:t>
            </a:r>
            <a:r>
              <a:rPr lang="en-US" altLang="zh-CN" sz="2000" dirty="0" smtClean="0">
                <a:latin typeface="Arial" panose="020B0604020202020204" pitchFamily="34" charset="0"/>
                <a:ea typeface="宋体" panose="02010600030101010101" pitchFamily="2" charset="-122"/>
                <a:cs typeface="Arial" panose="020B0604020202020204" pitchFamily="34" charset="0"/>
              </a:rPr>
              <a:t>30+4x40+20=210</a:t>
            </a:r>
            <a:r>
              <a:rPr lang="zh-CN" altLang="en-US" sz="2000" dirty="0" smtClean="0">
                <a:latin typeface="Arial" panose="020B0604020202020204" pitchFamily="34" charset="0"/>
                <a:ea typeface="宋体" panose="02010600030101010101" pitchFamily="2" charset="-122"/>
                <a:cs typeface="Arial" panose="020B0604020202020204" pitchFamily="34" charset="0"/>
              </a:rPr>
              <a:t>分钟</a:t>
            </a:r>
            <a:r>
              <a:rPr lang="en-US" altLang="zh-CN" sz="2000" dirty="0" smtClean="0">
                <a:latin typeface="Arial" panose="020B0604020202020204" pitchFamily="34" charset="0"/>
                <a:ea typeface="宋体" panose="02010600030101010101" pitchFamily="2" charset="-122"/>
                <a:cs typeface="Arial" panose="020B0604020202020204" pitchFamily="34" charset="0"/>
              </a:rPr>
              <a:t> </a:t>
            </a:r>
            <a:endParaRPr lang="en-US" altLang="zh-CN" sz="2000" dirty="0">
              <a:latin typeface="Arial" panose="020B0604020202020204" pitchFamily="34" charset="0"/>
              <a:ea typeface="宋体" panose="02010600030101010101" pitchFamily="2" charset="-122"/>
              <a:cs typeface="Arial" panose="020B0604020202020204" pitchFamily="34" charset="0"/>
            </a:endParaRPr>
          </a:p>
        </p:txBody>
      </p:sp>
      <p:sp>
        <p:nvSpPr>
          <p:cNvPr id="136" name="Text Box 134">
            <a:extLst>
              <a:ext uri="{FF2B5EF4-FFF2-40B4-BE49-F238E27FC236}">
                <a16:creationId xmlns:a16="http://schemas.microsoft.com/office/drawing/2014/main" id="{49D5D9BD-C366-47C2-A227-ABA142576AF0}"/>
              </a:ext>
            </a:extLst>
          </p:cNvPr>
          <p:cNvSpPr txBox="1">
            <a:spLocks noChangeArrowheads="1"/>
          </p:cNvSpPr>
          <p:nvPr/>
        </p:nvSpPr>
        <p:spPr bwMode="auto">
          <a:xfrm>
            <a:off x="5286817" y="4349830"/>
            <a:ext cx="3698934"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20000"/>
              </a:spcBef>
            </a:pPr>
            <a:r>
              <a:rPr lang="en-US" altLang="zh-CN" sz="2000" dirty="0" smtClean="0">
                <a:solidFill>
                  <a:schemeClr val="accent2"/>
                </a:solidFill>
                <a:latin typeface="Arial" panose="020B0604020202020204" pitchFamily="34" charset="0"/>
                <a:ea typeface="宋体" panose="02010600030101010101" pitchFamily="2" charset="-122"/>
                <a:cs typeface="Arial" panose="020B0604020202020204" pitchFamily="34" charset="0"/>
              </a:rPr>
              <a:t>120N/40N=3</a:t>
            </a:r>
            <a:endParaRPr lang="zh-CN" altLang="en-US" sz="2000" dirty="0">
              <a:solidFill>
                <a:schemeClr val="accent2"/>
              </a:solidFill>
              <a:latin typeface="Arial" panose="020B0604020202020204" pitchFamily="34" charset="0"/>
              <a:ea typeface="宋体" panose="02010600030101010101" pitchFamily="2" charset="-122"/>
              <a:cs typeface="Arial" panose="020B0604020202020204" pitchFamily="34" charset="0"/>
            </a:endParaRPr>
          </a:p>
          <a:p>
            <a:pPr>
              <a:spcBef>
                <a:spcPct val="20000"/>
              </a:spcBef>
            </a:pPr>
            <a:r>
              <a:rPr lang="zh-CN" altLang="en-US" sz="2000" dirty="0" smtClean="0">
                <a:solidFill>
                  <a:schemeClr val="accent1"/>
                </a:solidFill>
                <a:latin typeface="Arial" panose="020B0604020202020204" pitchFamily="34" charset="0"/>
                <a:ea typeface="宋体" panose="02010600030101010101" pitchFamily="2" charset="-122"/>
                <a:cs typeface="Arial" panose="020B0604020202020204" pitchFamily="34" charset="0"/>
              </a:rPr>
              <a:t>流水线比</a:t>
            </a:r>
            <a:r>
              <a:rPr lang="zh-CN" altLang="en-US" sz="2000" dirty="0">
                <a:solidFill>
                  <a:schemeClr val="accent1"/>
                </a:solidFill>
                <a:latin typeface="Arial" panose="020B0604020202020204" pitchFamily="34" charset="0"/>
                <a:ea typeface="宋体" panose="02010600030101010101" pitchFamily="2" charset="-122"/>
                <a:cs typeface="Arial" panose="020B0604020202020204" pitchFamily="34" charset="0"/>
              </a:rPr>
              <a:t>串行方式提高约</a:t>
            </a:r>
            <a:r>
              <a:rPr lang="en-US" altLang="zh-CN" sz="2000" dirty="0">
                <a:solidFill>
                  <a:schemeClr val="accent1"/>
                </a:solidFill>
                <a:latin typeface="Arial" panose="020B0604020202020204" pitchFamily="34" charset="0"/>
                <a:ea typeface="宋体" panose="02010600030101010101" pitchFamily="2" charset="-122"/>
                <a:cs typeface="Arial" panose="020B0604020202020204" pitchFamily="34" charset="0"/>
              </a:rPr>
              <a:t>3</a:t>
            </a:r>
            <a:r>
              <a:rPr lang="zh-CN" altLang="en-US" sz="2000" dirty="0">
                <a:solidFill>
                  <a:schemeClr val="accent1"/>
                </a:solidFill>
                <a:latin typeface="Arial" panose="020B0604020202020204" pitchFamily="34" charset="0"/>
                <a:ea typeface="宋体" panose="02010600030101010101" pitchFamily="2" charset="-122"/>
                <a:cs typeface="Arial" panose="020B0604020202020204" pitchFamily="34" charset="0"/>
              </a:rPr>
              <a:t>倍</a:t>
            </a:r>
            <a:r>
              <a:rPr lang="zh-CN" altLang="en-US" sz="2000" dirty="0" smtClean="0">
                <a:solidFill>
                  <a:schemeClr val="accent1"/>
                </a:solidFill>
                <a:latin typeface="Arial" panose="020B0604020202020204" pitchFamily="34" charset="0"/>
                <a:ea typeface="宋体" panose="02010600030101010101" pitchFamily="2" charset="-122"/>
                <a:cs typeface="Arial" panose="020B0604020202020204" pitchFamily="34" charset="0"/>
              </a:rPr>
              <a:t>！</a:t>
            </a:r>
            <a:endParaRPr lang="en-US" altLang="zh-CN" sz="2000" dirty="0">
              <a:solidFill>
                <a:schemeClr val="accent1"/>
              </a:solidFill>
              <a:latin typeface="Arial" panose="020B0604020202020204" pitchFamily="34" charset="0"/>
              <a:ea typeface="宋体" panose="02010600030101010101" pitchFamily="2" charset="-122"/>
              <a:cs typeface="Arial" panose="020B0604020202020204" pitchFamily="34" charset="0"/>
            </a:endParaRPr>
          </a:p>
        </p:txBody>
      </p:sp>
      <p:sp>
        <p:nvSpPr>
          <p:cNvPr id="137" name="Text Box 135">
            <a:extLst>
              <a:ext uri="{FF2B5EF4-FFF2-40B4-BE49-F238E27FC236}">
                <a16:creationId xmlns:a16="http://schemas.microsoft.com/office/drawing/2014/main" id="{A19B04BF-99D7-499D-8C44-F5D5392194FA}"/>
              </a:ext>
            </a:extLst>
          </p:cNvPr>
          <p:cNvSpPr txBox="1">
            <a:spLocks noChangeArrowheads="1"/>
          </p:cNvSpPr>
          <p:nvPr/>
        </p:nvSpPr>
        <p:spPr bwMode="auto">
          <a:xfrm>
            <a:off x="991836" y="6036133"/>
            <a:ext cx="54430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200" dirty="0" smtClean="0">
                <a:ea typeface="宋体" panose="02010600030101010101" pitchFamily="2" charset="-122"/>
              </a:rPr>
              <a:t>下面我们来分析指令在</a:t>
            </a:r>
            <a:r>
              <a:rPr lang="en-US" altLang="zh-CN" sz="2200" dirty="0" smtClean="0">
                <a:ea typeface="宋体" panose="02010600030101010101" pitchFamily="2" charset="-122"/>
              </a:rPr>
              <a:t>CPU</a:t>
            </a:r>
            <a:r>
              <a:rPr lang="zh-CN" altLang="en-US" sz="2200" dirty="0" smtClean="0">
                <a:ea typeface="宋体" panose="02010600030101010101" pitchFamily="2" charset="-122"/>
              </a:rPr>
              <a:t>中的执行情况</a:t>
            </a:r>
            <a:endParaRPr lang="en-US" altLang="zh-CN" sz="2200" dirty="0">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4">
                                            <p:txEl>
                                              <p:pRg st="0" end="0"/>
                                            </p:txEl>
                                          </p:spTgt>
                                        </p:tgtEl>
                                        <p:attrNameLst>
                                          <p:attrName>style.visibility</p:attrName>
                                        </p:attrNameLst>
                                      </p:cBhvr>
                                      <p:to>
                                        <p:strVal val="visible"/>
                                      </p:to>
                                    </p:set>
                                    <p:animEffect transition="in" filter="blinds(horizontal)">
                                      <p:cBhvr>
                                        <p:cTn id="7" dur="500"/>
                                        <p:tgtEl>
                                          <p:spTgt spid="1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5606">
                                            <p:txEl>
                                              <p:pRg st="0" end="0"/>
                                            </p:txEl>
                                          </p:spTgt>
                                        </p:tgtEl>
                                        <p:attrNameLst>
                                          <p:attrName>style.visibility</p:attrName>
                                        </p:attrNameLst>
                                      </p:cBhvr>
                                      <p:to>
                                        <p:strVal val="visible"/>
                                      </p:to>
                                    </p:set>
                                    <p:animEffect transition="in" filter="blinds(horizontal)">
                                      <p:cBhvr>
                                        <p:cTn id="12" dur="500"/>
                                        <p:tgtEl>
                                          <p:spTgt spid="10560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5606">
                                            <p:txEl>
                                              <p:pRg st="1" end="1"/>
                                            </p:txEl>
                                          </p:spTgt>
                                        </p:tgtEl>
                                        <p:attrNameLst>
                                          <p:attrName>style.visibility</p:attrName>
                                        </p:attrNameLst>
                                      </p:cBhvr>
                                      <p:to>
                                        <p:strVal val="visible"/>
                                      </p:to>
                                    </p:set>
                                    <p:animEffect transition="in" filter="blinds(horizontal)">
                                      <p:cBhvr>
                                        <p:cTn id="17" dur="500"/>
                                        <p:tgtEl>
                                          <p:spTgt spid="10560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5606">
                                            <p:txEl>
                                              <p:pRg st="2" end="2"/>
                                            </p:txEl>
                                          </p:spTgt>
                                        </p:tgtEl>
                                        <p:attrNameLst>
                                          <p:attrName>style.visibility</p:attrName>
                                        </p:attrNameLst>
                                      </p:cBhvr>
                                      <p:to>
                                        <p:strVal val="visible"/>
                                      </p:to>
                                    </p:set>
                                    <p:animEffect transition="in" filter="blinds(horizontal)">
                                      <p:cBhvr>
                                        <p:cTn id="22" dur="500"/>
                                        <p:tgtEl>
                                          <p:spTgt spid="105606">
                                            <p:txEl>
                                              <p:pRg st="2" end="2"/>
                                            </p:txEl>
                                          </p:spTgt>
                                        </p:tgtEl>
                                      </p:cBhvr>
                                    </p:animEffect>
                                  </p:childTnLst>
                                </p:cTn>
                              </p:par>
                            </p:childTnLst>
                          </p:cTn>
                        </p:par>
                        <p:par>
                          <p:cTn id="23" fill="hold">
                            <p:stCondLst>
                              <p:cond delay="500"/>
                            </p:stCondLst>
                            <p:childTnLst>
                              <p:par>
                                <p:cTn id="24" presetID="3" presetClass="entr" presetSubtype="10" fill="hold" nodeType="afterEffect">
                                  <p:stCondLst>
                                    <p:cond delay="0"/>
                                  </p:stCondLst>
                                  <p:childTnLst>
                                    <p:set>
                                      <p:cBhvr>
                                        <p:cTn id="25" dur="1" fill="hold">
                                          <p:stCondLst>
                                            <p:cond delay="0"/>
                                          </p:stCondLst>
                                        </p:cTn>
                                        <p:tgtEl>
                                          <p:spTgt spid="136">
                                            <p:txEl>
                                              <p:pRg st="0" end="0"/>
                                            </p:txEl>
                                          </p:spTgt>
                                        </p:tgtEl>
                                        <p:attrNameLst>
                                          <p:attrName>style.visibility</p:attrName>
                                        </p:attrNameLst>
                                      </p:cBhvr>
                                      <p:to>
                                        <p:strVal val="visible"/>
                                      </p:to>
                                    </p:set>
                                    <p:animEffect transition="in" filter="blinds(horizontal)">
                                      <p:cBhvr>
                                        <p:cTn id="26" dur="500"/>
                                        <p:tgtEl>
                                          <p:spTgt spid="136">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36">
                                            <p:txEl>
                                              <p:pRg st="1" end="1"/>
                                            </p:txEl>
                                          </p:spTgt>
                                        </p:tgtEl>
                                        <p:attrNameLst>
                                          <p:attrName>style.visibility</p:attrName>
                                        </p:attrNameLst>
                                      </p:cBhvr>
                                      <p:to>
                                        <p:strVal val="visible"/>
                                      </p:to>
                                    </p:set>
                                    <p:animEffect transition="in" filter="blinds(horizontal)">
                                      <p:cBhvr>
                                        <p:cTn id="31" dur="500"/>
                                        <p:tgtEl>
                                          <p:spTgt spid="136">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05607">
                                            <p:txEl>
                                              <p:pRg st="0" end="0"/>
                                            </p:txEl>
                                          </p:spTgt>
                                        </p:tgtEl>
                                        <p:attrNameLst>
                                          <p:attrName>style.visibility</p:attrName>
                                        </p:attrNameLst>
                                      </p:cBhvr>
                                      <p:to>
                                        <p:strVal val="visible"/>
                                      </p:to>
                                    </p:set>
                                    <p:animEffect transition="in" filter="blinds(horizontal)">
                                      <p:cBhvr>
                                        <p:cTn id="36" dur="500"/>
                                        <p:tgtEl>
                                          <p:spTgt spid="105607">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37">
                                            <p:txEl>
                                              <p:pRg st="0" end="0"/>
                                            </p:txEl>
                                          </p:spTgt>
                                        </p:tgtEl>
                                        <p:attrNameLst>
                                          <p:attrName>style.visibility</p:attrName>
                                        </p:attrNameLst>
                                      </p:cBhvr>
                                      <p:to>
                                        <p:strVal val="visible"/>
                                      </p:to>
                                    </p:set>
                                    <p:animEffect transition="in" filter="blinds(horizontal)">
                                      <p:cBhvr>
                                        <p:cTn id="41" dur="500"/>
                                        <p:tgtEl>
                                          <p:spTgt spid="1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296863" y="638106"/>
            <a:ext cx="8631237" cy="587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0000"/>
              </a:spcBef>
              <a:spcAft>
                <a:spcPct val="0"/>
              </a:spcAft>
              <a:buSzPct val="100000"/>
              <a:buFont typeface="Times New Roman" panose="02020603050405020304" pitchFamily="18" charset="0"/>
              <a:buChar char="°"/>
              <a:defRPr b="1" kern="1200">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lnSpc>
                <a:spcPct val="85000"/>
              </a:lnSpc>
              <a:spcBef>
                <a:spcPct val="40000"/>
              </a:spcBef>
              <a:spcAft>
                <a:spcPct val="0"/>
              </a:spcAft>
              <a:buSzPct val="100000"/>
              <a:buChar char="-"/>
              <a:defRPr b="1" kern="1200">
                <a:solidFill>
                  <a:srgbClr val="990000"/>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20000"/>
              </a:spcBef>
              <a:buFont typeface="Times New Roman" panose="02020603050405020304" pitchFamily="18" charset="0"/>
              <a:buNone/>
            </a:pPr>
            <a:r>
              <a:rPr lang="zh-CN" altLang="en-US" sz="1900" dirty="0" smtClean="0">
                <a:ea typeface="黑体" panose="02010609060101010101" pitchFamily="49" charset="-122"/>
              </a:rPr>
              <a:t>对于单周期方式：</a:t>
            </a:r>
          </a:p>
          <a:p>
            <a:pPr>
              <a:spcBef>
                <a:spcPct val="20000"/>
              </a:spcBef>
              <a:buFont typeface="Times New Roman" panose="02020603050405020304" pitchFamily="18" charset="0"/>
              <a:buNone/>
            </a:pPr>
            <a:r>
              <a:rPr lang="zh-CN" altLang="en-US" sz="1900" dirty="0" smtClean="0">
                <a:solidFill>
                  <a:schemeClr val="accent2"/>
                </a:solidFill>
                <a:ea typeface="黑体" panose="02010609060101010101" pitchFamily="49" charset="-122"/>
              </a:rPr>
              <a:t>    时钟周期将由最长指令来决定，应该是</a:t>
            </a:r>
            <a:r>
              <a:rPr lang="en-US" altLang="zh-CN" sz="1900" dirty="0" smtClean="0">
                <a:solidFill>
                  <a:schemeClr val="accent2"/>
                </a:solidFill>
                <a:ea typeface="黑体" panose="02010609060101010101" pitchFamily="49" charset="-122"/>
              </a:rPr>
              <a:t>load</a:t>
            </a:r>
            <a:r>
              <a:rPr lang="zh-CN" altLang="en-US" sz="1900" dirty="0" smtClean="0">
                <a:solidFill>
                  <a:schemeClr val="accent2"/>
                </a:solidFill>
                <a:ea typeface="黑体" panose="02010609060101010101" pitchFamily="49" charset="-122"/>
              </a:rPr>
              <a:t>指令，为</a:t>
            </a:r>
            <a:r>
              <a:rPr lang="en-US" altLang="zh-CN" sz="1900" dirty="0" smtClean="0">
                <a:solidFill>
                  <a:schemeClr val="accent2"/>
                </a:solidFill>
                <a:ea typeface="黑体" panose="02010609060101010101" pitchFamily="49" charset="-122"/>
              </a:rPr>
              <a:t>600ps</a:t>
            </a:r>
          </a:p>
          <a:p>
            <a:pPr>
              <a:spcBef>
                <a:spcPct val="20000"/>
              </a:spcBef>
              <a:buFont typeface="Times New Roman" panose="02020603050405020304" pitchFamily="18" charset="0"/>
              <a:buNone/>
            </a:pPr>
            <a:r>
              <a:rPr lang="zh-CN" altLang="en-US" sz="1900" dirty="0" smtClean="0">
                <a:solidFill>
                  <a:schemeClr val="accent2"/>
                </a:solidFill>
                <a:ea typeface="黑体" panose="02010609060101010101" pitchFamily="49" charset="-122"/>
              </a:rPr>
              <a:t>    所以，</a:t>
            </a:r>
            <a:r>
              <a:rPr lang="en-US" altLang="zh-CN" sz="1900" dirty="0" smtClean="0">
                <a:solidFill>
                  <a:schemeClr val="accent2"/>
                </a:solidFill>
                <a:ea typeface="黑体" panose="02010609060101010101" pitchFamily="49" charset="-122"/>
              </a:rPr>
              <a:t>N</a:t>
            </a:r>
            <a:r>
              <a:rPr lang="zh-CN" altLang="en-US" sz="1900" dirty="0" smtClean="0">
                <a:solidFill>
                  <a:schemeClr val="accent2"/>
                </a:solidFill>
                <a:ea typeface="黑体" panose="02010609060101010101" pitchFamily="49" charset="-122"/>
              </a:rPr>
              <a:t>条指令的执行时间为</a:t>
            </a:r>
            <a:r>
              <a:rPr lang="en-US" altLang="zh-CN" sz="1900" dirty="0" smtClean="0">
                <a:solidFill>
                  <a:srgbClr val="CC0000"/>
                </a:solidFill>
                <a:ea typeface="黑体" panose="02010609060101010101" pitchFamily="49" charset="-122"/>
              </a:rPr>
              <a:t>600N(</a:t>
            </a:r>
            <a:r>
              <a:rPr lang="en-US" altLang="zh-CN" sz="1900" dirty="0" err="1" smtClean="0">
                <a:solidFill>
                  <a:srgbClr val="CC0000"/>
                </a:solidFill>
                <a:ea typeface="黑体" panose="02010609060101010101" pitchFamily="49" charset="-122"/>
              </a:rPr>
              <a:t>ps</a:t>
            </a:r>
            <a:r>
              <a:rPr lang="en-US" altLang="zh-CN" sz="1900" dirty="0" smtClean="0">
                <a:solidFill>
                  <a:srgbClr val="CC0000"/>
                </a:solidFill>
                <a:ea typeface="黑体" panose="02010609060101010101" pitchFamily="49" charset="-122"/>
              </a:rPr>
              <a:t>)</a:t>
            </a:r>
          </a:p>
          <a:p>
            <a:pPr>
              <a:spcBef>
                <a:spcPct val="20000"/>
              </a:spcBef>
              <a:buFont typeface="Times New Roman" panose="02020603050405020304" pitchFamily="18" charset="0"/>
              <a:buNone/>
            </a:pPr>
            <a:r>
              <a:rPr lang="zh-CN" altLang="en-US" sz="1900" dirty="0" smtClean="0">
                <a:ea typeface="黑体" panose="02010609060101010101" pitchFamily="49" charset="-122"/>
              </a:rPr>
              <a:t>对于多周期方式：</a:t>
            </a:r>
          </a:p>
          <a:p>
            <a:pPr>
              <a:spcBef>
                <a:spcPct val="20000"/>
              </a:spcBef>
              <a:buFont typeface="Times New Roman" panose="02020603050405020304" pitchFamily="18" charset="0"/>
              <a:buNone/>
            </a:pPr>
            <a:r>
              <a:rPr lang="zh-CN" altLang="en-US" sz="1900" dirty="0" smtClean="0">
                <a:solidFill>
                  <a:schemeClr val="accent2"/>
                </a:solidFill>
                <a:ea typeface="黑体" panose="02010609060101010101" pitchFamily="49" charset="-122"/>
              </a:rPr>
              <a:t>    时钟周期将取功能部件最长所需时间，应该是存取操作，为</a:t>
            </a:r>
            <a:r>
              <a:rPr lang="en-US" altLang="zh-CN" sz="1900" dirty="0" smtClean="0">
                <a:solidFill>
                  <a:schemeClr val="accent2"/>
                </a:solidFill>
                <a:ea typeface="黑体" panose="02010609060101010101" pitchFamily="49" charset="-122"/>
              </a:rPr>
              <a:t>200ps</a:t>
            </a:r>
          </a:p>
          <a:p>
            <a:pPr>
              <a:spcBef>
                <a:spcPct val="20000"/>
              </a:spcBef>
              <a:buFont typeface="Times New Roman" panose="02020603050405020304" pitchFamily="18" charset="0"/>
              <a:buNone/>
            </a:pPr>
            <a:r>
              <a:rPr lang="zh-CN" altLang="en-US" sz="1900" dirty="0" smtClean="0">
                <a:solidFill>
                  <a:schemeClr val="accent2"/>
                </a:solidFill>
                <a:ea typeface="黑体" panose="02010609060101010101" pitchFamily="49" charset="-122"/>
              </a:rPr>
              <a:t>    根据各类指令的频度，计算平均时钟周期数为：</a:t>
            </a:r>
          </a:p>
          <a:p>
            <a:pPr>
              <a:spcBef>
                <a:spcPct val="20000"/>
              </a:spcBef>
              <a:buFont typeface="Times New Roman" panose="02020603050405020304" pitchFamily="18" charset="0"/>
              <a:buNone/>
            </a:pPr>
            <a:r>
              <a:rPr lang="zh-CN" altLang="en-US" sz="1900" dirty="0" smtClean="0">
                <a:solidFill>
                  <a:schemeClr val="accent2"/>
                </a:solidFill>
                <a:ea typeface="黑体" panose="02010609060101010101" pitchFamily="49" charset="-122"/>
              </a:rPr>
              <a:t>    </a:t>
            </a:r>
            <a:r>
              <a:rPr lang="en-US" altLang="zh-CN" sz="1900" dirty="0" smtClean="0">
                <a:solidFill>
                  <a:schemeClr val="accent2"/>
                </a:solidFill>
                <a:ea typeface="黑体" panose="02010609060101010101" pitchFamily="49" charset="-122"/>
              </a:rPr>
              <a:t>CPU</a:t>
            </a:r>
            <a:r>
              <a:rPr lang="zh-CN" altLang="en-US" sz="1900" dirty="0" smtClean="0">
                <a:solidFill>
                  <a:schemeClr val="accent2"/>
                </a:solidFill>
                <a:ea typeface="黑体" panose="02010609060101010101" pitchFamily="49" charset="-122"/>
              </a:rPr>
              <a:t>时钟周期</a:t>
            </a:r>
            <a:r>
              <a:rPr lang="en-US" altLang="zh-CN" sz="1900" dirty="0" smtClean="0">
                <a:solidFill>
                  <a:schemeClr val="accent2"/>
                </a:solidFill>
                <a:ea typeface="黑体" panose="02010609060101010101" pitchFamily="49" charset="-122"/>
              </a:rPr>
              <a:t>=5x25%+4x10%+4x52%+3x11%+3x2%=4.12</a:t>
            </a:r>
          </a:p>
          <a:p>
            <a:pPr>
              <a:spcBef>
                <a:spcPct val="20000"/>
              </a:spcBef>
              <a:buFont typeface="Times New Roman" panose="02020603050405020304" pitchFamily="18" charset="0"/>
              <a:buNone/>
            </a:pPr>
            <a:r>
              <a:rPr lang="zh-CN" altLang="en-US" sz="1900" dirty="0" smtClean="0">
                <a:solidFill>
                  <a:schemeClr val="accent2"/>
                </a:solidFill>
                <a:ea typeface="黑体" panose="02010609060101010101" pitchFamily="49" charset="-122"/>
              </a:rPr>
              <a:t>   所以， </a:t>
            </a:r>
            <a:r>
              <a:rPr lang="en-US" altLang="zh-CN" sz="1900" dirty="0" smtClean="0">
                <a:solidFill>
                  <a:schemeClr val="accent2"/>
                </a:solidFill>
                <a:ea typeface="黑体" panose="02010609060101010101" pitchFamily="49" charset="-122"/>
              </a:rPr>
              <a:t>N</a:t>
            </a:r>
            <a:r>
              <a:rPr lang="zh-CN" altLang="en-US" sz="1900" dirty="0" smtClean="0">
                <a:solidFill>
                  <a:schemeClr val="accent2"/>
                </a:solidFill>
                <a:ea typeface="黑体" panose="02010609060101010101" pitchFamily="49" charset="-122"/>
              </a:rPr>
              <a:t>条指令的执行时间为</a:t>
            </a:r>
            <a:r>
              <a:rPr lang="en-US" altLang="zh-CN" sz="1900" dirty="0" smtClean="0">
                <a:solidFill>
                  <a:schemeClr val="accent2"/>
                </a:solidFill>
                <a:ea typeface="黑体" panose="02010609060101010101" pitchFamily="49" charset="-122"/>
              </a:rPr>
              <a:t>4.12x200xN=</a:t>
            </a:r>
            <a:r>
              <a:rPr lang="en-US" altLang="zh-CN" sz="1900" dirty="0" smtClean="0">
                <a:solidFill>
                  <a:srgbClr val="CC0000"/>
                </a:solidFill>
                <a:ea typeface="黑体" panose="02010609060101010101" pitchFamily="49" charset="-122"/>
              </a:rPr>
              <a:t>824N(</a:t>
            </a:r>
            <a:r>
              <a:rPr lang="en-US" altLang="zh-CN" sz="1900" dirty="0" err="1" smtClean="0">
                <a:solidFill>
                  <a:srgbClr val="CC0000"/>
                </a:solidFill>
                <a:ea typeface="黑体" panose="02010609060101010101" pitchFamily="49" charset="-122"/>
              </a:rPr>
              <a:t>ps</a:t>
            </a:r>
            <a:r>
              <a:rPr lang="en-US" altLang="zh-CN" sz="1900" dirty="0" smtClean="0">
                <a:solidFill>
                  <a:srgbClr val="CC0000"/>
                </a:solidFill>
                <a:ea typeface="黑体" panose="02010609060101010101" pitchFamily="49" charset="-122"/>
              </a:rPr>
              <a:t>)</a:t>
            </a:r>
          </a:p>
          <a:p>
            <a:pPr>
              <a:spcBef>
                <a:spcPct val="20000"/>
              </a:spcBef>
              <a:buFont typeface="Times New Roman" panose="02020603050405020304" pitchFamily="18" charset="0"/>
              <a:buNone/>
            </a:pPr>
            <a:r>
              <a:rPr lang="zh-CN" altLang="en-US" sz="1900" dirty="0" smtClean="0">
                <a:ea typeface="黑体" panose="02010609060101010101" pitchFamily="49" charset="-122"/>
              </a:rPr>
              <a:t>对于流水线方式：</a:t>
            </a:r>
          </a:p>
          <a:p>
            <a:pPr>
              <a:spcBef>
                <a:spcPct val="20000"/>
              </a:spcBef>
              <a:buFont typeface="Times New Roman" panose="02020603050405020304" pitchFamily="18" charset="0"/>
              <a:buNone/>
            </a:pPr>
            <a:r>
              <a:rPr lang="zh-CN" altLang="en-US" sz="1900" dirty="0" smtClean="0">
                <a:solidFill>
                  <a:schemeClr val="accent2"/>
                </a:solidFill>
                <a:ea typeface="黑体" panose="02010609060101010101" pitchFamily="49" charset="-122"/>
              </a:rPr>
              <a:t>    </a:t>
            </a:r>
            <a:r>
              <a:rPr lang="en-US" altLang="zh-CN" sz="1900" dirty="0" smtClean="0">
                <a:solidFill>
                  <a:schemeClr val="accent2"/>
                </a:solidFill>
                <a:ea typeface="黑体" panose="02010609060101010101" pitchFamily="49" charset="-122"/>
              </a:rPr>
              <a:t>Load</a:t>
            </a:r>
            <a:r>
              <a:rPr lang="zh-CN" altLang="en-US" sz="1900" dirty="0" smtClean="0">
                <a:solidFill>
                  <a:schemeClr val="accent2"/>
                </a:solidFill>
                <a:ea typeface="黑体" panose="02010609060101010101" pitchFamily="49" charset="-122"/>
              </a:rPr>
              <a:t>指令：当发生</a:t>
            </a:r>
            <a:r>
              <a:rPr lang="en-US" altLang="zh-CN" sz="1900" dirty="0" smtClean="0">
                <a:solidFill>
                  <a:schemeClr val="accent2"/>
                </a:solidFill>
                <a:ea typeface="黑体" panose="02010609060101010101" pitchFamily="49" charset="-122"/>
              </a:rPr>
              <a:t>Load-use</a:t>
            </a:r>
            <a:r>
              <a:rPr lang="zh-CN" altLang="en-US" sz="1900" dirty="0" smtClean="0">
                <a:solidFill>
                  <a:schemeClr val="accent2"/>
                </a:solidFill>
                <a:ea typeface="黑体" panose="02010609060101010101" pitchFamily="49" charset="-122"/>
              </a:rPr>
              <a:t>依赖时，执行时间为</a:t>
            </a:r>
            <a:r>
              <a:rPr lang="en-US" altLang="zh-CN" sz="1900" dirty="0" smtClean="0">
                <a:solidFill>
                  <a:schemeClr val="accent2"/>
                </a:solidFill>
                <a:ea typeface="黑体" panose="02010609060101010101" pitchFamily="49" charset="-122"/>
              </a:rPr>
              <a:t>2</a:t>
            </a:r>
            <a:r>
              <a:rPr lang="zh-CN" altLang="en-US" sz="1900" dirty="0" smtClean="0">
                <a:solidFill>
                  <a:schemeClr val="accent2"/>
                </a:solidFill>
                <a:ea typeface="黑体" panose="02010609060101010101" pitchFamily="49" charset="-122"/>
              </a:rPr>
              <a:t>个时钟，否则</a:t>
            </a:r>
            <a:r>
              <a:rPr lang="en-US" altLang="zh-CN" sz="1900" dirty="0" smtClean="0">
                <a:solidFill>
                  <a:schemeClr val="accent2"/>
                </a:solidFill>
                <a:ea typeface="黑体" panose="02010609060101010101" pitchFamily="49" charset="-122"/>
              </a:rPr>
              <a:t>1</a:t>
            </a:r>
            <a:r>
              <a:rPr lang="zh-CN" altLang="en-US" sz="1900" dirty="0" smtClean="0">
                <a:solidFill>
                  <a:schemeClr val="accent2"/>
                </a:solidFill>
                <a:ea typeface="黑体" panose="02010609060101010101" pitchFamily="49" charset="-122"/>
              </a:rPr>
              <a:t>个时钟，</a:t>
            </a:r>
          </a:p>
          <a:p>
            <a:pPr>
              <a:spcBef>
                <a:spcPct val="20000"/>
              </a:spcBef>
              <a:buFont typeface="Times New Roman" panose="02020603050405020304" pitchFamily="18" charset="0"/>
              <a:buNone/>
            </a:pPr>
            <a:r>
              <a:rPr lang="zh-CN" altLang="en-US" sz="1900" dirty="0" smtClean="0">
                <a:solidFill>
                  <a:schemeClr val="accent2"/>
                </a:solidFill>
                <a:ea typeface="黑体" panose="02010609060101010101" pitchFamily="49" charset="-122"/>
              </a:rPr>
              <a:t>                        故平均执行时间为</a:t>
            </a:r>
            <a:r>
              <a:rPr lang="en-US" altLang="zh-CN" sz="1900" dirty="0" smtClean="0">
                <a:solidFill>
                  <a:schemeClr val="accent2"/>
                </a:solidFill>
                <a:ea typeface="黑体" panose="02010609060101010101" pitchFamily="49" charset="-122"/>
              </a:rPr>
              <a:t>1.5</a:t>
            </a:r>
            <a:r>
              <a:rPr lang="zh-CN" altLang="en-US" sz="1900" dirty="0" smtClean="0">
                <a:solidFill>
                  <a:schemeClr val="accent2"/>
                </a:solidFill>
                <a:ea typeface="黑体" panose="02010609060101010101" pitchFamily="49" charset="-122"/>
              </a:rPr>
              <a:t>个时钟；</a:t>
            </a:r>
          </a:p>
          <a:p>
            <a:pPr>
              <a:spcBef>
                <a:spcPct val="20000"/>
              </a:spcBef>
              <a:buFont typeface="Times New Roman" panose="02020603050405020304" pitchFamily="18" charset="0"/>
              <a:buNone/>
            </a:pPr>
            <a:r>
              <a:rPr lang="zh-CN" altLang="en-US" sz="1900" dirty="0" smtClean="0">
                <a:solidFill>
                  <a:schemeClr val="accent2"/>
                </a:solidFill>
                <a:ea typeface="黑体" panose="02010609060101010101" pitchFamily="49" charset="-122"/>
              </a:rPr>
              <a:t>   </a:t>
            </a:r>
            <a:r>
              <a:rPr lang="en-US" altLang="zh-CN" sz="1900" dirty="0" smtClean="0">
                <a:solidFill>
                  <a:schemeClr val="accent2"/>
                </a:solidFill>
                <a:ea typeface="黑体" panose="02010609060101010101" pitchFamily="49" charset="-122"/>
              </a:rPr>
              <a:t>Store</a:t>
            </a:r>
            <a:r>
              <a:rPr lang="zh-CN" altLang="en-US" sz="1900" dirty="0" smtClean="0">
                <a:solidFill>
                  <a:schemeClr val="accent2"/>
                </a:solidFill>
                <a:ea typeface="黑体" panose="02010609060101010101" pitchFamily="49" charset="-122"/>
              </a:rPr>
              <a:t>、</a:t>
            </a:r>
            <a:r>
              <a:rPr lang="en-US" altLang="zh-CN" sz="1900" dirty="0" smtClean="0">
                <a:solidFill>
                  <a:schemeClr val="accent2"/>
                </a:solidFill>
                <a:ea typeface="黑体" panose="02010609060101010101" pitchFamily="49" charset="-122"/>
              </a:rPr>
              <a:t>ALU</a:t>
            </a:r>
            <a:r>
              <a:rPr lang="zh-CN" altLang="en-US" sz="1900" dirty="0" smtClean="0">
                <a:solidFill>
                  <a:schemeClr val="accent2"/>
                </a:solidFill>
                <a:ea typeface="黑体" panose="02010609060101010101" pitchFamily="49" charset="-122"/>
              </a:rPr>
              <a:t>指令：</a:t>
            </a:r>
            <a:r>
              <a:rPr lang="en-US" altLang="zh-CN" sz="1900" dirty="0" smtClean="0">
                <a:solidFill>
                  <a:schemeClr val="accent2"/>
                </a:solidFill>
                <a:ea typeface="黑体" panose="02010609060101010101" pitchFamily="49" charset="-122"/>
              </a:rPr>
              <a:t>1</a:t>
            </a:r>
            <a:r>
              <a:rPr lang="zh-CN" altLang="en-US" sz="1900" dirty="0" smtClean="0">
                <a:solidFill>
                  <a:schemeClr val="accent2"/>
                </a:solidFill>
                <a:ea typeface="黑体" panose="02010609060101010101" pitchFamily="49" charset="-122"/>
              </a:rPr>
              <a:t>个时钟；</a:t>
            </a:r>
          </a:p>
          <a:p>
            <a:pPr>
              <a:spcBef>
                <a:spcPct val="20000"/>
              </a:spcBef>
              <a:buFont typeface="Times New Roman" panose="02020603050405020304" pitchFamily="18" charset="0"/>
              <a:buNone/>
            </a:pPr>
            <a:r>
              <a:rPr lang="zh-CN" altLang="en-US" sz="1900" dirty="0" smtClean="0">
                <a:solidFill>
                  <a:schemeClr val="accent2"/>
                </a:solidFill>
                <a:ea typeface="黑体" panose="02010609060101010101" pitchFamily="49" charset="-122"/>
              </a:rPr>
              <a:t>   </a:t>
            </a:r>
            <a:r>
              <a:rPr lang="en-US" altLang="zh-CN" sz="1900" dirty="0" smtClean="0">
                <a:solidFill>
                  <a:schemeClr val="accent2"/>
                </a:solidFill>
                <a:ea typeface="黑体" panose="02010609060101010101" pitchFamily="49" charset="-122"/>
              </a:rPr>
              <a:t>Branch</a:t>
            </a:r>
            <a:r>
              <a:rPr lang="zh-CN" altLang="en-US" sz="1900" dirty="0" smtClean="0">
                <a:solidFill>
                  <a:schemeClr val="accent2"/>
                </a:solidFill>
                <a:ea typeface="黑体" panose="02010609060101010101" pitchFamily="49" charset="-122"/>
              </a:rPr>
              <a:t>指令：预测成功时，</a:t>
            </a:r>
            <a:r>
              <a:rPr lang="en-US" altLang="zh-CN" sz="1900" dirty="0" smtClean="0">
                <a:solidFill>
                  <a:schemeClr val="accent2"/>
                </a:solidFill>
                <a:ea typeface="黑体" panose="02010609060101010101" pitchFamily="49" charset="-122"/>
              </a:rPr>
              <a:t>1</a:t>
            </a:r>
            <a:r>
              <a:rPr lang="zh-CN" altLang="en-US" sz="1900" dirty="0" smtClean="0">
                <a:solidFill>
                  <a:schemeClr val="accent2"/>
                </a:solidFill>
                <a:ea typeface="黑体" panose="02010609060101010101" pitchFamily="49" charset="-122"/>
              </a:rPr>
              <a:t>个时钟，预测错误时，</a:t>
            </a:r>
            <a:r>
              <a:rPr lang="en-US" altLang="zh-CN" sz="1900" dirty="0" smtClean="0">
                <a:solidFill>
                  <a:schemeClr val="accent2"/>
                </a:solidFill>
                <a:ea typeface="黑体" panose="02010609060101010101" pitchFamily="49" charset="-122"/>
              </a:rPr>
              <a:t>2</a:t>
            </a:r>
            <a:r>
              <a:rPr lang="zh-CN" altLang="en-US" sz="1900" dirty="0" smtClean="0">
                <a:solidFill>
                  <a:schemeClr val="accent2"/>
                </a:solidFill>
                <a:ea typeface="黑体" panose="02010609060101010101" pitchFamily="49" charset="-122"/>
              </a:rPr>
              <a:t>个时钟，</a:t>
            </a:r>
          </a:p>
          <a:p>
            <a:pPr>
              <a:spcBef>
                <a:spcPct val="20000"/>
              </a:spcBef>
              <a:buFont typeface="Times New Roman" panose="02020603050405020304" pitchFamily="18" charset="0"/>
              <a:buNone/>
            </a:pPr>
            <a:r>
              <a:rPr lang="zh-CN" altLang="en-US" sz="1900" dirty="0" smtClean="0">
                <a:solidFill>
                  <a:schemeClr val="accent2"/>
                </a:solidFill>
                <a:ea typeface="黑体" panose="02010609060101010101" pitchFamily="49" charset="-122"/>
              </a:rPr>
              <a:t>                          所以：平均约为：</a:t>
            </a:r>
            <a:r>
              <a:rPr lang="en-US" altLang="zh-CN" sz="1900" dirty="0" smtClean="0">
                <a:solidFill>
                  <a:schemeClr val="accent2"/>
                </a:solidFill>
                <a:ea typeface="黑体" panose="02010609060101010101" pitchFamily="49" charset="-122"/>
              </a:rPr>
              <a:t>.75x1+.25x2=1.25</a:t>
            </a:r>
            <a:r>
              <a:rPr lang="zh-CN" altLang="en-US" sz="1900" dirty="0" smtClean="0">
                <a:solidFill>
                  <a:schemeClr val="accent2"/>
                </a:solidFill>
                <a:ea typeface="黑体" panose="02010609060101010101" pitchFamily="49" charset="-122"/>
              </a:rPr>
              <a:t>个；</a:t>
            </a:r>
          </a:p>
          <a:p>
            <a:pPr>
              <a:spcBef>
                <a:spcPct val="20000"/>
              </a:spcBef>
              <a:buFont typeface="Times New Roman" panose="02020603050405020304" pitchFamily="18" charset="0"/>
              <a:buNone/>
            </a:pPr>
            <a:r>
              <a:rPr lang="zh-CN" altLang="en-US" sz="1900" dirty="0" smtClean="0">
                <a:solidFill>
                  <a:schemeClr val="accent2"/>
                </a:solidFill>
                <a:ea typeface="黑体" panose="02010609060101010101" pitchFamily="49" charset="-122"/>
              </a:rPr>
              <a:t>   </a:t>
            </a:r>
            <a:r>
              <a:rPr lang="en-US" altLang="zh-CN" sz="1900" dirty="0" smtClean="0">
                <a:solidFill>
                  <a:schemeClr val="accent2"/>
                </a:solidFill>
                <a:ea typeface="黑体" panose="02010609060101010101" pitchFamily="49" charset="-122"/>
              </a:rPr>
              <a:t>Jump</a:t>
            </a:r>
            <a:r>
              <a:rPr lang="zh-CN" altLang="en-US" sz="1900" dirty="0" smtClean="0">
                <a:solidFill>
                  <a:schemeClr val="accent2"/>
                </a:solidFill>
                <a:ea typeface="黑体" panose="02010609060101010101" pitchFamily="49" charset="-122"/>
              </a:rPr>
              <a:t>指令：</a:t>
            </a:r>
            <a:r>
              <a:rPr lang="en-US" altLang="zh-CN" sz="1900" dirty="0" smtClean="0">
                <a:solidFill>
                  <a:schemeClr val="accent2"/>
                </a:solidFill>
                <a:ea typeface="黑体" panose="02010609060101010101" pitchFamily="49" charset="-122"/>
              </a:rPr>
              <a:t>2</a:t>
            </a:r>
            <a:r>
              <a:rPr lang="zh-CN" altLang="en-US" sz="1900" dirty="0" smtClean="0">
                <a:solidFill>
                  <a:schemeClr val="accent2"/>
                </a:solidFill>
                <a:ea typeface="黑体" panose="02010609060101010101" pitchFamily="49" charset="-122"/>
              </a:rPr>
              <a:t>个时钟（总要等到译码阶段结束才能得到转移地址）</a:t>
            </a:r>
          </a:p>
          <a:p>
            <a:pPr>
              <a:spcBef>
                <a:spcPct val="20000"/>
              </a:spcBef>
              <a:buFont typeface="Times New Roman" panose="02020603050405020304" pitchFamily="18" charset="0"/>
              <a:buNone/>
            </a:pPr>
            <a:r>
              <a:rPr lang="zh-CN" altLang="en-US" sz="1900" dirty="0" smtClean="0">
                <a:solidFill>
                  <a:schemeClr val="accent2"/>
                </a:solidFill>
                <a:ea typeface="黑体" panose="02010609060101010101" pitchFamily="49" charset="-122"/>
              </a:rPr>
              <a:t>    平均</a:t>
            </a:r>
            <a:r>
              <a:rPr lang="en-US" altLang="zh-CN" sz="1900" dirty="0" smtClean="0">
                <a:solidFill>
                  <a:schemeClr val="accent2"/>
                </a:solidFill>
                <a:ea typeface="黑体" panose="02010609060101010101" pitchFamily="49" charset="-122"/>
              </a:rPr>
              <a:t>CPI</a:t>
            </a:r>
            <a:r>
              <a:rPr lang="zh-CN" altLang="en-US" sz="1900" dirty="0" smtClean="0">
                <a:solidFill>
                  <a:schemeClr val="accent2"/>
                </a:solidFill>
                <a:ea typeface="黑体" panose="02010609060101010101" pitchFamily="49" charset="-122"/>
              </a:rPr>
              <a:t>为：</a:t>
            </a:r>
            <a:r>
              <a:rPr lang="en-US" altLang="zh-CN" sz="1900" dirty="0" smtClean="0">
                <a:solidFill>
                  <a:schemeClr val="accent2"/>
                </a:solidFill>
                <a:ea typeface="黑体" panose="02010609060101010101" pitchFamily="49" charset="-122"/>
              </a:rPr>
              <a:t>1.5x25%+1x10%+1x52%+1.25x11%+2x2%=1.17</a:t>
            </a:r>
          </a:p>
          <a:p>
            <a:pPr>
              <a:spcBef>
                <a:spcPct val="20000"/>
              </a:spcBef>
              <a:buFont typeface="Times New Roman" panose="02020603050405020304" pitchFamily="18" charset="0"/>
              <a:buNone/>
            </a:pPr>
            <a:r>
              <a:rPr lang="zh-CN" altLang="en-US" sz="1900" dirty="0" smtClean="0">
                <a:solidFill>
                  <a:schemeClr val="accent2"/>
                </a:solidFill>
                <a:ea typeface="黑体" panose="02010609060101010101" pitchFamily="49" charset="-122"/>
              </a:rPr>
              <a:t>   所以， </a:t>
            </a:r>
            <a:r>
              <a:rPr lang="en-US" altLang="zh-CN" sz="1900" dirty="0" smtClean="0">
                <a:solidFill>
                  <a:schemeClr val="accent2"/>
                </a:solidFill>
                <a:ea typeface="黑体" panose="02010609060101010101" pitchFamily="49" charset="-122"/>
              </a:rPr>
              <a:t>N</a:t>
            </a:r>
            <a:r>
              <a:rPr lang="zh-CN" altLang="en-US" sz="1900" dirty="0" smtClean="0">
                <a:solidFill>
                  <a:schemeClr val="accent2"/>
                </a:solidFill>
                <a:ea typeface="黑体" panose="02010609060101010101" pitchFamily="49" charset="-122"/>
              </a:rPr>
              <a:t>条指令的执行时间为</a:t>
            </a:r>
            <a:r>
              <a:rPr lang="en-US" altLang="zh-CN" sz="1900" dirty="0" smtClean="0">
                <a:solidFill>
                  <a:schemeClr val="accent2"/>
                </a:solidFill>
                <a:ea typeface="黑体" panose="02010609060101010101" pitchFamily="49" charset="-122"/>
              </a:rPr>
              <a:t>1.17x200xN=</a:t>
            </a:r>
            <a:r>
              <a:rPr lang="en-US" altLang="zh-CN" sz="1900" dirty="0" smtClean="0">
                <a:solidFill>
                  <a:srgbClr val="CC0000"/>
                </a:solidFill>
                <a:ea typeface="黑体" panose="02010609060101010101" pitchFamily="49" charset="-122"/>
              </a:rPr>
              <a:t>234N(</a:t>
            </a:r>
            <a:r>
              <a:rPr lang="en-US" altLang="zh-CN" sz="1900" dirty="0" err="1" smtClean="0">
                <a:solidFill>
                  <a:srgbClr val="CC0000"/>
                </a:solidFill>
                <a:ea typeface="黑体" panose="02010609060101010101" pitchFamily="49" charset="-122"/>
              </a:rPr>
              <a:t>ps</a:t>
            </a:r>
            <a:r>
              <a:rPr lang="en-US" altLang="zh-CN" sz="1900" dirty="0" smtClean="0">
                <a:solidFill>
                  <a:srgbClr val="CC0000"/>
                </a:solidFill>
                <a:ea typeface="黑体" panose="02010609060101010101" pitchFamily="49" charset="-122"/>
              </a:rPr>
              <a:t>)</a:t>
            </a:r>
            <a:endParaRPr lang="zh-CN" altLang="en-US" sz="1900" dirty="0" smtClean="0">
              <a:solidFill>
                <a:schemeClr val="accent2"/>
              </a:solidFill>
              <a:ea typeface="黑体" panose="02010609060101010101" pitchFamily="49" charset="-122"/>
            </a:endParaRPr>
          </a:p>
        </p:txBody>
      </p:sp>
    </p:spTree>
    <p:extLst>
      <p:ext uri="{BB962C8B-B14F-4D97-AF65-F5344CB8AC3E}">
        <p14:creationId xmlns:p14="http://schemas.microsoft.com/office/powerpoint/2010/main" val="352313215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down)">
                                      <p:cBhvr>
                                        <p:cTn id="7" dur="500"/>
                                        <p:tgtEl>
                                          <p:spTgt spid="6">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xEl>
                                              <p:pRg st="4" end="4"/>
                                            </p:txEl>
                                          </p:spTgt>
                                        </p:tgtEl>
                                        <p:attrNameLst>
                                          <p:attrName>style.visibility</p:attrName>
                                        </p:attrNameLst>
                                      </p:cBhvr>
                                      <p:to>
                                        <p:strVal val="visible"/>
                                      </p:to>
                                    </p:set>
                                    <p:animEffect transition="in" filter="wipe(down)">
                                      <p:cBhvr>
                                        <p:cTn id="10" dur="500"/>
                                        <p:tgtEl>
                                          <p:spTgt spid="6">
                                            <p:txEl>
                                              <p:pRg st="4" end="4"/>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animEffect transition="in" filter="wipe(down)">
                                      <p:cBhvr>
                                        <p:cTn id="13" dur="500"/>
                                        <p:tgtEl>
                                          <p:spTgt spid="6">
                                            <p:txEl>
                                              <p:pRg st="5" end="5"/>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6">
                                            <p:txEl>
                                              <p:pRg st="6" end="6"/>
                                            </p:txEl>
                                          </p:spTgt>
                                        </p:tgtEl>
                                        <p:attrNameLst>
                                          <p:attrName>style.visibility</p:attrName>
                                        </p:attrNameLst>
                                      </p:cBhvr>
                                      <p:to>
                                        <p:strVal val="visible"/>
                                      </p:to>
                                    </p:set>
                                    <p:animEffect transition="in" filter="wipe(down)">
                                      <p:cBhvr>
                                        <p:cTn id="16" dur="500"/>
                                        <p:tgtEl>
                                          <p:spTgt spid="6">
                                            <p:txEl>
                                              <p:pRg st="6" end="6"/>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animEffect transition="in" filter="wipe(down)">
                                      <p:cBhvr>
                                        <p:cTn id="19" dur="500"/>
                                        <p:tgtEl>
                                          <p:spTgt spid="6">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wipe(down)">
                                      <p:cBhvr>
                                        <p:cTn id="24" dur="500"/>
                                        <p:tgtEl>
                                          <p:spTgt spid="6">
                                            <p:txEl>
                                              <p:pRg st="8" end="8"/>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animEffect transition="in" filter="wipe(down)">
                                      <p:cBhvr>
                                        <p:cTn id="27" dur="500"/>
                                        <p:tgtEl>
                                          <p:spTgt spid="6">
                                            <p:txEl>
                                              <p:pRg st="9" end="9"/>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6">
                                            <p:txEl>
                                              <p:pRg st="10" end="10"/>
                                            </p:txEl>
                                          </p:spTgt>
                                        </p:tgtEl>
                                        <p:attrNameLst>
                                          <p:attrName>style.visibility</p:attrName>
                                        </p:attrNameLst>
                                      </p:cBhvr>
                                      <p:to>
                                        <p:strVal val="visible"/>
                                      </p:to>
                                    </p:set>
                                    <p:animEffect transition="in" filter="wipe(down)">
                                      <p:cBhvr>
                                        <p:cTn id="30" dur="500"/>
                                        <p:tgtEl>
                                          <p:spTgt spid="6">
                                            <p:txEl>
                                              <p:pRg st="10" end="10"/>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6">
                                            <p:txEl>
                                              <p:pRg st="11" end="11"/>
                                            </p:txEl>
                                          </p:spTgt>
                                        </p:tgtEl>
                                        <p:attrNameLst>
                                          <p:attrName>style.visibility</p:attrName>
                                        </p:attrNameLst>
                                      </p:cBhvr>
                                      <p:to>
                                        <p:strVal val="visible"/>
                                      </p:to>
                                    </p:set>
                                    <p:animEffect transition="in" filter="wipe(down)">
                                      <p:cBhvr>
                                        <p:cTn id="33" dur="500"/>
                                        <p:tgtEl>
                                          <p:spTgt spid="6">
                                            <p:txEl>
                                              <p:pRg st="11" end="11"/>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6">
                                            <p:txEl>
                                              <p:pRg st="12" end="12"/>
                                            </p:txEl>
                                          </p:spTgt>
                                        </p:tgtEl>
                                        <p:attrNameLst>
                                          <p:attrName>style.visibility</p:attrName>
                                        </p:attrNameLst>
                                      </p:cBhvr>
                                      <p:to>
                                        <p:strVal val="visible"/>
                                      </p:to>
                                    </p:set>
                                    <p:animEffect transition="in" filter="wipe(down)">
                                      <p:cBhvr>
                                        <p:cTn id="36" dur="500"/>
                                        <p:tgtEl>
                                          <p:spTgt spid="6">
                                            <p:txEl>
                                              <p:pRg st="12" end="12"/>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6">
                                            <p:txEl>
                                              <p:pRg st="13" end="13"/>
                                            </p:txEl>
                                          </p:spTgt>
                                        </p:tgtEl>
                                        <p:attrNameLst>
                                          <p:attrName>style.visibility</p:attrName>
                                        </p:attrNameLst>
                                      </p:cBhvr>
                                      <p:to>
                                        <p:strVal val="visible"/>
                                      </p:to>
                                    </p:set>
                                    <p:animEffect transition="in" filter="wipe(down)">
                                      <p:cBhvr>
                                        <p:cTn id="39" dur="500"/>
                                        <p:tgtEl>
                                          <p:spTgt spid="6">
                                            <p:txEl>
                                              <p:pRg st="13" end="13"/>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6">
                                            <p:txEl>
                                              <p:pRg st="14" end="14"/>
                                            </p:txEl>
                                          </p:spTgt>
                                        </p:tgtEl>
                                        <p:attrNameLst>
                                          <p:attrName>style.visibility</p:attrName>
                                        </p:attrNameLst>
                                      </p:cBhvr>
                                      <p:to>
                                        <p:strVal val="visible"/>
                                      </p:to>
                                    </p:set>
                                    <p:animEffect transition="in" filter="wipe(down)">
                                      <p:cBhvr>
                                        <p:cTn id="42" dur="500"/>
                                        <p:tgtEl>
                                          <p:spTgt spid="6">
                                            <p:txEl>
                                              <p:pRg st="14" end="14"/>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6">
                                            <p:txEl>
                                              <p:pRg st="15" end="15"/>
                                            </p:txEl>
                                          </p:spTgt>
                                        </p:tgtEl>
                                        <p:attrNameLst>
                                          <p:attrName>style.visibility</p:attrName>
                                        </p:attrNameLst>
                                      </p:cBhvr>
                                      <p:to>
                                        <p:strVal val="visible"/>
                                      </p:to>
                                    </p:set>
                                    <p:animEffect transition="in" filter="wipe(down)">
                                      <p:cBhvr>
                                        <p:cTn id="45" dur="500"/>
                                        <p:tgtEl>
                                          <p:spTgt spid="6">
                                            <p:txEl>
                                              <p:pRg st="15" end="15"/>
                                            </p:txEl>
                                          </p:spTgt>
                                        </p:tgtEl>
                                      </p:cBhvr>
                                    </p:animEffect>
                                  </p:childTnLst>
                                </p:cTn>
                              </p:par>
                              <p:par>
                                <p:cTn id="46" presetID="22" presetClass="entr" presetSubtype="4" fill="hold" nodeType="withEffect">
                                  <p:stCondLst>
                                    <p:cond delay="0"/>
                                  </p:stCondLst>
                                  <p:childTnLst>
                                    <p:set>
                                      <p:cBhvr>
                                        <p:cTn id="47" dur="1" fill="hold">
                                          <p:stCondLst>
                                            <p:cond delay="0"/>
                                          </p:stCondLst>
                                        </p:cTn>
                                        <p:tgtEl>
                                          <p:spTgt spid="6">
                                            <p:txEl>
                                              <p:pRg st="16" end="16"/>
                                            </p:txEl>
                                          </p:spTgt>
                                        </p:tgtEl>
                                        <p:attrNameLst>
                                          <p:attrName>style.visibility</p:attrName>
                                        </p:attrNameLst>
                                      </p:cBhvr>
                                      <p:to>
                                        <p:strVal val="visible"/>
                                      </p:to>
                                    </p:set>
                                    <p:animEffect transition="in" filter="wipe(down)">
                                      <p:cBhvr>
                                        <p:cTn id="48" dur="500"/>
                                        <p:tgtEl>
                                          <p:spTgt spid="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zh-CN" altLang="en-US" smtClean="0">
                <a:ea typeface="宋体" panose="02010600030101010101" pitchFamily="2" charset="-122"/>
              </a:rPr>
              <a:t>第二讲小结</a:t>
            </a:r>
          </a:p>
        </p:txBody>
      </p:sp>
      <p:sp>
        <p:nvSpPr>
          <p:cNvPr id="152579" name="Rectangle 3"/>
          <p:cNvSpPr>
            <a:spLocks noGrp="1" noChangeArrowheads="1"/>
          </p:cNvSpPr>
          <p:nvPr>
            <p:ph type="body" idx="1"/>
          </p:nvPr>
        </p:nvSpPr>
        <p:spPr>
          <a:xfrm>
            <a:off x="322263" y="711200"/>
            <a:ext cx="8077200" cy="5437386"/>
          </a:xfrm>
        </p:spPr>
        <p:txBody>
          <a:bodyPr/>
          <a:lstStyle/>
          <a:p>
            <a:pPr>
              <a:spcBef>
                <a:spcPct val="10000"/>
              </a:spcBef>
            </a:pPr>
            <a:r>
              <a:rPr lang="zh-CN" altLang="en-US" sz="2000" dirty="0" smtClean="0">
                <a:ea typeface="黑体" panose="02010609060101010101" pitchFamily="49" charset="-122"/>
              </a:rPr>
              <a:t>流水线冒险的几种类型：</a:t>
            </a:r>
          </a:p>
          <a:p>
            <a:pPr lvl="1">
              <a:lnSpc>
                <a:spcPct val="100000"/>
              </a:lnSpc>
              <a:spcBef>
                <a:spcPct val="10000"/>
              </a:spcBef>
            </a:pPr>
            <a:r>
              <a:rPr lang="zh-CN" altLang="en-US" sz="2000" dirty="0" smtClean="0">
                <a:ea typeface="黑体" panose="02010609060101010101" pitchFamily="49" charset="-122"/>
              </a:rPr>
              <a:t>资源冲突、数据相关、控制相关（改变指令流的执行方向）</a:t>
            </a:r>
          </a:p>
          <a:p>
            <a:pPr>
              <a:spcBef>
                <a:spcPct val="10000"/>
              </a:spcBef>
            </a:pPr>
            <a:r>
              <a:rPr lang="zh-CN" altLang="en-US" sz="2000" dirty="0" smtClean="0">
                <a:ea typeface="黑体" panose="02010609060101010101" pitchFamily="49" charset="-122"/>
              </a:rPr>
              <a:t>数据冒险的现象和对策</a:t>
            </a:r>
          </a:p>
          <a:p>
            <a:pPr lvl="1">
              <a:lnSpc>
                <a:spcPct val="100000"/>
              </a:lnSpc>
              <a:spcBef>
                <a:spcPct val="10000"/>
              </a:spcBef>
            </a:pPr>
            <a:r>
              <a:rPr lang="zh-CN" altLang="en-US" sz="2000" dirty="0" smtClean="0">
                <a:ea typeface="黑体" panose="02010609060101010101" pitchFamily="49" charset="-122"/>
              </a:rPr>
              <a:t>数据冒险的种类</a:t>
            </a:r>
          </a:p>
          <a:p>
            <a:pPr lvl="2">
              <a:lnSpc>
                <a:spcPct val="100000"/>
              </a:lnSpc>
              <a:spcBef>
                <a:spcPct val="10000"/>
              </a:spcBef>
            </a:pPr>
            <a:r>
              <a:rPr lang="zh-CN" altLang="en-US" sz="2000" dirty="0" smtClean="0">
                <a:ea typeface="黑体" panose="02010609060101010101" pitchFamily="49" charset="-122"/>
              </a:rPr>
              <a:t>相关的数据是</a:t>
            </a:r>
            <a:r>
              <a:rPr lang="en-US" altLang="zh-CN" sz="2000" dirty="0" smtClean="0">
                <a:ea typeface="黑体" panose="02010609060101010101" pitchFamily="49" charset="-122"/>
              </a:rPr>
              <a:t>ALU</a:t>
            </a:r>
            <a:r>
              <a:rPr lang="zh-CN" altLang="en-US" sz="2000" dirty="0" smtClean="0">
                <a:ea typeface="黑体" panose="02010609060101010101" pitchFamily="49" charset="-122"/>
              </a:rPr>
              <a:t>结果，可以通过转发解决</a:t>
            </a:r>
          </a:p>
          <a:p>
            <a:pPr lvl="2">
              <a:lnSpc>
                <a:spcPct val="100000"/>
              </a:lnSpc>
              <a:spcBef>
                <a:spcPct val="10000"/>
              </a:spcBef>
            </a:pPr>
            <a:r>
              <a:rPr lang="zh-CN" altLang="en-US" sz="2000" dirty="0" smtClean="0">
                <a:ea typeface="黑体" panose="02010609060101010101" pitchFamily="49" charset="-122"/>
              </a:rPr>
              <a:t>相关的数据是</a:t>
            </a:r>
            <a:r>
              <a:rPr lang="en-US" altLang="zh-CN" sz="2000" dirty="0" smtClean="0">
                <a:ea typeface="黑体" panose="02010609060101010101" pitchFamily="49" charset="-122"/>
              </a:rPr>
              <a:t>DM</a:t>
            </a:r>
            <a:r>
              <a:rPr lang="zh-CN" altLang="en-US" sz="2000" dirty="0" smtClean="0">
                <a:ea typeface="黑体" panose="02010609060101010101" pitchFamily="49" charset="-122"/>
              </a:rPr>
              <a:t>读出的内容，随后的指令被阻塞一个时钟</a:t>
            </a:r>
          </a:p>
          <a:p>
            <a:pPr lvl="1">
              <a:lnSpc>
                <a:spcPct val="100000"/>
              </a:lnSpc>
              <a:spcBef>
                <a:spcPct val="10000"/>
              </a:spcBef>
            </a:pPr>
            <a:r>
              <a:rPr lang="zh-CN" altLang="en-US" sz="2000" dirty="0" smtClean="0">
                <a:ea typeface="黑体" panose="02010609060101010101" pitchFamily="49" charset="-122"/>
              </a:rPr>
              <a:t>数据冒险和转发</a:t>
            </a:r>
          </a:p>
          <a:p>
            <a:pPr lvl="2">
              <a:lnSpc>
                <a:spcPct val="100000"/>
              </a:lnSpc>
              <a:spcBef>
                <a:spcPct val="10000"/>
              </a:spcBef>
            </a:pPr>
            <a:r>
              <a:rPr lang="zh-CN" altLang="en-US" sz="2000" dirty="0" smtClean="0">
                <a:ea typeface="黑体" panose="02010609060101010101" pitchFamily="49" charset="-122"/>
              </a:rPr>
              <a:t>转发检测 </a:t>
            </a:r>
            <a:r>
              <a:rPr lang="en-US" altLang="zh-CN" sz="2000" dirty="0" smtClean="0">
                <a:ea typeface="黑体" panose="02010609060101010101" pitchFamily="49" charset="-122"/>
              </a:rPr>
              <a:t>/ </a:t>
            </a:r>
            <a:r>
              <a:rPr lang="zh-CN" altLang="en-US" sz="2000" dirty="0" smtClean="0">
                <a:ea typeface="黑体" panose="02010609060101010101" pitchFamily="49" charset="-122"/>
              </a:rPr>
              <a:t>转发控制</a:t>
            </a:r>
          </a:p>
          <a:p>
            <a:pPr lvl="1">
              <a:lnSpc>
                <a:spcPct val="100000"/>
              </a:lnSpc>
              <a:spcBef>
                <a:spcPct val="10000"/>
              </a:spcBef>
            </a:pPr>
            <a:r>
              <a:rPr lang="zh-CN" altLang="en-US" sz="2000" dirty="0" smtClean="0">
                <a:ea typeface="黑体" panose="02010609060101010101" pitchFamily="49" charset="-122"/>
              </a:rPr>
              <a:t>数据冒险和阻塞</a:t>
            </a:r>
          </a:p>
          <a:p>
            <a:pPr lvl="2">
              <a:lnSpc>
                <a:spcPct val="100000"/>
              </a:lnSpc>
              <a:spcBef>
                <a:spcPct val="10000"/>
              </a:spcBef>
            </a:pPr>
            <a:r>
              <a:rPr lang="zh-CN" altLang="en-US" sz="2000" dirty="0" smtClean="0">
                <a:ea typeface="黑体" panose="02010609060101010101" pitchFamily="49" charset="-122"/>
              </a:rPr>
              <a:t>阻塞检测 </a:t>
            </a:r>
            <a:r>
              <a:rPr lang="en-US" altLang="zh-CN" sz="2000" dirty="0" smtClean="0">
                <a:ea typeface="黑体" panose="02010609060101010101" pitchFamily="49" charset="-122"/>
              </a:rPr>
              <a:t>/ </a:t>
            </a:r>
            <a:r>
              <a:rPr lang="zh-CN" altLang="en-US" sz="2000" dirty="0" smtClean="0">
                <a:ea typeface="黑体" panose="02010609060101010101" pitchFamily="49" charset="-122"/>
              </a:rPr>
              <a:t>阻塞控制</a:t>
            </a:r>
          </a:p>
          <a:p>
            <a:pPr>
              <a:spcBef>
                <a:spcPct val="10000"/>
              </a:spcBef>
            </a:pPr>
            <a:r>
              <a:rPr lang="zh-CN" altLang="en-US" sz="2000" dirty="0" smtClean="0">
                <a:ea typeface="黑体" panose="02010609060101010101" pitchFamily="49" charset="-122"/>
              </a:rPr>
              <a:t>控制冒险的现象和对策</a:t>
            </a:r>
          </a:p>
          <a:p>
            <a:pPr lvl="1">
              <a:lnSpc>
                <a:spcPct val="100000"/>
              </a:lnSpc>
              <a:spcBef>
                <a:spcPct val="10000"/>
              </a:spcBef>
            </a:pPr>
            <a:r>
              <a:rPr lang="zh-CN" altLang="en-US" sz="2000" dirty="0" smtClean="0">
                <a:ea typeface="黑体" panose="02010609060101010101" pitchFamily="49" charset="-122"/>
              </a:rPr>
              <a:t>静态分支预测技术</a:t>
            </a:r>
          </a:p>
          <a:p>
            <a:pPr lvl="1">
              <a:lnSpc>
                <a:spcPct val="100000"/>
              </a:lnSpc>
              <a:spcBef>
                <a:spcPct val="10000"/>
              </a:spcBef>
            </a:pPr>
            <a:r>
              <a:rPr lang="zh-CN" altLang="en-US" sz="2000" dirty="0" smtClean="0">
                <a:ea typeface="黑体" panose="02010609060101010101" pitchFamily="49" charset="-122"/>
              </a:rPr>
              <a:t>缩短分支延迟技术 </a:t>
            </a:r>
          </a:p>
          <a:p>
            <a:pPr lvl="1">
              <a:lnSpc>
                <a:spcPct val="100000"/>
              </a:lnSpc>
              <a:spcBef>
                <a:spcPct val="10000"/>
              </a:spcBef>
            </a:pPr>
            <a:r>
              <a:rPr lang="zh-CN" altLang="en-US" sz="2000" dirty="0" smtClean="0">
                <a:ea typeface="黑体" panose="02010609060101010101" pitchFamily="49" charset="-122"/>
              </a:rPr>
              <a:t>动态分支预测技术</a:t>
            </a:r>
          </a:p>
          <a:p>
            <a:pPr>
              <a:spcBef>
                <a:spcPct val="10000"/>
              </a:spcBef>
            </a:pPr>
            <a:r>
              <a:rPr lang="zh-CN" altLang="en-US" sz="2000" dirty="0" smtClean="0">
                <a:ea typeface="黑体" panose="02010609060101010101" pitchFamily="49" charset="-122"/>
              </a:rPr>
              <a:t>异常和中断是一种特殊的控制冒险</a:t>
            </a:r>
          </a:p>
          <a:p>
            <a:pPr>
              <a:spcBef>
                <a:spcPct val="10000"/>
              </a:spcBef>
              <a:buFont typeface="Times New Roman" panose="02020603050405020304" pitchFamily="18" charset="0"/>
              <a:buNone/>
            </a:pPr>
            <a:endParaRPr lang="zh-CN" altLang="en-US" sz="2000" dirty="0" smtClean="0">
              <a:ea typeface="黑体" panose="02010609060101010101" pitchFamily="49" charset="-122"/>
            </a:endParaRPr>
          </a:p>
        </p:txBody>
      </p:sp>
    </p:spTree>
    <p:extLst>
      <p:ext uri="{BB962C8B-B14F-4D97-AF65-F5344CB8AC3E}">
        <p14:creationId xmlns:p14="http://schemas.microsoft.com/office/powerpoint/2010/main" val="4059958445"/>
      </p:ext>
    </p:extLst>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zh-CN" altLang="en-US" smtClean="0">
                <a:ea typeface="宋体" panose="02010600030101010101" pitchFamily="2" charset="-122"/>
              </a:rPr>
              <a:t>第三讲 高级流水线技术</a:t>
            </a:r>
          </a:p>
        </p:txBody>
      </p:sp>
      <p:sp>
        <p:nvSpPr>
          <p:cNvPr id="153603" name="Rectangle 3"/>
          <p:cNvSpPr>
            <a:spLocks noGrp="1" noChangeArrowheads="1"/>
          </p:cNvSpPr>
          <p:nvPr>
            <p:ph type="body" idx="1"/>
          </p:nvPr>
        </p:nvSpPr>
        <p:spPr>
          <a:xfrm>
            <a:off x="498407" y="797243"/>
            <a:ext cx="8191500" cy="4760278"/>
          </a:xfrm>
        </p:spPr>
        <p:txBody>
          <a:bodyPr/>
          <a:lstStyle/>
          <a:p>
            <a:pPr>
              <a:spcBef>
                <a:spcPct val="10000"/>
              </a:spcBef>
            </a:pPr>
            <a:r>
              <a:rPr lang="zh-CN" altLang="en-US" sz="2000" dirty="0" smtClean="0">
                <a:ea typeface="黑体" panose="02010609060101010101" pitchFamily="49" charset="-122"/>
              </a:rPr>
              <a:t>高性能流水线 </a:t>
            </a:r>
            <a:r>
              <a:rPr lang="en-US" altLang="zh-CN" sz="2000" dirty="0" smtClean="0">
                <a:ea typeface="黑体" panose="02010609060101010101" pitchFamily="49" charset="-122"/>
              </a:rPr>
              <a:t>- </a:t>
            </a:r>
            <a:r>
              <a:rPr lang="zh-CN" altLang="en-US" sz="2000" dirty="0" smtClean="0">
                <a:ea typeface="黑体" panose="02010609060101010101" pitchFamily="49" charset="-122"/>
              </a:rPr>
              <a:t>指令级并行</a:t>
            </a:r>
            <a:r>
              <a:rPr lang="en-US" altLang="zh-CN" sz="2000" dirty="0" smtClean="0">
                <a:ea typeface="黑体" panose="02010609060101010101" pitchFamily="49" charset="-122"/>
              </a:rPr>
              <a:t>(ILP)</a:t>
            </a:r>
            <a:r>
              <a:rPr lang="zh-CN" altLang="en-US" sz="2000" dirty="0" smtClean="0">
                <a:ea typeface="黑体" panose="02010609060101010101" pitchFamily="49" charset="-122"/>
              </a:rPr>
              <a:t>技术</a:t>
            </a:r>
          </a:p>
          <a:p>
            <a:pPr lvl="1">
              <a:lnSpc>
                <a:spcPct val="100000"/>
              </a:lnSpc>
              <a:spcBef>
                <a:spcPct val="10000"/>
              </a:spcBef>
            </a:pPr>
            <a:r>
              <a:rPr lang="zh-CN" altLang="en-US" sz="2000" dirty="0" smtClean="0">
                <a:ea typeface="黑体" panose="02010609060101010101" pitchFamily="49" charset="-122"/>
              </a:rPr>
              <a:t>超流水线</a:t>
            </a:r>
          </a:p>
          <a:p>
            <a:pPr lvl="1">
              <a:lnSpc>
                <a:spcPct val="100000"/>
              </a:lnSpc>
              <a:spcBef>
                <a:spcPct val="10000"/>
              </a:spcBef>
            </a:pPr>
            <a:r>
              <a:rPr lang="zh-CN" altLang="en-US" sz="2000" dirty="0" smtClean="0">
                <a:ea typeface="黑体" panose="02010609060101010101" pitchFamily="49" charset="-122"/>
              </a:rPr>
              <a:t>多发射流水线</a:t>
            </a:r>
          </a:p>
          <a:p>
            <a:pPr lvl="2">
              <a:lnSpc>
                <a:spcPct val="100000"/>
              </a:lnSpc>
              <a:spcBef>
                <a:spcPct val="10000"/>
              </a:spcBef>
            </a:pPr>
            <a:r>
              <a:rPr lang="zh-CN" altLang="en-US" sz="2000" dirty="0" smtClean="0">
                <a:ea typeface="黑体" panose="02010609060101010101" pitchFamily="49" charset="-122"/>
              </a:rPr>
              <a:t>静态多发射</a:t>
            </a:r>
            <a:endParaRPr lang="en-US" altLang="zh-CN" sz="2000" dirty="0">
              <a:ea typeface="黑体" panose="02010609060101010101" pitchFamily="49" charset="-122"/>
            </a:endParaRPr>
          </a:p>
          <a:p>
            <a:pPr lvl="3">
              <a:spcBef>
                <a:spcPct val="10000"/>
              </a:spcBef>
            </a:pPr>
            <a:r>
              <a:rPr lang="zh-CN" altLang="en-US" dirty="0">
                <a:solidFill>
                  <a:schemeClr val="accent2"/>
                </a:solidFill>
                <a:ea typeface="黑体" panose="02010609060101010101" pitchFamily="49" charset="-122"/>
              </a:rPr>
              <a:t>编译器静态推测完成“指令打包”和“冒险处理”</a:t>
            </a:r>
          </a:p>
          <a:p>
            <a:pPr lvl="3">
              <a:spcBef>
                <a:spcPct val="10000"/>
              </a:spcBef>
            </a:pPr>
            <a:r>
              <a:rPr lang="en-US" altLang="zh-CN" dirty="0">
                <a:solidFill>
                  <a:schemeClr val="accent2"/>
                </a:solidFill>
                <a:ea typeface="黑体" panose="02010609060101010101" pitchFamily="49" charset="-122"/>
              </a:rPr>
              <a:t>MIPS 2-</a:t>
            </a:r>
            <a:r>
              <a:rPr lang="zh-CN" altLang="en-US" dirty="0">
                <a:solidFill>
                  <a:schemeClr val="accent2"/>
                </a:solidFill>
                <a:ea typeface="黑体" panose="02010609060101010101" pitchFamily="49" charset="-122"/>
              </a:rPr>
              <a:t>发射流水线数据通路</a:t>
            </a:r>
          </a:p>
          <a:p>
            <a:pPr lvl="3">
              <a:spcBef>
                <a:spcPct val="10000"/>
              </a:spcBef>
            </a:pPr>
            <a:r>
              <a:rPr lang="zh-CN" altLang="en-US" dirty="0">
                <a:solidFill>
                  <a:schemeClr val="accent2"/>
                </a:solidFill>
                <a:ea typeface="黑体" panose="02010609060101010101" pitchFamily="49" charset="-122"/>
              </a:rPr>
              <a:t>循环展开指令调度</a:t>
            </a:r>
            <a:endParaRPr lang="en-US" altLang="zh-CN" dirty="0">
              <a:solidFill>
                <a:schemeClr val="accent2"/>
              </a:solidFill>
              <a:ea typeface="黑体" panose="02010609060101010101" pitchFamily="49" charset="-122"/>
            </a:endParaRPr>
          </a:p>
          <a:p>
            <a:pPr lvl="3">
              <a:spcBef>
                <a:spcPct val="10000"/>
              </a:spcBef>
            </a:pPr>
            <a:r>
              <a:rPr lang="en-US" altLang="zh-CN" dirty="0">
                <a:solidFill>
                  <a:schemeClr val="accent2"/>
                </a:solidFill>
                <a:ea typeface="黑体" panose="02010609060101010101" pitchFamily="49" charset="-122"/>
              </a:rPr>
              <a:t>IA-64</a:t>
            </a:r>
            <a:r>
              <a:rPr lang="zh-CN" altLang="en-US" dirty="0">
                <a:solidFill>
                  <a:schemeClr val="accent2"/>
                </a:solidFill>
                <a:ea typeface="黑体" panose="02010609060101010101" pitchFamily="49" charset="-122"/>
              </a:rPr>
              <a:t>的</a:t>
            </a:r>
            <a:r>
              <a:rPr lang="en-US" altLang="zh-CN" dirty="0">
                <a:solidFill>
                  <a:schemeClr val="accent2"/>
                </a:solidFill>
                <a:ea typeface="黑体" panose="02010609060101010101" pitchFamily="49" charset="-122"/>
              </a:rPr>
              <a:t>EPIC</a:t>
            </a:r>
            <a:r>
              <a:rPr lang="zh-CN" altLang="en-US" dirty="0">
                <a:solidFill>
                  <a:schemeClr val="accent2"/>
                </a:solidFill>
                <a:ea typeface="黑体" panose="02010609060101010101" pitchFamily="49" charset="-122"/>
              </a:rPr>
              <a:t>技术</a:t>
            </a:r>
          </a:p>
          <a:p>
            <a:pPr lvl="2">
              <a:lnSpc>
                <a:spcPct val="100000"/>
              </a:lnSpc>
              <a:spcBef>
                <a:spcPct val="10000"/>
              </a:spcBef>
            </a:pPr>
            <a:r>
              <a:rPr lang="zh-CN" altLang="en-US" sz="2000" dirty="0" smtClean="0">
                <a:ea typeface="黑体" panose="02010609060101010101" pitchFamily="49" charset="-122"/>
              </a:rPr>
              <a:t>动态多发射</a:t>
            </a:r>
          </a:p>
          <a:p>
            <a:pPr lvl="3">
              <a:spcBef>
                <a:spcPct val="10000"/>
              </a:spcBef>
            </a:pPr>
            <a:r>
              <a:rPr lang="zh-CN" altLang="en-US" dirty="0" smtClean="0">
                <a:solidFill>
                  <a:schemeClr val="accent2"/>
                </a:solidFill>
                <a:ea typeface="黑体" panose="02010609060101010101" pitchFamily="49" charset="-122"/>
              </a:rPr>
              <a:t>动态多发射流水线的通用模型</a:t>
            </a:r>
          </a:p>
          <a:p>
            <a:pPr lvl="3">
              <a:spcBef>
                <a:spcPct val="10000"/>
              </a:spcBef>
            </a:pPr>
            <a:r>
              <a:rPr lang="zh-CN" altLang="en-US" dirty="0" smtClean="0">
                <a:solidFill>
                  <a:schemeClr val="accent2"/>
                </a:solidFill>
                <a:ea typeface="黑体" panose="02010609060101010101" pitchFamily="49" charset="-122"/>
              </a:rPr>
              <a:t>动态多发射流水线的执行模式</a:t>
            </a:r>
          </a:p>
          <a:p>
            <a:pPr lvl="4">
              <a:spcBef>
                <a:spcPct val="10000"/>
              </a:spcBef>
            </a:pPr>
            <a:r>
              <a:rPr lang="zh-CN" altLang="en-US" dirty="0" smtClean="0">
                <a:ea typeface="黑体" panose="02010609060101010101" pitchFamily="49" charset="-122"/>
              </a:rPr>
              <a:t>按序发射、按序完成</a:t>
            </a:r>
          </a:p>
          <a:p>
            <a:pPr lvl="4">
              <a:spcBef>
                <a:spcPct val="10000"/>
              </a:spcBef>
            </a:pPr>
            <a:r>
              <a:rPr lang="zh-CN" altLang="en-US" dirty="0" smtClean="0">
                <a:ea typeface="黑体" panose="02010609060101010101" pitchFamily="49" charset="-122"/>
              </a:rPr>
              <a:t>按序发射、乱序完成</a:t>
            </a:r>
          </a:p>
          <a:p>
            <a:pPr lvl="4">
              <a:spcBef>
                <a:spcPct val="10000"/>
              </a:spcBef>
            </a:pPr>
            <a:r>
              <a:rPr lang="zh-CN" altLang="en-US" dirty="0" smtClean="0">
                <a:ea typeface="黑体" panose="02010609060101010101" pitchFamily="49" charset="-122"/>
              </a:rPr>
              <a:t>乱序发射、乱序完成</a:t>
            </a:r>
          </a:p>
        </p:txBody>
      </p:sp>
    </p:spTree>
    <p:extLst>
      <p:ext uri="{BB962C8B-B14F-4D97-AF65-F5344CB8AC3E}">
        <p14:creationId xmlns:p14="http://schemas.microsoft.com/office/powerpoint/2010/main" val="3979699302"/>
      </p:ext>
    </p:extLst>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800100" y="190500"/>
            <a:ext cx="6862763" cy="368300"/>
          </a:xfrm>
        </p:spPr>
        <p:txBody>
          <a:bodyPr/>
          <a:lstStyle/>
          <a:p>
            <a:r>
              <a:rPr lang="zh-CN" altLang="en-US" smtClean="0">
                <a:ea typeface="宋体" panose="02010600030101010101" pitchFamily="2" charset="-122"/>
              </a:rPr>
              <a:t>提高性能措施</a:t>
            </a:r>
            <a:r>
              <a:rPr lang="en-US" altLang="zh-CN" smtClean="0">
                <a:ea typeface="宋体" panose="02010600030101010101" pitchFamily="2" charset="-122"/>
              </a:rPr>
              <a:t>—</a:t>
            </a:r>
            <a:r>
              <a:rPr lang="zh-CN" altLang="en-US" smtClean="0">
                <a:ea typeface="宋体" panose="02010600030101010101" pitchFamily="2" charset="-122"/>
              </a:rPr>
              <a:t>实现指令级并行</a:t>
            </a:r>
          </a:p>
        </p:txBody>
      </p:sp>
      <p:sp>
        <p:nvSpPr>
          <p:cNvPr id="235523" name="Rectangle 3"/>
          <p:cNvSpPr>
            <a:spLocks noGrp="1" noChangeArrowheads="1"/>
          </p:cNvSpPr>
          <p:nvPr>
            <p:ph type="body" idx="1"/>
          </p:nvPr>
        </p:nvSpPr>
        <p:spPr>
          <a:xfrm>
            <a:off x="182563" y="665163"/>
            <a:ext cx="8770937" cy="6147580"/>
          </a:xfrm>
        </p:spPr>
        <p:txBody>
          <a:bodyPr/>
          <a:lstStyle/>
          <a:p>
            <a:pPr marL="342900" indent="-342900">
              <a:lnSpc>
                <a:spcPct val="105000"/>
              </a:lnSpc>
              <a:spcBef>
                <a:spcPct val="5000"/>
              </a:spcBef>
            </a:pPr>
            <a:r>
              <a:rPr lang="zh-CN" altLang="en-US" sz="1900" dirty="0" smtClean="0">
                <a:ea typeface="黑体" panose="02010609060101010101" pitchFamily="49" charset="-122"/>
              </a:rPr>
              <a:t>实现指令流内部的并行流水线称为指令级并行（</a:t>
            </a:r>
            <a:r>
              <a:rPr lang="en-US" altLang="zh-CN" sz="1900" dirty="0" smtClean="0">
                <a:ea typeface="黑体" panose="02010609060101010101" pitchFamily="49" charset="-122"/>
              </a:rPr>
              <a:t>ILP</a:t>
            </a:r>
            <a:r>
              <a:rPr lang="zh-CN" altLang="en-US" sz="1900" dirty="0" smtClean="0">
                <a:ea typeface="黑体" panose="02010609060101010101" pitchFamily="49" charset="-122"/>
              </a:rPr>
              <a:t>）</a:t>
            </a:r>
            <a:endParaRPr lang="en-US" altLang="zh-CN" sz="1900" dirty="0" smtClean="0">
              <a:ea typeface="黑体" panose="02010609060101010101" pitchFamily="49" charset="-122"/>
            </a:endParaRPr>
          </a:p>
          <a:p>
            <a:pPr marL="342900" indent="-342900">
              <a:lnSpc>
                <a:spcPct val="105000"/>
              </a:lnSpc>
              <a:spcBef>
                <a:spcPct val="5000"/>
              </a:spcBef>
            </a:pPr>
            <a:r>
              <a:rPr lang="zh-CN" altLang="en-US" sz="1900" dirty="0" smtClean="0">
                <a:ea typeface="黑体" panose="02010609060101010101" pitchFamily="49" charset="-122"/>
              </a:rPr>
              <a:t>有两种指令级并行策略</a:t>
            </a:r>
            <a:r>
              <a:rPr lang="en-US" altLang="zh-CN" sz="1900" dirty="0" smtClean="0">
                <a:ea typeface="黑体" panose="02010609060101010101" pitchFamily="49" charset="-122"/>
              </a:rPr>
              <a:t>:</a:t>
            </a:r>
            <a:endParaRPr lang="zh-CN" altLang="en-US" sz="1900" dirty="0" smtClean="0">
              <a:ea typeface="黑体" panose="02010609060101010101" pitchFamily="49" charset="-122"/>
            </a:endParaRPr>
          </a:p>
          <a:p>
            <a:pPr marL="838200" lvl="1" indent="-342900">
              <a:lnSpc>
                <a:spcPct val="105000"/>
              </a:lnSpc>
              <a:spcBef>
                <a:spcPct val="5000"/>
              </a:spcBef>
            </a:pPr>
            <a:r>
              <a:rPr lang="zh-CN" altLang="en-US" sz="1900" dirty="0" smtClean="0">
                <a:ea typeface="黑体" panose="02010609060101010101" pitchFamily="49" charset="-122"/>
              </a:rPr>
              <a:t>超流水线（</a:t>
            </a:r>
            <a:r>
              <a:rPr lang="en-US" altLang="zh-CN" sz="1900" dirty="0" smtClean="0">
                <a:ea typeface="黑体" panose="02010609060101010101" pitchFamily="49" charset="-122"/>
              </a:rPr>
              <a:t>Super- pipelining</a:t>
            </a:r>
            <a:r>
              <a:rPr lang="zh-CN" altLang="en-US" sz="1900" dirty="0" smtClean="0">
                <a:ea typeface="黑体" panose="02010609060101010101" pitchFamily="49" charset="-122"/>
              </a:rPr>
              <a:t>）</a:t>
            </a:r>
          </a:p>
          <a:p>
            <a:pPr lvl="2">
              <a:lnSpc>
                <a:spcPct val="105000"/>
              </a:lnSpc>
              <a:spcBef>
                <a:spcPct val="5000"/>
              </a:spcBef>
            </a:pPr>
            <a:r>
              <a:rPr lang="zh-CN" altLang="en-US" sz="1900" dirty="0" smtClean="0">
                <a:ea typeface="黑体" panose="02010609060101010101" pitchFamily="49" charset="-122"/>
              </a:rPr>
              <a:t>级数更多的流水线</a:t>
            </a:r>
          </a:p>
          <a:p>
            <a:pPr lvl="2">
              <a:lnSpc>
                <a:spcPct val="105000"/>
              </a:lnSpc>
              <a:spcBef>
                <a:spcPct val="5000"/>
              </a:spcBef>
            </a:pPr>
            <a:r>
              <a:rPr lang="zh-CN" altLang="en-US" sz="1900" dirty="0" smtClean="0">
                <a:ea typeface="黑体" panose="02010609060101010101" pitchFamily="49" charset="-122"/>
              </a:rPr>
              <a:t>理想情况下，流水线的加速比与流水段的数目成正比。</a:t>
            </a:r>
          </a:p>
          <a:p>
            <a:pPr lvl="2">
              <a:lnSpc>
                <a:spcPct val="105000"/>
              </a:lnSpc>
              <a:spcBef>
                <a:spcPct val="5000"/>
              </a:spcBef>
              <a:buFontTx/>
              <a:buNone/>
            </a:pPr>
            <a:r>
              <a:rPr lang="zh-CN" altLang="en-US" sz="1900" dirty="0" smtClean="0">
                <a:solidFill>
                  <a:srgbClr val="008000"/>
                </a:solidFill>
                <a:ea typeface="黑体" panose="02010609060101010101" pitchFamily="49" charset="-122"/>
              </a:rPr>
              <a:t>（即：理想情况下，流水段越多，时钟周期越短，指令吞吐率越高。）</a:t>
            </a:r>
          </a:p>
          <a:p>
            <a:pPr lvl="2">
              <a:lnSpc>
                <a:spcPct val="105000"/>
              </a:lnSpc>
              <a:spcBef>
                <a:spcPct val="5000"/>
              </a:spcBef>
              <a:buFontTx/>
              <a:buNone/>
            </a:pPr>
            <a:r>
              <a:rPr lang="zh-CN" altLang="en-US" sz="1900" dirty="0" smtClean="0">
                <a:solidFill>
                  <a:srgbClr val="3399FF"/>
                </a:solidFill>
                <a:ea typeface="黑体" panose="02010609060101010101" pitchFamily="49" charset="-122"/>
              </a:rPr>
              <a:t>但是，它会增加开销，且是有极限的！</a:t>
            </a:r>
          </a:p>
          <a:p>
            <a:pPr marL="838200" lvl="1" indent="-342900">
              <a:lnSpc>
                <a:spcPct val="105000"/>
              </a:lnSpc>
              <a:spcBef>
                <a:spcPct val="5000"/>
              </a:spcBef>
            </a:pPr>
            <a:r>
              <a:rPr lang="zh-CN" altLang="en-US" sz="1900" dirty="0" smtClean="0">
                <a:ea typeface="黑体" panose="02010609060101010101" pitchFamily="49" charset="-122"/>
              </a:rPr>
              <a:t>多发射流水线（</a:t>
            </a:r>
            <a:r>
              <a:rPr lang="en-US" altLang="zh-CN" sz="1900" dirty="0" smtClean="0">
                <a:ea typeface="黑体" panose="02010609060101010101" pitchFamily="49" charset="-122"/>
              </a:rPr>
              <a:t>Multiple issue pipelining </a:t>
            </a:r>
            <a:r>
              <a:rPr lang="zh-CN" altLang="en-US" sz="1900" dirty="0" smtClean="0">
                <a:ea typeface="黑体" panose="02010609060101010101" pitchFamily="49" charset="-122"/>
              </a:rPr>
              <a:t>）</a:t>
            </a:r>
          </a:p>
          <a:p>
            <a:pPr lvl="2">
              <a:lnSpc>
                <a:spcPct val="105000"/>
              </a:lnSpc>
              <a:spcBef>
                <a:spcPct val="5000"/>
              </a:spcBef>
            </a:pPr>
            <a:r>
              <a:rPr lang="zh-CN" altLang="en-US" sz="1900" dirty="0" smtClean="0">
                <a:ea typeface="黑体" panose="02010609060101010101" pitchFamily="49" charset="-122"/>
              </a:rPr>
              <a:t>多条指令</a:t>
            </a:r>
            <a:r>
              <a:rPr lang="en-US" altLang="zh-CN" sz="1900" dirty="0" smtClean="0">
                <a:ea typeface="黑体" panose="02010609060101010101" pitchFamily="49" charset="-122"/>
              </a:rPr>
              <a:t>(</a:t>
            </a:r>
            <a:r>
              <a:rPr lang="zh-CN" altLang="en-US" sz="1900" dirty="0" smtClean="0">
                <a:ea typeface="黑体" panose="02010609060101010101" pitchFamily="49" charset="-122"/>
              </a:rPr>
              <a:t>如整数运算、浮点运算、装入</a:t>
            </a:r>
            <a:r>
              <a:rPr lang="en-US" altLang="zh-CN" sz="1900" dirty="0" smtClean="0">
                <a:ea typeface="黑体" panose="02010609060101010101" pitchFamily="49" charset="-122"/>
              </a:rPr>
              <a:t>/</a:t>
            </a:r>
            <a:r>
              <a:rPr lang="zh-CN" altLang="en-US" sz="1900" dirty="0" smtClean="0">
                <a:ea typeface="黑体" panose="02010609060101010101" pitchFamily="49" charset="-122"/>
              </a:rPr>
              <a:t>存储等</a:t>
            </a:r>
            <a:r>
              <a:rPr lang="en-US" altLang="zh-CN" sz="1900" dirty="0" smtClean="0">
                <a:ea typeface="黑体" panose="02010609060101010101" pitchFamily="49" charset="-122"/>
              </a:rPr>
              <a:t>) </a:t>
            </a:r>
            <a:r>
              <a:rPr lang="zh-CN" altLang="en-US" sz="1900" dirty="0" smtClean="0">
                <a:ea typeface="黑体" panose="02010609060101010101" pitchFamily="49" charset="-122"/>
              </a:rPr>
              <a:t>同时启动并独立运行</a:t>
            </a:r>
          </a:p>
          <a:p>
            <a:pPr lvl="2">
              <a:lnSpc>
                <a:spcPct val="105000"/>
              </a:lnSpc>
              <a:spcBef>
                <a:spcPct val="5000"/>
              </a:spcBef>
            </a:pPr>
            <a:r>
              <a:rPr lang="zh-CN" altLang="en-US" sz="1900" dirty="0" smtClean="0">
                <a:solidFill>
                  <a:srgbClr val="009999"/>
                </a:solidFill>
                <a:ea typeface="黑体" panose="02010609060101010101" pitchFamily="49" charset="-122"/>
              </a:rPr>
              <a:t>前提：</a:t>
            </a:r>
            <a:r>
              <a:rPr lang="zh-CN" altLang="en-US" sz="1900" dirty="0" smtClean="0">
                <a:ea typeface="黑体" panose="02010609060101010101" pitchFamily="49" charset="-122"/>
              </a:rPr>
              <a:t>有多个执行部件。如：定点、浮点、乘</a:t>
            </a:r>
            <a:r>
              <a:rPr lang="en-US" altLang="zh-CN" sz="1900" dirty="0" smtClean="0">
                <a:ea typeface="黑体" panose="02010609060101010101" pitchFamily="49" charset="-122"/>
              </a:rPr>
              <a:t>/</a:t>
            </a:r>
            <a:r>
              <a:rPr lang="zh-CN" altLang="en-US" sz="1900" dirty="0" smtClean="0">
                <a:ea typeface="黑体" panose="02010609060101010101" pitchFamily="49" charset="-122"/>
              </a:rPr>
              <a:t>除、取数</a:t>
            </a:r>
            <a:r>
              <a:rPr lang="en-US" altLang="zh-CN" sz="1900" dirty="0" smtClean="0">
                <a:ea typeface="黑体" panose="02010609060101010101" pitchFamily="49" charset="-122"/>
              </a:rPr>
              <a:t>/</a:t>
            </a:r>
            <a:r>
              <a:rPr lang="zh-CN" altLang="en-US" sz="1900" dirty="0" smtClean="0">
                <a:ea typeface="黑体" panose="02010609060101010101" pitchFamily="49" charset="-122"/>
              </a:rPr>
              <a:t>存数部件等</a:t>
            </a:r>
          </a:p>
          <a:p>
            <a:pPr lvl="2">
              <a:lnSpc>
                <a:spcPct val="105000"/>
              </a:lnSpc>
              <a:spcBef>
                <a:spcPct val="5000"/>
              </a:spcBef>
            </a:pPr>
            <a:r>
              <a:rPr lang="zh-CN" altLang="en-US" sz="1900" dirty="0" smtClean="0">
                <a:solidFill>
                  <a:srgbClr val="009999"/>
                </a:solidFill>
                <a:ea typeface="黑体" panose="02010609060101010101" pitchFamily="49" charset="-122"/>
              </a:rPr>
              <a:t>结果：</a:t>
            </a:r>
            <a:r>
              <a:rPr lang="zh-CN" altLang="en-US" sz="1900" dirty="0" smtClean="0">
                <a:ea typeface="黑体" panose="02010609060101010101" pitchFamily="49" charset="-122"/>
              </a:rPr>
              <a:t>能达到小于</a:t>
            </a:r>
            <a:r>
              <a:rPr lang="en-US" altLang="zh-CN" sz="1900" dirty="0" smtClean="0">
                <a:ea typeface="黑体" panose="02010609060101010101" pitchFamily="49" charset="-122"/>
              </a:rPr>
              <a:t>1</a:t>
            </a:r>
            <a:r>
              <a:rPr lang="zh-CN" altLang="en-US" sz="1900" dirty="0" smtClean="0">
                <a:ea typeface="黑体" panose="02010609060101010101" pitchFamily="49" charset="-122"/>
              </a:rPr>
              <a:t>的</a:t>
            </a:r>
            <a:r>
              <a:rPr lang="en-US" altLang="zh-CN" sz="1900" dirty="0" smtClean="0">
                <a:ea typeface="黑体" panose="02010609060101010101" pitchFamily="49" charset="-122"/>
              </a:rPr>
              <a:t>CPI</a:t>
            </a:r>
          </a:p>
          <a:p>
            <a:pPr lvl="2">
              <a:lnSpc>
                <a:spcPct val="105000"/>
              </a:lnSpc>
              <a:spcBef>
                <a:spcPct val="5000"/>
              </a:spcBef>
              <a:buFontTx/>
              <a:buNone/>
            </a:pPr>
            <a:r>
              <a:rPr lang="zh-CN" altLang="en-US" sz="1900" dirty="0" smtClean="0">
                <a:ea typeface="黑体" panose="02010609060101010101" pitchFamily="49" charset="-122"/>
              </a:rPr>
              <a:t> </a:t>
            </a:r>
            <a:r>
              <a:rPr lang="zh-CN" altLang="en-US" sz="1900" dirty="0" smtClean="0">
                <a:solidFill>
                  <a:srgbClr val="008000"/>
                </a:solidFill>
                <a:ea typeface="黑体" panose="02010609060101010101" pitchFamily="49" charset="-122"/>
              </a:rPr>
              <a:t>（例如：理想的四路多发射流水线的</a:t>
            </a:r>
            <a:r>
              <a:rPr lang="en-US" altLang="zh-CN" sz="1900" dirty="0" smtClean="0">
                <a:solidFill>
                  <a:srgbClr val="008000"/>
                </a:solidFill>
                <a:ea typeface="黑体" panose="02010609060101010101" pitchFamily="49" charset="-122"/>
              </a:rPr>
              <a:t>IPC</a:t>
            </a:r>
            <a:r>
              <a:rPr lang="zh-CN" altLang="en-US" sz="1900" dirty="0" smtClean="0">
                <a:solidFill>
                  <a:srgbClr val="008000"/>
                </a:solidFill>
                <a:ea typeface="黑体" panose="02010609060101010101" pitchFamily="49" charset="-122"/>
              </a:rPr>
              <a:t>为</a:t>
            </a:r>
            <a:r>
              <a:rPr lang="en-US" altLang="zh-CN" sz="1900" dirty="0" smtClean="0">
                <a:solidFill>
                  <a:srgbClr val="008000"/>
                </a:solidFill>
                <a:ea typeface="黑体" panose="02010609060101010101" pitchFamily="49" charset="-122"/>
              </a:rPr>
              <a:t>4</a:t>
            </a:r>
            <a:r>
              <a:rPr lang="zh-CN" altLang="en-US" sz="1900" dirty="0" smtClean="0">
                <a:solidFill>
                  <a:srgbClr val="008000"/>
                </a:solidFill>
                <a:ea typeface="黑体" panose="02010609060101010101" pitchFamily="49" charset="-122"/>
              </a:rPr>
              <a:t>）</a:t>
            </a:r>
            <a:endParaRPr lang="zh-CN" altLang="en-US" sz="1900" b="0" dirty="0" smtClean="0">
              <a:solidFill>
                <a:srgbClr val="008000"/>
              </a:solidFill>
              <a:ea typeface="黑体" panose="02010609060101010101" pitchFamily="49" charset="-122"/>
            </a:endParaRPr>
          </a:p>
          <a:p>
            <a:pPr lvl="2">
              <a:lnSpc>
                <a:spcPct val="105000"/>
              </a:lnSpc>
              <a:spcBef>
                <a:spcPct val="5000"/>
              </a:spcBef>
            </a:pPr>
            <a:r>
              <a:rPr lang="zh-CN" altLang="en-US" sz="1900" dirty="0" smtClean="0">
                <a:ea typeface="黑体" panose="02010609060101010101" pitchFamily="49" charset="-122"/>
              </a:rPr>
              <a:t>需要实现以下两个主要任务</a:t>
            </a:r>
          </a:p>
          <a:p>
            <a:pPr marL="1752600" lvl="3" indent="-381000">
              <a:lnSpc>
                <a:spcPct val="105000"/>
              </a:lnSpc>
              <a:spcBef>
                <a:spcPct val="5000"/>
              </a:spcBef>
              <a:buFont typeface="Times New Roman" panose="02020603050405020304" pitchFamily="18" charset="0"/>
              <a:buChar char="▫"/>
            </a:pPr>
            <a:r>
              <a:rPr lang="zh-CN" altLang="en-US" sz="1900" b="1" dirty="0" smtClean="0">
                <a:solidFill>
                  <a:srgbClr val="008000"/>
                </a:solidFill>
                <a:latin typeface="Arial" panose="020B0604020202020204" pitchFamily="34" charset="0"/>
                <a:ea typeface="黑体" panose="02010609060101010101" pitchFamily="49" charset="-122"/>
              </a:rPr>
              <a:t>指令打包：分析每个周期发射多少条？哪些指令可以同时发射？</a:t>
            </a:r>
          </a:p>
          <a:p>
            <a:pPr marL="1752600" lvl="3" indent="-381000">
              <a:lnSpc>
                <a:spcPct val="105000"/>
              </a:lnSpc>
              <a:spcBef>
                <a:spcPct val="5000"/>
              </a:spcBef>
              <a:buFont typeface="Times New Roman" panose="02020603050405020304" pitchFamily="18" charset="0"/>
              <a:buChar char="▫"/>
            </a:pPr>
            <a:r>
              <a:rPr lang="zh-CN" altLang="en-US" sz="1900" b="1" dirty="0" smtClean="0">
                <a:solidFill>
                  <a:srgbClr val="008000"/>
                </a:solidFill>
                <a:latin typeface="Arial" panose="020B0604020202020204" pitchFamily="34" charset="0"/>
                <a:ea typeface="黑体" panose="02010609060101010101" pitchFamily="49" charset="-122"/>
              </a:rPr>
              <a:t>冒险处理：由编译器静态调整指令或在运行时由硬件处理</a:t>
            </a:r>
            <a:endParaRPr lang="zh-CN" altLang="en-US" sz="1900" dirty="0" smtClean="0">
              <a:latin typeface="Arial" panose="020B0604020202020204" pitchFamily="34" charset="0"/>
              <a:ea typeface="黑体" panose="02010609060101010101" pitchFamily="49" charset="-122"/>
            </a:endParaRPr>
          </a:p>
          <a:p>
            <a:pPr lvl="2">
              <a:lnSpc>
                <a:spcPct val="105000"/>
              </a:lnSpc>
              <a:spcBef>
                <a:spcPct val="5000"/>
              </a:spcBef>
            </a:pPr>
            <a:r>
              <a:rPr lang="zh-CN" altLang="en-US" sz="1900" dirty="0" smtClean="0">
                <a:ea typeface="黑体" panose="02010609060101010101" pitchFamily="49" charset="-122"/>
              </a:rPr>
              <a:t>实现上述两个主要任务的基础</a:t>
            </a:r>
            <a:r>
              <a:rPr lang="en-US" altLang="zh-CN" sz="1900" dirty="0" smtClean="0">
                <a:ea typeface="黑体" panose="02010609060101010101" pitchFamily="49" charset="-122"/>
              </a:rPr>
              <a:t>—</a:t>
            </a:r>
            <a:r>
              <a:rPr lang="zh-CN" altLang="en-US" sz="1900" dirty="0" smtClean="0">
                <a:solidFill>
                  <a:schemeClr val="accent2"/>
                </a:solidFill>
                <a:ea typeface="黑体" panose="02010609060101010101" pitchFamily="49" charset="-122"/>
              </a:rPr>
              <a:t>推测技术</a:t>
            </a:r>
          </a:p>
          <a:p>
            <a:pPr lvl="2">
              <a:lnSpc>
                <a:spcPct val="105000"/>
              </a:lnSpc>
              <a:spcBef>
                <a:spcPct val="5000"/>
              </a:spcBef>
            </a:pPr>
            <a:r>
              <a:rPr lang="zh-CN" altLang="en-US" sz="1900" dirty="0" smtClean="0">
                <a:ea typeface="黑体" panose="02010609060101010101" pitchFamily="49" charset="-122"/>
              </a:rPr>
              <a:t>两种实现方法</a:t>
            </a:r>
          </a:p>
          <a:p>
            <a:pPr marL="1752600" lvl="3" indent="-381000">
              <a:lnSpc>
                <a:spcPct val="105000"/>
              </a:lnSpc>
              <a:spcBef>
                <a:spcPct val="5000"/>
              </a:spcBef>
              <a:buFont typeface="Times New Roman" panose="02020603050405020304" pitchFamily="18" charset="0"/>
              <a:buChar char="▫"/>
            </a:pPr>
            <a:r>
              <a:rPr lang="zh-CN" altLang="en-US" sz="1900" b="1" dirty="0" smtClean="0">
                <a:solidFill>
                  <a:schemeClr val="accent2"/>
                </a:solidFill>
                <a:latin typeface="Arial" panose="020B0604020202020204" pitchFamily="34" charset="0"/>
                <a:ea typeface="黑体" panose="02010609060101010101" pitchFamily="49" charset="-122"/>
              </a:rPr>
              <a:t>静态多发射</a:t>
            </a:r>
            <a:r>
              <a:rPr lang="zh-CN" altLang="en-US" sz="1900" b="1" dirty="0" smtClean="0">
                <a:solidFill>
                  <a:srgbClr val="008000"/>
                </a:solidFill>
                <a:latin typeface="Arial" panose="020B0604020202020204" pitchFamily="34" charset="0"/>
                <a:ea typeface="黑体" panose="02010609060101010101" pitchFamily="49" charset="-122"/>
              </a:rPr>
              <a:t>：由编译器在编译时静态完成指令打包和冒险处理</a:t>
            </a:r>
          </a:p>
          <a:p>
            <a:pPr marL="1752600" lvl="3" indent="-381000">
              <a:lnSpc>
                <a:spcPct val="105000"/>
              </a:lnSpc>
              <a:spcBef>
                <a:spcPct val="5000"/>
              </a:spcBef>
              <a:buFont typeface="Times New Roman" panose="02020603050405020304" pitchFamily="18" charset="0"/>
              <a:buChar char="▫"/>
            </a:pPr>
            <a:r>
              <a:rPr lang="zh-CN" altLang="en-US" sz="1900" b="1" dirty="0" smtClean="0">
                <a:solidFill>
                  <a:schemeClr val="accent2"/>
                </a:solidFill>
                <a:latin typeface="Arial" panose="020B0604020202020204" pitchFamily="34" charset="0"/>
                <a:ea typeface="黑体" panose="02010609060101010101" pitchFamily="49" charset="-122"/>
              </a:rPr>
              <a:t>动态多发射</a:t>
            </a:r>
            <a:r>
              <a:rPr lang="zh-CN" altLang="en-US" sz="1900" b="1" dirty="0" smtClean="0">
                <a:solidFill>
                  <a:srgbClr val="008000"/>
                </a:solidFill>
                <a:latin typeface="Arial" panose="020B0604020202020204" pitchFamily="34" charset="0"/>
                <a:ea typeface="黑体" panose="02010609060101010101" pitchFamily="49" charset="-122"/>
              </a:rPr>
              <a:t>：由硬件在执行时动态完成指令打包和冒险处理</a:t>
            </a:r>
            <a:endParaRPr lang="en-US" altLang="zh-CN" sz="1900" b="1" dirty="0" smtClean="0">
              <a:solidFill>
                <a:srgbClr val="008000"/>
              </a:solidFill>
              <a:latin typeface="Arial" panose="020B0604020202020204" pitchFamily="34" charset="0"/>
              <a:ea typeface="黑体" panose="02010609060101010101" pitchFamily="49" charset="-122"/>
            </a:endParaRPr>
          </a:p>
        </p:txBody>
      </p:sp>
      <p:sp>
        <p:nvSpPr>
          <p:cNvPr id="235524" name="Text Box 4"/>
          <p:cNvSpPr txBox="1">
            <a:spLocks noChangeArrowheads="1"/>
          </p:cNvSpPr>
          <p:nvPr/>
        </p:nvSpPr>
        <p:spPr bwMode="auto">
          <a:xfrm>
            <a:off x="3932238" y="1624013"/>
            <a:ext cx="1276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sz="2000">
                <a:solidFill>
                  <a:srgbClr val="CC0000"/>
                </a:solidFill>
                <a:latin typeface="Arial" panose="020B0604020202020204" pitchFamily="34" charset="0"/>
                <a:ea typeface="宋体" panose="02010600030101010101" pitchFamily="2" charset="-122"/>
              </a:rPr>
              <a:t>CPI =</a:t>
            </a:r>
            <a:r>
              <a:rPr lang="zh-CN" altLang="en-US" sz="2000">
                <a:solidFill>
                  <a:srgbClr val="CC0000"/>
                </a:solidFill>
                <a:latin typeface="Arial" panose="020B0604020202020204" pitchFamily="34" charset="0"/>
                <a:ea typeface="宋体" panose="02010600030101010101" pitchFamily="2" charset="-122"/>
              </a:rPr>
              <a:t>？</a:t>
            </a:r>
          </a:p>
        </p:txBody>
      </p:sp>
      <p:sp>
        <p:nvSpPr>
          <p:cNvPr id="235525" name="Text Box 5"/>
          <p:cNvSpPr txBox="1">
            <a:spLocks noChangeArrowheads="1"/>
          </p:cNvSpPr>
          <p:nvPr/>
        </p:nvSpPr>
        <p:spPr bwMode="auto">
          <a:xfrm>
            <a:off x="5449888" y="1625600"/>
            <a:ext cx="1073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sz="2000">
                <a:solidFill>
                  <a:srgbClr val="CC0000"/>
                </a:solidFill>
                <a:latin typeface="Arial" panose="020B0604020202020204" pitchFamily="34" charset="0"/>
                <a:ea typeface="宋体" panose="02010600030101010101" pitchFamily="2" charset="-122"/>
              </a:rPr>
              <a:t>CPI =1</a:t>
            </a:r>
          </a:p>
        </p:txBody>
      </p:sp>
      <p:sp>
        <p:nvSpPr>
          <p:cNvPr id="235526" name="Text Box 6"/>
          <p:cNvSpPr txBox="1">
            <a:spLocks noChangeArrowheads="1"/>
          </p:cNvSpPr>
          <p:nvPr/>
        </p:nvSpPr>
        <p:spPr bwMode="auto">
          <a:xfrm>
            <a:off x="5840040" y="2848020"/>
            <a:ext cx="34258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dirty="0">
                <a:latin typeface="黑体" panose="02010609060101010101" pitchFamily="49" charset="-122"/>
                <a:ea typeface="黑体" panose="02010609060101010101" pitchFamily="49" charset="-122"/>
              </a:rPr>
              <a:t>一条流水线变成多条流水线！</a:t>
            </a:r>
          </a:p>
        </p:txBody>
      </p:sp>
      <p:sp>
        <p:nvSpPr>
          <p:cNvPr id="235527" name="Text Box 7"/>
          <p:cNvSpPr txBox="1">
            <a:spLocks noChangeArrowheads="1"/>
          </p:cNvSpPr>
          <p:nvPr/>
        </p:nvSpPr>
        <p:spPr bwMode="auto">
          <a:xfrm>
            <a:off x="85725" y="1844675"/>
            <a:ext cx="811213" cy="312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dirty="0">
                <a:latin typeface="黑体" panose="02010609060101010101" pitchFamily="49" charset="-122"/>
                <a:ea typeface="黑体" panose="02010609060101010101" pitchFamily="49" charset="-122"/>
              </a:rPr>
              <a:t>增加的开销体现在哪里？</a:t>
            </a:r>
          </a:p>
          <a:p>
            <a:pPr>
              <a:spcBef>
                <a:spcPct val="50000"/>
              </a:spcBef>
            </a:pPr>
            <a:r>
              <a:rPr lang="zh-CN" altLang="en-US" sz="1900" dirty="0">
                <a:latin typeface="黑体" panose="02010609060101010101" pitchFamily="49" charset="-122"/>
                <a:ea typeface="黑体" panose="02010609060101010101" pitchFamily="49" charset="-122"/>
              </a:rPr>
              <a:t>流水段寄存器！</a:t>
            </a:r>
          </a:p>
        </p:txBody>
      </p:sp>
      <p:sp>
        <p:nvSpPr>
          <p:cNvPr id="235528" name="Text Box 8"/>
          <p:cNvSpPr txBox="1">
            <a:spLocks noChangeArrowheads="1"/>
          </p:cNvSpPr>
          <p:nvPr/>
        </p:nvSpPr>
        <p:spPr bwMode="auto">
          <a:xfrm>
            <a:off x="6413500" y="434975"/>
            <a:ext cx="2552700" cy="9159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sz="1800">
                <a:solidFill>
                  <a:schemeClr val="accent1"/>
                </a:solidFill>
                <a:latin typeface="Arial" panose="020B0604020202020204" pitchFamily="34" charset="0"/>
                <a:ea typeface="黑体" panose="02010609060101010101" pitchFamily="49" charset="-122"/>
              </a:rPr>
              <a:t>N</a:t>
            </a:r>
            <a:r>
              <a:rPr lang="zh-CN" altLang="en-US" sz="1800">
                <a:solidFill>
                  <a:schemeClr val="accent1"/>
                </a:solidFill>
                <a:latin typeface="黑体" panose="02010609060101010101" pitchFamily="49" charset="-122"/>
                <a:ea typeface="黑体" panose="02010609060101010101" pitchFamily="49" charset="-122"/>
              </a:rPr>
              <a:t>段流水线说明一个时钟周期内最多有几条指令同时并行执行？</a:t>
            </a:r>
          </a:p>
        </p:txBody>
      </p:sp>
      <p:sp>
        <p:nvSpPr>
          <p:cNvPr id="235529" name="Text Box 9"/>
          <p:cNvSpPr txBox="1">
            <a:spLocks noChangeArrowheads="1"/>
          </p:cNvSpPr>
          <p:nvPr/>
        </p:nvSpPr>
        <p:spPr bwMode="auto">
          <a:xfrm>
            <a:off x="7140575" y="1363663"/>
            <a:ext cx="17573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sz="1800">
                <a:latin typeface="Arial" panose="020B0604020202020204" pitchFamily="34" charset="0"/>
                <a:ea typeface="黑体" panose="02010609060101010101" pitchFamily="49" charset="-122"/>
              </a:rPr>
              <a:t>N</a:t>
            </a:r>
            <a:r>
              <a:rPr lang="zh-CN" altLang="en-US" sz="1800">
                <a:latin typeface="Arial" panose="020B0604020202020204" pitchFamily="34" charset="0"/>
                <a:ea typeface="黑体" panose="02010609060101010101" pitchFamily="49" charset="-122"/>
              </a:rPr>
              <a:t>条！故</a:t>
            </a:r>
            <a:r>
              <a:rPr lang="en-US" altLang="zh-CN" sz="1800">
                <a:latin typeface="Arial" panose="020B0604020202020204" pitchFamily="34" charset="0"/>
                <a:ea typeface="黑体" panose="02010609060101010101" pitchFamily="49" charset="-122"/>
              </a:rPr>
              <a:t>N</a:t>
            </a:r>
            <a:r>
              <a:rPr lang="zh-CN" altLang="en-US" sz="1800">
                <a:latin typeface="Arial" panose="020B0604020202020204" pitchFamily="34" charset="0"/>
                <a:ea typeface="黑体" panose="02010609060101010101" pitchFamily="49" charset="-122"/>
              </a:rPr>
              <a:t>越大并行度越高！</a:t>
            </a:r>
          </a:p>
        </p:txBody>
      </p:sp>
      <p:sp>
        <p:nvSpPr>
          <p:cNvPr id="2" name="矩形 1"/>
          <p:cNvSpPr/>
          <p:nvPr/>
        </p:nvSpPr>
        <p:spPr>
          <a:xfrm>
            <a:off x="4458666" y="2555387"/>
            <a:ext cx="3315331" cy="376770"/>
          </a:xfrm>
          <a:prstGeom prst="rect">
            <a:avLst/>
          </a:prstGeom>
        </p:spPr>
        <p:txBody>
          <a:bodyPr wrap="none">
            <a:spAutoFit/>
          </a:bodyPr>
          <a:lstStyle/>
          <a:p>
            <a:pPr lvl="2">
              <a:lnSpc>
                <a:spcPct val="105000"/>
              </a:lnSpc>
              <a:spcBef>
                <a:spcPct val="5000"/>
              </a:spcBef>
              <a:buFontTx/>
              <a:buNone/>
            </a:pPr>
            <a:r>
              <a:rPr lang="zh-CN" altLang="en-US" sz="1900" dirty="0" smtClean="0">
                <a:solidFill>
                  <a:srgbClr val="FF0000"/>
                </a:solidFill>
                <a:ea typeface="黑体" panose="02010609060101010101" pitchFamily="49" charset="-122"/>
              </a:rPr>
              <a:t>怎样</a:t>
            </a:r>
            <a:r>
              <a:rPr lang="zh-CN" altLang="en-US" sz="1900" dirty="0">
                <a:solidFill>
                  <a:srgbClr val="FF0000"/>
                </a:solidFill>
                <a:ea typeface="黑体" panose="02010609060101010101" pitchFamily="49" charset="-122"/>
              </a:rPr>
              <a:t>来</a:t>
            </a:r>
            <a:r>
              <a:rPr lang="zh-CN" altLang="en-US" sz="1900" dirty="0" smtClean="0">
                <a:solidFill>
                  <a:srgbClr val="FF0000"/>
                </a:solidFill>
                <a:ea typeface="黑体" panose="02010609060101010101" pitchFamily="49" charset="-122"/>
              </a:rPr>
              <a:t>突破</a:t>
            </a:r>
            <a:r>
              <a:rPr lang="zh-CN" altLang="en-US" sz="1900" dirty="0">
                <a:solidFill>
                  <a:srgbClr val="FF0000"/>
                </a:solidFill>
                <a:ea typeface="黑体" panose="02010609060101010101" pitchFamily="49" charset="-122"/>
              </a:rPr>
              <a:t>极限呢？</a:t>
            </a:r>
          </a:p>
        </p:txBody>
      </p:sp>
      <p:sp>
        <p:nvSpPr>
          <p:cNvPr id="4" name="文本框 3"/>
          <p:cNvSpPr txBox="1"/>
          <p:nvPr/>
        </p:nvSpPr>
        <p:spPr>
          <a:xfrm>
            <a:off x="4568031" y="3823859"/>
            <a:ext cx="2735249" cy="384721"/>
          </a:xfrm>
          <a:prstGeom prst="rect">
            <a:avLst/>
          </a:prstGeom>
          <a:noFill/>
        </p:spPr>
        <p:txBody>
          <a:bodyPr wrap="square" rtlCol="0">
            <a:spAutoFit/>
          </a:bodyPr>
          <a:lstStyle/>
          <a:p>
            <a:pPr marL="0" lvl="2"/>
            <a:r>
              <a:rPr lang="en-US" altLang="zh-CN" sz="1900" dirty="0" smtClean="0">
                <a:solidFill>
                  <a:schemeClr val="accent1"/>
                </a:solidFill>
                <a:ea typeface="黑体" panose="02010609060101010101" pitchFamily="49" charset="-122"/>
              </a:rPr>
              <a:t>IPC</a:t>
            </a:r>
            <a:r>
              <a:rPr lang="en-US" altLang="zh-CN" sz="1900" dirty="0" smtClean="0">
                <a:ea typeface="黑体" panose="02010609060101010101" pitchFamily="49" charset="-122"/>
              </a:rPr>
              <a:t>:</a:t>
            </a:r>
            <a:r>
              <a:rPr lang="zh-CN" altLang="en-US" sz="1900" dirty="0" smtClean="0">
                <a:ea typeface="黑体" panose="02010609060101010101" pitchFamily="49" charset="-122"/>
              </a:rPr>
              <a:t>定义</a:t>
            </a:r>
            <a:r>
              <a:rPr lang="zh-CN" altLang="en-US" sz="1900" dirty="0">
                <a:ea typeface="黑体" panose="02010609060101010101" pitchFamily="49" charset="-122"/>
              </a:rPr>
              <a:t>为</a:t>
            </a:r>
            <a:r>
              <a:rPr lang="en-US" altLang="zh-CN" sz="1900" dirty="0" smtClean="0">
                <a:ea typeface="黑体" panose="02010609060101010101" pitchFamily="49" charset="-122"/>
              </a:rPr>
              <a:t>CPI</a:t>
            </a:r>
            <a:r>
              <a:rPr lang="zh-CN" altLang="en-US" sz="1900" dirty="0">
                <a:ea typeface="黑体" panose="02010609060101010101" pitchFamily="49" charset="-122"/>
              </a:rPr>
              <a:t>的</a:t>
            </a:r>
            <a:r>
              <a:rPr lang="zh-CN" altLang="en-US" sz="1900" dirty="0" smtClean="0">
                <a:ea typeface="黑体" panose="02010609060101010101" pitchFamily="49" charset="-122"/>
              </a:rPr>
              <a:t>倒数</a:t>
            </a:r>
            <a:endParaRPr lang="zh-CN" altLang="en-US" dirty="0"/>
          </a:p>
        </p:txBody>
      </p:sp>
    </p:spTree>
    <p:extLst>
      <p:ext uri="{BB962C8B-B14F-4D97-AF65-F5344CB8AC3E}">
        <p14:creationId xmlns:p14="http://schemas.microsoft.com/office/powerpoint/2010/main" val="161050137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5523">
                                            <p:txEl>
                                              <p:pRg st="0" end="0"/>
                                            </p:txEl>
                                          </p:spTgt>
                                        </p:tgtEl>
                                        <p:attrNameLst>
                                          <p:attrName>style.visibility</p:attrName>
                                        </p:attrNameLst>
                                      </p:cBhvr>
                                      <p:to>
                                        <p:strVal val="visible"/>
                                      </p:to>
                                    </p:set>
                                    <p:animEffect transition="in" filter="wipe(left)">
                                      <p:cBhvr>
                                        <p:cTn id="7" dur="500"/>
                                        <p:tgtEl>
                                          <p:spTgt spid="2355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5523">
                                            <p:txEl>
                                              <p:pRg st="1" end="1"/>
                                            </p:txEl>
                                          </p:spTgt>
                                        </p:tgtEl>
                                        <p:attrNameLst>
                                          <p:attrName>style.visibility</p:attrName>
                                        </p:attrNameLst>
                                      </p:cBhvr>
                                      <p:to>
                                        <p:strVal val="visible"/>
                                      </p:to>
                                    </p:set>
                                    <p:animEffect transition="in" filter="wipe(left)">
                                      <p:cBhvr>
                                        <p:cTn id="12" dur="500"/>
                                        <p:tgtEl>
                                          <p:spTgt spid="2355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35523">
                                            <p:txEl>
                                              <p:pRg st="2" end="2"/>
                                            </p:txEl>
                                          </p:spTgt>
                                        </p:tgtEl>
                                        <p:attrNameLst>
                                          <p:attrName>style.visibility</p:attrName>
                                        </p:attrNameLst>
                                      </p:cBhvr>
                                      <p:to>
                                        <p:strVal val="visible"/>
                                      </p:to>
                                    </p:set>
                                    <p:animEffect transition="in" filter="wipe(left)">
                                      <p:cBhvr>
                                        <p:cTn id="17" dur="500"/>
                                        <p:tgtEl>
                                          <p:spTgt spid="2355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35523">
                                            <p:txEl>
                                              <p:pRg st="3" end="3"/>
                                            </p:txEl>
                                          </p:spTgt>
                                        </p:tgtEl>
                                        <p:attrNameLst>
                                          <p:attrName>style.visibility</p:attrName>
                                        </p:attrNameLst>
                                      </p:cBhvr>
                                      <p:to>
                                        <p:strVal val="visible"/>
                                      </p:to>
                                    </p:set>
                                    <p:animEffect transition="in" filter="blinds(horizontal)">
                                      <p:cBhvr>
                                        <p:cTn id="22" dur="500"/>
                                        <p:tgtEl>
                                          <p:spTgt spid="2355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5524"/>
                                        </p:tgtEl>
                                        <p:attrNameLst>
                                          <p:attrName>style.visibility</p:attrName>
                                        </p:attrNameLst>
                                      </p:cBhvr>
                                      <p:to>
                                        <p:strVal val="visible"/>
                                      </p:to>
                                    </p:set>
                                    <p:animEffect transition="in" filter="blinds(horizontal)">
                                      <p:cBhvr>
                                        <p:cTn id="27" dur="500"/>
                                        <p:tgtEl>
                                          <p:spTgt spid="23552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5525"/>
                                        </p:tgtEl>
                                        <p:attrNameLst>
                                          <p:attrName>style.visibility</p:attrName>
                                        </p:attrNameLst>
                                      </p:cBhvr>
                                      <p:to>
                                        <p:strVal val="visible"/>
                                      </p:to>
                                    </p:set>
                                    <p:animEffect transition="in" filter="blinds(horizontal)">
                                      <p:cBhvr>
                                        <p:cTn id="32" dur="500"/>
                                        <p:tgtEl>
                                          <p:spTgt spid="23552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35528">
                                            <p:txEl>
                                              <p:pRg st="0" end="0"/>
                                            </p:txEl>
                                          </p:spTgt>
                                        </p:tgtEl>
                                        <p:attrNameLst>
                                          <p:attrName>style.visibility</p:attrName>
                                        </p:attrNameLst>
                                      </p:cBhvr>
                                      <p:to>
                                        <p:strVal val="visible"/>
                                      </p:to>
                                    </p:set>
                                    <p:animEffect transition="in" filter="blinds(horizontal)">
                                      <p:cBhvr>
                                        <p:cTn id="37" dur="500"/>
                                        <p:tgtEl>
                                          <p:spTgt spid="23552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5529"/>
                                        </p:tgtEl>
                                        <p:attrNameLst>
                                          <p:attrName>style.visibility</p:attrName>
                                        </p:attrNameLst>
                                      </p:cBhvr>
                                      <p:to>
                                        <p:strVal val="visible"/>
                                      </p:to>
                                    </p:set>
                                    <p:animEffect transition="in" filter="blinds(horizontal)">
                                      <p:cBhvr>
                                        <p:cTn id="42" dur="500"/>
                                        <p:tgtEl>
                                          <p:spTgt spid="23552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35523">
                                            <p:txEl>
                                              <p:pRg st="4" end="4"/>
                                            </p:txEl>
                                          </p:spTgt>
                                        </p:tgtEl>
                                        <p:attrNameLst>
                                          <p:attrName>style.visibility</p:attrName>
                                        </p:attrNameLst>
                                      </p:cBhvr>
                                      <p:to>
                                        <p:strVal val="visible"/>
                                      </p:to>
                                    </p:set>
                                    <p:animEffect transition="in" filter="blinds(horizontal)">
                                      <p:cBhvr>
                                        <p:cTn id="47" dur="500"/>
                                        <p:tgtEl>
                                          <p:spTgt spid="23552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35523">
                                            <p:txEl>
                                              <p:pRg st="5" end="5"/>
                                            </p:txEl>
                                          </p:spTgt>
                                        </p:tgtEl>
                                        <p:attrNameLst>
                                          <p:attrName>style.visibility</p:attrName>
                                        </p:attrNameLst>
                                      </p:cBhvr>
                                      <p:to>
                                        <p:strVal val="visible"/>
                                      </p:to>
                                    </p:set>
                                    <p:animEffect transition="in" filter="blinds(horizontal)">
                                      <p:cBhvr>
                                        <p:cTn id="52" dur="500"/>
                                        <p:tgtEl>
                                          <p:spTgt spid="235523">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35523">
                                            <p:txEl>
                                              <p:pRg st="6" end="6"/>
                                            </p:txEl>
                                          </p:spTgt>
                                        </p:tgtEl>
                                        <p:attrNameLst>
                                          <p:attrName>style.visibility</p:attrName>
                                        </p:attrNameLst>
                                      </p:cBhvr>
                                      <p:to>
                                        <p:strVal val="visible"/>
                                      </p:to>
                                    </p:set>
                                    <p:animEffect transition="in" filter="blinds(horizontal)">
                                      <p:cBhvr>
                                        <p:cTn id="57" dur="500"/>
                                        <p:tgtEl>
                                          <p:spTgt spid="235523">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35527">
                                            <p:txEl>
                                              <p:pRg st="0" end="0"/>
                                            </p:txEl>
                                          </p:spTgt>
                                        </p:tgtEl>
                                        <p:attrNameLst>
                                          <p:attrName>style.visibility</p:attrName>
                                        </p:attrNameLst>
                                      </p:cBhvr>
                                      <p:to>
                                        <p:strVal val="visible"/>
                                      </p:to>
                                    </p:set>
                                    <p:animEffect transition="in" filter="blinds(horizontal)">
                                      <p:cBhvr>
                                        <p:cTn id="62" dur="500"/>
                                        <p:tgtEl>
                                          <p:spTgt spid="235527">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235527">
                                            <p:txEl>
                                              <p:pRg st="1" end="1"/>
                                            </p:txEl>
                                          </p:spTgt>
                                        </p:tgtEl>
                                        <p:attrNameLst>
                                          <p:attrName>style.visibility</p:attrName>
                                        </p:attrNameLst>
                                      </p:cBhvr>
                                      <p:to>
                                        <p:strVal val="visible"/>
                                      </p:to>
                                    </p:set>
                                    <p:animEffect transition="in" filter="blinds(horizontal)">
                                      <p:cBhvr>
                                        <p:cTn id="67" dur="500"/>
                                        <p:tgtEl>
                                          <p:spTgt spid="235527">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wipe(down)">
                                      <p:cBhvr>
                                        <p:cTn id="72" dur="500"/>
                                        <p:tgtEl>
                                          <p:spTgt spid="2"/>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235523">
                                            <p:txEl>
                                              <p:pRg st="7" end="7"/>
                                            </p:txEl>
                                          </p:spTgt>
                                        </p:tgtEl>
                                        <p:attrNameLst>
                                          <p:attrName>style.visibility</p:attrName>
                                        </p:attrNameLst>
                                      </p:cBhvr>
                                      <p:to>
                                        <p:strVal val="visible"/>
                                      </p:to>
                                    </p:set>
                                    <p:animEffect transition="in" filter="blinds(horizontal)">
                                      <p:cBhvr>
                                        <p:cTn id="77" dur="500"/>
                                        <p:tgtEl>
                                          <p:spTgt spid="235523">
                                            <p:txEl>
                                              <p:pRg st="7" end="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235523">
                                            <p:txEl>
                                              <p:pRg st="8" end="8"/>
                                            </p:txEl>
                                          </p:spTgt>
                                        </p:tgtEl>
                                        <p:attrNameLst>
                                          <p:attrName>style.visibility</p:attrName>
                                        </p:attrNameLst>
                                      </p:cBhvr>
                                      <p:to>
                                        <p:strVal val="visible"/>
                                      </p:to>
                                    </p:set>
                                    <p:animEffect transition="in" filter="blinds(horizontal)">
                                      <p:cBhvr>
                                        <p:cTn id="82" dur="500"/>
                                        <p:tgtEl>
                                          <p:spTgt spid="235523">
                                            <p:txEl>
                                              <p:pRg st="8" end="8"/>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35526"/>
                                        </p:tgtEl>
                                        <p:attrNameLst>
                                          <p:attrName>style.visibility</p:attrName>
                                        </p:attrNameLst>
                                      </p:cBhvr>
                                      <p:to>
                                        <p:strVal val="visible"/>
                                      </p:to>
                                    </p:set>
                                    <p:animEffect transition="in" filter="blinds(horizontal)">
                                      <p:cBhvr>
                                        <p:cTn id="87" dur="500"/>
                                        <p:tgtEl>
                                          <p:spTgt spid="235526"/>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235523">
                                            <p:txEl>
                                              <p:pRg st="9" end="9"/>
                                            </p:txEl>
                                          </p:spTgt>
                                        </p:tgtEl>
                                        <p:attrNameLst>
                                          <p:attrName>style.visibility</p:attrName>
                                        </p:attrNameLst>
                                      </p:cBhvr>
                                      <p:to>
                                        <p:strVal val="visible"/>
                                      </p:to>
                                    </p:set>
                                    <p:animEffect transition="in" filter="blinds(horizontal)">
                                      <p:cBhvr>
                                        <p:cTn id="92" dur="500"/>
                                        <p:tgtEl>
                                          <p:spTgt spid="235523">
                                            <p:txEl>
                                              <p:pRg st="9" end="9"/>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235523">
                                            <p:txEl>
                                              <p:pRg st="10" end="10"/>
                                            </p:txEl>
                                          </p:spTgt>
                                        </p:tgtEl>
                                        <p:attrNameLst>
                                          <p:attrName>style.visibility</p:attrName>
                                        </p:attrNameLst>
                                      </p:cBhvr>
                                      <p:to>
                                        <p:strVal val="visible"/>
                                      </p:to>
                                    </p:set>
                                    <p:animEffect transition="in" filter="blinds(horizontal)">
                                      <p:cBhvr>
                                        <p:cTn id="97" dur="500"/>
                                        <p:tgtEl>
                                          <p:spTgt spid="235523">
                                            <p:txEl>
                                              <p:pRg st="10" end="1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4"/>
                                        </p:tgtEl>
                                        <p:attrNameLst>
                                          <p:attrName>style.visibility</p:attrName>
                                        </p:attrNameLst>
                                      </p:cBhvr>
                                      <p:to>
                                        <p:strVal val="visible"/>
                                      </p:to>
                                    </p:set>
                                    <p:animEffect transition="in" filter="wipe(down)">
                                      <p:cBhvr>
                                        <p:cTn id="102" dur="500"/>
                                        <p:tgtEl>
                                          <p:spTgt spid="4"/>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235523">
                                            <p:txEl>
                                              <p:pRg st="11" end="11"/>
                                            </p:txEl>
                                          </p:spTgt>
                                        </p:tgtEl>
                                        <p:attrNameLst>
                                          <p:attrName>style.visibility</p:attrName>
                                        </p:attrNameLst>
                                      </p:cBhvr>
                                      <p:to>
                                        <p:strVal val="visible"/>
                                      </p:to>
                                    </p:set>
                                    <p:animEffect transition="in" filter="blinds(horizontal)">
                                      <p:cBhvr>
                                        <p:cTn id="107" dur="500"/>
                                        <p:tgtEl>
                                          <p:spTgt spid="235523">
                                            <p:txEl>
                                              <p:pRg st="11" end="11"/>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235523">
                                            <p:txEl>
                                              <p:pRg st="12" end="12"/>
                                            </p:txEl>
                                          </p:spTgt>
                                        </p:tgtEl>
                                        <p:attrNameLst>
                                          <p:attrName>style.visibility</p:attrName>
                                        </p:attrNameLst>
                                      </p:cBhvr>
                                      <p:to>
                                        <p:strVal val="visible"/>
                                      </p:to>
                                    </p:set>
                                    <p:animEffect transition="in" filter="blinds(horizontal)">
                                      <p:cBhvr>
                                        <p:cTn id="112" dur="500"/>
                                        <p:tgtEl>
                                          <p:spTgt spid="235523">
                                            <p:txEl>
                                              <p:pRg st="12" end="12"/>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235523">
                                            <p:txEl>
                                              <p:pRg st="13" end="13"/>
                                            </p:txEl>
                                          </p:spTgt>
                                        </p:tgtEl>
                                        <p:attrNameLst>
                                          <p:attrName>style.visibility</p:attrName>
                                        </p:attrNameLst>
                                      </p:cBhvr>
                                      <p:to>
                                        <p:strVal val="visible"/>
                                      </p:to>
                                    </p:set>
                                    <p:animEffect transition="in" filter="blinds(horizontal)">
                                      <p:cBhvr>
                                        <p:cTn id="117" dur="500"/>
                                        <p:tgtEl>
                                          <p:spTgt spid="235523">
                                            <p:txEl>
                                              <p:pRg st="13" end="13"/>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nodeType="clickEffect">
                                  <p:stCondLst>
                                    <p:cond delay="0"/>
                                  </p:stCondLst>
                                  <p:childTnLst>
                                    <p:set>
                                      <p:cBhvr>
                                        <p:cTn id="121" dur="1" fill="hold">
                                          <p:stCondLst>
                                            <p:cond delay="0"/>
                                          </p:stCondLst>
                                        </p:cTn>
                                        <p:tgtEl>
                                          <p:spTgt spid="235523">
                                            <p:txEl>
                                              <p:pRg st="14" end="14"/>
                                            </p:txEl>
                                          </p:spTgt>
                                        </p:tgtEl>
                                        <p:attrNameLst>
                                          <p:attrName>style.visibility</p:attrName>
                                        </p:attrNameLst>
                                      </p:cBhvr>
                                      <p:to>
                                        <p:strVal val="visible"/>
                                      </p:to>
                                    </p:set>
                                    <p:animEffect transition="in" filter="blinds(horizontal)">
                                      <p:cBhvr>
                                        <p:cTn id="122" dur="500"/>
                                        <p:tgtEl>
                                          <p:spTgt spid="235523">
                                            <p:txEl>
                                              <p:pRg st="14" end="14"/>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nodeType="clickEffect">
                                  <p:stCondLst>
                                    <p:cond delay="0"/>
                                  </p:stCondLst>
                                  <p:childTnLst>
                                    <p:set>
                                      <p:cBhvr>
                                        <p:cTn id="126" dur="1" fill="hold">
                                          <p:stCondLst>
                                            <p:cond delay="0"/>
                                          </p:stCondLst>
                                        </p:cTn>
                                        <p:tgtEl>
                                          <p:spTgt spid="235523">
                                            <p:txEl>
                                              <p:pRg st="15" end="15"/>
                                            </p:txEl>
                                          </p:spTgt>
                                        </p:tgtEl>
                                        <p:attrNameLst>
                                          <p:attrName>style.visibility</p:attrName>
                                        </p:attrNameLst>
                                      </p:cBhvr>
                                      <p:to>
                                        <p:strVal val="visible"/>
                                      </p:to>
                                    </p:set>
                                    <p:animEffect transition="in" filter="blinds(horizontal)">
                                      <p:cBhvr>
                                        <p:cTn id="127" dur="500"/>
                                        <p:tgtEl>
                                          <p:spTgt spid="235523">
                                            <p:txEl>
                                              <p:pRg st="15" end="15"/>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nodeType="clickEffect">
                                  <p:stCondLst>
                                    <p:cond delay="0"/>
                                  </p:stCondLst>
                                  <p:childTnLst>
                                    <p:set>
                                      <p:cBhvr>
                                        <p:cTn id="131" dur="1" fill="hold">
                                          <p:stCondLst>
                                            <p:cond delay="0"/>
                                          </p:stCondLst>
                                        </p:cTn>
                                        <p:tgtEl>
                                          <p:spTgt spid="235523">
                                            <p:txEl>
                                              <p:pRg st="16" end="16"/>
                                            </p:txEl>
                                          </p:spTgt>
                                        </p:tgtEl>
                                        <p:attrNameLst>
                                          <p:attrName>style.visibility</p:attrName>
                                        </p:attrNameLst>
                                      </p:cBhvr>
                                      <p:to>
                                        <p:strVal val="visible"/>
                                      </p:to>
                                    </p:set>
                                    <p:animEffect transition="in" filter="blinds(horizontal)">
                                      <p:cBhvr>
                                        <p:cTn id="132" dur="500"/>
                                        <p:tgtEl>
                                          <p:spTgt spid="235523">
                                            <p:txEl>
                                              <p:pRg st="16" end="16"/>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nodeType="clickEffect">
                                  <p:stCondLst>
                                    <p:cond delay="0"/>
                                  </p:stCondLst>
                                  <p:childTnLst>
                                    <p:set>
                                      <p:cBhvr>
                                        <p:cTn id="136" dur="1" fill="hold">
                                          <p:stCondLst>
                                            <p:cond delay="0"/>
                                          </p:stCondLst>
                                        </p:cTn>
                                        <p:tgtEl>
                                          <p:spTgt spid="235523">
                                            <p:txEl>
                                              <p:pRg st="17" end="17"/>
                                            </p:txEl>
                                          </p:spTgt>
                                        </p:tgtEl>
                                        <p:attrNameLst>
                                          <p:attrName>style.visibility</p:attrName>
                                        </p:attrNameLst>
                                      </p:cBhvr>
                                      <p:to>
                                        <p:strVal val="visible"/>
                                      </p:to>
                                    </p:set>
                                    <p:animEffect transition="in" filter="blinds(horizontal)">
                                      <p:cBhvr>
                                        <p:cTn id="137" dur="500"/>
                                        <p:tgtEl>
                                          <p:spTgt spid="235523">
                                            <p:txEl>
                                              <p:pRg st="17" end="17"/>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nodeType="clickEffect">
                                  <p:stCondLst>
                                    <p:cond delay="0"/>
                                  </p:stCondLst>
                                  <p:childTnLst>
                                    <p:set>
                                      <p:cBhvr>
                                        <p:cTn id="141" dur="1" fill="hold">
                                          <p:stCondLst>
                                            <p:cond delay="0"/>
                                          </p:stCondLst>
                                        </p:cTn>
                                        <p:tgtEl>
                                          <p:spTgt spid="235523">
                                            <p:txEl>
                                              <p:pRg st="18" end="18"/>
                                            </p:txEl>
                                          </p:spTgt>
                                        </p:tgtEl>
                                        <p:attrNameLst>
                                          <p:attrName>style.visibility</p:attrName>
                                        </p:attrNameLst>
                                      </p:cBhvr>
                                      <p:to>
                                        <p:strVal val="visible"/>
                                      </p:to>
                                    </p:set>
                                    <p:animEffect transition="in" filter="blinds(horizontal)">
                                      <p:cBhvr>
                                        <p:cTn id="142" dur="500"/>
                                        <p:tgtEl>
                                          <p:spTgt spid="23552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4" grpId="0"/>
      <p:bldP spid="235525" grpId="0"/>
      <p:bldP spid="235526" grpId="0"/>
      <p:bldP spid="235529" grpId="0"/>
      <p:bldP spid="2" grpId="0"/>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800100" y="228600"/>
            <a:ext cx="6862763" cy="372603"/>
          </a:xfrm>
        </p:spPr>
        <p:txBody>
          <a:bodyPr/>
          <a:lstStyle/>
          <a:p>
            <a:r>
              <a:rPr lang="zh-CN" altLang="en-US" dirty="0" smtClean="0">
                <a:ea typeface="宋体" panose="02010600030101010101" pitchFamily="2" charset="-122"/>
              </a:rPr>
              <a:t>实现多发射技术的基础</a:t>
            </a:r>
            <a:r>
              <a:rPr lang="en-US" altLang="zh-CN" dirty="0" smtClean="0">
                <a:ea typeface="宋体" panose="02010600030101010101" pitchFamily="2" charset="-122"/>
              </a:rPr>
              <a:t>—</a:t>
            </a:r>
            <a:r>
              <a:rPr lang="zh-CN" altLang="en-US" dirty="0" smtClean="0">
                <a:ea typeface="宋体" panose="02010600030101010101" pitchFamily="2" charset="-122"/>
              </a:rPr>
              <a:t>推测</a:t>
            </a:r>
            <a:r>
              <a:rPr lang="zh-CN" altLang="en-US" dirty="0">
                <a:ea typeface="宋体" panose="02010600030101010101" pitchFamily="2" charset="-122"/>
              </a:rPr>
              <a:t>技术</a:t>
            </a:r>
            <a:endParaRPr lang="zh-CN" altLang="en-US" dirty="0" smtClean="0">
              <a:ea typeface="宋体" panose="02010600030101010101" pitchFamily="2" charset="-122"/>
            </a:endParaRPr>
          </a:p>
        </p:txBody>
      </p:sp>
      <p:sp>
        <p:nvSpPr>
          <p:cNvPr id="290819" name="Rectangle 3"/>
          <p:cNvSpPr>
            <a:spLocks noGrp="1" noChangeArrowheads="1"/>
          </p:cNvSpPr>
          <p:nvPr>
            <p:ph type="body" idx="1"/>
          </p:nvPr>
        </p:nvSpPr>
        <p:spPr>
          <a:xfrm>
            <a:off x="0" y="804863"/>
            <a:ext cx="8869363" cy="5899051"/>
          </a:xfrm>
        </p:spPr>
        <p:txBody>
          <a:bodyPr/>
          <a:lstStyle/>
          <a:p>
            <a:pPr>
              <a:lnSpc>
                <a:spcPct val="120000"/>
              </a:lnSpc>
              <a:spcBef>
                <a:spcPct val="20000"/>
              </a:spcBef>
            </a:pPr>
            <a:r>
              <a:rPr lang="zh-CN" altLang="en-US" sz="2000" dirty="0" smtClean="0">
                <a:solidFill>
                  <a:schemeClr val="accent1"/>
                </a:solidFill>
                <a:ea typeface="黑体" panose="02010609060101010101" pitchFamily="49" charset="-122"/>
              </a:rPr>
              <a:t>推测技术</a:t>
            </a:r>
            <a:r>
              <a:rPr lang="zh-CN" altLang="en-US" sz="2000" dirty="0" smtClean="0">
                <a:ea typeface="黑体" panose="02010609060101010101" pitchFamily="49" charset="-122"/>
              </a:rPr>
              <a:t>：由编译器或处理器猜测指令执行结果，并以此来调整指令执行顺序，使指令的执行能达到最大可能的并行。</a:t>
            </a:r>
          </a:p>
          <a:p>
            <a:pPr lvl="1">
              <a:lnSpc>
                <a:spcPct val="120000"/>
              </a:lnSpc>
              <a:spcBef>
                <a:spcPct val="20000"/>
              </a:spcBef>
            </a:pPr>
            <a:r>
              <a:rPr lang="zh-CN" altLang="en-US" sz="2000" dirty="0" smtClean="0">
                <a:ea typeface="黑体" panose="02010609060101010101" pitchFamily="49" charset="-122"/>
              </a:rPr>
              <a:t>指令打包的决策依赖于“推测”的结果</a:t>
            </a:r>
          </a:p>
          <a:p>
            <a:pPr lvl="2">
              <a:lnSpc>
                <a:spcPct val="120000"/>
              </a:lnSpc>
              <a:spcBef>
                <a:spcPct val="20000"/>
              </a:spcBef>
            </a:pPr>
            <a:r>
              <a:rPr lang="zh-CN" altLang="en-US" sz="2000" dirty="0" smtClean="0">
                <a:ea typeface="黑体" panose="02010609060101010101" pitchFamily="49" charset="-122"/>
              </a:rPr>
              <a:t>可根据指令间的相关性来进行推测</a:t>
            </a:r>
          </a:p>
          <a:p>
            <a:pPr lvl="3">
              <a:lnSpc>
                <a:spcPct val="120000"/>
              </a:lnSpc>
              <a:buFont typeface="Times New Roman" panose="02020603050405020304" pitchFamily="18" charset="0"/>
              <a:buChar char="◦"/>
            </a:pPr>
            <a:r>
              <a:rPr lang="zh-CN" altLang="en-US" b="1" dirty="0" smtClean="0">
                <a:solidFill>
                  <a:srgbClr val="008000"/>
                </a:solidFill>
                <a:ea typeface="黑体" panose="02010609060101010101" pitchFamily="49" charset="-122"/>
              </a:rPr>
              <a:t>与前面指令不相关的指令可以提前执行</a:t>
            </a:r>
          </a:p>
          <a:p>
            <a:pPr lvl="2">
              <a:lnSpc>
                <a:spcPct val="120000"/>
              </a:lnSpc>
              <a:spcBef>
                <a:spcPct val="20000"/>
              </a:spcBef>
            </a:pPr>
            <a:r>
              <a:rPr lang="zh-CN" altLang="en-US" sz="2000" dirty="0" smtClean="0">
                <a:ea typeface="黑体" panose="02010609060101010101" pitchFamily="49" charset="-122"/>
              </a:rPr>
              <a:t>可对分支指令进行推测</a:t>
            </a:r>
          </a:p>
          <a:p>
            <a:pPr lvl="3">
              <a:lnSpc>
                <a:spcPct val="120000"/>
              </a:lnSpc>
              <a:buFont typeface="Times New Roman" panose="02020603050405020304" pitchFamily="18" charset="0"/>
              <a:buChar char="◦"/>
            </a:pPr>
            <a:r>
              <a:rPr lang="zh-CN" altLang="en-US" b="1" dirty="0" smtClean="0">
                <a:solidFill>
                  <a:srgbClr val="008000"/>
                </a:solidFill>
                <a:ea typeface="黑体" panose="02010609060101010101" pitchFamily="49" charset="-122"/>
              </a:rPr>
              <a:t>可提前执行分支目标处的指令</a:t>
            </a:r>
          </a:p>
          <a:p>
            <a:pPr lvl="2">
              <a:lnSpc>
                <a:spcPct val="120000"/>
              </a:lnSpc>
              <a:spcBef>
                <a:spcPct val="20000"/>
              </a:spcBef>
            </a:pPr>
            <a:r>
              <a:rPr lang="zh-CN" altLang="en-US" sz="2000" dirty="0" smtClean="0">
                <a:ea typeface="黑体" panose="02010609060101010101" pitchFamily="49" charset="-122"/>
              </a:rPr>
              <a:t>推测</a:t>
            </a:r>
            <a:r>
              <a:rPr lang="zh-CN" altLang="en-US" sz="2000" dirty="0">
                <a:ea typeface="黑体" panose="02010609060101010101" pitchFamily="49" charset="-122"/>
              </a:rPr>
              <a:t>只</a:t>
            </a:r>
            <a:r>
              <a:rPr lang="zh-CN" altLang="en-US" sz="2000" dirty="0" smtClean="0">
                <a:ea typeface="黑体" panose="02010609060101010101" pitchFamily="49" charset="-122"/>
              </a:rPr>
              <a:t>是“猜测”，可能推测错误，故需有推测错误检测和回滚机制。</a:t>
            </a:r>
          </a:p>
          <a:p>
            <a:pPr lvl="2">
              <a:lnSpc>
                <a:spcPct val="120000"/>
              </a:lnSpc>
              <a:spcBef>
                <a:spcPct val="20000"/>
              </a:spcBef>
            </a:pPr>
            <a:r>
              <a:rPr lang="zh-CN" altLang="en-US" sz="2000" dirty="0" smtClean="0">
                <a:ea typeface="黑体" panose="02010609060101010101" pitchFamily="49" charset="-122"/>
              </a:rPr>
              <a:t>推测错误时会增加额外开销</a:t>
            </a:r>
          </a:p>
          <a:p>
            <a:pPr lvl="1">
              <a:lnSpc>
                <a:spcPct val="120000"/>
              </a:lnSpc>
              <a:spcBef>
                <a:spcPct val="20000"/>
              </a:spcBef>
            </a:pPr>
            <a:r>
              <a:rPr lang="zh-CN" altLang="en-US" sz="2000" dirty="0" smtClean="0">
                <a:ea typeface="黑体" panose="02010609060101010101" pitchFamily="49" charset="-122"/>
              </a:rPr>
              <a:t>有“软件推测”和“硬件推测”两种</a:t>
            </a:r>
          </a:p>
          <a:p>
            <a:pPr lvl="2">
              <a:lnSpc>
                <a:spcPct val="120000"/>
              </a:lnSpc>
              <a:spcBef>
                <a:spcPct val="20000"/>
              </a:spcBef>
            </a:pPr>
            <a:r>
              <a:rPr lang="zh-CN" altLang="en-US" sz="2000" dirty="0" smtClean="0">
                <a:ea typeface="黑体" panose="02010609060101010101" pitchFamily="49" charset="-122"/>
              </a:rPr>
              <a:t>软件推测：编译器通过推测来静态重排指令（一定要正确！）</a:t>
            </a:r>
          </a:p>
          <a:p>
            <a:pPr lvl="2">
              <a:lnSpc>
                <a:spcPct val="120000"/>
              </a:lnSpc>
              <a:spcBef>
                <a:spcPct val="20000"/>
              </a:spcBef>
            </a:pPr>
            <a:r>
              <a:rPr lang="zh-CN" altLang="en-US" sz="2000" dirty="0" smtClean="0">
                <a:ea typeface="黑体" panose="02010609060101010101" pitchFamily="49" charset="-122"/>
              </a:rPr>
              <a:t>硬件推测：处理器在运行时通过推测来动态调度指令</a:t>
            </a:r>
          </a:p>
          <a:p>
            <a:pPr>
              <a:lnSpc>
                <a:spcPct val="120000"/>
              </a:lnSpc>
              <a:spcBef>
                <a:spcPct val="20000"/>
              </a:spcBef>
            </a:pPr>
            <a:endParaRPr lang="zh-CN" altLang="en-US" sz="2000" dirty="0" smtClean="0">
              <a:ea typeface="黑体" panose="02010609060101010101" pitchFamily="49" charset="-122"/>
            </a:endParaRPr>
          </a:p>
        </p:txBody>
      </p:sp>
    </p:spTree>
    <p:extLst>
      <p:ext uri="{BB962C8B-B14F-4D97-AF65-F5344CB8AC3E}">
        <p14:creationId xmlns:p14="http://schemas.microsoft.com/office/powerpoint/2010/main" val="213355650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90819">
                                            <p:txEl>
                                              <p:pRg st="0" end="0"/>
                                            </p:txEl>
                                          </p:spTgt>
                                        </p:tgtEl>
                                        <p:attrNameLst>
                                          <p:attrName>style.visibility</p:attrName>
                                        </p:attrNameLst>
                                      </p:cBhvr>
                                      <p:to>
                                        <p:strVal val="visible"/>
                                      </p:to>
                                    </p:set>
                                    <p:animEffect transition="in" filter="wipe(down)">
                                      <p:cBhvr>
                                        <p:cTn id="7" dur="500"/>
                                        <p:tgtEl>
                                          <p:spTgt spid="290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90819">
                                            <p:txEl>
                                              <p:pRg st="1" end="1"/>
                                            </p:txEl>
                                          </p:spTgt>
                                        </p:tgtEl>
                                        <p:attrNameLst>
                                          <p:attrName>style.visibility</p:attrName>
                                        </p:attrNameLst>
                                      </p:cBhvr>
                                      <p:to>
                                        <p:strVal val="visible"/>
                                      </p:to>
                                    </p:set>
                                    <p:animEffect transition="in" filter="wipe(down)">
                                      <p:cBhvr>
                                        <p:cTn id="12" dur="500"/>
                                        <p:tgtEl>
                                          <p:spTgt spid="2908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90819">
                                            <p:txEl>
                                              <p:pRg st="2" end="2"/>
                                            </p:txEl>
                                          </p:spTgt>
                                        </p:tgtEl>
                                        <p:attrNameLst>
                                          <p:attrName>style.visibility</p:attrName>
                                        </p:attrNameLst>
                                      </p:cBhvr>
                                      <p:to>
                                        <p:strVal val="visible"/>
                                      </p:to>
                                    </p:set>
                                    <p:animEffect transition="in" filter="blinds(horizontal)">
                                      <p:cBhvr>
                                        <p:cTn id="17" dur="500"/>
                                        <p:tgtEl>
                                          <p:spTgt spid="2908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90819">
                                            <p:txEl>
                                              <p:pRg st="3" end="3"/>
                                            </p:txEl>
                                          </p:spTgt>
                                        </p:tgtEl>
                                        <p:attrNameLst>
                                          <p:attrName>style.visibility</p:attrName>
                                        </p:attrNameLst>
                                      </p:cBhvr>
                                      <p:to>
                                        <p:strVal val="visible"/>
                                      </p:to>
                                    </p:set>
                                    <p:animEffect transition="in" filter="blinds(horizontal)">
                                      <p:cBhvr>
                                        <p:cTn id="22" dur="500"/>
                                        <p:tgtEl>
                                          <p:spTgt spid="2908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90819">
                                            <p:txEl>
                                              <p:pRg st="4" end="4"/>
                                            </p:txEl>
                                          </p:spTgt>
                                        </p:tgtEl>
                                        <p:attrNameLst>
                                          <p:attrName>style.visibility</p:attrName>
                                        </p:attrNameLst>
                                      </p:cBhvr>
                                      <p:to>
                                        <p:strVal val="visible"/>
                                      </p:to>
                                    </p:set>
                                    <p:animEffect transition="in" filter="blinds(horizontal)">
                                      <p:cBhvr>
                                        <p:cTn id="27" dur="500"/>
                                        <p:tgtEl>
                                          <p:spTgt spid="2908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90819">
                                            <p:txEl>
                                              <p:pRg st="5" end="5"/>
                                            </p:txEl>
                                          </p:spTgt>
                                        </p:tgtEl>
                                        <p:attrNameLst>
                                          <p:attrName>style.visibility</p:attrName>
                                        </p:attrNameLst>
                                      </p:cBhvr>
                                      <p:to>
                                        <p:strVal val="visible"/>
                                      </p:to>
                                    </p:set>
                                    <p:animEffect transition="in" filter="blinds(horizontal)">
                                      <p:cBhvr>
                                        <p:cTn id="32" dur="500"/>
                                        <p:tgtEl>
                                          <p:spTgt spid="2908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90819">
                                            <p:txEl>
                                              <p:pRg st="6" end="6"/>
                                            </p:txEl>
                                          </p:spTgt>
                                        </p:tgtEl>
                                        <p:attrNameLst>
                                          <p:attrName>style.visibility</p:attrName>
                                        </p:attrNameLst>
                                      </p:cBhvr>
                                      <p:to>
                                        <p:strVal val="visible"/>
                                      </p:to>
                                    </p:set>
                                    <p:animEffect transition="in" filter="blinds(horizontal)">
                                      <p:cBhvr>
                                        <p:cTn id="37" dur="500"/>
                                        <p:tgtEl>
                                          <p:spTgt spid="29081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90819">
                                            <p:txEl>
                                              <p:pRg st="7" end="7"/>
                                            </p:txEl>
                                          </p:spTgt>
                                        </p:tgtEl>
                                        <p:attrNameLst>
                                          <p:attrName>style.visibility</p:attrName>
                                        </p:attrNameLst>
                                      </p:cBhvr>
                                      <p:to>
                                        <p:strVal val="visible"/>
                                      </p:to>
                                    </p:set>
                                    <p:animEffect transition="in" filter="blinds(horizontal)">
                                      <p:cBhvr>
                                        <p:cTn id="42" dur="500"/>
                                        <p:tgtEl>
                                          <p:spTgt spid="29081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90819">
                                            <p:txEl>
                                              <p:pRg st="8" end="8"/>
                                            </p:txEl>
                                          </p:spTgt>
                                        </p:tgtEl>
                                        <p:attrNameLst>
                                          <p:attrName>style.visibility</p:attrName>
                                        </p:attrNameLst>
                                      </p:cBhvr>
                                      <p:to>
                                        <p:strVal val="visible"/>
                                      </p:to>
                                    </p:set>
                                    <p:animEffect transition="in" filter="wipe(down)">
                                      <p:cBhvr>
                                        <p:cTn id="47" dur="500"/>
                                        <p:tgtEl>
                                          <p:spTgt spid="29081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90819">
                                            <p:txEl>
                                              <p:pRg st="9" end="9"/>
                                            </p:txEl>
                                          </p:spTgt>
                                        </p:tgtEl>
                                        <p:attrNameLst>
                                          <p:attrName>style.visibility</p:attrName>
                                        </p:attrNameLst>
                                      </p:cBhvr>
                                      <p:to>
                                        <p:strVal val="visible"/>
                                      </p:to>
                                    </p:set>
                                    <p:animEffect transition="in" filter="blinds(horizontal)">
                                      <p:cBhvr>
                                        <p:cTn id="52" dur="500"/>
                                        <p:tgtEl>
                                          <p:spTgt spid="29081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90819">
                                            <p:txEl>
                                              <p:pRg st="10" end="10"/>
                                            </p:txEl>
                                          </p:spTgt>
                                        </p:tgtEl>
                                        <p:attrNameLst>
                                          <p:attrName>style.visibility</p:attrName>
                                        </p:attrNameLst>
                                      </p:cBhvr>
                                      <p:to>
                                        <p:strVal val="visible"/>
                                      </p:to>
                                    </p:set>
                                    <p:animEffect transition="in" filter="blinds(horizontal)">
                                      <p:cBhvr>
                                        <p:cTn id="57" dur="500"/>
                                        <p:tgtEl>
                                          <p:spTgt spid="29081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774700" y="177800"/>
            <a:ext cx="6862763" cy="368300"/>
          </a:xfrm>
        </p:spPr>
        <p:txBody>
          <a:bodyPr/>
          <a:lstStyle/>
          <a:p>
            <a:r>
              <a:rPr lang="zh-CN" altLang="en-US" smtClean="0">
                <a:ea typeface="宋体" panose="02010600030101010101" pitchFamily="2" charset="-122"/>
              </a:rPr>
              <a:t>静态多发射处理器</a:t>
            </a:r>
          </a:p>
        </p:txBody>
      </p:sp>
      <p:sp>
        <p:nvSpPr>
          <p:cNvPr id="291843" name="Rectangle 3"/>
          <p:cNvSpPr>
            <a:spLocks noGrp="1" noChangeArrowheads="1"/>
          </p:cNvSpPr>
          <p:nvPr>
            <p:ph type="body" sz="half" idx="1"/>
          </p:nvPr>
        </p:nvSpPr>
        <p:spPr>
          <a:xfrm>
            <a:off x="75196" y="682792"/>
            <a:ext cx="9068803" cy="5529719"/>
          </a:xfrm>
        </p:spPr>
        <p:txBody>
          <a:bodyPr/>
          <a:lstStyle/>
          <a:p>
            <a:pPr>
              <a:spcBef>
                <a:spcPct val="20000"/>
              </a:spcBef>
            </a:pPr>
            <a:r>
              <a:rPr lang="zh-CN" altLang="en-US" sz="2000" dirty="0" smtClean="0">
                <a:ea typeface="黑体" panose="02010609060101010101" pitchFamily="49" charset="-122"/>
              </a:rPr>
              <a:t>由编译器在编译时</a:t>
            </a:r>
            <a:r>
              <a:rPr lang="zh-CN" altLang="en-US" sz="2000" dirty="0" smtClean="0">
                <a:solidFill>
                  <a:srgbClr val="008000"/>
                </a:solidFill>
                <a:ea typeface="黑体" panose="02010609060101010101" pitchFamily="49" charset="-122"/>
              </a:rPr>
              <a:t>进行相关性分析</a:t>
            </a:r>
            <a:r>
              <a:rPr lang="zh-CN" altLang="en-US" sz="2000" dirty="0" smtClean="0">
                <a:ea typeface="黑体" panose="02010609060101010101" pitchFamily="49" charset="-122"/>
              </a:rPr>
              <a:t>和</a:t>
            </a:r>
            <a:r>
              <a:rPr lang="zh-CN" altLang="en-US" sz="2000" dirty="0" smtClean="0">
                <a:solidFill>
                  <a:srgbClr val="008000"/>
                </a:solidFill>
                <a:ea typeface="黑体" panose="02010609060101010101" pitchFamily="49" charset="-122"/>
              </a:rPr>
              <a:t>静态分支预测，</a:t>
            </a:r>
            <a:r>
              <a:rPr lang="zh-CN" altLang="en-US" sz="2000" dirty="0" smtClean="0">
                <a:ea typeface="黑体" panose="02010609060101010101" pitchFamily="49" charset="-122"/>
              </a:rPr>
              <a:t>静态完成</a:t>
            </a:r>
            <a:r>
              <a:rPr lang="zh-CN" altLang="en-US" sz="2000" dirty="0" smtClean="0">
                <a:solidFill>
                  <a:schemeClr val="accent1"/>
                </a:solidFill>
                <a:ea typeface="黑体" panose="02010609060101010101" pitchFamily="49" charset="-122"/>
              </a:rPr>
              <a:t>“指令打包”</a:t>
            </a:r>
            <a:r>
              <a:rPr lang="zh-CN" altLang="en-US" sz="2000" dirty="0" smtClean="0">
                <a:ea typeface="黑体" panose="02010609060101010101" pitchFamily="49" charset="-122"/>
              </a:rPr>
              <a:t>和</a:t>
            </a:r>
            <a:r>
              <a:rPr lang="en-US" altLang="zh-CN" sz="2000" dirty="0" smtClean="0">
                <a:solidFill>
                  <a:schemeClr val="accent1"/>
                </a:solidFill>
                <a:ea typeface="黑体" panose="02010609060101010101" pitchFamily="49" charset="-122"/>
              </a:rPr>
              <a:t>“</a:t>
            </a:r>
            <a:r>
              <a:rPr lang="zh-CN" altLang="en-US" sz="2000" dirty="0" smtClean="0">
                <a:solidFill>
                  <a:schemeClr val="accent1"/>
                </a:solidFill>
                <a:ea typeface="黑体" panose="02010609060101010101" pitchFamily="49" charset="-122"/>
              </a:rPr>
              <a:t>冒险处理”。</a:t>
            </a:r>
          </a:p>
          <a:p>
            <a:pPr lvl="1">
              <a:lnSpc>
                <a:spcPct val="100000"/>
              </a:lnSpc>
              <a:spcBef>
                <a:spcPct val="20000"/>
              </a:spcBef>
            </a:pPr>
            <a:r>
              <a:rPr lang="zh-CN" altLang="en-US" sz="2000" dirty="0" smtClean="0">
                <a:ea typeface="黑体" panose="02010609060101010101" pitchFamily="49" charset="-122"/>
              </a:rPr>
              <a:t>指令打包（将同时发射的多条指令合并成一个长指令）</a:t>
            </a:r>
          </a:p>
          <a:p>
            <a:pPr lvl="2">
              <a:lnSpc>
                <a:spcPct val="100000"/>
              </a:lnSpc>
              <a:spcBef>
                <a:spcPct val="20000"/>
              </a:spcBef>
            </a:pPr>
            <a:r>
              <a:rPr lang="zh-CN" altLang="en-US" sz="2000" dirty="0" smtClean="0">
                <a:solidFill>
                  <a:schemeClr val="accent2"/>
                </a:solidFill>
                <a:ea typeface="黑体" panose="02010609060101010101" pitchFamily="49" charset="-122"/>
              </a:rPr>
              <a:t>将同一个时钟周期内发射的多个指令看成是一条多个操作的长指令，把它称为一个</a:t>
            </a:r>
            <a:r>
              <a:rPr lang="en-US" altLang="zh-CN" sz="2000" dirty="0" smtClean="0">
                <a:ea typeface="黑体" panose="02010609060101010101" pitchFamily="49" charset="-122"/>
              </a:rPr>
              <a:t>“</a:t>
            </a:r>
            <a:r>
              <a:rPr lang="zh-CN" altLang="en-US" sz="2000" dirty="0" smtClean="0">
                <a:ea typeface="黑体" panose="02010609060101010101" pitchFamily="49" charset="-122"/>
              </a:rPr>
              <a:t>发射包”。</a:t>
            </a:r>
          </a:p>
          <a:p>
            <a:pPr lvl="2">
              <a:lnSpc>
                <a:spcPct val="100000"/>
              </a:lnSpc>
              <a:spcBef>
                <a:spcPct val="20000"/>
              </a:spcBef>
            </a:pPr>
            <a:r>
              <a:rPr lang="zh-CN" altLang="en-US" sz="2000" dirty="0" smtClean="0">
                <a:ea typeface="黑体" panose="02010609060101010101" pitchFamily="49" charset="-122"/>
              </a:rPr>
              <a:t>“静态多发射”</a:t>
            </a:r>
            <a:r>
              <a:rPr lang="zh-CN" altLang="en-US" sz="2000" dirty="0" smtClean="0">
                <a:solidFill>
                  <a:schemeClr val="accent2"/>
                </a:solidFill>
                <a:ea typeface="黑体" panose="02010609060101010101" pitchFamily="49" charset="-122"/>
              </a:rPr>
              <a:t>也被称为</a:t>
            </a:r>
            <a:r>
              <a:rPr lang="zh-CN" altLang="en-US" sz="2000" dirty="0" smtClean="0">
                <a:ea typeface="黑体" panose="02010609060101010101" pitchFamily="49" charset="-122"/>
              </a:rPr>
              <a:t>“超长指令字”（</a:t>
            </a:r>
            <a:r>
              <a:rPr lang="en-US" altLang="zh-CN" sz="2000" dirty="0" smtClean="0">
                <a:ea typeface="黑体" panose="02010609060101010101" pitchFamily="49" charset="-122"/>
              </a:rPr>
              <a:t>VLIW-Very Long Instruction Word</a:t>
            </a:r>
            <a:r>
              <a:rPr lang="zh-CN" altLang="en-US" sz="2000" dirty="0" smtClean="0">
                <a:ea typeface="黑体" panose="02010609060101010101" pitchFamily="49" charset="-122"/>
              </a:rPr>
              <a:t>），</a:t>
            </a:r>
            <a:r>
              <a:rPr lang="zh-CN" altLang="en-US" sz="2000" dirty="0" smtClean="0">
                <a:solidFill>
                  <a:schemeClr val="accent2"/>
                </a:solidFill>
                <a:ea typeface="黑体" panose="02010609060101010101" pitchFamily="49" charset="-122"/>
              </a:rPr>
              <a:t>采用这种技术的处理器被称为</a:t>
            </a:r>
            <a:r>
              <a:rPr lang="en-US" altLang="zh-CN" sz="2000" dirty="0" smtClean="0">
                <a:ea typeface="黑体" panose="02010609060101010101" pitchFamily="49" charset="-122"/>
              </a:rPr>
              <a:t>VLIW</a:t>
            </a:r>
            <a:r>
              <a:rPr lang="zh-CN" altLang="en-US" sz="2000" dirty="0" smtClean="0">
                <a:ea typeface="黑体" panose="02010609060101010101" pitchFamily="49" charset="-122"/>
              </a:rPr>
              <a:t>处理器。</a:t>
            </a:r>
          </a:p>
          <a:p>
            <a:pPr lvl="2">
              <a:lnSpc>
                <a:spcPct val="100000"/>
              </a:lnSpc>
              <a:spcBef>
                <a:spcPct val="20000"/>
              </a:spcBef>
            </a:pPr>
            <a:r>
              <a:rPr lang="zh-CN" altLang="en-US" sz="2000" dirty="0" smtClean="0">
                <a:ea typeface="黑体" panose="02010609060101010101" pitchFamily="49" charset="-122"/>
              </a:rPr>
              <a:t>在同一个周期内发射的指令类型是受限制的</a:t>
            </a:r>
            <a:r>
              <a:rPr lang="en-US" altLang="zh-CN" sz="2000" dirty="0">
                <a:solidFill>
                  <a:srgbClr val="E67F18"/>
                </a:solidFill>
                <a:ea typeface="黑体" panose="02010609060101010101" pitchFamily="49" charset="-122"/>
              </a:rPr>
              <a:t>(</a:t>
            </a:r>
            <a:r>
              <a:rPr lang="zh-CN" altLang="en-US" sz="2000" dirty="0" smtClean="0">
                <a:solidFill>
                  <a:srgbClr val="E67F18"/>
                </a:solidFill>
                <a:ea typeface="黑体" panose="02010609060101010101" pitchFamily="49" charset="-122"/>
              </a:rPr>
              <a:t>如洗衣店的干洗</a:t>
            </a:r>
            <a:r>
              <a:rPr lang="en-US" altLang="zh-CN" sz="2000" dirty="0" smtClean="0">
                <a:solidFill>
                  <a:srgbClr val="E67F18"/>
                </a:solidFill>
                <a:ea typeface="黑体" panose="02010609060101010101" pitchFamily="49" charset="-122"/>
              </a:rPr>
              <a:t>/</a:t>
            </a:r>
            <a:r>
              <a:rPr lang="zh-CN" altLang="en-US" sz="2000" dirty="0" smtClean="0">
                <a:solidFill>
                  <a:srgbClr val="E67F18"/>
                </a:solidFill>
                <a:ea typeface="黑体" panose="02010609060101010101" pitchFamily="49" charset="-122"/>
              </a:rPr>
              <a:t>水洗）</a:t>
            </a:r>
          </a:p>
          <a:p>
            <a:pPr lvl="2">
              <a:lnSpc>
                <a:spcPct val="100000"/>
              </a:lnSpc>
              <a:spcBef>
                <a:spcPct val="20000"/>
              </a:spcBef>
              <a:buFontTx/>
              <a:buNone/>
            </a:pPr>
            <a:r>
              <a:rPr lang="zh-CN" altLang="en-US" sz="2000" dirty="0" smtClean="0">
                <a:ea typeface="黑体" panose="02010609060101010101" pitchFamily="49" charset="-122"/>
              </a:rPr>
              <a:t>     </a:t>
            </a:r>
            <a:r>
              <a:rPr lang="zh-CN" altLang="en-US" sz="2000" dirty="0" smtClean="0">
                <a:solidFill>
                  <a:srgbClr val="008000"/>
                </a:solidFill>
                <a:ea typeface="黑体" panose="02010609060101010101" pitchFamily="49" charset="-122"/>
              </a:rPr>
              <a:t>例如，只能是一条</a:t>
            </a:r>
            <a:r>
              <a:rPr lang="en-US" altLang="zh-CN" sz="2000" dirty="0" smtClean="0">
                <a:solidFill>
                  <a:srgbClr val="008000"/>
                </a:solidFill>
                <a:ea typeface="黑体" panose="02010609060101010101" pitchFamily="49" charset="-122"/>
              </a:rPr>
              <a:t>ALU</a:t>
            </a:r>
            <a:r>
              <a:rPr lang="zh-CN" altLang="en-US" sz="2000" dirty="0" smtClean="0">
                <a:solidFill>
                  <a:srgbClr val="008000"/>
                </a:solidFill>
                <a:ea typeface="黑体" panose="02010609060101010101" pitchFamily="49" charset="-122"/>
              </a:rPr>
              <a:t>指令</a:t>
            </a:r>
            <a:r>
              <a:rPr lang="en-US" altLang="zh-CN" sz="2000" dirty="0" smtClean="0">
                <a:solidFill>
                  <a:srgbClr val="008000"/>
                </a:solidFill>
                <a:ea typeface="黑体" panose="02010609060101010101" pitchFamily="49" charset="-122"/>
              </a:rPr>
              <a:t>/</a:t>
            </a:r>
            <a:r>
              <a:rPr lang="zh-CN" altLang="en-US" sz="2000" dirty="0" smtClean="0">
                <a:solidFill>
                  <a:srgbClr val="008000"/>
                </a:solidFill>
                <a:ea typeface="黑体" panose="02010609060101010101" pitchFamily="49" charset="-122"/>
              </a:rPr>
              <a:t>分支指令</a:t>
            </a:r>
            <a:r>
              <a:rPr lang="zh-CN" altLang="en-US" sz="2000" dirty="0">
                <a:solidFill>
                  <a:srgbClr val="008000"/>
                </a:solidFill>
                <a:ea typeface="黑体" panose="02010609060101010101" pitchFamily="49" charset="-122"/>
              </a:rPr>
              <a:t>与</a:t>
            </a:r>
            <a:r>
              <a:rPr lang="zh-CN" altLang="en-US" sz="2000" dirty="0" smtClean="0">
                <a:solidFill>
                  <a:srgbClr val="008000"/>
                </a:solidFill>
                <a:ea typeface="黑体" panose="02010609060101010101" pitchFamily="49" charset="-122"/>
              </a:rPr>
              <a:t>一条</a:t>
            </a:r>
            <a:r>
              <a:rPr lang="en-US" altLang="zh-CN" sz="2000" dirty="0" smtClean="0">
                <a:solidFill>
                  <a:srgbClr val="008000"/>
                </a:solidFill>
                <a:ea typeface="黑体" panose="02010609060101010101" pitchFamily="49" charset="-122"/>
              </a:rPr>
              <a:t>Load/Store</a:t>
            </a:r>
            <a:r>
              <a:rPr lang="zh-CN" altLang="en-US" sz="2000" dirty="0" smtClean="0">
                <a:solidFill>
                  <a:srgbClr val="008000"/>
                </a:solidFill>
                <a:ea typeface="黑体" panose="02010609060101010101" pitchFamily="49" charset="-122"/>
              </a:rPr>
              <a:t>指令</a:t>
            </a:r>
          </a:p>
          <a:p>
            <a:pPr lvl="2">
              <a:lnSpc>
                <a:spcPct val="100000"/>
              </a:lnSpc>
              <a:spcBef>
                <a:spcPct val="20000"/>
              </a:spcBef>
            </a:pPr>
            <a:r>
              <a:rPr lang="en-US" altLang="zh-CN" sz="2000" dirty="0" smtClean="0">
                <a:solidFill>
                  <a:srgbClr val="A50021"/>
                </a:solidFill>
                <a:ea typeface="黑体" panose="02010609060101010101" pitchFamily="49" charset="-122"/>
              </a:rPr>
              <a:t>IA-64</a:t>
            </a:r>
            <a:r>
              <a:rPr lang="zh-CN" altLang="en-US" sz="2000" dirty="0" smtClean="0">
                <a:solidFill>
                  <a:srgbClr val="A50021"/>
                </a:solidFill>
                <a:ea typeface="黑体" panose="02010609060101010101" pitchFamily="49" charset="-122"/>
              </a:rPr>
              <a:t>采用这种方法，</a:t>
            </a:r>
            <a:r>
              <a:rPr lang="en-US" altLang="zh-CN" sz="2000" dirty="0" smtClean="0">
                <a:solidFill>
                  <a:srgbClr val="A50021"/>
                </a:solidFill>
                <a:ea typeface="黑体" panose="02010609060101010101" pitchFamily="49" charset="-122"/>
              </a:rPr>
              <a:t>Intel</a:t>
            </a:r>
            <a:r>
              <a:rPr lang="zh-CN" altLang="en-US" sz="2000" dirty="0" smtClean="0">
                <a:solidFill>
                  <a:srgbClr val="A50021"/>
                </a:solidFill>
                <a:ea typeface="黑体" panose="02010609060101010101" pitchFamily="49" charset="-122"/>
              </a:rPr>
              <a:t>称其为</a:t>
            </a:r>
            <a:r>
              <a:rPr lang="en-US" altLang="zh-CN" sz="2000" dirty="0" smtClean="0">
                <a:solidFill>
                  <a:srgbClr val="A50021"/>
                </a:solidFill>
                <a:ea typeface="黑体" panose="02010609060101010101" pitchFamily="49" charset="-122"/>
              </a:rPr>
              <a:t>EPIC</a:t>
            </a:r>
            <a:r>
              <a:rPr lang="zh-CN" altLang="en-US" sz="2000" dirty="0" smtClean="0">
                <a:solidFill>
                  <a:srgbClr val="A50021"/>
                </a:solidFill>
                <a:ea typeface="黑体" panose="02010609060101010101" pitchFamily="49" charset="-122"/>
              </a:rPr>
              <a:t>（</a:t>
            </a:r>
            <a:r>
              <a:rPr lang="en-US" altLang="zh-CN" sz="2000" dirty="0" smtClean="0">
                <a:solidFill>
                  <a:srgbClr val="A50021"/>
                </a:solidFill>
                <a:ea typeface="黑体" panose="02010609060101010101" pitchFamily="49" charset="-122"/>
              </a:rPr>
              <a:t>Explicitly Parallel Instruction Computer—</a:t>
            </a:r>
            <a:r>
              <a:rPr lang="zh-CN" altLang="en-US" sz="2000" dirty="0" smtClean="0">
                <a:solidFill>
                  <a:schemeClr val="accent1"/>
                </a:solidFill>
                <a:ea typeface="黑体" panose="02010609060101010101" pitchFamily="49" charset="-122"/>
              </a:rPr>
              <a:t>显式</a:t>
            </a:r>
            <a:r>
              <a:rPr lang="zh-CN" altLang="en-US" sz="2000" dirty="0" smtClean="0">
                <a:solidFill>
                  <a:srgbClr val="A50021"/>
                </a:solidFill>
                <a:ea typeface="黑体" panose="02010609060101010101" pitchFamily="49" charset="-122"/>
              </a:rPr>
              <a:t>并行指令计算机）。</a:t>
            </a:r>
          </a:p>
          <a:p>
            <a:pPr lvl="1">
              <a:lnSpc>
                <a:spcPct val="100000"/>
              </a:lnSpc>
              <a:spcBef>
                <a:spcPct val="20000"/>
              </a:spcBef>
            </a:pPr>
            <a:r>
              <a:rPr lang="zh-CN" altLang="en-US" sz="2000" dirty="0" smtClean="0">
                <a:ea typeface="黑体" panose="02010609060101010101" pitchFamily="49" charset="-122"/>
              </a:rPr>
              <a:t>冒险处理（主要是数据冒险和控制冒险）</a:t>
            </a:r>
          </a:p>
          <a:p>
            <a:pPr lvl="2">
              <a:lnSpc>
                <a:spcPct val="100000"/>
              </a:lnSpc>
              <a:spcBef>
                <a:spcPct val="20000"/>
              </a:spcBef>
            </a:pPr>
            <a:r>
              <a:rPr lang="zh-CN" altLang="en-US" sz="2000" dirty="0" smtClean="0">
                <a:solidFill>
                  <a:srgbClr val="008000"/>
                </a:solidFill>
                <a:ea typeface="黑体" panose="02010609060101010101" pitchFamily="49" charset="-122"/>
              </a:rPr>
              <a:t>做法</a:t>
            </a:r>
            <a:r>
              <a:rPr lang="en-US" altLang="zh-CN" sz="2000" dirty="0" smtClean="0">
                <a:solidFill>
                  <a:srgbClr val="008000"/>
                </a:solidFill>
                <a:ea typeface="黑体" panose="02010609060101010101" pitchFamily="49" charset="-122"/>
              </a:rPr>
              <a:t>1</a:t>
            </a:r>
            <a:r>
              <a:rPr lang="zh-CN" altLang="en-US" sz="2000" dirty="0" smtClean="0">
                <a:solidFill>
                  <a:srgbClr val="008000"/>
                </a:solidFill>
                <a:ea typeface="黑体" panose="02010609060101010101" pitchFamily="49" charset="-122"/>
              </a:rPr>
              <a:t>：</a:t>
            </a:r>
            <a:r>
              <a:rPr lang="zh-CN" altLang="en-US" sz="2000" dirty="0" smtClean="0">
                <a:ea typeface="黑体" panose="02010609060101010101" pitchFamily="49" charset="-122"/>
              </a:rPr>
              <a:t>完全由编译器通过代码调度和插入</a:t>
            </a:r>
            <a:r>
              <a:rPr lang="en-US" altLang="zh-CN" sz="2000" dirty="0" err="1" smtClean="0">
                <a:ea typeface="黑体" panose="02010609060101010101" pitchFamily="49" charset="-122"/>
              </a:rPr>
              <a:t>nop</a:t>
            </a:r>
            <a:r>
              <a:rPr lang="zh-CN" altLang="en-US" sz="2000" dirty="0" smtClean="0">
                <a:ea typeface="黑体" panose="02010609060101010101" pitchFamily="49" charset="-122"/>
              </a:rPr>
              <a:t>指令来消除所有冒险，无需硬件实现冒险检测和流水线阻塞</a:t>
            </a:r>
            <a:r>
              <a:rPr lang="en-US" altLang="zh-CN" sz="2000" dirty="0" smtClean="0">
                <a:solidFill>
                  <a:srgbClr val="008000"/>
                </a:solidFill>
                <a:ea typeface="黑体" panose="02010609060101010101" pitchFamily="49" charset="-122"/>
              </a:rPr>
              <a:t>—</a:t>
            </a:r>
            <a:r>
              <a:rPr lang="zh-CN" altLang="en-US" sz="2000" dirty="0" smtClean="0">
                <a:solidFill>
                  <a:srgbClr val="008000"/>
                </a:solidFill>
                <a:ea typeface="黑体" panose="02010609060101010101" pitchFamily="49" charset="-122"/>
              </a:rPr>
              <a:t>由编译器处理。</a:t>
            </a:r>
          </a:p>
          <a:p>
            <a:pPr lvl="2">
              <a:lnSpc>
                <a:spcPct val="100000"/>
              </a:lnSpc>
              <a:spcBef>
                <a:spcPct val="20000"/>
              </a:spcBef>
            </a:pPr>
            <a:r>
              <a:rPr lang="zh-CN" altLang="en-US" sz="2000" dirty="0" smtClean="0">
                <a:solidFill>
                  <a:srgbClr val="008000"/>
                </a:solidFill>
                <a:ea typeface="黑体" panose="02010609060101010101" pitchFamily="49" charset="-122"/>
              </a:rPr>
              <a:t>做法</a:t>
            </a:r>
            <a:r>
              <a:rPr lang="en-US" altLang="zh-CN" sz="2000" dirty="0" smtClean="0">
                <a:solidFill>
                  <a:srgbClr val="008000"/>
                </a:solidFill>
                <a:ea typeface="黑体" panose="02010609060101010101" pitchFamily="49" charset="-122"/>
              </a:rPr>
              <a:t>2</a:t>
            </a:r>
            <a:r>
              <a:rPr lang="zh-CN" altLang="en-US" sz="2000" dirty="0" smtClean="0">
                <a:solidFill>
                  <a:srgbClr val="008000"/>
                </a:solidFill>
                <a:ea typeface="黑体" panose="02010609060101010101" pitchFamily="49" charset="-122"/>
              </a:rPr>
              <a:t>：</a:t>
            </a:r>
            <a:r>
              <a:rPr lang="zh-CN" altLang="en-US" sz="2000" dirty="0" smtClean="0">
                <a:ea typeface="黑体" panose="02010609060101010101" pitchFamily="49" charset="-122"/>
              </a:rPr>
              <a:t>由编译器通过静态分支预测和代码调度来消除同时发射指令间内部依赖，由</a:t>
            </a:r>
            <a:r>
              <a:rPr lang="zh-CN" altLang="en-US" sz="2000" dirty="0" smtClean="0">
                <a:solidFill>
                  <a:srgbClr val="008000"/>
                </a:solidFill>
                <a:ea typeface="黑体" panose="02010609060101010101" pitchFamily="49" charset="-122"/>
              </a:rPr>
              <a:t>硬件</a:t>
            </a:r>
            <a:r>
              <a:rPr lang="zh-CN" altLang="en-US" sz="2000" dirty="0" smtClean="0">
                <a:ea typeface="黑体" panose="02010609060101010101" pitchFamily="49" charset="-122"/>
              </a:rPr>
              <a:t>检测数据冒险并进行流水线阻塞。</a:t>
            </a:r>
            <a:endParaRPr lang="en-US" altLang="zh-CN" sz="2000" dirty="0" smtClean="0">
              <a:ea typeface="黑体" panose="02010609060101010101" pitchFamily="49" charset="-122"/>
            </a:endParaRPr>
          </a:p>
        </p:txBody>
      </p:sp>
      <p:sp>
        <p:nvSpPr>
          <p:cNvPr id="291848" name="Text Box 8"/>
          <p:cNvSpPr txBox="1">
            <a:spLocks noChangeArrowheads="1"/>
          </p:cNvSpPr>
          <p:nvPr/>
        </p:nvSpPr>
        <p:spPr bwMode="auto">
          <a:xfrm>
            <a:off x="1444625" y="6200775"/>
            <a:ext cx="561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a:ea typeface="黑体" panose="02010609060101010101" pitchFamily="49" charset="-122"/>
              </a:rPr>
              <a:t>即：保证打包指令内部不会出现冒险！</a:t>
            </a:r>
          </a:p>
        </p:txBody>
      </p:sp>
    </p:spTree>
    <p:extLst>
      <p:ext uri="{BB962C8B-B14F-4D97-AF65-F5344CB8AC3E}">
        <p14:creationId xmlns:p14="http://schemas.microsoft.com/office/powerpoint/2010/main" val="290058351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wipe(down)">
                                      <p:cBhvr>
                                        <p:cTn id="7" dur="500"/>
                                        <p:tgtEl>
                                          <p:spTgt spid="291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91843">
                                            <p:txEl>
                                              <p:pRg st="1" end="1"/>
                                            </p:txEl>
                                          </p:spTgt>
                                        </p:tgtEl>
                                        <p:attrNameLst>
                                          <p:attrName>style.visibility</p:attrName>
                                        </p:attrNameLst>
                                      </p:cBhvr>
                                      <p:to>
                                        <p:strVal val="visible"/>
                                      </p:to>
                                    </p:set>
                                    <p:animEffect transition="in" filter="wipe(down)">
                                      <p:cBhvr>
                                        <p:cTn id="12" dur="500"/>
                                        <p:tgtEl>
                                          <p:spTgt spid="2918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91843">
                                            <p:txEl>
                                              <p:pRg st="2" end="2"/>
                                            </p:txEl>
                                          </p:spTgt>
                                        </p:tgtEl>
                                        <p:attrNameLst>
                                          <p:attrName>style.visibility</p:attrName>
                                        </p:attrNameLst>
                                      </p:cBhvr>
                                      <p:to>
                                        <p:strVal val="visible"/>
                                      </p:to>
                                    </p:set>
                                    <p:animEffect transition="in" filter="blinds(horizontal)">
                                      <p:cBhvr>
                                        <p:cTn id="17" dur="500"/>
                                        <p:tgtEl>
                                          <p:spTgt spid="2918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91843">
                                            <p:txEl>
                                              <p:pRg st="3" end="3"/>
                                            </p:txEl>
                                          </p:spTgt>
                                        </p:tgtEl>
                                        <p:attrNameLst>
                                          <p:attrName>style.visibility</p:attrName>
                                        </p:attrNameLst>
                                      </p:cBhvr>
                                      <p:to>
                                        <p:strVal val="visible"/>
                                      </p:to>
                                    </p:set>
                                    <p:animEffect transition="in" filter="blinds(horizontal)">
                                      <p:cBhvr>
                                        <p:cTn id="22" dur="500"/>
                                        <p:tgtEl>
                                          <p:spTgt spid="2918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91843">
                                            <p:txEl>
                                              <p:pRg st="4" end="4"/>
                                            </p:txEl>
                                          </p:spTgt>
                                        </p:tgtEl>
                                        <p:attrNameLst>
                                          <p:attrName>style.visibility</p:attrName>
                                        </p:attrNameLst>
                                      </p:cBhvr>
                                      <p:to>
                                        <p:strVal val="visible"/>
                                      </p:to>
                                    </p:set>
                                    <p:animEffect transition="in" filter="blinds(horizontal)">
                                      <p:cBhvr>
                                        <p:cTn id="27" dur="500"/>
                                        <p:tgtEl>
                                          <p:spTgt spid="2918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91843">
                                            <p:txEl>
                                              <p:pRg st="5" end="5"/>
                                            </p:txEl>
                                          </p:spTgt>
                                        </p:tgtEl>
                                        <p:attrNameLst>
                                          <p:attrName>style.visibility</p:attrName>
                                        </p:attrNameLst>
                                      </p:cBhvr>
                                      <p:to>
                                        <p:strVal val="visible"/>
                                      </p:to>
                                    </p:set>
                                    <p:animEffect transition="in" filter="blinds(horizontal)">
                                      <p:cBhvr>
                                        <p:cTn id="32" dur="500"/>
                                        <p:tgtEl>
                                          <p:spTgt spid="2918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91843">
                                            <p:txEl>
                                              <p:pRg st="6" end="6"/>
                                            </p:txEl>
                                          </p:spTgt>
                                        </p:tgtEl>
                                        <p:attrNameLst>
                                          <p:attrName>style.visibility</p:attrName>
                                        </p:attrNameLst>
                                      </p:cBhvr>
                                      <p:to>
                                        <p:strVal val="visible"/>
                                      </p:to>
                                    </p:set>
                                    <p:animEffect transition="in" filter="blinds(horizontal)">
                                      <p:cBhvr>
                                        <p:cTn id="37" dur="500"/>
                                        <p:tgtEl>
                                          <p:spTgt spid="29184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91843">
                                            <p:txEl>
                                              <p:pRg st="7" end="7"/>
                                            </p:txEl>
                                          </p:spTgt>
                                        </p:tgtEl>
                                        <p:attrNameLst>
                                          <p:attrName>style.visibility</p:attrName>
                                        </p:attrNameLst>
                                      </p:cBhvr>
                                      <p:to>
                                        <p:strVal val="visible"/>
                                      </p:to>
                                    </p:set>
                                    <p:animEffect transition="in" filter="wipe(down)">
                                      <p:cBhvr>
                                        <p:cTn id="42" dur="500"/>
                                        <p:tgtEl>
                                          <p:spTgt spid="29184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91843">
                                            <p:txEl>
                                              <p:pRg st="8" end="8"/>
                                            </p:txEl>
                                          </p:spTgt>
                                        </p:tgtEl>
                                        <p:attrNameLst>
                                          <p:attrName>style.visibility</p:attrName>
                                        </p:attrNameLst>
                                      </p:cBhvr>
                                      <p:to>
                                        <p:strVal val="visible"/>
                                      </p:to>
                                    </p:set>
                                    <p:animEffect transition="in" filter="blinds(horizontal)">
                                      <p:cBhvr>
                                        <p:cTn id="47" dur="500"/>
                                        <p:tgtEl>
                                          <p:spTgt spid="29184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91843">
                                            <p:txEl>
                                              <p:pRg st="9" end="9"/>
                                            </p:txEl>
                                          </p:spTgt>
                                        </p:tgtEl>
                                        <p:attrNameLst>
                                          <p:attrName>style.visibility</p:attrName>
                                        </p:attrNameLst>
                                      </p:cBhvr>
                                      <p:to>
                                        <p:strVal val="visible"/>
                                      </p:to>
                                    </p:set>
                                    <p:animEffect transition="in" filter="blinds(horizontal)">
                                      <p:cBhvr>
                                        <p:cTn id="52" dur="500"/>
                                        <p:tgtEl>
                                          <p:spTgt spid="29184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91848"/>
                                        </p:tgtEl>
                                        <p:attrNameLst>
                                          <p:attrName>style.visibility</p:attrName>
                                        </p:attrNameLst>
                                      </p:cBhvr>
                                      <p:to>
                                        <p:strVal val="visible"/>
                                      </p:to>
                                    </p:set>
                                    <p:animEffect transition="in" filter="blinds(horizontal)">
                                      <p:cBhvr>
                                        <p:cTn id="57" dur="500"/>
                                        <p:tgtEl>
                                          <p:spTgt spid="291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zh-CN" altLang="en-US" smtClean="0">
                <a:ea typeface="宋体" panose="02010600030101010101" pitchFamily="2" charset="-122"/>
              </a:rPr>
              <a:t>静态多发射处理器实例</a:t>
            </a:r>
          </a:p>
        </p:txBody>
      </p:sp>
      <p:sp>
        <p:nvSpPr>
          <p:cNvPr id="157699" name="Rectangle 4"/>
          <p:cNvSpPr>
            <a:spLocks noChangeArrowheads="1"/>
          </p:cNvSpPr>
          <p:nvPr/>
        </p:nvSpPr>
        <p:spPr bwMode="auto">
          <a:xfrm>
            <a:off x="381000" y="715963"/>
            <a:ext cx="7180263"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spcBef>
                <a:spcPct val="30000"/>
              </a:spcBef>
              <a:buSzPct val="100000"/>
              <a:buFont typeface="Times New Roman" panose="02020603050405020304" pitchFamily="18" charset="0"/>
              <a:buChar char="°"/>
              <a:defRPr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accent2"/>
                </a:solidFill>
                <a:latin typeface="Arial" panose="020B0604020202020204" pitchFamily="34" charset="0"/>
              </a:defRPr>
            </a:lvl2pPr>
            <a:lvl3pPr marL="1143000" indent="-228600">
              <a:lnSpc>
                <a:spcPct val="85000"/>
              </a:lnSpc>
              <a:spcBef>
                <a:spcPct val="40000"/>
              </a:spcBef>
              <a:buSzPct val="100000"/>
              <a:buChar char="-"/>
              <a:defRPr b="1">
                <a:solidFill>
                  <a:srgbClr val="990000"/>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zh-CN" altLang="en-US" sz="2000">
                <a:ea typeface="黑体" panose="02010609060101010101" pitchFamily="49" charset="-122"/>
              </a:rPr>
              <a:t>实例：</a:t>
            </a:r>
            <a:r>
              <a:rPr lang="en-US" altLang="zh-CN" sz="2000">
                <a:ea typeface="黑体" panose="02010609060101010101" pitchFamily="49" charset="-122"/>
              </a:rPr>
              <a:t>MIPS ISA </a:t>
            </a:r>
            <a:r>
              <a:rPr lang="zh-CN" altLang="en-US" sz="2000">
                <a:ea typeface="黑体" panose="02010609060101010101" pitchFamily="49" charset="-122"/>
              </a:rPr>
              <a:t>指令集的静态多发射</a:t>
            </a:r>
            <a:r>
              <a:rPr lang="en-US" altLang="zh-CN" sz="2000">
                <a:ea typeface="黑体" panose="02010609060101010101" pitchFamily="49" charset="-122"/>
              </a:rPr>
              <a:t>----2</a:t>
            </a:r>
            <a:r>
              <a:rPr lang="zh-CN" altLang="en-US" sz="2000">
                <a:ea typeface="黑体" panose="02010609060101010101" pitchFamily="49" charset="-122"/>
              </a:rPr>
              <a:t>发射处理器</a:t>
            </a:r>
          </a:p>
        </p:txBody>
      </p:sp>
      <p:pic>
        <p:nvPicPr>
          <p:cNvPr id="33280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 y="1076325"/>
            <a:ext cx="7905750"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2806" name="Text Box 6"/>
          <p:cNvSpPr txBox="1">
            <a:spLocks noChangeArrowheads="1"/>
          </p:cNvSpPr>
          <p:nvPr/>
        </p:nvSpPr>
        <p:spPr bwMode="auto">
          <a:xfrm>
            <a:off x="371475" y="3770313"/>
            <a:ext cx="86074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a:solidFill>
                  <a:schemeClr val="accent1"/>
                </a:solidFill>
                <a:latin typeface="Arial" panose="020B0604020202020204" pitchFamily="34" charset="0"/>
                <a:ea typeface="黑体" panose="02010609060101010101" pitchFamily="49" charset="-122"/>
              </a:rPr>
              <a:t>要使原</a:t>
            </a:r>
            <a:r>
              <a:rPr lang="en-US" altLang="zh-CN" sz="1900">
                <a:solidFill>
                  <a:schemeClr val="accent1"/>
                </a:solidFill>
                <a:latin typeface="Arial" panose="020B0604020202020204" pitchFamily="34" charset="0"/>
                <a:ea typeface="黑体" panose="02010609060101010101" pitchFamily="49" charset="-122"/>
              </a:rPr>
              <a:t>MIPS</a:t>
            </a:r>
            <a:r>
              <a:rPr lang="zh-CN" altLang="en-US" sz="1900">
                <a:solidFill>
                  <a:schemeClr val="accent1"/>
                </a:solidFill>
                <a:latin typeface="Arial" panose="020B0604020202020204" pitchFamily="34" charset="0"/>
                <a:ea typeface="黑体" panose="02010609060101010101" pitchFamily="49" charset="-122"/>
              </a:rPr>
              <a:t>处理器能够同时处理两条流水线，数据通路需要做哪些改进？</a:t>
            </a:r>
          </a:p>
        </p:txBody>
      </p:sp>
      <p:sp>
        <p:nvSpPr>
          <p:cNvPr id="332807" name="Text Box 7"/>
          <p:cNvSpPr txBox="1">
            <a:spLocks noChangeArrowheads="1"/>
          </p:cNvSpPr>
          <p:nvPr/>
        </p:nvSpPr>
        <p:spPr bwMode="auto">
          <a:xfrm>
            <a:off x="392113" y="4141788"/>
            <a:ext cx="45085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sz="1800">
                <a:latin typeface="Arial" panose="020B0604020202020204" pitchFamily="34" charset="0"/>
                <a:ea typeface="黑体" panose="02010609060101010101" pitchFamily="49" charset="-122"/>
              </a:rPr>
              <a:t>1. </a:t>
            </a:r>
            <a:r>
              <a:rPr lang="zh-CN" altLang="en-US" sz="1800">
                <a:latin typeface="Arial" panose="020B0604020202020204" pitchFamily="34" charset="0"/>
                <a:ea typeface="黑体" panose="02010609060101010101" pitchFamily="49" charset="-122"/>
              </a:rPr>
              <a:t>同时要能取并译码两条指令，怎么办？</a:t>
            </a:r>
            <a:endParaRPr lang="en-US" altLang="zh-CN" sz="1800">
              <a:latin typeface="Arial" panose="020B0604020202020204" pitchFamily="34" charset="0"/>
              <a:ea typeface="黑体" panose="02010609060101010101" pitchFamily="49" charset="-122"/>
            </a:endParaRPr>
          </a:p>
        </p:txBody>
      </p:sp>
      <p:sp>
        <p:nvSpPr>
          <p:cNvPr id="332808" name="Text Box 8"/>
          <p:cNvSpPr txBox="1">
            <a:spLocks noChangeArrowheads="1"/>
          </p:cNvSpPr>
          <p:nvPr/>
        </p:nvSpPr>
        <p:spPr bwMode="auto">
          <a:xfrm>
            <a:off x="711200" y="4457700"/>
            <a:ext cx="82296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10000"/>
              </a:spcBef>
              <a:buFontTx/>
              <a:buChar char="•"/>
            </a:pPr>
            <a:r>
              <a:rPr lang="zh-CN" altLang="en-US">
                <a:solidFill>
                  <a:schemeClr val="accent2"/>
                </a:solidFill>
                <a:latin typeface="Arial" panose="020B0604020202020204" pitchFamily="34" charset="0"/>
                <a:ea typeface="宋体" panose="02010600030101010101" pitchFamily="2" charset="-122"/>
              </a:rPr>
              <a:t> </a:t>
            </a:r>
            <a:r>
              <a:rPr lang="zh-CN" altLang="en-US" sz="1900">
                <a:solidFill>
                  <a:schemeClr val="accent2"/>
                </a:solidFill>
                <a:latin typeface="Arial" panose="020B0604020202020204" pitchFamily="34" charset="0"/>
                <a:ea typeface="黑体" panose="02010609060101010101" pitchFamily="49" charset="-122"/>
              </a:rPr>
              <a:t>将两条指令打包成</a:t>
            </a:r>
            <a:r>
              <a:rPr lang="en-US" altLang="zh-CN" sz="1900">
                <a:solidFill>
                  <a:schemeClr val="accent2"/>
                </a:solidFill>
                <a:latin typeface="Arial" panose="020B0604020202020204" pitchFamily="34" charset="0"/>
                <a:ea typeface="黑体" panose="02010609060101010101" pitchFamily="49" charset="-122"/>
              </a:rPr>
              <a:t>64</a:t>
            </a:r>
            <a:r>
              <a:rPr lang="zh-CN" altLang="en-US" sz="1900">
                <a:solidFill>
                  <a:schemeClr val="accent2"/>
                </a:solidFill>
                <a:latin typeface="Arial" panose="020B0604020202020204" pitchFamily="34" charset="0"/>
                <a:ea typeface="黑体" panose="02010609060101010101" pitchFamily="49" charset="-122"/>
              </a:rPr>
              <a:t>位长指令，前面为</a:t>
            </a:r>
            <a:r>
              <a:rPr lang="en-US" altLang="zh-CN" sz="1900">
                <a:solidFill>
                  <a:schemeClr val="accent2"/>
                </a:solidFill>
                <a:latin typeface="Arial" panose="020B0604020202020204" pitchFamily="34" charset="0"/>
                <a:ea typeface="黑体" panose="02010609060101010101" pitchFamily="49" charset="-122"/>
              </a:rPr>
              <a:t>ALU/Branch</a:t>
            </a:r>
            <a:r>
              <a:rPr lang="zh-CN" altLang="en-US" sz="1900">
                <a:solidFill>
                  <a:schemeClr val="accent2"/>
                </a:solidFill>
                <a:latin typeface="Arial" panose="020B0604020202020204" pitchFamily="34" charset="0"/>
                <a:ea typeface="黑体" panose="02010609060101010101" pitchFamily="49" charset="-122"/>
              </a:rPr>
              <a:t>，后面为</a:t>
            </a:r>
            <a:r>
              <a:rPr lang="en-US" altLang="zh-CN" sz="1900">
                <a:solidFill>
                  <a:schemeClr val="accent2"/>
                </a:solidFill>
                <a:latin typeface="Arial" panose="020B0604020202020204" pitchFamily="34" charset="0"/>
                <a:ea typeface="黑体" panose="02010609060101010101" pitchFamily="49" charset="-122"/>
              </a:rPr>
              <a:t>lw/sw</a:t>
            </a:r>
          </a:p>
          <a:p>
            <a:pPr>
              <a:spcBef>
                <a:spcPct val="10000"/>
              </a:spcBef>
              <a:buFontTx/>
              <a:buChar char="•"/>
            </a:pPr>
            <a:r>
              <a:rPr lang="zh-CN" altLang="en-US" sz="1900">
                <a:solidFill>
                  <a:schemeClr val="accent2"/>
                </a:solidFill>
                <a:latin typeface="Arial" panose="020B0604020202020204" pitchFamily="34" charset="0"/>
                <a:ea typeface="黑体" panose="02010609060101010101" pitchFamily="49" charset="-122"/>
              </a:rPr>
              <a:t> 没有配对指令时，就用</a:t>
            </a:r>
            <a:r>
              <a:rPr lang="en-US" altLang="zh-CN" sz="1900">
                <a:solidFill>
                  <a:schemeClr val="accent2"/>
                </a:solidFill>
                <a:latin typeface="Arial" panose="020B0604020202020204" pitchFamily="34" charset="0"/>
                <a:ea typeface="黑体" panose="02010609060101010101" pitchFamily="49" charset="-122"/>
              </a:rPr>
              <a:t>nop</a:t>
            </a:r>
            <a:r>
              <a:rPr lang="zh-CN" altLang="en-US" sz="1900">
                <a:solidFill>
                  <a:schemeClr val="accent2"/>
                </a:solidFill>
                <a:latin typeface="Arial" panose="020B0604020202020204" pitchFamily="34" charset="0"/>
                <a:ea typeface="黑体" panose="02010609060101010101" pitchFamily="49" charset="-122"/>
              </a:rPr>
              <a:t>指令代替</a:t>
            </a:r>
          </a:p>
          <a:p>
            <a:pPr>
              <a:spcBef>
                <a:spcPct val="10000"/>
              </a:spcBef>
              <a:buFontTx/>
              <a:buChar char="•"/>
            </a:pPr>
            <a:r>
              <a:rPr lang="zh-CN" altLang="en-US" sz="1900">
                <a:solidFill>
                  <a:schemeClr val="accent2"/>
                </a:solidFill>
                <a:latin typeface="Arial" panose="020B0604020202020204" pitchFamily="34" charset="0"/>
                <a:ea typeface="黑体" panose="02010609060101010101" pitchFamily="49" charset="-122"/>
              </a:rPr>
              <a:t> 将</a:t>
            </a:r>
            <a:r>
              <a:rPr lang="en-US" altLang="zh-CN" sz="1900">
                <a:solidFill>
                  <a:schemeClr val="accent2"/>
                </a:solidFill>
                <a:latin typeface="Arial" panose="020B0604020202020204" pitchFamily="34" charset="0"/>
                <a:ea typeface="黑体" panose="02010609060101010101" pitchFamily="49" charset="-122"/>
              </a:rPr>
              <a:t>64</a:t>
            </a:r>
            <a:r>
              <a:rPr lang="zh-CN" altLang="en-US" sz="1900">
                <a:solidFill>
                  <a:schemeClr val="accent2"/>
                </a:solidFill>
                <a:latin typeface="Arial" panose="020B0604020202020204" pitchFamily="34" charset="0"/>
                <a:ea typeface="黑体" panose="02010609060101010101" pitchFamily="49" charset="-122"/>
              </a:rPr>
              <a:t>位长指令中的两个操作码同时送到控制器（指令译码器）进行译码</a:t>
            </a:r>
          </a:p>
        </p:txBody>
      </p:sp>
      <p:sp>
        <p:nvSpPr>
          <p:cNvPr id="332809" name="Text Box 9"/>
          <p:cNvSpPr txBox="1">
            <a:spLocks noChangeArrowheads="1"/>
          </p:cNvSpPr>
          <p:nvPr/>
        </p:nvSpPr>
        <p:spPr bwMode="auto">
          <a:xfrm>
            <a:off x="419100" y="5459413"/>
            <a:ext cx="822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sz="1800">
                <a:latin typeface="Arial" panose="020B0604020202020204" pitchFamily="34" charset="0"/>
                <a:ea typeface="黑体" panose="02010609060101010101" pitchFamily="49" charset="-122"/>
              </a:rPr>
              <a:t>2. </a:t>
            </a:r>
            <a:r>
              <a:rPr lang="zh-CN" altLang="en-US" sz="1800">
                <a:latin typeface="Arial" panose="020B0604020202020204" pitchFamily="34" charset="0"/>
                <a:ea typeface="黑体" panose="02010609060101010101" pitchFamily="49" charset="-122"/>
              </a:rPr>
              <a:t>两条指令同时要读两个寄存器或写寄存器（和</a:t>
            </a:r>
            <a:r>
              <a:rPr lang="en-US" altLang="zh-CN" sz="1800">
                <a:latin typeface="Arial" panose="020B0604020202020204" pitchFamily="34" charset="0"/>
                <a:ea typeface="黑体" panose="02010609060101010101" pitchFamily="49" charset="-122"/>
              </a:rPr>
              <a:t>lw</a:t>
            </a:r>
            <a:r>
              <a:rPr lang="zh-CN" altLang="en-US" sz="1800">
                <a:latin typeface="Arial" panose="020B0604020202020204" pitchFamily="34" charset="0"/>
                <a:ea typeface="黑体" panose="02010609060101010101" pitchFamily="49" charset="-122"/>
              </a:rPr>
              <a:t>配对时） ，怎么办？</a:t>
            </a:r>
            <a:endParaRPr lang="en-US" altLang="zh-CN" sz="1800">
              <a:latin typeface="Arial" panose="020B0604020202020204" pitchFamily="34" charset="0"/>
              <a:ea typeface="黑体" panose="02010609060101010101" pitchFamily="49" charset="-122"/>
            </a:endParaRPr>
          </a:p>
        </p:txBody>
      </p:sp>
      <p:sp>
        <p:nvSpPr>
          <p:cNvPr id="332810" name="Text Box 10"/>
          <p:cNvSpPr txBox="1">
            <a:spLocks noChangeArrowheads="1"/>
          </p:cNvSpPr>
          <p:nvPr/>
        </p:nvSpPr>
        <p:spPr bwMode="auto">
          <a:xfrm>
            <a:off x="633413" y="5764213"/>
            <a:ext cx="822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20000"/>
              </a:spcBef>
              <a:buFontTx/>
              <a:buChar char="•"/>
            </a:pPr>
            <a:r>
              <a:rPr lang="zh-CN" altLang="en-US" sz="1800">
                <a:solidFill>
                  <a:schemeClr val="accent2"/>
                </a:solidFill>
                <a:latin typeface="Arial" panose="020B0604020202020204" pitchFamily="34" charset="0"/>
                <a:ea typeface="黑体" panose="02010609060101010101" pitchFamily="49" charset="-122"/>
              </a:rPr>
              <a:t> 增加两个读口和一个写口</a:t>
            </a:r>
          </a:p>
        </p:txBody>
      </p:sp>
      <p:sp>
        <p:nvSpPr>
          <p:cNvPr id="332811" name="Text Box 11"/>
          <p:cNvSpPr txBox="1">
            <a:spLocks noChangeArrowheads="1"/>
          </p:cNvSpPr>
          <p:nvPr/>
        </p:nvSpPr>
        <p:spPr bwMode="auto">
          <a:xfrm>
            <a:off x="431800" y="6072188"/>
            <a:ext cx="822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sz="1800">
                <a:latin typeface="Arial" panose="020B0604020202020204" pitchFamily="34" charset="0"/>
                <a:ea typeface="宋体" panose="02010600030101010101" pitchFamily="2" charset="-122"/>
              </a:rPr>
              <a:t>3</a:t>
            </a:r>
            <a:r>
              <a:rPr lang="en-US" altLang="zh-CN" sz="2000">
                <a:latin typeface="Arial" panose="020B0604020202020204" pitchFamily="34" charset="0"/>
                <a:ea typeface="黑体" panose="02010609060101010101" pitchFamily="49" charset="-122"/>
              </a:rPr>
              <a:t>.</a:t>
            </a:r>
            <a:r>
              <a:rPr lang="en-US" altLang="zh-CN" sz="1800">
                <a:latin typeface="Arial" panose="020B0604020202020204" pitchFamily="34" charset="0"/>
                <a:ea typeface="黑体" panose="02010609060101010101" pitchFamily="49" charset="-122"/>
              </a:rPr>
              <a:t> </a:t>
            </a:r>
            <a:r>
              <a:rPr lang="zh-CN" altLang="en-US" sz="1800">
                <a:latin typeface="Arial" panose="020B0604020202020204" pitchFamily="34" charset="0"/>
                <a:ea typeface="黑体" panose="02010609060101010101" pitchFamily="49" charset="-122"/>
              </a:rPr>
              <a:t>两条指令同时要使用</a:t>
            </a:r>
            <a:r>
              <a:rPr lang="en-US" altLang="zh-CN" sz="1800">
                <a:latin typeface="Arial" panose="020B0604020202020204" pitchFamily="34" charset="0"/>
                <a:ea typeface="黑体" panose="02010609060101010101" pitchFamily="49" charset="-122"/>
              </a:rPr>
              <a:t>ALU</a:t>
            </a:r>
            <a:r>
              <a:rPr lang="zh-CN" altLang="en-US" sz="1800">
                <a:latin typeface="Arial" panose="020B0604020202020204" pitchFamily="34" charset="0"/>
                <a:ea typeface="黑体" panose="02010609060101010101" pitchFamily="49" charset="-122"/>
              </a:rPr>
              <a:t>进行运算 ，怎么办？</a:t>
            </a:r>
            <a:endParaRPr lang="en-US" altLang="zh-CN" sz="1800">
              <a:latin typeface="Arial" panose="020B0604020202020204" pitchFamily="34" charset="0"/>
              <a:ea typeface="黑体" panose="02010609060101010101" pitchFamily="49" charset="-122"/>
            </a:endParaRPr>
          </a:p>
        </p:txBody>
      </p:sp>
      <p:sp>
        <p:nvSpPr>
          <p:cNvPr id="332812" name="Text Box 12"/>
          <p:cNvSpPr txBox="1">
            <a:spLocks noChangeArrowheads="1"/>
          </p:cNvSpPr>
          <p:nvPr/>
        </p:nvSpPr>
        <p:spPr bwMode="auto">
          <a:xfrm>
            <a:off x="660400" y="6448425"/>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20000"/>
              </a:spcBef>
              <a:buFontTx/>
              <a:buChar char="•"/>
            </a:pPr>
            <a:r>
              <a:rPr lang="zh-CN" altLang="en-US" sz="1800">
                <a:solidFill>
                  <a:schemeClr val="accent2"/>
                </a:solidFill>
                <a:latin typeface="Arial" panose="020B0604020202020204" pitchFamily="34" charset="0"/>
                <a:ea typeface="黑体" panose="02010609060101010101" pitchFamily="49" charset="-122"/>
              </a:rPr>
              <a:t> 增加一个</a:t>
            </a:r>
            <a:r>
              <a:rPr lang="en-US" altLang="zh-CN" sz="1800">
                <a:solidFill>
                  <a:schemeClr val="accent2"/>
                </a:solidFill>
                <a:latin typeface="Arial" panose="020B0604020202020204" pitchFamily="34" charset="0"/>
                <a:ea typeface="黑体" panose="02010609060101010101" pitchFamily="49" charset="-122"/>
              </a:rPr>
              <a:t>ALU</a:t>
            </a:r>
            <a:r>
              <a:rPr lang="zh-CN" altLang="en-US" sz="1800">
                <a:solidFill>
                  <a:schemeClr val="accent2"/>
                </a:solidFill>
                <a:latin typeface="Arial" panose="020B0604020202020204" pitchFamily="34" charset="0"/>
                <a:ea typeface="黑体" panose="02010609060101010101" pitchFamily="49" charset="-122"/>
              </a:rPr>
              <a:t>（包括</a:t>
            </a:r>
            <a:r>
              <a:rPr lang="en-US" altLang="zh-CN" sz="1800">
                <a:solidFill>
                  <a:schemeClr val="accent2"/>
                </a:solidFill>
                <a:latin typeface="Arial" panose="020B0604020202020204" pitchFamily="34" charset="0"/>
                <a:ea typeface="黑体" panose="02010609060101010101" pitchFamily="49" charset="-122"/>
              </a:rPr>
              <a:t>2</a:t>
            </a:r>
            <a:r>
              <a:rPr lang="zh-CN" altLang="en-US" sz="1800">
                <a:solidFill>
                  <a:schemeClr val="accent2"/>
                </a:solidFill>
                <a:latin typeface="Arial" panose="020B0604020202020204" pitchFamily="34" charset="0"/>
                <a:ea typeface="黑体" panose="02010609060101010101" pitchFamily="49" charset="-122"/>
              </a:rPr>
              <a:t>组输入总线和</a:t>
            </a:r>
            <a:r>
              <a:rPr lang="en-US" altLang="zh-CN" sz="1800">
                <a:solidFill>
                  <a:schemeClr val="accent2"/>
                </a:solidFill>
                <a:latin typeface="Arial" panose="020B0604020202020204" pitchFamily="34" charset="0"/>
                <a:ea typeface="黑体" panose="02010609060101010101" pitchFamily="49" charset="-122"/>
              </a:rPr>
              <a:t>1</a:t>
            </a:r>
            <a:r>
              <a:rPr lang="zh-CN" altLang="en-US" sz="1800">
                <a:solidFill>
                  <a:schemeClr val="accent2"/>
                </a:solidFill>
                <a:latin typeface="Arial" panose="020B0604020202020204" pitchFamily="34" charset="0"/>
                <a:ea typeface="黑体" panose="02010609060101010101" pitchFamily="49" charset="-122"/>
              </a:rPr>
              <a:t>组输出总线）</a:t>
            </a:r>
          </a:p>
        </p:txBody>
      </p:sp>
    </p:spTree>
    <p:extLst>
      <p:ext uri="{BB962C8B-B14F-4D97-AF65-F5344CB8AC3E}">
        <p14:creationId xmlns:p14="http://schemas.microsoft.com/office/powerpoint/2010/main" val="332799493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2805"/>
                                        </p:tgtEl>
                                        <p:attrNameLst>
                                          <p:attrName>style.visibility</p:attrName>
                                        </p:attrNameLst>
                                      </p:cBhvr>
                                      <p:to>
                                        <p:strVal val="visible"/>
                                      </p:to>
                                    </p:set>
                                    <p:animEffect transition="in" filter="blinds(horizontal)">
                                      <p:cBhvr>
                                        <p:cTn id="7" dur="500"/>
                                        <p:tgtEl>
                                          <p:spTgt spid="3328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2806"/>
                                        </p:tgtEl>
                                        <p:attrNameLst>
                                          <p:attrName>style.visibility</p:attrName>
                                        </p:attrNameLst>
                                      </p:cBhvr>
                                      <p:to>
                                        <p:strVal val="visible"/>
                                      </p:to>
                                    </p:set>
                                    <p:animEffect transition="in" filter="blinds(horizontal)">
                                      <p:cBhvr>
                                        <p:cTn id="12" dur="500"/>
                                        <p:tgtEl>
                                          <p:spTgt spid="3328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2807"/>
                                        </p:tgtEl>
                                        <p:attrNameLst>
                                          <p:attrName>style.visibility</p:attrName>
                                        </p:attrNameLst>
                                      </p:cBhvr>
                                      <p:to>
                                        <p:strVal val="visible"/>
                                      </p:to>
                                    </p:set>
                                    <p:animEffect transition="in" filter="blinds(horizontal)">
                                      <p:cBhvr>
                                        <p:cTn id="17" dur="500"/>
                                        <p:tgtEl>
                                          <p:spTgt spid="3328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2808"/>
                                        </p:tgtEl>
                                        <p:attrNameLst>
                                          <p:attrName>style.visibility</p:attrName>
                                        </p:attrNameLst>
                                      </p:cBhvr>
                                      <p:to>
                                        <p:strVal val="visible"/>
                                      </p:to>
                                    </p:set>
                                    <p:animEffect transition="in" filter="blinds(horizontal)">
                                      <p:cBhvr>
                                        <p:cTn id="22" dur="500"/>
                                        <p:tgtEl>
                                          <p:spTgt spid="3328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32809"/>
                                        </p:tgtEl>
                                        <p:attrNameLst>
                                          <p:attrName>style.visibility</p:attrName>
                                        </p:attrNameLst>
                                      </p:cBhvr>
                                      <p:to>
                                        <p:strVal val="visible"/>
                                      </p:to>
                                    </p:set>
                                    <p:animEffect transition="in" filter="blinds(horizontal)">
                                      <p:cBhvr>
                                        <p:cTn id="27" dur="500"/>
                                        <p:tgtEl>
                                          <p:spTgt spid="33280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32810"/>
                                        </p:tgtEl>
                                        <p:attrNameLst>
                                          <p:attrName>style.visibility</p:attrName>
                                        </p:attrNameLst>
                                      </p:cBhvr>
                                      <p:to>
                                        <p:strVal val="visible"/>
                                      </p:to>
                                    </p:set>
                                    <p:animEffect transition="in" filter="blinds(horizontal)">
                                      <p:cBhvr>
                                        <p:cTn id="32" dur="500"/>
                                        <p:tgtEl>
                                          <p:spTgt spid="3328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32811"/>
                                        </p:tgtEl>
                                        <p:attrNameLst>
                                          <p:attrName>style.visibility</p:attrName>
                                        </p:attrNameLst>
                                      </p:cBhvr>
                                      <p:to>
                                        <p:strVal val="visible"/>
                                      </p:to>
                                    </p:set>
                                    <p:animEffect transition="in" filter="blinds(horizontal)">
                                      <p:cBhvr>
                                        <p:cTn id="37" dur="500"/>
                                        <p:tgtEl>
                                          <p:spTgt spid="33281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32812"/>
                                        </p:tgtEl>
                                        <p:attrNameLst>
                                          <p:attrName>style.visibility</p:attrName>
                                        </p:attrNameLst>
                                      </p:cBhvr>
                                      <p:to>
                                        <p:strVal val="visible"/>
                                      </p:to>
                                    </p:set>
                                    <p:animEffect transition="in" filter="blinds(horizontal)">
                                      <p:cBhvr>
                                        <p:cTn id="42" dur="500"/>
                                        <p:tgtEl>
                                          <p:spTgt spid="332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6" grpId="0"/>
      <p:bldP spid="332807" grpId="0"/>
      <p:bldP spid="332808" grpId="0"/>
      <p:bldP spid="332809" grpId="0"/>
      <p:bldP spid="332810" grpId="0"/>
      <p:bldP spid="332811" grpId="0"/>
      <p:bldP spid="33281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800100" y="177800"/>
            <a:ext cx="6862763" cy="368300"/>
          </a:xfrm>
        </p:spPr>
        <p:txBody>
          <a:bodyPr/>
          <a:lstStyle/>
          <a:p>
            <a:r>
              <a:rPr lang="en-US" altLang="zh-CN" smtClean="0">
                <a:ea typeface="宋体" panose="02010600030101010101" pitchFamily="2" charset="-122"/>
              </a:rPr>
              <a:t>2</a:t>
            </a:r>
            <a:r>
              <a:rPr lang="zh-CN" altLang="en-US" smtClean="0">
                <a:ea typeface="宋体" panose="02010600030101010101" pitchFamily="2" charset="-122"/>
              </a:rPr>
              <a:t>发射流水线数据通路（蓝色是增加部分）</a:t>
            </a:r>
          </a:p>
        </p:txBody>
      </p:sp>
      <p:pic>
        <p:nvPicPr>
          <p:cNvPr id="158723" name="Picture 7" descr="超标量数据通路"/>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671513"/>
            <a:ext cx="9144000" cy="6186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44753" name="Group 17"/>
          <p:cNvGrpSpPr>
            <a:grpSpLocks/>
          </p:cNvGrpSpPr>
          <p:nvPr/>
        </p:nvGrpSpPr>
        <p:grpSpPr bwMode="auto">
          <a:xfrm>
            <a:off x="0" y="3665538"/>
            <a:ext cx="4254500" cy="3106737"/>
            <a:chOff x="96" y="2288"/>
            <a:chExt cx="2680" cy="1957"/>
          </a:xfrm>
        </p:grpSpPr>
        <p:sp>
          <p:nvSpPr>
            <p:cNvPr id="158732" name="Rectangle 8"/>
            <p:cNvSpPr>
              <a:spLocks noChangeArrowheads="1"/>
            </p:cNvSpPr>
            <p:nvPr/>
          </p:nvSpPr>
          <p:spPr bwMode="auto">
            <a:xfrm>
              <a:off x="96" y="3668"/>
              <a:ext cx="1850"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800">
                  <a:solidFill>
                    <a:srgbClr val="990000"/>
                  </a:solidFill>
                  <a:latin typeface="Arial" panose="020B0604020202020204" pitchFamily="34" charset="0"/>
                  <a:ea typeface="黑体" panose="02010609060101010101" pitchFamily="49" charset="-122"/>
                </a:rPr>
                <a:t>同时需为</a:t>
              </a:r>
              <a:r>
                <a:rPr lang="en-US" altLang="zh-CN" sz="1800">
                  <a:solidFill>
                    <a:srgbClr val="990000"/>
                  </a:solidFill>
                  <a:latin typeface="Arial" panose="020B0604020202020204" pitchFamily="34" charset="0"/>
                  <a:ea typeface="黑体" panose="02010609060101010101" pitchFamily="49" charset="-122"/>
                </a:rPr>
                <a:t>ALU</a:t>
              </a:r>
              <a:r>
                <a:rPr lang="zh-CN" altLang="en-US" sz="1800">
                  <a:solidFill>
                    <a:srgbClr val="990000"/>
                  </a:solidFill>
                  <a:latin typeface="Arial" panose="020B0604020202020204" pitchFamily="34" charset="0"/>
                  <a:ea typeface="黑体" panose="02010609060101010101" pitchFamily="49" charset="-122"/>
                </a:rPr>
                <a:t>和</a:t>
              </a:r>
              <a:r>
                <a:rPr lang="en-US" altLang="zh-CN" sz="1800">
                  <a:solidFill>
                    <a:srgbClr val="990000"/>
                  </a:solidFill>
                  <a:latin typeface="Arial" panose="020B0604020202020204" pitchFamily="34" charset="0"/>
                  <a:ea typeface="黑体" panose="02010609060101010101" pitchFamily="49" charset="-122"/>
                </a:rPr>
                <a:t>lw/sw</a:t>
              </a:r>
              <a:r>
                <a:rPr lang="zh-CN" altLang="en-US" sz="1800">
                  <a:solidFill>
                    <a:srgbClr val="990000"/>
                  </a:solidFill>
                  <a:latin typeface="Arial" panose="020B0604020202020204" pitchFamily="34" charset="0"/>
                  <a:ea typeface="黑体" panose="02010609060101010101" pitchFamily="49" charset="-122"/>
                </a:rPr>
                <a:t>指令读寄存器，同时需为</a:t>
              </a:r>
              <a:r>
                <a:rPr lang="en-US" altLang="zh-CN" sz="1800">
                  <a:solidFill>
                    <a:srgbClr val="990000"/>
                  </a:solidFill>
                  <a:latin typeface="Arial" panose="020B0604020202020204" pitchFamily="34" charset="0"/>
                  <a:ea typeface="黑体" panose="02010609060101010101" pitchFamily="49" charset="-122"/>
                </a:rPr>
                <a:t>ALU</a:t>
              </a:r>
              <a:r>
                <a:rPr lang="zh-CN" altLang="en-US" sz="1800">
                  <a:solidFill>
                    <a:srgbClr val="990000"/>
                  </a:solidFill>
                  <a:latin typeface="Arial" panose="020B0604020202020204" pitchFamily="34" charset="0"/>
                  <a:ea typeface="黑体" panose="02010609060101010101" pitchFamily="49" charset="-122"/>
                </a:rPr>
                <a:t>运算和</a:t>
              </a:r>
              <a:r>
                <a:rPr lang="en-US" altLang="zh-CN" sz="1800">
                  <a:solidFill>
                    <a:srgbClr val="990000"/>
                  </a:solidFill>
                  <a:latin typeface="Arial" panose="020B0604020202020204" pitchFamily="34" charset="0"/>
                  <a:ea typeface="黑体" panose="02010609060101010101" pitchFamily="49" charset="-122"/>
                </a:rPr>
                <a:t>Load</a:t>
              </a:r>
              <a:r>
                <a:rPr lang="zh-CN" altLang="en-US" sz="1800">
                  <a:solidFill>
                    <a:srgbClr val="990000"/>
                  </a:solidFill>
                  <a:latin typeface="Arial" panose="020B0604020202020204" pitchFamily="34" charset="0"/>
                  <a:ea typeface="黑体" panose="02010609060101010101" pitchFamily="49" charset="-122"/>
                </a:rPr>
                <a:t>结果写寄存器</a:t>
              </a:r>
            </a:p>
          </p:txBody>
        </p:sp>
        <p:sp>
          <p:nvSpPr>
            <p:cNvPr id="158733" name="Line 10"/>
            <p:cNvSpPr>
              <a:spLocks noChangeShapeType="1"/>
            </p:cNvSpPr>
            <p:nvPr/>
          </p:nvSpPr>
          <p:spPr bwMode="auto">
            <a:xfrm flipV="1">
              <a:off x="1677" y="2288"/>
              <a:ext cx="1099" cy="1411"/>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4749" name="Group 13"/>
          <p:cNvGrpSpPr>
            <a:grpSpLocks/>
          </p:cNvGrpSpPr>
          <p:nvPr/>
        </p:nvGrpSpPr>
        <p:grpSpPr bwMode="auto">
          <a:xfrm>
            <a:off x="5834063" y="739775"/>
            <a:ext cx="3309937" cy="3006725"/>
            <a:chOff x="3784" y="466"/>
            <a:chExt cx="1976" cy="1894"/>
          </a:xfrm>
        </p:grpSpPr>
        <p:sp>
          <p:nvSpPr>
            <p:cNvPr id="158730" name="Rectangle 9"/>
            <p:cNvSpPr>
              <a:spLocks noChangeArrowheads="1"/>
            </p:cNvSpPr>
            <p:nvPr/>
          </p:nvSpPr>
          <p:spPr bwMode="auto">
            <a:xfrm>
              <a:off x="3784" y="466"/>
              <a:ext cx="1976"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800">
                  <a:solidFill>
                    <a:schemeClr val="accent2"/>
                  </a:solidFill>
                  <a:latin typeface="Arial" panose="020B0604020202020204" pitchFamily="34" charset="0"/>
                  <a:ea typeface="黑体" panose="02010609060101010101" pitchFamily="49" charset="-122"/>
                </a:rPr>
                <a:t>需增加额外加法器或</a:t>
              </a:r>
              <a:r>
                <a:rPr lang="en-US" altLang="zh-CN" sz="1800">
                  <a:solidFill>
                    <a:schemeClr val="accent2"/>
                  </a:solidFill>
                  <a:latin typeface="Arial" panose="020B0604020202020204" pitchFamily="34" charset="0"/>
                  <a:ea typeface="黑体" panose="02010609060101010101" pitchFamily="49" charset="-122"/>
                </a:rPr>
                <a:t>ALU</a:t>
              </a:r>
            </a:p>
            <a:p>
              <a:r>
                <a:rPr lang="en-US" altLang="zh-CN" sz="1800">
                  <a:solidFill>
                    <a:srgbClr val="990000"/>
                  </a:solidFill>
                  <a:latin typeface="Arial" panose="020B0604020202020204" pitchFamily="34" charset="0"/>
                  <a:ea typeface="黑体" panose="02010609060101010101" pitchFamily="49" charset="-122"/>
                </a:rPr>
                <a:t>ALU/</a:t>
              </a:r>
              <a:r>
                <a:rPr lang="zh-CN" altLang="en-US" sz="1800">
                  <a:solidFill>
                    <a:srgbClr val="990000"/>
                  </a:solidFill>
                  <a:latin typeface="Arial" panose="020B0604020202020204" pitchFamily="34" charset="0"/>
                  <a:ea typeface="黑体" panose="02010609060101010101" pitchFamily="49" charset="-122"/>
                </a:rPr>
                <a:t>分支指令在</a:t>
              </a:r>
              <a:r>
                <a:rPr lang="en-US" altLang="zh-CN" sz="1800">
                  <a:solidFill>
                    <a:srgbClr val="990000"/>
                  </a:solidFill>
                  <a:latin typeface="Arial" panose="020B0604020202020204" pitchFamily="34" charset="0"/>
                  <a:ea typeface="黑体" panose="02010609060101010101" pitchFamily="49" charset="-122"/>
                </a:rPr>
                <a:t>ALU</a:t>
              </a:r>
              <a:r>
                <a:rPr lang="zh-CN" altLang="en-US" sz="1800">
                  <a:solidFill>
                    <a:srgbClr val="990000"/>
                  </a:solidFill>
                  <a:latin typeface="Arial" panose="020B0604020202020204" pitchFamily="34" charset="0"/>
                  <a:ea typeface="黑体" panose="02010609060101010101" pitchFamily="49" charset="-122"/>
                </a:rPr>
                <a:t>运算时，</a:t>
              </a:r>
            </a:p>
            <a:p>
              <a:r>
                <a:rPr lang="en-US" altLang="zh-CN" sz="1800">
                  <a:solidFill>
                    <a:srgbClr val="990000"/>
                  </a:solidFill>
                  <a:latin typeface="Arial" panose="020B0604020202020204" pitchFamily="34" charset="0"/>
                  <a:ea typeface="黑体" panose="02010609060101010101" pitchFamily="49" charset="-122"/>
                </a:rPr>
                <a:t>Load/Store</a:t>
              </a:r>
              <a:r>
                <a:rPr lang="zh-CN" altLang="en-US" sz="1800">
                  <a:solidFill>
                    <a:srgbClr val="990000"/>
                  </a:solidFill>
                  <a:latin typeface="Arial" panose="020B0604020202020204" pitchFamily="34" charset="0"/>
                  <a:ea typeface="黑体" panose="02010609060101010101" pitchFamily="49" charset="-122"/>
                </a:rPr>
                <a:t>指令要计算地址</a:t>
              </a:r>
            </a:p>
          </p:txBody>
        </p:sp>
        <p:sp>
          <p:nvSpPr>
            <p:cNvPr id="158731" name="Line 12"/>
            <p:cNvSpPr>
              <a:spLocks noChangeShapeType="1"/>
            </p:cNvSpPr>
            <p:nvPr/>
          </p:nvSpPr>
          <p:spPr bwMode="auto">
            <a:xfrm flipH="1">
              <a:off x="4376" y="952"/>
              <a:ext cx="616" cy="1408"/>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4752" name="Group 16"/>
          <p:cNvGrpSpPr>
            <a:grpSpLocks/>
          </p:cNvGrpSpPr>
          <p:nvPr/>
        </p:nvGrpSpPr>
        <p:grpSpPr bwMode="auto">
          <a:xfrm>
            <a:off x="28575" y="3442762"/>
            <a:ext cx="2561187" cy="2275412"/>
            <a:chOff x="56" y="2215"/>
            <a:chExt cx="1576" cy="1442"/>
          </a:xfrm>
        </p:grpSpPr>
        <p:sp>
          <p:nvSpPr>
            <p:cNvPr id="158728" name="Rectangle 14"/>
            <p:cNvSpPr>
              <a:spLocks noChangeArrowheads="1"/>
            </p:cNvSpPr>
            <p:nvPr/>
          </p:nvSpPr>
          <p:spPr bwMode="auto">
            <a:xfrm>
              <a:off x="56" y="2554"/>
              <a:ext cx="1576" cy="1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800">
                  <a:solidFill>
                    <a:schemeClr val="accent2"/>
                  </a:solidFill>
                  <a:latin typeface="Arial" panose="020B0604020202020204" pitchFamily="34" charset="0"/>
                  <a:ea typeface="黑体" panose="02010609060101010101" pitchFamily="49" charset="-122"/>
                </a:rPr>
                <a:t>指令成对放在</a:t>
              </a:r>
              <a:r>
                <a:rPr lang="en-US" altLang="zh-CN" sz="1800">
                  <a:solidFill>
                    <a:schemeClr val="accent2"/>
                  </a:solidFill>
                  <a:latin typeface="Arial" panose="020B0604020202020204" pitchFamily="34" charset="0"/>
                  <a:ea typeface="黑体" panose="02010609060101010101" pitchFamily="49" charset="-122"/>
                </a:rPr>
                <a:t>64</a:t>
              </a:r>
              <a:r>
                <a:rPr lang="zh-CN" altLang="en-US" sz="1800">
                  <a:solidFill>
                    <a:schemeClr val="accent2"/>
                  </a:solidFill>
                  <a:latin typeface="Arial" panose="020B0604020202020204" pitchFamily="34" charset="0"/>
                  <a:ea typeface="黑体" panose="02010609060101010101" pitchFamily="49" charset="-122"/>
                </a:rPr>
                <a:t>位对齐内存区域，前面是</a:t>
              </a:r>
              <a:r>
                <a:rPr lang="en-US" altLang="zh-CN" sz="1800">
                  <a:solidFill>
                    <a:schemeClr val="accent2"/>
                  </a:solidFill>
                  <a:latin typeface="Arial" panose="020B0604020202020204" pitchFamily="34" charset="0"/>
                  <a:ea typeface="黑体" panose="02010609060101010101" pitchFamily="49" charset="-122"/>
                </a:rPr>
                <a:t>ALU/</a:t>
              </a:r>
              <a:r>
                <a:rPr lang="zh-CN" altLang="en-US" sz="1800">
                  <a:solidFill>
                    <a:schemeClr val="accent2"/>
                  </a:solidFill>
                  <a:latin typeface="Arial" panose="020B0604020202020204" pitchFamily="34" charset="0"/>
                  <a:ea typeface="黑体" panose="02010609060101010101" pitchFamily="49" charset="-122"/>
                </a:rPr>
                <a:t>分支指令。若不能成对，则用</a:t>
              </a:r>
              <a:r>
                <a:rPr lang="en-US" altLang="zh-CN" sz="1800">
                  <a:solidFill>
                    <a:schemeClr val="accent2"/>
                  </a:solidFill>
                  <a:latin typeface="Arial" panose="020B0604020202020204" pitchFamily="34" charset="0"/>
                  <a:ea typeface="黑体" panose="02010609060101010101" pitchFamily="49" charset="-122"/>
                </a:rPr>
                <a:t>nop</a:t>
              </a:r>
              <a:r>
                <a:rPr lang="zh-CN" altLang="en-US" sz="1800">
                  <a:solidFill>
                    <a:schemeClr val="accent2"/>
                  </a:solidFill>
                  <a:latin typeface="Arial" panose="020B0604020202020204" pitchFamily="34" charset="0"/>
                  <a:ea typeface="黑体" panose="02010609060101010101" pitchFamily="49" charset="-122"/>
                </a:rPr>
                <a:t>代替缺失指令，每次取两条指令，同时对两条指令译码</a:t>
              </a:r>
            </a:p>
          </p:txBody>
        </p:sp>
        <p:sp>
          <p:nvSpPr>
            <p:cNvPr id="158729" name="Line 15"/>
            <p:cNvSpPr>
              <a:spLocks noChangeShapeType="1"/>
            </p:cNvSpPr>
            <p:nvPr/>
          </p:nvSpPr>
          <p:spPr bwMode="auto">
            <a:xfrm flipV="1">
              <a:off x="684" y="2215"/>
              <a:ext cx="320" cy="384"/>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44754" name="Text Box 18"/>
          <p:cNvSpPr txBox="1">
            <a:spLocks noChangeArrowheads="1"/>
          </p:cNvSpPr>
          <p:nvPr/>
        </p:nvSpPr>
        <p:spPr bwMode="auto">
          <a:xfrm>
            <a:off x="3703638" y="5689600"/>
            <a:ext cx="4789487" cy="69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20000"/>
              </a:spcBef>
            </a:pPr>
            <a:r>
              <a:rPr lang="zh-CN" altLang="en-US" sz="1800">
                <a:solidFill>
                  <a:schemeClr val="accent1"/>
                </a:solidFill>
                <a:latin typeface="Arial" panose="020B0604020202020204" pitchFamily="34" charset="0"/>
                <a:ea typeface="黑体" panose="02010609060101010101" pitchFamily="49" charset="-122"/>
              </a:rPr>
              <a:t>控制器和控制信号会要求数据通路怎样改呢？</a:t>
            </a:r>
          </a:p>
          <a:p>
            <a:pPr>
              <a:spcBef>
                <a:spcPct val="20000"/>
              </a:spcBef>
            </a:pPr>
            <a:r>
              <a:rPr lang="zh-CN" altLang="en-US" sz="1800">
                <a:latin typeface="Arial" panose="020B0604020202020204" pitchFamily="34" charset="0"/>
                <a:ea typeface="黑体" panose="02010609060101010101" pitchFamily="49" charset="-122"/>
              </a:rPr>
              <a:t>流水段寄存器要增宽，控制信号分别传送。</a:t>
            </a:r>
          </a:p>
        </p:txBody>
      </p:sp>
    </p:spTree>
    <p:extLst>
      <p:ext uri="{BB962C8B-B14F-4D97-AF65-F5344CB8AC3E}">
        <p14:creationId xmlns:p14="http://schemas.microsoft.com/office/powerpoint/2010/main" val="292931749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4752"/>
                                        </p:tgtEl>
                                        <p:attrNameLst>
                                          <p:attrName>style.visibility</p:attrName>
                                        </p:attrNameLst>
                                      </p:cBhvr>
                                      <p:to>
                                        <p:strVal val="visible"/>
                                      </p:to>
                                    </p:set>
                                    <p:animEffect transition="in" filter="blinds(horizontal)">
                                      <p:cBhvr>
                                        <p:cTn id="7" dur="1000"/>
                                        <p:tgtEl>
                                          <p:spTgt spid="2447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4753"/>
                                        </p:tgtEl>
                                        <p:attrNameLst>
                                          <p:attrName>style.visibility</p:attrName>
                                        </p:attrNameLst>
                                      </p:cBhvr>
                                      <p:to>
                                        <p:strVal val="visible"/>
                                      </p:to>
                                    </p:set>
                                    <p:animEffect transition="in" filter="blinds(horizontal)">
                                      <p:cBhvr>
                                        <p:cTn id="12" dur="500"/>
                                        <p:tgtEl>
                                          <p:spTgt spid="2447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4749"/>
                                        </p:tgtEl>
                                        <p:attrNameLst>
                                          <p:attrName>style.visibility</p:attrName>
                                        </p:attrNameLst>
                                      </p:cBhvr>
                                      <p:to>
                                        <p:strVal val="visible"/>
                                      </p:to>
                                    </p:set>
                                    <p:animEffect transition="in" filter="blinds(horizontal)">
                                      <p:cBhvr>
                                        <p:cTn id="17" dur="1000"/>
                                        <p:tgtEl>
                                          <p:spTgt spid="2447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44754">
                                            <p:txEl>
                                              <p:pRg st="0" end="0"/>
                                            </p:txEl>
                                          </p:spTgt>
                                        </p:tgtEl>
                                        <p:attrNameLst>
                                          <p:attrName>style.visibility</p:attrName>
                                        </p:attrNameLst>
                                      </p:cBhvr>
                                      <p:to>
                                        <p:strVal val="visible"/>
                                      </p:to>
                                    </p:set>
                                    <p:animEffect transition="in" filter="blinds(horizontal)">
                                      <p:cBhvr>
                                        <p:cTn id="22" dur="500"/>
                                        <p:tgtEl>
                                          <p:spTgt spid="244754">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44754">
                                            <p:txEl>
                                              <p:pRg st="1" end="1"/>
                                            </p:txEl>
                                          </p:spTgt>
                                        </p:tgtEl>
                                        <p:attrNameLst>
                                          <p:attrName>style.visibility</p:attrName>
                                        </p:attrNameLst>
                                      </p:cBhvr>
                                      <p:to>
                                        <p:strVal val="visible"/>
                                      </p:to>
                                    </p:set>
                                    <p:animEffect transition="in" filter="blinds(horizontal)">
                                      <p:cBhvr>
                                        <p:cTn id="27" dur="500"/>
                                        <p:tgtEl>
                                          <p:spTgt spid="24475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ltLang="zh-CN" smtClean="0">
                <a:ea typeface="宋体" panose="02010600030101010101" pitchFamily="2" charset="-122"/>
              </a:rPr>
              <a:t>2</a:t>
            </a:r>
            <a:r>
              <a:rPr lang="zh-CN" altLang="en-US" smtClean="0">
                <a:ea typeface="宋体" panose="02010600030101010101" pitchFamily="2" charset="-122"/>
              </a:rPr>
              <a:t>发射流水线的特点</a:t>
            </a:r>
          </a:p>
        </p:txBody>
      </p:sp>
      <p:sp>
        <p:nvSpPr>
          <p:cNvPr id="299011" name="Rectangle 3"/>
          <p:cNvSpPr>
            <a:spLocks noGrp="1" noChangeArrowheads="1"/>
          </p:cNvSpPr>
          <p:nvPr>
            <p:ph type="body" idx="1"/>
          </p:nvPr>
        </p:nvSpPr>
        <p:spPr>
          <a:xfrm>
            <a:off x="500063" y="703263"/>
            <a:ext cx="8318500" cy="4852610"/>
          </a:xfrm>
        </p:spPr>
        <p:txBody>
          <a:bodyPr/>
          <a:lstStyle/>
          <a:p>
            <a:pPr>
              <a:lnSpc>
                <a:spcPct val="120000"/>
              </a:lnSpc>
              <a:spcBef>
                <a:spcPct val="0"/>
              </a:spcBef>
            </a:pPr>
            <a:r>
              <a:rPr lang="zh-CN" altLang="en-US" sz="2000" dirty="0" smtClean="0">
                <a:ea typeface="黑体" panose="02010609060101010101" pitchFamily="49" charset="-122"/>
              </a:rPr>
              <a:t>优点：潜在性能将提高大约</a:t>
            </a:r>
            <a:r>
              <a:rPr lang="en-US" altLang="zh-CN" sz="2000" dirty="0" smtClean="0">
                <a:ea typeface="黑体" panose="02010609060101010101" pitchFamily="49" charset="-122"/>
              </a:rPr>
              <a:t>2</a:t>
            </a:r>
            <a:r>
              <a:rPr lang="zh-CN" altLang="en-US" sz="2000" dirty="0" smtClean="0">
                <a:ea typeface="黑体" panose="02010609060101010101" pitchFamily="49" charset="-122"/>
              </a:rPr>
              <a:t>倍 </a:t>
            </a:r>
            <a:r>
              <a:rPr lang="zh-CN" altLang="en-US" sz="2000" dirty="0" smtClean="0">
                <a:solidFill>
                  <a:srgbClr val="CC0000"/>
                </a:solidFill>
                <a:ea typeface="黑体" panose="02010609060101010101" pitchFamily="49" charset="-122"/>
              </a:rPr>
              <a:t>（实际上达不到！为什么？ ）</a:t>
            </a:r>
          </a:p>
          <a:p>
            <a:pPr>
              <a:lnSpc>
                <a:spcPct val="120000"/>
              </a:lnSpc>
              <a:spcBef>
                <a:spcPct val="0"/>
              </a:spcBef>
            </a:pPr>
            <a:r>
              <a:rPr lang="zh-CN" altLang="en-US" sz="2000" dirty="0" smtClean="0">
                <a:ea typeface="黑体" panose="02010609060101010101" pitchFamily="49" charset="-122"/>
              </a:rPr>
              <a:t>缺点：</a:t>
            </a:r>
          </a:p>
          <a:p>
            <a:pPr lvl="1">
              <a:lnSpc>
                <a:spcPct val="120000"/>
              </a:lnSpc>
              <a:spcBef>
                <a:spcPct val="0"/>
              </a:spcBef>
            </a:pPr>
            <a:r>
              <a:rPr lang="zh-CN" altLang="en-US" sz="2000" dirty="0" smtClean="0">
                <a:ea typeface="黑体" panose="02010609060101010101" pitchFamily="49" charset="-122"/>
              </a:rPr>
              <a:t>为消除结构冒险，需增加额外部件。</a:t>
            </a:r>
          </a:p>
          <a:p>
            <a:pPr lvl="1">
              <a:lnSpc>
                <a:spcPct val="120000"/>
              </a:lnSpc>
              <a:spcBef>
                <a:spcPct val="0"/>
              </a:spcBef>
            </a:pPr>
            <a:r>
              <a:rPr lang="zh-CN" altLang="en-US" sz="2000" dirty="0" smtClean="0">
                <a:ea typeface="黑体" panose="02010609060101010101" pitchFamily="49" charset="-122"/>
              </a:rPr>
              <a:t>增加了潜在的由于数据冒险和控制冒险导致的性能损失</a:t>
            </a:r>
          </a:p>
          <a:p>
            <a:pPr lvl="2">
              <a:lnSpc>
                <a:spcPct val="120000"/>
              </a:lnSpc>
              <a:spcBef>
                <a:spcPct val="0"/>
              </a:spcBef>
            </a:pPr>
            <a:r>
              <a:rPr lang="zh-CN" altLang="en-US" sz="2000" dirty="0" smtClean="0">
                <a:ea typeface="黑体" panose="02010609060101010101" pitchFamily="49" charset="-122"/>
              </a:rPr>
              <a:t>例</a:t>
            </a:r>
            <a:r>
              <a:rPr lang="en-US" altLang="zh-CN" sz="2000" dirty="0" smtClean="0">
                <a:ea typeface="黑体" panose="02010609060101010101" pitchFamily="49" charset="-122"/>
              </a:rPr>
              <a:t>1</a:t>
            </a:r>
            <a:r>
              <a:rPr lang="zh-CN" altLang="en-US" sz="2000" dirty="0" smtClean="0">
                <a:ea typeface="黑体" panose="02010609060101010101" pitchFamily="49" charset="-122"/>
              </a:rPr>
              <a:t>：对于</a:t>
            </a:r>
            <a:r>
              <a:rPr lang="en-US" altLang="zh-CN" sz="2000" dirty="0" smtClean="0">
                <a:ea typeface="黑体" panose="02010609060101010101" pitchFamily="49" charset="-122"/>
              </a:rPr>
              <a:t>Load-use</a:t>
            </a:r>
            <a:r>
              <a:rPr lang="zh-CN" altLang="en-US" sz="2000" dirty="0" smtClean="0">
                <a:ea typeface="黑体" panose="02010609060101010101" pitchFamily="49" charset="-122"/>
              </a:rPr>
              <a:t>数据冒险</a:t>
            </a:r>
          </a:p>
          <a:p>
            <a:pPr lvl="3">
              <a:lnSpc>
                <a:spcPct val="120000"/>
              </a:lnSpc>
              <a:spcBef>
                <a:spcPct val="0"/>
              </a:spcBef>
            </a:pPr>
            <a:r>
              <a:rPr lang="zh-CN" altLang="en-US" b="1" dirty="0" smtClean="0">
                <a:solidFill>
                  <a:schemeClr val="accent2"/>
                </a:solidFill>
                <a:latin typeface="Arial" panose="020B0604020202020204" pitchFamily="34" charset="0"/>
                <a:ea typeface="黑体" panose="02010609060101010101" pitchFamily="49" charset="-122"/>
                <a:cs typeface="Arial" panose="020B0604020202020204" pitchFamily="34" charset="0"/>
              </a:rPr>
              <a:t>单发射流水线：</a:t>
            </a:r>
            <a:r>
              <a:rPr lang="zh-CN" altLang="en-US" b="1" dirty="0" smtClean="0">
                <a:solidFill>
                  <a:srgbClr val="008000"/>
                </a:solidFill>
                <a:latin typeface="Arial" panose="020B0604020202020204" pitchFamily="34" charset="0"/>
                <a:ea typeface="黑体" panose="02010609060101010101" pitchFamily="49" charset="-122"/>
                <a:cs typeface="Arial" panose="020B0604020202020204" pitchFamily="34" charset="0"/>
              </a:rPr>
              <a:t>只有一条指令延迟</a:t>
            </a:r>
          </a:p>
          <a:p>
            <a:pPr lvl="3">
              <a:lnSpc>
                <a:spcPct val="120000"/>
              </a:lnSpc>
              <a:spcBef>
                <a:spcPct val="0"/>
              </a:spcBef>
            </a:pPr>
            <a:r>
              <a:rPr lang="en-US" altLang="zh-CN" b="1" dirty="0" smtClean="0">
                <a:solidFill>
                  <a:schemeClr val="accent2"/>
                </a:solidFill>
                <a:latin typeface="Arial" panose="020B0604020202020204" pitchFamily="34" charset="0"/>
                <a:ea typeface="黑体" panose="02010609060101010101" pitchFamily="49" charset="-122"/>
                <a:cs typeface="Arial" panose="020B0604020202020204" pitchFamily="34" charset="0"/>
              </a:rPr>
              <a:t>2</a:t>
            </a:r>
            <a:r>
              <a:rPr lang="zh-CN" altLang="en-US" b="1" dirty="0" smtClean="0">
                <a:solidFill>
                  <a:schemeClr val="accent2"/>
                </a:solidFill>
                <a:latin typeface="Arial" panose="020B0604020202020204" pitchFamily="34" charset="0"/>
                <a:ea typeface="黑体" panose="02010609060101010101" pitchFamily="49" charset="-122"/>
                <a:cs typeface="Arial" panose="020B0604020202020204" pitchFamily="34" charset="0"/>
              </a:rPr>
              <a:t>发射流水线：</a:t>
            </a:r>
            <a:r>
              <a:rPr lang="zh-CN" altLang="en-US" b="1" dirty="0" smtClean="0">
                <a:solidFill>
                  <a:srgbClr val="008000"/>
                </a:solidFill>
                <a:latin typeface="Arial" panose="020B0604020202020204" pitchFamily="34" charset="0"/>
                <a:ea typeface="黑体" panose="02010609060101010101" pitchFamily="49" charset="-122"/>
                <a:cs typeface="Arial" panose="020B0604020202020204" pitchFamily="34" charset="0"/>
              </a:rPr>
              <a:t>有一个周期（即</a:t>
            </a:r>
            <a:r>
              <a:rPr lang="en-US" altLang="zh-CN" b="1" dirty="0" smtClean="0">
                <a:solidFill>
                  <a:srgbClr val="008000"/>
                </a:solidFill>
                <a:latin typeface="Arial" panose="020B0604020202020204" pitchFamily="34" charset="0"/>
                <a:ea typeface="黑体" panose="02010609060101010101" pitchFamily="49" charset="-122"/>
                <a:cs typeface="Arial" panose="020B0604020202020204" pitchFamily="34" charset="0"/>
              </a:rPr>
              <a:t>2</a:t>
            </a:r>
            <a:r>
              <a:rPr lang="zh-CN" altLang="en-US" b="1" dirty="0" smtClean="0">
                <a:solidFill>
                  <a:srgbClr val="008000"/>
                </a:solidFill>
                <a:latin typeface="Arial" panose="020B0604020202020204" pitchFamily="34" charset="0"/>
                <a:ea typeface="黑体" panose="02010609060101010101" pitchFamily="49" charset="-122"/>
                <a:cs typeface="Arial" panose="020B0604020202020204" pitchFamily="34" charset="0"/>
              </a:rPr>
              <a:t>条指令）延迟</a:t>
            </a:r>
          </a:p>
          <a:p>
            <a:pPr lvl="2">
              <a:lnSpc>
                <a:spcPct val="120000"/>
              </a:lnSpc>
              <a:spcBef>
                <a:spcPct val="0"/>
              </a:spcBef>
            </a:pPr>
            <a:r>
              <a:rPr lang="zh-CN" altLang="en-US" sz="2000" dirty="0" smtClean="0">
                <a:ea typeface="黑体" panose="02010609060101010101" pitchFamily="49" charset="-122"/>
              </a:rPr>
              <a:t>例</a:t>
            </a:r>
            <a:r>
              <a:rPr lang="en-US" altLang="zh-CN" sz="2000" dirty="0" smtClean="0">
                <a:ea typeface="黑体" panose="02010609060101010101" pitchFamily="49" charset="-122"/>
              </a:rPr>
              <a:t>2</a:t>
            </a:r>
            <a:r>
              <a:rPr lang="zh-CN" altLang="en-US" sz="2000" dirty="0" smtClean="0">
                <a:ea typeface="黑体" panose="02010609060101010101" pitchFamily="49" charset="-122"/>
              </a:rPr>
              <a:t>：对于</a:t>
            </a:r>
            <a:r>
              <a:rPr lang="en-US" altLang="zh-CN" sz="2000" dirty="0" smtClean="0">
                <a:ea typeface="黑体" panose="02010609060101010101" pitchFamily="49" charset="-122"/>
              </a:rPr>
              <a:t>ALU-Load/Store</a:t>
            </a:r>
            <a:r>
              <a:rPr lang="zh-CN" altLang="en-US" sz="2000" dirty="0" smtClean="0">
                <a:ea typeface="黑体" panose="02010609060101010101" pitchFamily="49" charset="-122"/>
              </a:rPr>
              <a:t>数据冒险</a:t>
            </a:r>
          </a:p>
          <a:p>
            <a:pPr lvl="3">
              <a:lnSpc>
                <a:spcPct val="120000"/>
              </a:lnSpc>
              <a:spcBef>
                <a:spcPct val="0"/>
              </a:spcBef>
            </a:pPr>
            <a:r>
              <a:rPr lang="zh-CN" altLang="en-US" b="1" dirty="0" smtClean="0">
                <a:solidFill>
                  <a:schemeClr val="accent2"/>
                </a:solidFill>
                <a:latin typeface="Arial" panose="020B0604020202020204" pitchFamily="34" charset="0"/>
                <a:ea typeface="黑体" panose="02010609060101010101" pitchFamily="49" charset="-122"/>
              </a:rPr>
              <a:t>单发射流水线：</a:t>
            </a:r>
            <a:r>
              <a:rPr lang="zh-CN" altLang="en-US" b="1" dirty="0" smtClean="0">
                <a:solidFill>
                  <a:srgbClr val="008000"/>
                </a:solidFill>
                <a:latin typeface="Arial" panose="020B0604020202020204" pitchFamily="34" charset="0"/>
                <a:ea typeface="黑体" panose="02010609060101010101" pitchFamily="49" charset="-122"/>
              </a:rPr>
              <a:t>可用“转发”技术使</a:t>
            </a:r>
            <a:r>
              <a:rPr lang="en-US" altLang="zh-CN" b="1" dirty="0" smtClean="0">
                <a:solidFill>
                  <a:srgbClr val="008000"/>
                </a:solidFill>
                <a:latin typeface="Arial" panose="020B0604020202020204" pitchFamily="34" charset="0"/>
                <a:ea typeface="黑体" panose="02010609060101010101" pitchFamily="49" charset="-122"/>
              </a:rPr>
              <a:t>ALU</a:t>
            </a:r>
            <a:r>
              <a:rPr lang="zh-CN" altLang="en-US" b="1" dirty="0" smtClean="0">
                <a:solidFill>
                  <a:srgbClr val="008000"/>
                </a:solidFill>
                <a:latin typeface="Arial" panose="020B0604020202020204" pitchFamily="34" charset="0"/>
                <a:ea typeface="黑体" panose="02010609060101010101" pitchFamily="49" charset="-122"/>
              </a:rPr>
              <a:t>结果直接转发到</a:t>
            </a:r>
            <a:r>
              <a:rPr lang="en-US" altLang="zh-CN" b="1" dirty="0" smtClean="0">
                <a:solidFill>
                  <a:srgbClr val="008000"/>
                </a:solidFill>
                <a:latin typeface="Arial" panose="020B0604020202020204" pitchFamily="34" charset="0"/>
                <a:ea typeface="黑体" panose="02010609060101010101" pitchFamily="49" charset="-122"/>
              </a:rPr>
              <a:t>Load/Store</a:t>
            </a:r>
            <a:r>
              <a:rPr lang="zh-CN" altLang="en-US" b="1" dirty="0" smtClean="0">
                <a:solidFill>
                  <a:srgbClr val="008000"/>
                </a:solidFill>
                <a:latin typeface="Arial" panose="020B0604020202020204" pitchFamily="34" charset="0"/>
                <a:ea typeface="黑体" panose="02010609060101010101" pitchFamily="49" charset="-122"/>
              </a:rPr>
              <a:t>指令的</a:t>
            </a:r>
            <a:r>
              <a:rPr lang="en-US" altLang="zh-CN" b="1" dirty="0" smtClean="0">
                <a:solidFill>
                  <a:srgbClr val="008000"/>
                </a:solidFill>
                <a:latin typeface="Arial" panose="020B0604020202020204" pitchFamily="34" charset="0"/>
                <a:ea typeface="黑体" panose="02010609060101010101" pitchFamily="49" charset="-122"/>
              </a:rPr>
              <a:t>EXE</a:t>
            </a:r>
            <a:r>
              <a:rPr lang="zh-CN" altLang="en-US" b="1" dirty="0" smtClean="0">
                <a:solidFill>
                  <a:srgbClr val="008000"/>
                </a:solidFill>
                <a:latin typeface="Arial" panose="020B0604020202020204" pitchFamily="34" charset="0"/>
                <a:ea typeface="黑体" panose="02010609060101010101" pitchFamily="49" charset="-122"/>
              </a:rPr>
              <a:t>阶段</a:t>
            </a:r>
          </a:p>
          <a:p>
            <a:pPr lvl="3">
              <a:lnSpc>
                <a:spcPct val="120000"/>
              </a:lnSpc>
              <a:spcBef>
                <a:spcPct val="0"/>
              </a:spcBef>
            </a:pPr>
            <a:r>
              <a:rPr lang="en-US" altLang="zh-CN" b="1" dirty="0" smtClean="0">
                <a:solidFill>
                  <a:schemeClr val="accent2"/>
                </a:solidFill>
                <a:latin typeface="Arial" panose="020B0604020202020204" pitchFamily="34" charset="0"/>
                <a:ea typeface="黑体" panose="02010609060101010101" pitchFamily="49" charset="-122"/>
              </a:rPr>
              <a:t>2</a:t>
            </a:r>
            <a:r>
              <a:rPr lang="zh-CN" altLang="en-US" b="1" dirty="0" smtClean="0">
                <a:solidFill>
                  <a:schemeClr val="accent2"/>
                </a:solidFill>
                <a:latin typeface="Arial" panose="020B0604020202020204" pitchFamily="34" charset="0"/>
                <a:ea typeface="黑体" panose="02010609060101010101" pitchFamily="49" charset="-122"/>
              </a:rPr>
              <a:t>发射流水线：</a:t>
            </a:r>
            <a:r>
              <a:rPr lang="zh-CN" altLang="en-US" b="1" dirty="0" smtClean="0">
                <a:solidFill>
                  <a:srgbClr val="008000"/>
                </a:solidFill>
                <a:latin typeface="Arial" panose="020B0604020202020204" pitchFamily="34" charset="0"/>
                <a:ea typeface="黑体" panose="02010609060101010101" pitchFamily="49" charset="-122"/>
              </a:rPr>
              <a:t>两条指令同时进行，</a:t>
            </a:r>
            <a:r>
              <a:rPr lang="en-US" altLang="zh-CN" b="1" dirty="0" smtClean="0">
                <a:solidFill>
                  <a:srgbClr val="008000"/>
                </a:solidFill>
                <a:latin typeface="Arial" panose="020B0604020202020204" pitchFamily="34" charset="0"/>
                <a:ea typeface="黑体" panose="02010609060101010101" pitchFamily="49" charset="-122"/>
              </a:rPr>
              <a:t>ALU</a:t>
            </a:r>
            <a:r>
              <a:rPr lang="zh-CN" altLang="en-US" b="1" dirty="0" smtClean="0">
                <a:solidFill>
                  <a:srgbClr val="008000"/>
                </a:solidFill>
                <a:latin typeface="Arial" panose="020B0604020202020204" pitchFamily="34" charset="0"/>
                <a:ea typeface="黑体" panose="02010609060101010101" pitchFamily="49" charset="-122"/>
              </a:rPr>
              <a:t>的结果不能直接转发，因而不能提供给与其配对的</a:t>
            </a:r>
            <a:r>
              <a:rPr lang="en-US" altLang="zh-CN" b="1" dirty="0" smtClean="0">
                <a:solidFill>
                  <a:srgbClr val="008000"/>
                </a:solidFill>
                <a:latin typeface="Arial" panose="020B0604020202020204" pitchFamily="34" charset="0"/>
                <a:ea typeface="黑体" panose="02010609060101010101" pitchFamily="49" charset="-122"/>
              </a:rPr>
              <a:t>Load/Store</a:t>
            </a:r>
            <a:r>
              <a:rPr lang="zh-CN" altLang="en-US" b="1" dirty="0" smtClean="0">
                <a:solidFill>
                  <a:srgbClr val="008000"/>
                </a:solidFill>
                <a:latin typeface="Arial" panose="020B0604020202020204" pitchFamily="34" charset="0"/>
                <a:ea typeface="黑体" panose="02010609060101010101" pitchFamily="49" charset="-122"/>
              </a:rPr>
              <a:t>指令使用，只能延迟一个周期。</a:t>
            </a:r>
            <a:endParaRPr lang="en-US" altLang="zh-CN" b="1" dirty="0" smtClean="0">
              <a:solidFill>
                <a:srgbClr val="008000"/>
              </a:solidFill>
              <a:latin typeface="Arial" panose="020B0604020202020204" pitchFamily="34" charset="0"/>
              <a:ea typeface="黑体" panose="02010609060101010101" pitchFamily="49" charset="-122"/>
            </a:endParaRPr>
          </a:p>
        </p:txBody>
      </p:sp>
      <p:sp>
        <p:nvSpPr>
          <p:cNvPr id="299012" name="Text Box 4"/>
          <p:cNvSpPr txBox="1">
            <a:spLocks noChangeArrowheads="1"/>
          </p:cNvSpPr>
          <p:nvPr/>
        </p:nvSpPr>
        <p:spPr bwMode="auto">
          <a:xfrm>
            <a:off x="381000" y="5461000"/>
            <a:ext cx="8199438"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nSpc>
                <a:spcPct val="130000"/>
              </a:lnSpc>
              <a:spcBef>
                <a:spcPct val="50000"/>
              </a:spcBef>
            </a:pPr>
            <a:r>
              <a:rPr lang="zh-CN" altLang="en-US" sz="2000">
                <a:solidFill>
                  <a:schemeClr val="accent1"/>
                </a:solidFill>
                <a:ea typeface="黑体" panose="02010609060101010101" pitchFamily="49" charset="-122"/>
              </a:rPr>
              <a:t>为更有效地利用多发射处理器的并行性，必须有更强大的编译器，能够充分消除指令间的依赖关系，使指令序列达到最大的并行性！</a:t>
            </a:r>
          </a:p>
        </p:txBody>
      </p:sp>
    </p:spTree>
    <p:extLst>
      <p:ext uri="{BB962C8B-B14F-4D97-AF65-F5344CB8AC3E}">
        <p14:creationId xmlns:p14="http://schemas.microsoft.com/office/powerpoint/2010/main" val="310197446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99011">
                                            <p:txEl>
                                              <p:pRg st="1" end="1"/>
                                            </p:txEl>
                                          </p:spTgt>
                                        </p:tgtEl>
                                        <p:attrNameLst>
                                          <p:attrName>style.visibility</p:attrName>
                                        </p:attrNameLst>
                                      </p:cBhvr>
                                      <p:to>
                                        <p:strVal val="visible"/>
                                      </p:to>
                                    </p:set>
                                    <p:animEffect transition="in" filter="wipe(down)">
                                      <p:cBhvr>
                                        <p:cTn id="7" dur="500"/>
                                        <p:tgtEl>
                                          <p:spTgt spid="2990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99011">
                                            <p:txEl>
                                              <p:pRg st="2" end="2"/>
                                            </p:txEl>
                                          </p:spTgt>
                                        </p:tgtEl>
                                        <p:attrNameLst>
                                          <p:attrName>style.visibility</p:attrName>
                                        </p:attrNameLst>
                                      </p:cBhvr>
                                      <p:to>
                                        <p:strVal val="visible"/>
                                      </p:to>
                                    </p:set>
                                    <p:animEffect transition="in" filter="wipe(down)">
                                      <p:cBhvr>
                                        <p:cTn id="12" dur="500"/>
                                        <p:tgtEl>
                                          <p:spTgt spid="2990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99011">
                                            <p:txEl>
                                              <p:pRg st="3" end="3"/>
                                            </p:txEl>
                                          </p:spTgt>
                                        </p:tgtEl>
                                        <p:attrNameLst>
                                          <p:attrName>style.visibility</p:attrName>
                                        </p:attrNameLst>
                                      </p:cBhvr>
                                      <p:to>
                                        <p:strVal val="visible"/>
                                      </p:to>
                                    </p:set>
                                    <p:animEffect transition="in" filter="wipe(down)">
                                      <p:cBhvr>
                                        <p:cTn id="17" dur="500"/>
                                        <p:tgtEl>
                                          <p:spTgt spid="2990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99011">
                                            <p:txEl>
                                              <p:pRg st="4" end="4"/>
                                            </p:txEl>
                                          </p:spTgt>
                                        </p:tgtEl>
                                        <p:attrNameLst>
                                          <p:attrName>style.visibility</p:attrName>
                                        </p:attrNameLst>
                                      </p:cBhvr>
                                      <p:to>
                                        <p:strVal val="visible"/>
                                      </p:to>
                                    </p:set>
                                    <p:animEffect transition="in" filter="wipe(down)">
                                      <p:cBhvr>
                                        <p:cTn id="22" dur="500"/>
                                        <p:tgtEl>
                                          <p:spTgt spid="2990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99011">
                                            <p:txEl>
                                              <p:pRg st="5" end="5"/>
                                            </p:txEl>
                                          </p:spTgt>
                                        </p:tgtEl>
                                        <p:attrNameLst>
                                          <p:attrName>style.visibility</p:attrName>
                                        </p:attrNameLst>
                                      </p:cBhvr>
                                      <p:to>
                                        <p:strVal val="visible"/>
                                      </p:to>
                                    </p:set>
                                    <p:animEffect transition="in" filter="blinds(horizontal)">
                                      <p:cBhvr>
                                        <p:cTn id="27" dur="500"/>
                                        <p:tgtEl>
                                          <p:spTgt spid="2990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99011">
                                            <p:txEl>
                                              <p:pRg st="6" end="6"/>
                                            </p:txEl>
                                          </p:spTgt>
                                        </p:tgtEl>
                                        <p:attrNameLst>
                                          <p:attrName>style.visibility</p:attrName>
                                        </p:attrNameLst>
                                      </p:cBhvr>
                                      <p:to>
                                        <p:strVal val="visible"/>
                                      </p:to>
                                    </p:set>
                                    <p:animEffect transition="in" filter="blinds(horizontal)">
                                      <p:cBhvr>
                                        <p:cTn id="32" dur="500"/>
                                        <p:tgtEl>
                                          <p:spTgt spid="2990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99011">
                                            <p:txEl>
                                              <p:pRg st="7" end="7"/>
                                            </p:txEl>
                                          </p:spTgt>
                                        </p:tgtEl>
                                        <p:attrNameLst>
                                          <p:attrName>style.visibility</p:attrName>
                                        </p:attrNameLst>
                                      </p:cBhvr>
                                      <p:to>
                                        <p:strVal val="visible"/>
                                      </p:to>
                                    </p:set>
                                    <p:animEffect transition="in" filter="wipe(down)">
                                      <p:cBhvr>
                                        <p:cTn id="37" dur="500"/>
                                        <p:tgtEl>
                                          <p:spTgt spid="2990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99011">
                                            <p:txEl>
                                              <p:pRg st="8" end="8"/>
                                            </p:txEl>
                                          </p:spTgt>
                                        </p:tgtEl>
                                        <p:attrNameLst>
                                          <p:attrName>style.visibility</p:attrName>
                                        </p:attrNameLst>
                                      </p:cBhvr>
                                      <p:to>
                                        <p:strVal val="visible"/>
                                      </p:to>
                                    </p:set>
                                    <p:animEffect transition="in" filter="blinds(horizontal)">
                                      <p:cBhvr>
                                        <p:cTn id="42" dur="500"/>
                                        <p:tgtEl>
                                          <p:spTgt spid="2990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99011">
                                            <p:txEl>
                                              <p:pRg st="9" end="9"/>
                                            </p:txEl>
                                          </p:spTgt>
                                        </p:tgtEl>
                                        <p:attrNameLst>
                                          <p:attrName>style.visibility</p:attrName>
                                        </p:attrNameLst>
                                      </p:cBhvr>
                                      <p:to>
                                        <p:strVal val="visible"/>
                                      </p:to>
                                    </p:set>
                                    <p:animEffect transition="in" filter="blinds(horizontal)">
                                      <p:cBhvr>
                                        <p:cTn id="47" dur="500"/>
                                        <p:tgtEl>
                                          <p:spTgt spid="29901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99012"/>
                                        </p:tgtEl>
                                        <p:attrNameLst>
                                          <p:attrName>style.visibility</p:attrName>
                                        </p:attrNameLst>
                                      </p:cBhvr>
                                      <p:to>
                                        <p:strVal val="visible"/>
                                      </p:to>
                                    </p:set>
                                    <p:animEffect transition="in" filter="blinds(horizontal)">
                                      <p:cBhvr>
                                        <p:cTn id="52" dur="500"/>
                                        <p:tgtEl>
                                          <p:spTgt spid="299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zh-CN" altLang="en-US" smtClean="0">
                <a:ea typeface="宋体" panose="02010600030101010101" pitchFamily="2" charset="-122"/>
              </a:rPr>
              <a:t>例：</a:t>
            </a:r>
            <a:r>
              <a:rPr lang="en-US" altLang="zh-CN" smtClean="0">
                <a:ea typeface="宋体" panose="02010600030101010101" pitchFamily="2" charset="-122"/>
              </a:rPr>
              <a:t>2</a:t>
            </a:r>
            <a:r>
              <a:rPr lang="zh-CN" altLang="en-US" smtClean="0">
                <a:ea typeface="宋体" panose="02010600030101010101" pitchFamily="2" charset="-122"/>
              </a:rPr>
              <a:t>发射</a:t>
            </a:r>
            <a:r>
              <a:rPr lang="en-US" altLang="zh-CN" smtClean="0">
                <a:ea typeface="宋体" panose="02010600030101010101" pitchFamily="2" charset="-122"/>
              </a:rPr>
              <a:t>MIPS</a:t>
            </a:r>
            <a:r>
              <a:rPr lang="zh-CN" altLang="en-US" smtClean="0">
                <a:ea typeface="宋体" panose="02010600030101010101" pitchFamily="2" charset="-122"/>
              </a:rPr>
              <a:t>指令调度</a:t>
            </a:r>
          </a:p>
        </p:txBody>
      </p:sp>
      <p:sp>
        <p:nvSpPr>
          <p:cNvPr id="246787" name="Rectangle 3"/>
          <p:cNvSpPr>
            <a:spLocks noGrp="1" noChangeArrowheads="1"/>
          </p:cNvSpPr>
          <p:nvPr>
            <p:ph type="body" sz="half" idx="1"/>
          </p:nvPr>
        </p:nvSpPr>
        <p:spPr>
          <a:xfrm>
            <a:off x="166688" y="704850"/>
            <a:ext cx="7329487" cy="3089275"/>
          </a:xfrm>
        </p:spPr>
        <p:txBody>
          <a:bodyPr/>
          <a:lstStyle/>
          <a:p>
            <a:r>
              <a:rPr lang="zh-CN" altLang="en-US" sz="2000" smtClean="0">
                <a:ea typeface="黑体" panose="02010609060101010101" pitchFamily="49" charset="-122"/>
              </a:rPr>
              <a:t>以下是一段循环代码段</a:t>
            </a:r>
          </a:p>
          <a:p>
            <a:pPr lvl="1">
              <a:spcBef>
                <a:spcPct val="35000"/>
              </a:spcBef>
              <a:buFontTx/>
              <a:buNone/>
            </a:pPr>
            <a:r>
              <a:rPr lang="en-US" altLang="zh-CN" sz="1900" smtClean="0">
                <a:ea typeface="宋体" panose="02010600030101010101" pitchFamily="2" charset="-122"/>
              </a:rPr>
              <a:t>Loop:  lw  		</a:t>
            </a:r>
            <a:r>
              <a:rPr lang="en-US" altLang="zh-CN" sz="1900" smtClean="0">
                <a:solidFill>
                  <a:srgbClr val="008000"/>
                </a:solidFill>
                <a:ea typeface="宋体" panose="02010600030101010101" pitchFamily="2" charset="-122"/>
              </a:rPr>
              <a:t>$t0</a:t>
            </a:r>
            <a:r>
              <a:rPr lang="en-US" altLang="zh-CN" sz="1900" smtClean="0">
                <a:ea typeface="宋体" panose="02010600030101010101" pitchFamily="2" charset="-122"/>
              </a:rPr>
              <a:t>,  0($s1)</a:t>
            </a:r>
          </a:p>
          <a:p>
            <a:pPr lvl="1">
              <a:spcBef>
                <a:spcPct val="35000"/>
              </a:spcBef>
              <a:buFontTx/>
              <a:buNone/>
            </a:pPr>
            <a:r>
              <a:rPr lang="en-US" altLang="zh-CN" sz="1900" smtClean="0">
                <a:ea typeface="宋体" panose="02010600030101010101" pitchFamily="2" charset="-122"/>
              </a:rPr>
              <a:t>            addu	</a:t>
            </a:r>
            <a:r>
              <a:rPr lang="en-US" altLang="zh-CN" sz="1900" smtClean="0">
                <a:solidFill>
                  <a:srgbClr val="008000"/>
                </a:solidFill>
                <a:ea typeface="宋体" panose="02010600030101010101" pitchFamily="2" charset="-122"/>
              </a:rPr>
              <a:t>$t0</a:t>
            </a:r>
            <a:r>
              <a:rPr lang="en-US" altLang="zh-CN" sz="1900" smtClean="0">
                <a:ea typeface="宋体" panose="02010600030101010101" pitchFamily="2" charset="-122"/>
              </a:rPr>
              <a:t>, </a:t>
            </a:r>
            <a:r>
              <a:rPr lang="en-US" altLang="zh-CN" sz="1900" smtClean="0">
                <a:solidFill>
                  <a:srgbClr val="008000"/>
                </a:solidFill>
                <a:ea typeface="宋体" panose="02010600030101010101" pitchFamily="2" charset="-122"/>
              </a:rPr>
              <a:t>$t0</a:t>
            </a:r>
            <a:r>
              <a:rPr lang="en-US" altLang="zh-CN" sz="1900" smtClean="0">
                <a:ea typeface="宋体" panose="02010600030101010101" pitchFamily="2" charset="-122"/>
              </a:rPr>
              <a:t>, $s2</a:t>
            </a:r>
          </a:p>
          <a:p>
            <a:pPr lvl="1">
              <a:spcBef>
                <a:spcPct val="35000"/>
              </a:spcBef>
              <a:buFontTx/>
              <a:buNone/>
            </a:pPr>
            <a:r>
              <a:rPr lang="en-US" altLang="zh-CN" sz="1900" smtClean="0">
                <a:ea typeface="宋体" panose="02010600030101010101" pitchFamily="2" charset="-122"/>
              </a:rPr>
              <a:t>            sw		</a:t>
            </a:r>
            <a:r>
              <a:rPr lang="en-US" altLang="zh-CN" sz="1900" smtClean="0">
                <a:solidFill>
                  <a:srgbClr val="008000"/>
                </a:solidFill>
                <a:ea typeface="宋体" panose="02010600030101010101" pitchFamily="2" charset="-122"/>
              </a:rPr>
              <a:t>$t0</a:t>
            </a:r>
            <a:r>
              <a:rPr lang="en-US" altLang="zh-CN" sz="1900" smtClean="0">
                <a:ea typeface="宋体" panose="02010600030101010101" pitchFamily="2" charset="-122"/>
              </a:rPr>
              <a:t>, 0($s1)</a:t>
            </a:r>
          </a:p>
          <a:p>
            <a:pPr lvl="1">
              <a:spcBef>
                <a:spcPct val="35000"/>
              </a:spcBef>
              <a:buFontTx/>
              <a:buNone/>
            </a:pPr>
            <a:r>
              <a:rPr lang="en-US" altLang="zh-CN" sz="1900" smtClean="0">
                <a:ea typeface="宋体" panose="02010600030101010101" pitchFamily="2" charset="-122"/>
              </a:rPr>
              <a:t>            addi		</a:t>
            </a:r>
            <a:r>
              <a:rPr lang="en-US" altLang="zh-CN" sz="1900" smtClean="0">
                <a:solidFill>
                  <a:srgbClr val="CC0000"/>
                </a:solidFill>
                <a:ea typeface="宋体" panose="02010600030101010101" pitchFamily="2" charset="-122"/>
              </a:rPr>
              <a:t>$s1</a:t>
            </a:r>
            <a:r>
              <a:rPr lang="en-US" altLang="zh-CN" sz="1900" smtClean="0">
                <a:ea typeface="宋体" panose="02010600030101010101" pitchFamily="2" charset="-122"/>
              </a:rPr>
              <a:t>, $s1, -4</a:t>
            </a:r>
          </a:p>
          <a:p>
            <a:pPr lvl="1">
              <a:spcBef>
                <a:spcPct val="35000"/>
              </a:spcBef>
              <a:buFontTx/>
              <a:buNone/>
            </a:pPr>
            <a:r>
              <a:rPr lang="en-US" altLang="zh-CN" sz="1900" smtClean="0">
                <a:ea typeface="宋体" panose="02010600030101010101" pitchFamily="2" charset="-122"/>
              </a:rPr>
              <a:t>            bne		</a:t>
            </a:r>
            <a:r>
              <a:rPr lang="en-US" altLang="zh-CN" sz="1900" smtClean="0">
                <a:solidFill>
                  <a:srgbClr val="CC0000"/>
                </a:solidFill>
                <a:ea typeface="宋体" panose="02010600030101010101" pitchFamily="2" charset="-122"/>
              </a:rPr>
              <a:t>$s1</a:t>
            </a:r>
            <a:r>
              <a:rPr lang="en-US" altLang="zh-CN" sz="1900" smtClean="0">
                <a:ea typeface="宋体" panose="02010600030101010101" pitchFamily="2" charset="-122"/>
              </a:rPr>
              <a:t>, $zero, Loop</a:t>
            </a:r>
          </a:p>
          <a:p>
            <a:pPr>
              <a:spcBef>
                <a:spcPct val="15000"/>
              </a:spcBef>
              <a:buFont typeface="Times New Roman" panose="02020603050405020304" pitchFamily="18" charset="0"/>
              <a:buNone/>
            </a:pPr>
            <a:r>
              <a:rPr lang="en-US" altLang="zh-CN" sz="1900" smtClean="0">
                <a:ea typeface="宋体" panose="02010600030101010101" pitchFamily="2" charset="-122"/>
              </a:rPr>
              <a:t>   </a:t>
            </a:r>
            <a:r>
              <a:rPr lang="en-US" altLang="zh-CN" sz="1900" smtClean="0">
                <a:solidFill>
                  <a:srgbClr val="008000"/>
                </a:solidFill>
                <a:ea typeface="黑体" panose="02010609060101010101" pitchFamily="49" charset="-122"/>
              </a:rPr>
              <a:t>(</a:t>
            </a:r>
            <a:r>
              <a:rPr lang="zh-CN" altLang="en-US" sz="1900" smtClean="0">
                <a:solidFill>
                  <a:srgbClr val="008000"/>
                </a:solidFill>
                <a:ea typeface="黑体" panose="02010609060101010101" pitchFamily="49" charset="-122"/>
              </a:rPr>
              <a:t>能看出这段程序的功能吗？</a:t>
            </a:r>
            <a:r>
              <a:rPr lang="en-US" altLang="zh-CN" sz="1900" smtClean="0">
                <a:solidFill>
                  <a:srgbClr val="008000"/>
                </a:solidFill>
                <a:ea typeface="黑体" panose="02010609060101010101" pitchFamily="49" charset="-122"/>
              </a:rPr>
              <a:t>)</a:t>
            </a:r>
          </a:p>
          <a:p>
            <a:pPr>
              <a:spcBef>
                <a:spcPct val="15000"/>
              </a:spcBef>
            </a:pPr>
            <a:r>
              <a:rPr lang="zh-CN" altLang="en-US" sz="1900" smtClean="0">
                <a:ea typeface="黑体" panose="02010609060101010101" pitchFamily="49" charset="-122"/>
              </a:rPr>
              <a:t>为了能在</a:t>
            </a:r>
            <a:r>
              <a:rPr lang="en-US" altLang="zh-CN" sz="1900" smtClean="0">
                <a:ea typeface="黑体" panose="02010609060101010101" pitchFamily="49" charset="-122"/>
              </a:rPr>
              <a:t>2</a:t>
            </a:r>
            <a:r>
              <a:rPr lang="zh-CN" altLang="en-US" sz="1900" smtClean="0">
                <a:ea typeface="黑体" panose="02010609060101010101" pitchFamily="49" charset="-122"/>
              </a:rPr>
              <a:t>发射</a:t>
            </a:r>
            <a:r>
              <a:rPr lang="en-US" altLang="zh-CN" sz="1900" smtClean="0">
                <a:ea typeface="黑体" panose="02010609060101010101" pitchFamily="49" charset="-122"/>
              </a:rPr>
              <a:t>MIPS</a:t>
            </a:r>
            <a:r>
              <a:rPr lang="zh-CN" altLang="en-US" sz="1900" smtClean="0">
                <a:ea typeface="黑体" panose="02010609060101010101" pitchFamily="49" charset="-122"/>
              </a:rPr>
              <a:t>流水线中有效执行，该怎样重新排列指令</a:t>
            </a:r>
          </a:p>
          <a:p>
            <a:pPr lvl="1">
              <a:lnSpc>
                <a:spcPct val="100000"/>
              </a:lnSpc>
              <a:spcBef>
                <a:spcPct val="15000"/>
              </a:spcBef>
            </a:pPr>
            <a:r>
              <a:rPr lang="zh-CN" altLang="en-US" sz="1900" smtClean="0">
                <a:ea typeface="黑体" panose="02010609060101010101" pitchFamily="49" charset="-122"/>
              </a:rPr>
              <a:t>调度方案如下：</a:t>
            </a:r>
            <a:r>
              <a:rPr lang="zh-CN" altLang="en-US" sz="1900" smtClean="0">
                <a:solidFill>
                  <a:srgbClr val="008000"/>
                </a:solidFill>
                <a:ea typeface="黑体" panose="02010609060101010101" pitchFamily="49" charset="-122"/>
              </a:rPr>
              <a:t>没有指令配对时，用</a:t>
            </a:r>
            <a:r>
              <a:rPr lang="en-US" altLang="zh-CN" sz="1900" smtClean="0">
                <a:solidFill>
                  <a:srgbClr val="008000"/>
                </a:solidFill>
                <a:ea typeface="黑体" panose="02010609060101010101" pitchFamily="49" charset="-122"/>
              </a:rPr>
              <a:t>nop</a:t>
            </a:r>
            <a:r>
              <a:rPr lang="zh-CN" altLang="en-US" sz="1900" smtClean="0">
                <a:solidFill>
                  <a:srgbClr val="008000"/>
                </a:solidFill>
                <a:ea typeface="黑体" panose="02010609060101010101" pitchFamily="49" charset="-122"/>
              </a:rPr>
              <a:t>指令代替</a:t>
            </a:r>
            <a:endParaRPr lang="zh-CN" altLang="en-US" sz="1900" smtClean="0">
              <a:ea typeface="黑体" panose="02010609060101010101" pitchFamily="49" charset="-122"/>
            </a:endParaRPr>
          </a:p>
        </p:txBody>
      </p:sp>
      <p:pic>
        <p:nvPicPr>
          <p:cNvPr id="246788" name="Picture 4" descr="超标量指令调度"/>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0" y="3795713"/>
            <a:ext cx="9144000" cy="2217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6790" name="Text Box 6"/>
          <p:cNvSpPr txBox="1">
            <a:spLocks noChangeArrowheads="1"/>
          </p:cNvSpPr>
          <p:nvPr/>
        </p:nvSpPr>
        <p:spPr bwMode="auto">
          <a:xfrm>
            <a:off x="549275" y="6037263"/>
            <a:ext cx="81756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a:latin typeface="Arial" panose="020B0604020202020204" pitchFamily="34" charset="0"/>
                <a:ea typeface="黑体" panose="02010609060101010101" pitchFamily="49" charset="-122"/>
                <a:cs typeface="Arial" panose="020B0604020202020204" pitchFamily="34" charset="0"/>
              </a:rPr>
              <a:t>一个循环内，五条指令在四个时钟内完成，实际</a:t>
            </a:r>
            <a:r>
              <a:rPr lang="en-US" altLang="zh-CN" sz="1900">
                <a:latin typeface="Arial" panose="020B0604020202020204" pitchFamily="34" charset="0"/>
                <a:ea typeface="黑体" panose="02010609060101010101" pitchFamily="49" charset="-122"/>
                <a:cs typeface="Arial" panose="020B0604020202020204" pitchFamily="34" charset="0"/>
              </a:rPr>
              <a:t>CPI</a:t>
            </a:r>
            <a:r>
              <a:rPr lang="zh-CN" altLang="en-US" sz="1900">
                <a:latin typeface="Arial" panose="020B0604020202020204" pitchFamily="34" charset="0"/>
                <a:ea typeface="黑体" panose="02010609060101010101" pitchFamily="49" charset="-122"/>
                <a:cs typeface="Arial" panose="020B0604020202020204" pitchFamily="34" charset="0"/>
              </a:rPr>
              <a:t>为</a:t>
            </a:r>
            <a:r>
              <a:rPr lang="en-US" altLang="zh-CN" sz="1900">
                <a:latin typeface="Arial" panose="020B0604020202020204" pitchFamily="34" charset="0"/>
                <a:ea typeface="黑体" panose="02010609060101010101" pitchFamily="49" charset="-122"/>
                <a:cs typeface="Arial" panose="020B0604020202020204" pitchFamily="34" charset="0"/>
              </a:rPr>
              <a:t>0.8</a:t>
            </a:r>
            <a:r>
              <a:rPr lang="zh-CN" altLang="en-US" sz="1900">
                <a:latin typeface="Arial" panose="020B0604020202020204" pitchFamily="34" charset="0"/>
                <a:ea typeface="黑体" panose="02010609060101010101" pitchFamily="49" charset="-122"/>
                <a:cs typeface="Arial" panose="020B0604020202020204" pitchFamily="34" charset="0"/>
              </a:rPr>
              <a:t>，即</a:t>
            </a:r>
            <a:r>
              <a:rPr lang="en-US" altLang="zh-CN" sz="1900">
                <a:latin typeface="Arial" panose="020B0604020202020204" pitchFamily="34" charset="0"/>
                <a:ea typeface="黑体" panose="02010609060101010101" pitchFamily="49" charset="-122"/>
                <a:cs typeface="Arial" panose="020B0604020202020204" pitchFamily="34" charset="0"/>
              </a:rPr>
              <a:t>: IPC=1.25</a:t>
            </a:r>
          </a:p>
        </p:txBody>
      </p:sp>
      <p:sp>
        <p:nvSpPr>
          <p:cNvPr id="246791" name="Text Box 7"/>
          <p:cNvSpPr txBox="1">
            <a:spLocks noChangeArrowheads="1"/>
          </p:cNvSpPr>
          <p:nvPr/>
        </p:nvSpPr>
        <p:spPr bwMode="auto">
          <a:xfrm>
            <a:off x="784225" y="6348413"/>
            <a:ext cx="60515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a:solidFill>
                  <a:srgbClr val="CC0000"/>
                </a:solidFill>
                <a:ea typeface="黑体" panose="02010609060101010101" pitchFamily="49" charset="-122"/>
              </a:rPr>
              <a:t>在循环中访问数组的更好的调度技术是</a:t>
            </a:r>
            <a:r>
              <a:rPr lang="zh-CN" altLang="en-US" sz="1900">
                <a:solidFill>
                  <a:srgbClr val="CC0000"/>
                </a:solidFill>
                <a:latin typeface="黑体" panose="02010609060101010101" pitchFamily="49" charset="-122"/>
                <a:ea typeface="黑体" panose="02010609060101010101" pitchFamily="49" charset="-122"/>
              </a:rPr>
              <a:t>“</a:t>
            </a:r>
            <a:r>
              <a:rPr lang="zh-CN" altLang="en-US" sz="1900">
                <a:solidFill>
                  <a:srgbClr val="CC0000"/>
                </a:solidFill>
                <a:ea typeface="黑体" panose="02010609060101010101" pitchFamily="49" charset="-122"/>
              </a:rPr>
              <a:t>循环展开</a:t>
            </a:r>
            <a:r>
              <a:rPr lang="zh-CN" altLang="en-US" sz="1900">
                <a:solidFill>
                  <a:srgbClr val="CC0000"/>
                </a:solidFill>
                <a:latin typeface="黑体" panose="02010609060101010101" pitchFamily="49" charset="-122"/>
                <a:ea typeface="黑体" panose="02010609060101010101" pitchFamily="49" charset="-122"/>
              </a:rPr>
              <a:t>”</a:t>
            </a:r>
            <a:endParaRPr lang="zh-CN" altLang="en-US" sz="1900">
              <a:solidFill>
                <a:srgbClr val="CC0000"/>
              </a:solidFill>
              <a:ea typeface="黑体" panose="02010609060101010101" pitchFamily="49" charset="-122"/>
            </a:endParaRPr>
          </a:p>
        </p:txBody>
      </p:sp>
      <p:sp>
        <p:nvSpPr>
          <p:cNvPr id="246793" name="Text Box 9"/>
          <p:cNvSpPr txBox="1">
            <a:spLocks noChangeArrowheads="1"/>
          </p:cNvSpPr>
          <p:nvPr/>
        </p:nvSpPr>
        <p:spPr bwMode="auto">
          <a:xfrm>
            <a:off x="5224463" y="266700"/>
            <a:ext cx="3741737" cy="102797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20000"/>
              </a:spcBef>
            </a:pPr>
            <a:r>
              <a:rPr lang="zh-CN" altLang="en-US" sz="1900" dirty="0">
                <a:latin typeface="Arial" panose="020B0604020202020204" pitchFamily="34" charset="0"/>
                <a:ea typeface="黑体" panose="02010609060101010101" pitchFamily="49" charset="-122"/>
                <a:cs typeface="Arial" panose="020B0604020202020204" pitchFamily="34" charset="0"/>
              </a:rPr>
              <a:t>前三条和后两条各具有</a:t>
            </a:r>
            <a:r>
              <a:rPr lang="zh-CN" altLang="en-US" sz="1900" dirty="0" smtClean="0">
                <a:latin typeface="Arial" panose="020B0604020202020204" pitchFamily="34" charset="0"/>
                <a:ea typeface="黑体" panose="02010609060101010101" pitchFamily="49" charset="-122"/>
                <a:cs typeface="Arial" panose="020B0604020202020204" pitchFamily="34" charset="0"/>
              </a:rPr>
              <a:t>相关性</a:t>
            </a:r>
            <a:r>
              <a:rPr lang="en-US" altLang="zh-CN" sz="1900" dirty="0" smtClean="0">
                <a:latin typeface="Arial" panose="020B0604020202020204" pitchFamily="34" charset="0"/>
                <a:ea typeface="黑体" panose="02010609060101010101" pitchFamily="49" charset="-122"/>
                <a:cs typeface="Arial" panose="020B0604020202020204" pitchFamily="34" charset="0"/>
              </a:rPr>
              <a:t>,</a:t>
            </a:r>
            <a:r>
              <a:rPr lang="zh-CN" altLang="en-US" sz="1900" dirty="0" smtClean="0">
                <a:latin typeface="Arial" panose="020B0604020202020204" pitchFamily="34" charset="0"/>
                <a:ea typeface="黑体" panose="02010609060101010101" pitchFamily="49" charset="-122"/>
                <a:cs typeface="Arial" panose="020B0604020202020204" pitchFamily="34" charset="0"/>
              </a:rPr>
              <a:t>可</a:t>
            </a:r>
            <a:r>
              <a:rPr lang="zh-CN" altLang="en-US" sz="1900" dirty="0">
                <a:latin typeface="Arial" panose="020B0604020202020204" pitchFamily="34" charset="0"/>
                <a:ea typeface="黑体" panose="02010609060101010101" pitchFamily="49" charset="-122"/>
                <a:cs typeface="Arial" panose="020B0604020202020204" pitchFamily="34" charset="0"/>
              </a:rPr>
              <a:t>把第四条指令调到第一条</a:t>
            </a:r>
            <a:r>
              <a:rPr lang="zh-CN" altLang="en-US" sz="1900" dirty="0" smtClean="0">
                <a:latin typeface="Arial" panose="020B0604020202020204" pitchFamily="34" charset="0"/>
                <a:ea typeface="黑体" panose="02010609060101010101" pitchFamily="49" charset="-122"/>
                <a:cs typeface="Arial" panose="020B0604020202020204" pitchFamily="34" charset="0"/>
              </a:rPr>
              <a:t>后面。</a:t>
            </a:r>
            <a:endParaRPr lang="en-US" altLang="zh-CN" sz="1900" dirty="0" smtClean="0">
              <a:latin typeface="Arial" panose="020B0604020202020204" pitchFamily="34" charset="0"/>
              <a:ea typeface="黑体" panose="02010609060101010101" pitchFamily="49" charset="-122"/>
              <a:cs typeface="Arial" panose="020B0604020202020204" pitchFamily="34" charset="0"/>
            </a:endParaRPr>
          </a:p>
          <a:p>
            <a:pPr>
              <a:spcBef>
                <a:spcPct val="20000"/>
              </a:spcBef>
            </a:pPr>
            <a:r>
              <a:rPr lang="en-US" altLang="zh-CN" sz="1900" dirty="0" err="1" smtClean="0">
                <a:solidFill>
                  <a:srgbClr val="008000"/>
                </a:solidFill>
                <a:latin typeface="Arial" panose="020B0604020202020204" pitchFamily="34" charset="0"/>
                <a:ea typeface="黑体" panose="02010609060101010101" pitchFamily="49" charset="-122"/>
                <a:cs typeface="Arial" panose="020B0604020202020204" pitchFamily="34" charset="0"/>
              </a:rPr>
              <a:t>sw</a:t>
            </a:r>
            <a:r>
              <a:rPr lang="zh-CN" altLang="en-US" sz="1900" dirty="0">
                <a:solidFill>
                  <a:srgbClr val="008000"/>
                </a:solidFill>
                <a:latin typeface="Arial" panose="020B0604020202020204" pitchFamily="34" charset="0"/>
                <a:ea typeface="黑体" panose="02010609060101010101" pitchFamily="49" charset="-122"/>
                <a:cs typeface="Arial" panose="020B0604020202020204" pitchFamily="34" charset="0"/>
              </a:rPr>
              <a:t>指令是否有问题？怎么办？</a:t>
            </a:r>
            <a:endParaRPr lang="zh-CN" altLang="en-US" sz="1900" dirty="0">
              <a:latin typeface="Arial" panose="020B0604020202020204" pitchFamily="34" charset="0"/>
              <a:ea typeface="黑体" panose="02010609060101010101" pitchFamily="49" charset="-122"/>
              <a:cs typeface="Arial" panose="020B0604020202020204" pitchFamily="34" charset="0"/>
            </a:endParaRPr>
          </a:p>
        </p:txBody>
      </p:sp>
      <p:sp>
        <p:nvSpPr>
          <p:cNvPr id="246794" name="Text Box 10"/>
          <p:cNvSpPr txBox="1">
            <a:spLocks noChangeArrowheads="1"/>
          </p:cNvSpPr>
          <p:nvPr/>
        </p:nvSpPr>
        <p:spPr bwMode="auto">
          <a:xfrm>
            <a:off x="4102100" y="2811463"/>
            <a:ext cx="3429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a:solidFill>
                  <a:srgbClr val="CC0000"/>
                </a:solidFill>
                <a:ea typeface="黑体" panose="02010609060101010101" pitchFamily="49" charset="-122"/>
              </a:rPr>
              <a:t>循环内进行的是数组访问！</a:t>
            </a:r>
          </a:p>
        </p:txBody>
      </p:sp>
      <p:sp>
        <p:nvSpPr>
          <p:cNvPr id="246796" name="AutoShape 12"/>
          <p:cNvSpPr>
            <a:spLocks noChangeArrowheads="1"/>
          </p:cNvSpPr>
          <p:nvPr/>
        </p:nvSpPr>
        <p:spPr bwMode="auto">
          <a:xfrm flipH="1" flipV="1">
            <a:off x="4383088" y="1236663"/>
            <a:ext cx="685800" cy="1117600"/>
          </a:xfrm>
          <a:prstGeom prst="curvedRightArrow">
            <a:avLst>
              <a:gd name="adj1" fmla="val 12003"/>
              <a:gd name="adj2" fmla="val 48036"/>
              <a:gd name="adj3" fmla="val 35417"/>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46797" name="Rectangle 13"/>
          <p:cNvSpPr>
            <a:spLocks noChangeArrowheads="1"/>
          </p:cNvSpPr>
          <p:nvPr/>
        </p:nvSpPr>
        <p:spPr bwMode="auto">
          <a:xfrm>
            <a:off x="5167313" y="2174420"/>
            <a:ext cx="39766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800" dirty="0">
                <a:solidFill>
                  <a:schemeClr val="accent2"/>
                </a:solidFill>
                <a:latin typeface="Arial" panose="020B0604020202020204" pitchFamily="34" charset="0"/>
                <a:ea typeface="黑体" panose="02010609060101010101" pitchFamily="49" charset="-122"/>
                <a:cs typeface="Arial" panose="020B0604020202020204" pitchFamily="34" charset="0"/>
              </a:rPr>
              <a:t>寄存器</a:t>
            </a:r>
            <a:r>
              <a:rPr lang="en-US" altLang="zh-CN" sz="1800" dirty="0">
                <a:solidFill>
                  <a:srgbClr val="CC0000"/>
                </a:solidFill>
                <a:latin typeface="Arial" panose="020B0604020202020204" pitchFamily="34" charset="0"/>
                <a:ea typeface="黑体" panose="02010609060101010101" pitchFamily="49" charset="-122"/>
                <a:cs typeface="Arial" panose="020B0604020202020204" pitchFamily="34" charset="0"/>
              </a:rPr>
              <a:t>$s1</a:t>
            </a:r>
            <a:r>
              <a:rPr lang="zh-CN" altLang="en-US" sz="1800" dirty="0">
                <a:solidFill>
                  <a:srgbClr val="CC0000"/>
                </a:solidFill>
                <a:latin typeface="Arial" panose="020B0604020202020204" pitchFamily="34" charset="0"/>
                <a:ea typeface="黑体" panose="02010609060101010101" pitchFamily="49" charset="-122"/>
                <a:cs typeface="Arial" panose="020B0604020202020204" pitchFamily="34" charset="0"/>
              </a:rPr>
              <a:t>被</a:t>
            </a:r>
            <a:r>
              <a:rPr lang="zh-CN" altLang="en-US" sz="1800" dirty="0">
                <a:solidFill>
                  <a:schemeClr val="accent2"/>
                </a:solidFill>
                <a:latin typeface="Arial" panose="020B0604020202020204" pitchFamily="34" charset="0"/>
                <a:ea typeface="黑体" panose="02010609060101010101" pitchFamily="49" charset="-122"/>
                <a:cs typeface="Arial" panose="020B0604020202020204" pitchFamily="34" charset="0"/>
              </a:rPr>
              <a:t>同时读</a:t>
            </a:r>
            <a:r>
              <a:rPr lang="zh-CN" altLang="en-US" sz="1800" dirty="0" smtClean="0">
                <a:solidFill>
                  <a:schemeClr val="accent2"/>
                </a:solidFill>
                <a:latin typeface="Arial" panose="020B0604020202020204" pitchFamily="34" charset="0"/>
                <a:ea typeface="黑体" panose="02010609060101010101" pitchFamily="49" charset="-122"/>
                <a:cs typeface="Arial" panose="020B0604020202020204" pitchFamily="34" charset="0"/>
              </a:rPr>
              <a:t>，后由</a:t>
            </a:r>
            <a:r>
              <a:rPr lang="en-US" altLang="zh-CN" sz="1800" dirty="0" err="1">
                <a:solidFill>
                  <a:schemeClr val="accent2"/>
                </a:solidFill>
                <a:latin typeface="Arial" panose="020B0604020202020204" pitchFamily="34" charset="0"/>
                <a:ea typeface="黑体" panose="02010609060101010101" pitchFamily="49" charset="-122"/>
                <a:cs typeface="Arial" panose="020B0604020202020204" pitchFamily="34" charset="0"/>
              </a:rPr>
              <a:t>sw</a:t>
            </a:r>
            <a:r>
              <a:rPr lang="zh-CN" altLang="en-US" sz="1800" dirty="0" smtClean="0">
                <a:solidFill>
                  <a:srgbClr val="FF0000"/>
                </a:solidFill>
                <a:latin typeface="Arial" panose="020B0604020202020204" pitchFamily="34" charset="0"/>
                <a:ea typeface="黑体" panose="02010609060101010101" pitchFamily="49" charset="-122"/>
                <a:cs typeface="Arial" panose="020B0604020202020204" pitchFamily="34" charset="0"/>
              </a:rPr>
              <a:t>写</a:t>
            </a:r>
            <a:r>
              <a:rPr lang="zh-CN" altLang="en-US" sz="1800" dirty="0">
                <a:solidFill>
                  <a:schemeClr val="accent2"/>
                </a:solidFill>
                <a:latin typeface="Arial" panose="020B0604020202020204" pitchFamily="34" charset="0"/>
                <a:ea typeface="黑体" panose="02010609060101010101" pitchFamily="49" charset="-122"/>
                <a:cs typeface="Arial" panose="020B0604020202020204" pitchFamily="34" charset="0"/>
              </a:rPr>
              <a:t>，两条指令的操作不会相互影响。</a:t>
            </a:r>
          </a:p>
        </p:txBody>
      </p:sp>
      <p:sp>
        <p:nvSpPr>
          <p:cNvPr id="246800" name="Rectangle 16"/>
          <p:cNvSpPr>
            <a:spLocks noChangeArrowheads="1"/>
          </p:cNvSpPr>
          <p:nvPr/>
        </p:nvSpPr>
        <p:spPr bwMode="auto">
          <a:xfrm>
            <a:off x="5167313" y="1602126"/>
            <a:ext cx="31210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900" dirty="0">
                <a:solidFill>
                  <a:schemeClr val="accent1"/>
                </a:solidFill>
                <a:latin typeface="Arial" panose="020B0604020202020204" pitchFamily="34" charset="0"/>
                <a:ea typeface="黑体" panose="02010609060101010101" pitchFamily="49" charset="-122"/>
                <a:cs typeface="Arial" panose="020B0604020202020204" pitchFamily="34" charset="0"/>
              </a:rPr>
              <a:t>能否把</a:t>
            </a:r>
            <a:r>
              <a:rPr lang="en-US" altLang="zh-CN" sz="1900" dirty="0" err="1">
                <a:solidFill>
                  <a:schemeClr val="accent1"/>
                </a:solidFill>
                <a:latin typeface="Arial" panose="020B0604020202020204" pitchFamily="34" charset="0"/>
                <a:ea typeface="黑体" panose="02010609060101010101" pitchFamily="49" charset="-122"/>
                <a:cs typeface="Arial" panose="020B0604020202020204" pitchFamily="34" charset="0"/>
              </a:rPr>
              <a:t>addi</a:t>
            </a:r>
            <a:r>
              <a:rPr lang="zh-CN" altLang="en-US" sz="1900" dirty="0">
                <a:solidFill>
                  <a:schemeClr val="accent1"/>
                </a:solidFill>
                <a:latin typeface="Arial" panose="020B0604020202020204" pitchFamily="34" charset="0"/>
                <a:ea typeface="黑体" panose="02010609060101010101" pitchFamily="49" charset="-122"/>
                <a:cs typeface="Arial" panose="020B0604020202020204" pitchFamily="34" charset="0"/>
              </a:rPr>
              <a:t>和</a:t>
            </a:r>
            <a:r>
              <a:rPr lang="en-US" altLang="zh-CN" sz="1900" dirty="0" err="1">
                <a:solidFill>
                  <a:schemeClr val="accent1"/>
                </a:solidFill>
                <a:latin typeface="Arial" panose="020B0604020202020204" pitchFamily="34" charset="0"/>
                <a:ea typeface="黑体" panose="02010609060101010101" pitchFamily="49" charset="-122"/>
                <a:cs typeface="Arial" panose="020B0604020202020204" pitchFamily="34" charset="0"/>
              </a:rPr>
              <a:t>lw</a:t>
            </a:r>
            <a:r>
              <a:rPr lang="zh-CN" altLang="en-US" sz="1900" dirty="0">
                <a:solidFill>
                  <a:schemeClr val="accent1"/>
                </a:solidFill>
                <a:latin typeface="Arial" panose="020B0604020202020204" pitchFamily="34" charset="0"/>
                <a:ea typeface="黑体" panose="02010609060101010101" pitchFamily="49" charset="-122"/>
                <a:cs typeface="Arial" panose="020B0604020202020204" pitchFamily="34" charset="0"/>
              </a:rPr>
              <a:t>配成一对？</a:t>
            </a:r>
          </a:p>
        </p:txBody>
      </p:sp>
      <p:sp>
        <p:nvSpPr>
          <p:cNvPr id="246801" name="Text Box 17"/>
          <p:cNvSpPr txBox="1">
            <a:spLocks noChangeArrowheads="1"/>
          </p:cNvSpPr>
          <p:nvPr/>
        </p:nvSpPr>
        <p:spPr bwMode="auto">
          <a:xfrm>
            <a:off x="5222875" y="1274763"/>
            <a:ext cx="3505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sz="1900">
                <a:latin typeface="Arial" panose="020B0604020202020204" pitchFamily="34" charset="0"/>
                <a:ea typeface="黑体" panose="02010609060101010101" pitchFamily="49" charset="-122"/>
                <a:cs typeface="Arial" panose="020B0604020202020204" pitchFamily="34" charset="0"/>
              </a:rPr>
              <a:t>$s1</a:t>
            </a:r>
            <a:r>
              <a:rPr lang="zh-CN" altLang="en-US" sz="1900">
                <a:latin typeface="Arial" panose="020B0604020202020204" pitchFamily="34" charset="0"/>
                <a:ea typeface="黑体" panose="02010609060101010101" pitchFamily="49" charset="-122"/>
                <a:cs typeface="Arial" panose="020B0604020202020204" pitchFamily="34" charset="0"/>
              </a:rPr>
              <a:t>减</a:t>
            </a:r>
            <a:r>
              <a:rPr lang="en-US" altLang="zh-CN" sz="1900">
                <a:latin typeface="Arial" panose="020B0604020202020204" pitchFamily="34" charset="0"/>
                <a:ea typeface="黑体" panose="02010609060101010101" pitchFamily="49" charset="-122"/>
                <a:cs typeface="Arial" panose="020B0604020202020204" pitchFamily="34" charset="0"/>
              </a:rPr>
              <a:t>4</a:t>
            </a:r>
            <a:r>
              <a:rPr lang="zh-CN" altLang="en-US" sz="1900">
                <a:latin typeface="Arial" panose="020B0604020202020204" pitchFamily="34" charset="0"/>
                <a:ea typeface="黑体" panose="02010609060101010101" pitchFamily="49" charset="-122"/>
                <a:cs typeface="Arial" panose="020B0604020202020204" pitchFamily="34" charset="0"/>
              </a:rPr>
              <a:t>，故</a:t>
            </a:r>
            <a:r>
              <a:rPr lang="en-US" altLang="zh-CN" sz="1900">
                <a:latin typeface="Arial" panose="020B0604020202020204" pitchFamily="34" charset="0"/>
                <a:ea typeface="黑体" panose="02010609060101010101" pitchFamily="49" charset="-122"/>
                <a:cs typeface="Arial" panose="020B0604020202020204" pitchFamily="34" charset="0"/>
              </a:rPr>
              <a:t>sw</a:t>
            </a:r>
            <a:r>
              <a:rPr lang="zh-CN" altLang="en-US" sz="1900">
                <a:latin typeface="Arial" panose="020B0604020202020204" pitchFamily="34" charset="0"/>
                <a:ea typeface="黑体" panose="02010609060101010101" pitchFamily="49" charset="-122"/>
                <a:cs typeface="Arial" panose="020B0604020202020204" pitchFamily="34" charset="0"/>
              </a:rPr>
              <a:t>指令偏移改为</a:t>
            </a:r>
            <a:r>
              <a:rPr lang="en-US" altLang="zh-CN" sz="1900">
                <a:latin typeface="Arial" panose="020B0604020202020204" pitchFamily="34" charset="0"/>
                <a:ea typeface="黑体" panose="02010609060101010101" pitchFamily="49" charset="-122"/>
                <a:cs typeface="Arial" panose="020B0604020202020204" pitchFamily="34" charset="0"/>
              </a:rPr>
              <a:t>4</a:t>
            </a:r>
          </a:p>
        </p:txBody>
      </p:sp>
      <p:sp>
        <p:nvSpPr>
          <p:cNvPr id="246803" name="Line 19"/>
          <p:cNvSpPr>
            <a:spLocks noChangeShapeType="1"/>
          </p:cNvSpPr>
          <p:nvPr/>
        </p:nvSpPr>
        <p:spPr bwMode="auto">
          <a:xfrm flipH="1">
            <a:off x="3077154" y="4732338"/>
            <a:ext cx="2510845" cy="552450"/>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04" name="Text Box 20"/>
          <p:cNvSpPr txBox="1">
            <a:spLocks noChangeArrowheads="1"/>
          </p:cNvSpPr>
          <p:nvPr/>
        </p:nvSpPr>
        <p:spPr bwMode="auto">
          <a:xfrm>
            <a:off x="1277938" y="4382472"/>
            <a:ext cx="26261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sz="1800" dirty="0" err="1">
                <a:latin typeface="Arial" panose="020B0604020202020204" pitchFamily="34" charset="0"/>
                <a:ea typeface="宋体" panose="02010600030101010101" pitchFamily="2" charset="-122"/>
              </a:rPr>
              <a:t>addi</a:t>
            </a:r>
            <a:r>
              <a:rPr lang="en-US" altLang="zh-CN" sz="1800" dirty="0">
                <a:latin typeface="Arial" panose="020B0604020202020204" pitchFamily="34" charset="0"/>
                <a:ea typeface="宋体" panose="02010600030101010101" pitchFamily="2" charset="-122"/>
              </a:rPr>
              <a:t>       </a:t>
            </a:r>
            <a:r>
              <a:rPr lang="en-US" altLang="zh-CN" sz="1800" dirty="0">
                <a:solidFill>
                  <a:srgbClr val="CC0000"/>
                </a:solidFill>
                <a:latin typeface="Arial" panose="020B0604020202020204" pitchFamily="34" charset="0"/>
                <a:ea typeface="宋体" panose="02010600030101010101" pitchFamily="2" charset="-122"/>
              </a:rPr>
              <a:t>$s1</a:t>
            </a:r>
            <a:r>
              <a:rPr lang="en-US" altLang="zh-CN" sz="1800" dirty="0">
                <a:solidFill>
                  <a:schemeClr val="accent2"/>
                </a:solidFill>
                <a:latin typeface="Arial" panose="020B0604020202020204" pitchFamily="34" charset="0"/>
                <a:ea typeface="宋体" panose="02010600030101010101" pitchFamily="2" charset="-122"/>
              </a:rPr>
              <a:t>, $s1, -4</a:t>
            </a:r>
            <a:r>
              <a:rPr lang="en-US" altLang="zh-CN" dirty="0">
                <a:ea typeface="宋体" panose="02010600030101010101" pitchFamily="2" charset="-122"/>
              </a:rPr>
              <a:t>  </a:t>
            </a:r>
            <a:r>
              <a:rPr lang="zh-CN" altLang="en-US" dirty="0" smtClean="0">
                <a:solidFill>
                  <a:schemeClr val="accent1"/>
                </a:solidFill>
                <a:ea typeface="宋体" panose="02010600030101010101" pitchFamily="2" charset="-122"/>
              </a:rPr>
              <a:t>？</a:t>
            </a:r>
            <a:r>
              <a:rPr lang="zh-CN" altLang="en-US" dirty="0" smtClean="0">
                <a:ea typeface="宋体" panose="02010600030101010101" pitchFamily="2" charset="-122"/>
              </a:rPr>
              <a:t>  </a:t>
            </a:r>
            <a:endParaRPr lang="zh-CN" altLang="en-US" dirty="0">
              <a:ea typeface="宋体" panose="02010600030101010101" pitchFamily="2" charset="-122"/>
            </a:endParaRPr>
          </a:p>
        </p:txBody>
      </p:sp>
      <p:sp>
        <p:nvSpPr>
          <p:cNvPr id="3" name="文本框 2"/>
          <p:cNvSpPr txBox="1"/>
          <p:nvPr/>
        </p:nvSpPr>
        <p:spPr>
          <a:xfrm>
            <a:off x="4880334" y="4751804"/>
            <a:ext cx="708399" cy="400110"/>
          </a:xfrm>
          <a:prstGeom prst="rect">
            <a:avLst/>
          </a:prstGeom>
          <a:noFill/>
        </p:spPr>
        <p:txBody>
          <a:bodyPr wrap="square" rtlCol="0">
            <a:spAutoFit/>
          </a:bodyPr>
          <a:lstStyle/>
          <a:p>
            <a:r>
              <a:rPr lang="en-US" altLang="zh-CN" sz="2000" b="0" dirty="0" err="1" smtClean="0"/>
              <a:t>nop</a:t>
            </a:r>
            <a:endParaRPr lang="zh-CN" altLang="en-US" sz="2000" b="0" dirty="0"/>
          </a:p>
        </p:txBody>
      </p:sp>
      <p:sp>
        <p:nvSpPr>
          <p:cNvPr id="17" name="文本框 16"/>
          <p:cNvSpPr txBox="1"/>
          <p:nvPr/>
        </p:nvSpPr>
        <p:spPr>
          <a:xfrm>
            <a:off x="4888279" y="5152996"/>
            <a:ext cx="708399" cy="400110"/>
          </a:xfrm>
          <a:prstGeom prst="rect">
            <a:avLst/>
          </a:prstGeom>
          <a:noFill/>
        </p:spPr>
        <p:txBody>
          <a:bodyPr wrap="square" rtlCol="0">
            <a:spAutoFit/>
          </a:bodyPr>
          <a:lstStyle/>
          <a:p>
            <a:r>
              <a:rPr lang="en-US" altLang="zh-CN" sz="2000" b="0" dirty="0" err="1" smtClean="0"/>
              <a:t>nop</a:t>
            </a:r>
            <a:endParaRPr lang="zh-CN" altLang="en-US" sz="2000" b="0" dirty="0"/>
          </a:p>
        </p:txBody>
      </p:sp>
      <p:sp>
        <p:nvSpPr>
          <p:cNvPr id="18" name="文本框 17"/>
          <p:cNvSpPr txBox="1"/>
          <p:nvPr/>
        </p:nvSpPr>
        <p:spPr>
          <a:xfrm>
            <a:off x="1813931" y="4350001"/>
            <a:ext cx="708399" cy="400110"/>
          </a:xfrm>
          <a:prstGeom prst="rect">
            <a:avLst/>
          </a:prstGeom>
          <a:noFill/>
        </p:spPr>
        <p:txBody>
          <a:bodyPr wrap="square" rtlCol="0">
            <a:spAutoFit/>
          </a:bodyPr>
          <a:lstStyle/>
          <a:p>
            <a:r>
              <a:rPr lang="en-US" altLang="zh-CN" sz="2000" b="0" dirty="0" err="1" smtClean="0"/>
              <a:t>nop</a:t>
            </a:r>
            <a:endParaRPr lang="zh-CN" altLang="en-US" sz="2000" b="0" dirty="0"/>
          </a:p>
        </p:txBody>
      </p:sp>
      <p:sp>
        <p:nvSpPr>
          <p:cNvPr id="2" name="文本框 1"/>
          <p:cNvSpPr txBox="1"/>
          <p:nvPr/>
        </p:nvSpPr>
        <p:spPr>
          <a:xfrm>
            <a:off x="5175114" y="1929015"/>
            <a:ext cx="1583496" cy="338554"/>
          </a:xfrm>
          <a:prstGeom prst="rect">
            <a:avLst/>
          </a:prstGeom>
          <a:noFill/>
        </p:spPr>
        <p:txBody>
          <a:bodyPr wrap="square" rtlCol="0">
            <a:spAutoFit/>
          </a:bodyPr>
          <a:lstStyle/>
          <a:p>
            <a:r>
              <a:rPr lang="zh-CN" altLang="en-US" dirty="0" smtClean="0"/>
              <a:t>好像是可以？</a:t>
            </a:r>
            <a:endParaRPr lang="zh-CN" altLang="en-US" dirty="0"/>
          </a:p>
        </p:txBody>
      </p:sp>
    </p:spTree>
    <p:extLst>
      <p:ext uri="{BB962C8B-B14F-4D97-AF65-F5344CB8AC3E}">
        <p14:creationId xmlns:p14="http://schemas.microsoft.com/office/powerpoint/2010/main" val="350683186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6787">
                                            <p:txEl>
                                              <p:pRg st="6" end="6"/>
                                            </p:txEl>
                                          </p:spTgt>
                                        </p:tgtEl>
                                        <p:attrNameLst>
                                          <p:attrName>style.visibility</p:attrName>
                                        </p:attrNameLst>
                                      </p:cBhvr>
                                      <p:to>
                                        <p:strVal val="visible"/>
                                      </p:to>
                                    </p:set>
                                    <p:animEffect transition="in" filter="blinds(horizontal)">
                                      <p:cBhvr>
                                        <p:cTn id="7" dur="500"/>
                                        <p:tgtEl>
                                          <p:spTgt spid="246787">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6794"/>
                                        </p:tgtEl>
                                        <p:attrNameLst>
                                          <p:attrName>style.visibility</p:attrName>
                                        </p:attrNameLst>
                                      </p:cBhvr>
                                      <p:to>
                                        <p:strVal val="visible"/>
                                      </p:to>
                                    </p:set>
                                    <p:animEffect transition="in" filter="blinds(horizontal)">
                                      <p:cBhvr>
                                        <p:cTn id="12" dur="500"/>
                                        <p:tgtEl>
                                          <p:spTgt spid="2467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6787">
                                            <p:txEl>
                                              <p:pRg st="7" end="7"/>
                                            </p:txEl>
                                          </p:spTgt>
                                        </p:tgtEl>
                                        <p:attrNameLst>
                                          <p:attrName>style.visibility</p:attrName>
                                        </p:attrNameLst>
                                      </p:cBhvr>
                                      <p:to>
                                        <p:strVal val="visible"/>
                                      </p:to>
                                    </p:set>
                                    <p:animEffect transition="in" filter="blinds(horizontal)">
                                      <p:cBhvr>
                                        <p:cTn id="17" dur="500"/>
                                        <p:tgtEl>
                                          <p:spTgt spid="246787">
                                            <p:txEl>
                                              <p:pRg st="7" end="7"/>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6793">
                                            <p:bg/>
                                          </p:spTgt>
                                        </p:tgtEl>
                                        <p:attrNameLst>
                                          <p:attrName>style.visibility</p:attrName>
                                        </p:attrNameLst>
                                      </p:cBhvr>
                                      <p:to>
                                        <p:strVal val="visible"/>
                                      </p:to>
                                    </p:set>
                                    <p:animEffect transition="in" filter="blinds(horizontal)">
                                      <p:cBhvr>
                                        <p:cTn id="22" dur="500"/>
                                        <p:tgtEl>
                                          <p:spTgt spid="246793">
                                            <p:bg/>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46793">
                                            <p:txEl>
                                              <p:pRg st="0" end="0"/>
                                            </p:txEl>
                                          </p:spTgt>
                                        </p:tgtEl>
                                        <p:attrNameLst>
                                          <p:attrName>style.visibility</p:attrName>
                                        </p:attrNameLst>
                                      </p:cBhvr>
                                      <p:to>
                                        <p:strVal val="visible"/>
                                      </p:to>
                                    </p:set>
                                    <p:animEffect transition="in" filter="blinds(horizontal)">
                                      <p:cBhvr>
                                        <p:cTn id="25" dur="500"/>
                                        <p:tgtEl>
                                          <p:spTgt spid="24679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46796"/>
                                        </p:tgtEl>
                                        <p:attrNameLst>
                                          <p:attrName>style.visibility</p:attrName>
                                        </p:attrNameLst>
                                      </p:cBhvr>
                                      <p:to>
                                        <p:strVal val="visible"/>
                                      </p:to>
                                    </p:set>
                                    <p:animEffect transition="in" filter="blinds(horizontal)">
                                      <p:cBhvr>
                                        <p:cTn id="30" dur="500"/>
                                        <p:tgtEl>
                                          <p:spTgt spid="24679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46793">
                                            <p:txEl>
                                              <p:pRg st="1" end="1"/>
                                            </p:txEl>
                                          </p:spTgt>
                                        </p:tgtEl>
                                        <p:attrNameLst>
                                          <p:attrName>style.visibility</p:attrName>
                                        </p:attrNameLst>
                                      </p:cBhvr>
                                      <p:to>
                                        <p:strVal val="visible"/>
                                      </p:to>
                                    </p:set>
                                    <p:animEffect transition="in" filter="blinds(horizontal)">
                                      <p:cBhvr>
                                        <p:cTn id="35" dur="500"/>
                                        <p:tgtEl>
                                          <p:spTgt spid="246793">
                                            <p:txEl>
                                              <p:pRg st="1" end="1"/>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46801"/>
                                        </p:tgtEl>
                                        <p:attrNameLst>
                                          <p:attrName>style.visibility</p:attrName>
                                        </p:attrNameLst>
                                      </p:cBhvr>
                                      <p:to>
                                        <p:strVal val="visible"/>
                                      </p:to>
                                    </p:set>
                                    <p:animEffect transition="in" filter="blinds(horizontal)">
                                      <p:cBhvr>
                                        <p:cTn id="40" dur="500"/>
                                        <p:tgtEl>
                                          <p:spTgt spid="24680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46800"/>
                                        </p:tgtEl>
                                        <p:attrNameLst>
                                          <p:attrName>style.visibility</p:attrName>
                                        </p:attrNameLst>
                                      </p:cBhvr>
                                      <p:to>
                                        <p:strVal val="visible"/>
                                      </p:to>
                                    </p:set>
                                    <p:animEffect transition="in" filter="blinds(horizontal)">
                                      <p:cBhvr>
                                        <p:cTn id="45" dur="500"/>
                                        <p:tgtEl>
                                          <p:spTgt spid="24680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wipe(down)">
                                      <p:cBhvr>
                                        <p:cTn id="50" dur="500"/>
                                        <p:tgtEl>
                                          <p:spTgt spid="2"/>
                                        </p:tgtEl>
                                      </p:cBhvr>
                                    </p:animEffect>
                                  </p:childTnLst>
                                </p:cTn>
                              </p:par>
                            </p:childTnLst>
                          </p:cTn>
                        </p:par>
                        <p:par>
                          <p:cTn id="51" fill="hold">
                            <p:stCondLst>
                              <p:cond delay="500"/>
                            </p:stCondLst>
                            <p:childTnLst>
                              <p:par>
                                <p:cTn id="52" presetID="3" presetClass="entr" presetSubtype="10" fill="hold" grpId="0" nodeType="afterEffect">
                                  <p:stCondLst>
                                    <p:cond delay="0"/>
                                  </p:stCondLst>
                                  <p:childTnLst>
                                    <p:set>
                                      <p:cBhvr>
                                        <p:cTn id="53" dur="1" fill="hold">
                                          <p:stCondLst>
                                            <p:cond delay="0"/>
                                          </p:stCondLst>
                                        </p:cTn>
                                        <p:tgtEl>
                                          <p:spTgt spid="246797"/>
                                        </p:tgtEl>
                                        <p:attrNameLst>
                                          <p:attrName>style.visibility</p:attrName>
                                        </p:attrNameLst>
                                      </p:cBhvr>
                                      <p:to>
                                        <p:strVal val="visible"/>
                                      </p:to>
                                    </p:set>
                                    <p:animEffect transition="in" filter="blinds(horizontal)">
                                      <p:cBhvr>
                                        <p:cTn id="54" dur="500"/>
                                        <p:tgtEl>
                                          <p:spTgt spid="246797"/>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246787">
                                            <p:txEl>
                                              <p:pRg st="8" end="8"/>
                                            </p:txEl>
                                          </p:spTgt>
                                        </p:tgtEl>
                                        <p:attrNameLst>
                                          <p:attrName>style.visibility</p:attrName>
                                        </p:attrNameLst>
                                      </p:cBhvr>
                                      <p:to>
                                        <p:strVal val="visible"/>
                                      </p:to>
                                    </p:set>
                                    <p:animEffect transition="in" filter="blinds(horizontal)">
                                      <p:cBhvr>
                                        <p:cTn id="59" dur="500"/>
                                        <p:tgtEl>
                                          <p:spTgt spid="246787">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246788"/>
                                        </p:tgtEl>
                                        <p:attrNameLst>
                                          <p:attrName>style.visibility</p:attrName>
                                        </p:attrNameLst>
                                      </p:cBhvr>
                                      <p:to>
                                        <p:strVal val="visible"/>
                                      </p:to>
                                    </p:set>
                                    <p:animEffect transition="in" filter="blinds(horizontal)">
                                      <p:cBhvr>
                                        <p:cTn id="64" dur="500"/>
                                        <p:tgtEl>
                                          <p:spTgt spid="246788"/>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wipe(up)">
                                      <p:cBhvr>
                                        <p:cTn id="67" dur="500"/>
                                        <p:tgtEl>
                                          <p:spTgt spid="17"/>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wipe(up)">
                                      <p:cBhvr>
                                        <p:cTn id="70" dur="500"/>
                                        <p:tgtEl>
                                          <p:spTgt spid="3"/>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wipe(up)">
                                      <p:cBhvr>
                                        <p:cTn id="73" dur="500"/>
                                        <p:tgtEl>
                                          <p:spTgt spid="18"/>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1" nodeType="clickEffect">
                                  <p:stCondLst>
                                    <p:cond delay="0"/>
                                  </p:stCondLst>
                                  <p:childTnLst>
                                    <p:set>
                                      <p:cBhvr>
                                        <p:cTn id="77" dur="1" fill="hold">
                                          <p:stCondLst>
                                            <p:cond delay="0"/>
                                          </p:stCondLst>
                                        </p:cTn>
                                        <p:tgtEl>
                                          <p:spTgt spid="18"/>
                                        </p:tgtEl>
                                        <p:attrNameLst>
                                          <p:attrName>style.visibility</p:attrName>
                                        </p:attrNameLst>
                                      </p:cBhvr>
                                      <p:to>
                                        <p:strVal val="hidden"/>
                                      </p:to>
                                    </p:set>
                                  </p:childTnLst>
                                </p:cTn>
                              </p:par>
                            </p:childTnLst>
                          </p:cTn>
                        </p:par>
                        <p:par>
                          <p:cTn id="78" fill="hold">
                            <p:stCondLst>
                              <p:cond delay="0"/>
                            </p:stCondLst>
                            <p:childTnLst>
                              <p:par>
                                <p:cTn id="79" presetID="3" presetClass="entr" presetSubtype="10" fill="hold" grpId="0" nodeType="afterEffect">
                                  <p:stCondLst>
                                    <p:cond delay="0"/>
                                  </p:stCondLst>
                                  <p:childTnLst>
                                    <p:set>
                                      <p:cBhvr>
                                        <p:cTn id="80" dur="1" fill="hold">
                                          <p:stCondLst>
                                            <p:cond delay="0"/>
                                          </p:stCondLst>
                                        </p:cTn>
                                        <p:tgtEl>
                                          <p:spTgt spid="246804"/>
                                        </p:tgtEl>
                                        <p:attrNameLst>
                                          <p:attrName>style.visibility</p:attrName>
                                        </p:attrNameLst>
                                      </p:cBhvr>
                                      <p:to>
                                        <p:strVal val="visible"/>
                                      </p:to>
                                    </p:set>
                                    <p:animEffect transition="in" filter="blinds(horizontal)">
                                      <p:cBhvr>
                                        <p:cTn id="81" dur="500"/>
                                        <p:tgtEl>
                                          <p:spTgt spid="246804"/>
                                        </p:tgtEl>
                                      </p:cBhvr>
                                    </p:animEffect>
                                  </p:childTnLst>
                                  <p:subTnLst>
                                    <p:set>
                                      <p:cBhvr override="childStyle">
                                        <p:cTn dur="1" fill="hold" display="0" masterRel="nextClick" afterEffect="1"/>
                                        <p:tgtEl>
                                          <p:spTgt spid="246804"/>
                                        </p:tgtEl>
                                        <p:attrNameLst>
                                          <p:attrName>style.visibility</p:attrName>
                                        </p:attrNameLst>
                                      </p:cBhvr>
                                      <p:to>
                                        <p:strVal val="hidden"/>
                                      </p:to>
                                    </p:set>
                                  </p:sub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246803"/>
                                        </p:tgtEl>
                                        <p:attrNameLst>
                                          <p:attrName>style.visibility</p:attrName>
                                        </p:attrNameLst>
                                      </p:cBhvr>
                                      <p:to>
                                        <p:strVal val="visible"/>
                                      </p:to>
                                    </p:set>
                                    <p:animEffect transition="in" filter="blinds(horizontal)">
                                      <p:cBhvr>
                                        <p:cTn id="86" dur="500"/>
                                        <p:tgtEl>
                                          <p:spTgt spid="246803"/>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0" nodeType="clickEffect">
                                  <p:stCondLst>
                                    <p:cond delay="0"/>
                                  </p:stCondLst>
                                  <p:childTnLst>
                                    <p:set>
                                      <p:cBhvr>
                                        <p:cTn id="90" dur="1" fill="hold">
                                          <p:stCondLst>
                                            <p:cond delay="0"/>
                                          </p:stCondLst>
                                        </p:cTn>
                                        <p:tgtEl>
                                          <p:spTgt spid="246803"/>
                                        </p:tgtEl>
                                        <p:attrNameLst>
                                          <p:attrName>style.visibility</p:attrName>
                                        </p:attrNameLst>
                                      </p:cBhvr>
                                      <p:to>
                                        <p:strVal val="hidden"/>
                                      </p:to>
                                    </p:set>
                                  </p:childTnLst>
                                </p:cTn>
                              </p:par>
                            </p:childTnLst>
                          </p:cTn>
                        </p:par>
                        <p:par>
                          <p:cTn id="91" fill="hold">
                            <p:stCondLst>
                              <p:cond delay="0"/>
                            </p:stCondLst>
                            <p:childTnLst>
                              <p:par>
                                <p:cTn id="92" presetID="22" presetClass="entr" presetSubtype="1" fill="hold" grpId="2" nodeType="afterEffect">
                                  <p:stCondLst>
                                    <p:cond delay="0"/>
                                  </p:stCondLst>
                                  <p:childTnLst>
                                    <p:set>
                                      <p:cBhvr>
                                        <p:cTn id="93" dur="1" fill="hold">
                                          <p:stCondLst>
                                            <p:cond delay="0"/>
                                          </p:stCondLst>
                                        </p:cTn>
                                        <p:tgtEl>
                                          <p:spTgt spid="18"/>
                                        </p:tgtEl>
                                        <p:attrNameLst>
                                          <p:attrName>style.visibility</p:attrName>
                                        </p:attrNameLst>
                                      </p:cBhvr>
                                      <p:to>
                                        <p:strVal val="visible"/>
                                      </p:to>
                                    </p:set>
                                    <p:animEffect transition="in" filter="wipe(up)">
                                      <p:cBhvr>
                                        <p:cTn id="94" dur="500"/>
                                        <p:tgtEl>
                                          <p:spTgt spid="18"/>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246790"/>
                                        </p:tgtEl>
                                        <p:attrNameLst>
                                          <p:attrName>style.visibility</p:attrName>
                                        </p:attrNameLst>
                                      </p:cBhvr>
                                      <p:to>
                                        <p:strVal val="visible"/>
                                      </p:to>
                                    </p:set>
                                    <p:animEffect transition="in" filter="blinds(horizontal)">
                                      <p:cBhvr>
                                        <p:cTn id="99" dur="500"/>
                                        <p:tgtEl>
                                          <p:spTgt spid="246790"/>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grpId="0" nodeType="clickEffect">
                                  <p:stCondLst>
                                    <p:cond delay="0"/>
                                  </p:stCondLst>
                                  <p:childTnLst>
                                    <p:set>
                                      <p:cBhvr>
                                        <p:cTn id="103" dur="1" fill="hold">
                                          <p:stCondLst>
                                            <p:cond delay="0"/>
                                          </p:stCondLst>
                                        </p:cTn>
                                        <p:tgtEl>
                                          <p:spTgt spid="246791"/>
                                        </p:tgtEl>
                                        <p:attrNameLst>
                                          <p:attrName>style.visibility</p:attrName>
                                        </p:attrNameLst>
                                      </p:cBhvr>
                                      <p:to>
                                        <p:strVal val="visible"/>
                                      </p:to>
                                    </p:set>
                                    <p:animEffect transition="in" filter="blinds(horizontal)">
                                      <p:cBhvr>
                                        <p:cTn id="104" dur="500"/>
                                        <p:tgtEl>
                                          <p:spTgt spid="2467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90" grpId="0"/>
      <p:bldP spid="246791" grpId="0"/>
      <p:bldP spid="246793" grpId="0" uiExpand="1" build="allAtOnce" animBg="1"/>
      <p:bldP spid="246794" grpId="0"/>
      <p:bldP spid="246796" grpId="0" animBg="1"/>
      <p:bldP spid="246797" grpId="0"/>
      <p:bldP spid="246800" grpId="0"/>
      <p:bldP spid="246801" grpId="0"/>
      <p:bldP spid="246803" grpId="0" animBg="1"/>
      <p:bldP spid="246804" grpId="0"/>
      <p:bldP spid="3" grpId="0"/>
      <p:bldP spid="17" grpId="0"/>
      <p:bldP spid="18" grpId="0"/>
      <p:bldP spid="18" grpId="1"/>
      <p:bldP spid="18" grpId="2"/>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24334DD-1089-4879-940E-03DDC62783AC}"/>
              </a:ext>
            </a:extLst>
          </p:cNvPr>
          <p:cNvSpPr>
            <a:spLocks noGrp="1" noChangeArrowheads="1"/>
          </p:cNvSpPr>
          <p:nvPr>
            <p:ph type="title"/>
          </p:nvPr>
        </p:nvSpPr>
        <p:spPr>
          <a:xfrm>
            <a:off x="270669" y="574977"/>
            <a:ext cx="5181600" cy="373063"/>
          </a:xfrm>
          <a:noFill/>
        </p:spPr>
        <p:txBody>
          <a:bodyPr/>
          <a:lstStyle/>
          <a:p>
            <a:r>
              <a:rPr lang="zh-CN" altLang="en-US" smtClean="0">
                <a:ea typeface="宋体" panose="02010600030101010101" pitchFamily="2" charset="-122"/>
              </a:rPr>
              <a:t>例如，</a:t>
            </a:r>
            <a:r>
              <a:rPr lang="en-US" altLang="zh-CN" smtClean="0">
                <a:ea typeface="宋体" panose="02010600030101010101" pitchFamily="2" charset="-122"/>
              </a:rPr>
              <a:t>Load</a:t>
            </a:r>
            <a:r>
              <a:rPr lang="zh-CN" altLang="en-US" smtClean="0">
                <a:ea typeface="宋体" panose="02010600030101010101" pitchFamily="2" charset="-122"/>
              </a:rPr>
              <a:t>指令分</a:t>
            </a:r>
            <a:r>
              <a:rPr lang="en-US" altLang="zh-CN" smtClean="0">
                <a:ea typeface="宋体" panose="02010600030101010101" pitchFamily="2" charset="-122"/>
              </a:rPr>
              <a:t>5</a:t>
            </a:r>
            <a:r>
              <a:rPr lang="zh-CN" altLang="en-US" smtClean="0">
                <a:ea typeface="宋体" panose="02010600030101010101" pitchFamily="2" charset="-122"/>
              </a:rPr>
              <a:t>个阶段：</a:t>
            </a:r>
            <a:endParaRPr lang="en-US" altLang="zh-CN" dirty="0">
              <a:ea typeface="宋体" panose="02010600030101010101" pitchFamily="2" charset="-122"/>
            </a:endParaRPr>
          </a:p>
        </p:txBody>
      </p:sp>
      <p:sp>
        <p:nvSpPr>
          <p:cNvPr id="23555" name="Rectangle 3">
            <a:extLst>
              <a:ext uri="{FF2B5EF4-FFF2-40B4-BE49-F238E27FC236}">
                <a16:creationId xmlns:a16="http://schemas.microsoft.com/office/drawing/2014/main" id="{6B1D0CCF-A17E-4E76-8688-C2A10A093885}"/>
              </a:ext>
            </a:extLst>
          </p:cNvPr>
          <p:cNvSpPr>
            <a:spLocks noGrp="1" noChangeArrowheads="1"/>
          </p:cNvSpPr>
          <p:nvPr>
            <p:ph type="body" idx="1"/>
          </p:nvPr>
        </p:nvSpPr>
        <p:spPr>
          <a:xfrm>
            <a:off x="334963" y="2064712"/>
            <a:ext cx="8640762" cy="4175125"/>
          </a:xfrm>
          <a:noFill/>
          <a:extLst>
            <a:ext uri="{91240B29-F687-4F45-9708-019B960494DF}">
              <a14:hiddenLine xmlns:a14="http://schemas.microsoft.com/office/drawing/2010/main" w="12700">
                <a:solidFill>
                  <a:schemeClr val="accent2"/>
                </a:solidFill>
                <a:miter lim="800000"/>
                <a:headEnd/>
                <a:tailEnd/>
              </a14:hiddenLine>
            </a:ext>
          </a:extLst>
        </p:spPr>
        <p:txBody>
          <a:bodyPr/>
          <a:lstStyle/>
          <a:p>
            <a:pPr>
              <a:lnSpc>
                <a:spcPct val="115000"/>
              </a:lnSpc>
              <a:spcBef>
                <a:spcPct val="20000"/>
              </a:spcBef>
            </a:pPr>
            <a:r>
              <a:rPr lang="en-US" altLang="zh-CN" sz="2000" dirty="0" err="1" smtClean="0">
                <a:ea typeface="黑体" panose="02010609060101010101" pitchFamily="49" charset="-122"/>
              </a:rPr>
              <a:t>Ifetch</a:t>
            </a:r>
            <a:r>
              <a:rPr lang="en-US" altLang="zh-CN" sz="2000" dirty="0" smtClean="0">
                <a:ea typeface="黑体" panose="02010609060101010101" pitchFamily="49" charset="-122"/>
              </a:rPr>
              <a:t> </a:t>
            </a:r>
            <a:r>
              <a:rPr lang="en-US" altLang="zh-CN" sz="2000" dirty="0" smtClean="0">
                <a:solidFill>
                  <a:schemeClr val="accent1"/>
                </a:solidFill>
                <a:ea typeface="黑体" panose="02010609060101010101" pitchFamily="49" charset="-122"/>
              </a:rPr>
              <a:t>(</a:t>
            </a:r>
            <a:r>
              <a:rPr lang="zh-CN" altLang="en-US" sz="2000" dirty="0" smtClean="0">
                <a:solidFill>
                  <a:schemeClr val="accent1"/>
                </a:solidFill>
                <a:ea typeface="黑体" panose="02010609060101010101" pitchFamily="49" charset="-122"/>
              </a:rPr>
              <a:t>取指</a:t>
            </a:r>
            <a:r>
              <a:rPr lang="en-US" altLang="zh-CN" sz="2000" dirty="0" smtClean="0">
                <a:solidFill>
                  <a:schemeClr val="accent1"/>
                </a:solidFill>
                <a:ea typeface="黑体" panose="02010609060101010101" pitchFamily="49" charset="-122"/>
              </a:rPr>
              <a:t>)</a:t>
            </a:r>
            <a:r>
              <a:rPr lang="en-US" altLang="zh-CN" sz="2000" dirty="0" smtClean="0">
                <a:ea typeface="黑体" panose="02010609060101010101" pitchFamily="49" charset="-122"/>
              </a:rPr>
              <a:t> : </a:t>
            </a:r>
            <a:r>
              <a:rPr lang="zh-CN" altLang="en-US" sz="2000" dirty="0" smtClean="0">
                <a:ea typeface="黑体" panose="02010609060101010101" pitchFamily="49" charset="-122"/>
              </a:rPr>
              <a:t>取指令并计算</a:t>
            </a:r>
            <a:r>
              <a:rPr lang="en-US" altLang="zh-CN" sz="2000" dirty="0" smtClean="0">
                <a:ea typeface="黑体" panose="02010609060101010101" pitchFamily="49" charset="-122"/>
              </a:rPr>
              <a:t>PC+4 </a:t>
            </a:r>
            <a:r>
              <a:rPr lang="zh-CN" altLang="en-US" sz="2000" dirty="0" smtClean="0">
                <a:solidFill>
                  <a:schemeClr val="accent2"/>
                </a:solidFill>
                <a:ea typeface="黑体" panose="02010609060101010101" pitchFamily="49" charset="-122"/>
              </a:rPr>
              <a:t>。要用到哪些部件？</a:t>
            </a:r>
            <a:endParaRPr lang="en-US" altLang="zh-CN" sz="2000" dirty="0" smtClean="0">
              <a:solidFill>
                <a:schemeClr val="accent2"/>
              </a:solidFill>
              <a:ea typeface="黑体" panose="02010609060101010101" pitchFamily="49" charset="-122"/>
            </a:endParaRPr>
          </a:p>
          <a:p>
            <a:pPr>
              <a:lnSpc>
                <a:spcPct val="115000"/>
              </a:lnSpc>
              <a:spcBef>
                <a:spcPct val="20000"/>
              </a:spcBef>
            </a:pPr>
            <a:endParaRPr lang="en-US" altLang="zh-CN" sz="2000" dirty="0" smtClean="0">
              <a:ea typeface="黑体" panose="02010609060101010101" pitchFamily="49" charset="-122"/>
            </a:endParaRPr>
          </a:p>
          <a:p>
            <a:pPr>
              <a:lnSpc>
                <a:spcPct val="115000"/>
              </a:lnSpc>
              <a:spcBef>
                <a:spcPct val="20000"/>
              </a:spcBef>
            </a:pPr>
            <a:r>
              <a:rPr lang="en-US" altLang="zh-CN" sz="2000" dirty="0" err="1" smtClean="0">
                <a:ea typeface="黑体" panose="02010609060101010101" pitchFamily="49" charset="-122"/>
              </a:rPr>
              <a:t>Reg</a:t>
            </a:r>
            <a:r>
              <a:rPr lang="en-US" altLang="zh-CN" sz="2000" dirty="0" smtClean="0">
                <a:ea typeface="黑体" panose="02010609060101010101" pitchFamily="49" charset="-122"/>
              </a:rPr>
              <a:t>/Dec </a:t>
            </a:r>
            <a:r>
              <a:rPr lang="en-US" altLang="zh-CN" sz="2000" dirty="0" smtClean="0">
                <a:solidFill>
                  <a:schemeClr val="accent1"/>
                </a:solidFill>
                <a:ea typeface="黑体" panose="02010609060101010101" pitchFamily="49" charset="-122"/>
              </a:rPr>
              <a:t>(</a:t>
            </a:r>
            <a:r>
              <a:rPr lang="zh-CN" altLang="en-US" sz="2000" dirty="0" smtClean="0">
                <a:solidFill>
                  <a:schemeClr val="accent1"/>
                </a:solidFill>
                <a:ea typeface="黑体" panose="02010609060101010101" pitchFamily="49" charset="-122"/>
              </a:rPr>
              <a:t>取数和译码</a:t>
            </a:r>
            <a:r>
              <a:rPr lang="en-US" altLang="zh-CN" sz="2000" dirty="0" smtClean="0">
                <a:solidFill>
                  <a:schemeClr val="accent1"/>
                </a:solidFill>
                <a:ea typeface="黑体" panose="02010609060101010101" pitchFamily="49" charset="-122"/>
              </a:rPr>
              <a:t>)</a:t>
            </a:r>
            <a:r>
              <a:rPr lang="en-US" altLang="zh-CN" sz="2000" dirty="0" smtClean="0">
                <a:ea typeface="黑体" panose="02010609060101010101" pitchFamily="49" charset="-122"/>
              </a:rPr>
              <a:t> : </a:t>
            </a:r>
            <a:r>
              <a:rPr lang="zh-CN" altLang="en-US" sz="2000" dirty="0" smtClean="0">
                <a:ea typeface="黑体" panose="02010609060101010101" pitchFamily="49" charset="-122"/>
              </a:rPr>
              <a:t>取数同时译码 </a:t>
            </a:r>
            <a:r>
              <a:rPr lang="zh-CN" altLang="en-US" sz="2000" dirty="0" smtClean="0">
                <a:solidFill>
                  <a:schemeClr val="accent2"/>
                </a:solidFill>
                <a:ea typeface="黑体" panose="02010609060101010101" pitchFamily="49" charset="-122"/>
              </a:rPr>
              <a:t>。要用到哪些部件？</a:t>
            </a:r>
          </a:p>
          <a:p>
            <a:pPr lvl="1">
              <a:lnSpc>
                <a:spcPct val="115000"/>
              </a:lnSpc>
              <a:spcBef>
                <a:spcPct val="20000"/>
              </a:spcBef>
            </a:pPr>
            <a:endParaRPr lang="zh-CN" altLang="en-US" sz="2000" dirty="0" smtClean="0">
              <a:ea typeface="黑体" panose="02010609060101010101" pitchFamily="49" charset="-122"/>
            </a:endParaRPr>
          </a:p>
          <a:p>
            <a:pPr>
              <a:lnSpc>
                <a:spcPct val="115000"/>
              </a:lnSpc>
              <a:spcBef>
                <a:spcPct val="20000"/>
              </a:spcBef>
            </a:pPr>
            <a:r>
              <a:rPr lang="en-US" altLang="zh-CN" sz="2000" dirty="0" smtClean="0">
                <a:ea typeface="黑体" panose="02010609060101010101" pitchFamily="49" charset="-122"/>
              </a:rPr>
              <a:t>Exec </a:t>
            </a:r>
            <a:r>
              <a:rPr lang="en-US" altLang="zh-CN" sz="2000" dirty="0" smtClean="0">
                <a:solidFill>
                  <a:schemeClr val="accent1"/>
                </a:solidFill>
                <a:ea typeface="黑体" panose="02010609060101010101" pitchFamily="49" charset="-122"/>
              </a:rPr>
              <a:t>(</a:t>
            </a:r>
            <a:r>
              <a:rPr lang="zh-CN" altLang="en-US" sz="2000" dirty="0" smtClean="0">
                <a:solidFill>
                  <a:schemeClr val="accent1"/>
                </a:solidFill>
                <a:ea typeface="黑体" panose="02010609060101010101" pitchFamily="49" charset="-122"/>
              </a:rPr>
              <a:t>执行</a:t>
            </a:r>
            <a:r>
              <a:rPr lang="en-US" altLang="zh-CN" sz="2000" dirty="0" smtClean="0">
                <a:solidFill>
                  <a:schemeClr val="accent1"/>
                </a:solidFill>
                <a:ea typeface="黑体" panose="02010609060101010101" pitchFamily="49" charset="-122"/>
              </a:rPr>
              <a:t>)</a:t>
            </a:r>
            <a:r>
              <a:rPr lang="en-US" altLang="zh-CN" sz="2000" dirty="0" smtClean="0">
                <a:ea typeface="黑体" panose="02010609060101010101" pitchFamily="49" charset="-122"/>
              </a:rPr>
              <a:t> : </a:t>
            </a:r>
            <a:r>
              <a:rPr lang="zh-CN" altLang="en-US" sz="2000" dirty="0" smtClean="0">
                <a:ea typeface="黑体" panose="02010609060101010101" pitchFamily="49" charset="-122"/>
              </a:rPr>
              <a:t>计算内存单元地址。</a:t>
            </a:r>
            <a:r>
              <a:rPr lang="zh-CN" altLang="en-US" sz="2000" dirty="0" smtClean="0">
                <a:solidFill>
                  <a:schemeClr val="accent2"/>
                </a:solidFill>
                <a:ea typeface="黑体" panose="02010609060101010101" pitchFamily="49" charset="-122"/>
              </a:rPr>
              <a:t>要用到哪些部件？</a:t>
            </a:r>
          </a:p>
          <a:p>
            <a:pPr lvl="1">
              <a:lnSpc>
                <a:spcPct val="115000"/>
              </a:lnSpc>
              <a:spcBef>
                <a:spcPct val="20000"/>
              </a:spcBef>
            </a:pPr>
            <a:endParaRPr lang="zh-CN" altLang="en-US" sz="2000" dirty="0" smtClean="0">
              <a:ea typeface="黑体" panose="02010609060101010101" pitchFamily="49" charset="-122"/>
            </a:endParaRPr>
          </a:p>
          <a:p>
            <a:pPr>
              <a:lnSpc>
                <a:spcPct val="115000"/>
              </a:lnSpc>
              <a:spcBef>
                <a:spcPct val="20000"/>
              </a:spcBef>
            </a:pPr>
            <a:r>
              <a:rPr lang="en-US" altLang="zh-CN" sz="2000" dirty="0" smtClean="0">
                <a:ea typeface="黑体" panose="02010609060101010101" pitchFamily="49" charset="-122"/>
              </a:rPr>
              <a:t>Mem </a:t>
            </a:r>
            <a:r>
              <a:rPr lang="en-US" altLang="zh-CN" sz="2000" dirty="0" smtClean="0">
                <a:solidFill>
                  <a:schemeClr val="accent1"/>
                </a:solidFill>
                <a:ea typeface="黑体" panose="02010609060101010101" pitchFamily="49" charset="-122"/>
              </a:rPr>
              <a:t>(</a:t>
            </a:r>
            <a:r>
              <a:rPr lang="zh-CN" altLang="en-US" sz="2000" dirty="0" smtClean="0">
                <a:solidFill>
                  <a:schemeClr val="accent1"/>
                </a:solidFill>
                <a:ea typeface="黑体" panose="02010609060101010101" pitchFamily="49" charset="-122"/>
              </a:rPr>
              <a:t>读存储器</a:t>
            </a:r>
            <a:r>
              <a:rPr lang="en-US" altLang="zh-CN" sz="2000" dirty="0" smtClean="0">
                <a:solidFill>
                  <a:schemeClr val="accent1"/>
                </a:solidFill>
                <a:ea typeface="黑体" panose="02010609060101010101" pitchFamily="49" charset="-122"/>
              </a:rPr>
              <a:t>)</a:t>
            </a:r>
            <a:r>
              <a:rPr lang="en-US" altLang="zh-CN" sz="2000" dirty="0" smtClean="0">
                <a:ea typeface="黑体" panose="02010609060101010101" pitchFamily="49" charset="-122"/>
              </a:rPr>
              <a:t> : </a:t>
            </a:r>
            <a:r>
              <a:rPr lang="zh-CN" altLang="en-US" sz="2000" dirty="0" smtClean="0">
                <a:ea typeface="黑体" panose="02010609060101010101" pitchFamily="49" charset="-122"/>
              </a:rPr>
              <a:t>从数据存储器中读。</a:t>
            </a:r>
            <a:r>
              <a:rPr lang="zh-CN" altLang="en-US" sz="2000" dirty="0" smtClean="0">
                <a:solidFill>
                  <a:schemeClr val="accent2"/>
                </a:solidFill>
                <a:ea typeface="黑体" panose="02010609060101010101" pitchFamily="49" charset="-122"/>
              </a:rPr>
              <a:t>要用到哪些部件？</a:t>
            </a:r>
          </a:p>
          <a:p>
            <a:pPr lvl="1">
              <a:lnSpc>
                <a:spcPct val="115000"/>
              </a:lnSpc>
              <a:spcBef>
                <a:spcPct val="20000"/>
              </a:spcBef>
            </a:pPr>
            <a:endParaRPr lang="zh-CN" altLang="en-US" sz="2000" dirty="0" smtClean="0">
              <a:ea typeface="黑体" panose="02010609060101010101" pitchFamily="49" charset="-122"/>
            </a:endParaRPr>
          </a:p>
          <a:p>
            <a:pPr>
              <a:lnSpc>
                <a:spcPct val="115000"/>
              </a:lnSpc>
              <a:spcBef>
                <a:spcPct val="20000"/>
              </a:spcBef>
            </a:pPr>
            <a:r>
              <a:rPr lang="en-US" altLang="zh-CN" sz="2000" dirty="0" err="1" smtClean="0">
                <a:ea typeface="黑体" panose="02010609060101010101" pitchFamily="49" charset="-122"/>
              </a:rPr>
              <a:t>Wr</a:t>
            </a:r>
            <a:r>
              <a:rPr lang="en-US" altLang="zh-CN" sz="2000" dirty="0" smtClean="0">
                <a:solidFill>
                  <a:schemeClr val="accent1"/>
                </a:solidFill>
                <a:ea typeface="黑体" panose="02010609060101010101" pitchFamily="49" charset="-122"/>
              </a:rPr>
              <a:t>(</a:t>
            </a:r>
            <a:r>
              <a:rPr lang="zh-CN" altLang="en-US" sz="2000" dirty="0" smtClean="0">
                <a:solidFill>
                  <a:schemeClr val="accent1"/>
                </a:solidFill>
                <a:ea typeface="黑体" panose="02010609060101010101" pitchFamily="49" charset="-122"/>
              </a:rPr>
              <a:t>写寄存器</a:t>
            </a:r>
            <a:r>
              <a:rPr lang="en-US" altLang="zh-CN" sz="2000" dirty="0" smtClean="0">
                <a:solidFill>
                  <a:schemeClr val="accent1"/>
                </a:solidFill>
                <a:ea typeface="黑体" panose="02010609060101010101" pitchFamily="49" charset="-122"/>
              </a:rPr>
              <a:t>)</a:t>
            </a:r>
            <a:r>
              <a:rPr lang="en-US" altLang="zh-CN" sz="2000" dirty="0" smtClean="0">
                <a:ea typeface="黑体" panose="02010609060101010101" pitchFamily="49" charset="-122"/>
              </a:rPr>
              <a:t>: </a:t>
            </a:r>
            <a:r>
              <a:rPr lang="zh-CN" altLang="en-US" sz="2000" dirty="0" smtClean="0">
                <a:ea typeface="黑体" panose="02010609060101010101" pitchFamily="49" charset="-122"/>
              </a:rPr>
              <a:t>将数据写到寄存器中。</a:t>
            </a:r>
            <a:r>
              <a:rPr lang="zh-CN" altLang="en-US" sz="2000" dirty="0" smtClean="0">
                <a:solidFill>
                  <a:schemeClr val="accent2"/>
                </a:solidFill>
                <a:ea typeface="黑体" panose="02010609060101010101" pitchFamily="49" charset="-122"/>
              </a:rPr>
              <a:t>要用到哪些部件？</a:t>
            </a:r>
          </a:p>
          <a:p>
            <a:pPr lvl="1">
              <a:lnSpc>
                <a:spcPct val="115000"/>
              </a:lnSpc>
              <a:spcBef>
                <a:spcPct val="30000"/>
              </a:spcBef>
            </a:pPr>
            <a:endParaRPr lang="zh-CN" altLang="en-US" sz="2000" dirty="0">
              <a:ea typeface="黑体" panose="02010609060101010101" pitchFamily="49" charset="-122"/>
            </a:endParaRPr>
          </a:p>
        </p:txBody>
      </p:sp>
      <p:grpSp>
        <p:nvGrpSpPr>
          <p:cNvPr id="23556" name="Group 68">
            <a:extLst>
              <a:ext uri="{FF2B5EF4-FFF2-40B4-BE49-F238E27FC236}">
                <a16:creationId xmlns:a16="http://schemas.microsoft.com/office/drawing/2014/main" id="{2BD2CA9C-BFA4-42F9-8F12-42BDED44CBBB}"/>
              </a:ext>
            </a:extLst>
          </p:cNvPr>
          <p:cNvGrpSpPr>
            <a:grpSpLocks/>
          </p:cNvGrpSpPr>
          <p:nvPr/>
        </p:nvGrpSpPr>
        <p:grpSpPr bwMode="auto">
          <a:xfrm>
            <a:off x="622300" y="1099512"/>
            <a:ext cx="7451725" cy="795338"/>
            <a:chOff x="985" y="707"/>
            <a:chExt cx="4110" cy="501"/>
          </a:xfrm>
        </p:grpSpPr>
        <p:sp>
          <p:nvSpPr>
            <p:cNvPr id="23565" name="Line 33">
              <a:extLst>
                <a:ext uri="{FF2B5EF4-FFF2-40B4-BE49-F238E27FC236}">
                  <a16:creationId xmlns:a16="http://schemas.microsoft.com/office/drawing/2014/main" id="{18AA4488-782B-45EC-804B-12906D8E863B}"/>
                </a:ext>
              </a:extLst>
            </p:cNvPr>
            <p:cNvSpPr>
              <a:spLocks noChangeShapeType="1"/>
            </p:cNvSpPr>
            <p:nvPr/>
          </p:nvSpPr>
          <p:spPr bwMode="auto">
            <a:xfrm flipV="1">
              <a:off x="985" y="708"/>
              <a:ext cx="0" cy="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6" name="Line 34">
              <a:extLst>
                <a:ext uri="{FF2B5EF4-FFF2-40B4-BE49-F238E27FC236}">
                  <a16:creationId xmlns:a16="http://schemas.microsoft.com/office/drawing/2014/main" id="{E096A9FA-0407-4B75-9ECE-8BA09A36018E}"/>
                </a:ext>
              </a:extLst>
            </p:cNvPr>
            <p:cNvSpPr>
              <a:spLocks noChangeShapeType="1"/>
            </p:cNvSpPr>
            <p:nvPr/>
          </p:nvSpPr>
          <p:spPr bwMode="auto">
            <a:xfrm flipV="1">
              <a:off x="1854" y="708"/>
              <a:ext cx="0" cy="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7" name="Rectangle 35">
              <a:extLst>
                <a:ext uri="{FF2B5EF4-FFF2-40B4-BE49-F238E27FC236}">
                  <a16:creationId xmlns:a16="http://schemas.microsoft.com/office/drawing/2014/main" id="{C7E370DB-B1FF-4843-BB61-BD0A3D086CF5}"/>
                </a:ext>
              </a:extLst>
            </p:cNvPr>
            <p:cNvSpPr>
              <a:spLocks noChangeArrowheads="1"/>
            </p:cNvSpPr>
            <p:nvPr/>
          </p:nvSpPr>
          <p:spPr bwMode="auto">
            <a:xfrm>
              <a:off x="1151" y="716"/>
              <a:ext cx="43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800">
                  <a:latin typeface="Arial" panose="020B0604020202020204" pitchFamily="34" charset="0"/>
                  <a:ea typeface="黑体" panose="02010609060101010101" pitchFamily="49" charset="-122"/>
                </a:rPr>
                <a:t>阶段</a:t>
              </a:r>
              <a:r>
                <a:rPr lang="en-US" altLang="zh-CN">
                  <a:latin typeface="Arial" panose="020B0604020202020204" pitchFamily="34" charset="0"/>
                  <a:ea typeface="黑体" panose="02010609060101010101" pitchFamily="49" charset="-122"/>
                </a:rPr>
                <a:t>1</a:t>
              </a:r>
            </a:p>
          </p:txBody>
        </p:sp>
        <p:sp>
          <p:nvSpPr>
            <p:cNvPr id="23568" name="Rectangle 36">
              <a:extLst>
                <a:ext uri="{FF2B5EF4-FFF2-40B4-BE49-F238E27FC236}">
                  <a16:creationId xmlns:a16="http://schemas.microsoft.com/office/drawing/2014/main" id="{D6BAD9DD-3A2E-4E08-B3D9-4E46DF020B2F}"/>
                </a:ext>
              </a:extLst>
            </p:cNvPr>
            <p:cNvSpPr>
              <a:spLocks noChangeArrowheads="1"/>
            </p:cNvSpPr>
            <p:nvPr/>
          </p:nvSpPr>
          <p:spPr bwMode="auto">
            <a:xfrm>
              <a:off x="1844" y="716"/>
              <a:ext cx="42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800">
                  <a:latin typeface="Arial" panose="020B0604020202020204" pitchFamily="34" charset="0"/>
                  <a:ea typeface="黑体" panose="02010609060101010101" pitchFamily="49" charset="-122"/>
                </a:rPr>
                <a:t>阶段</a:t>
              </a:r>
              <a:r>
                <a:rPr lang="en-US" altLang="zh-CN" sz="1800">
                  <a:latin typeface="Arial" panose="020B0604020202020204" pitchFamily="34" charset="0"/>
                  <a:ea typeface="黑体" panose="02010609060101010101" pitchFamily="49" charset="-122"/>
                </a:rPr>
                <a:t>2</a:t>
              </a:r>
            </a:p>
          </p:txBody>
        </p:sp>
        <p:sp>
          <p:nvSpPr>
            <p:cNvPr id="23569" name="Line 37">
              <a:extLst>
                <a:ext uri="{FF2B5EF4-FFF2-40B4-BE49-F238E27FC236}">
                  <a16:creationId xmlns:a16="http://schemas.microsoft.com/office/drawing/2014/main" id="{C3F1C704-0479-4A35-A9A1-B8763C851EF8}"/>
                </a:ext>
              </a:extLst>
            </p:cNvPr>
            <p:cNvSpPr>
              <a:spLocks noChangeShapeType="1"/>
            </p:cNvSpPr>
            <p:nvPr/>
          </p:nvSpPr>
          <p:spPr bwMode="auto">
            <a:xfrm flipV="1">
              <a:off x="2427" y="708"/>
              <a:ext cx="0" cy="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0" name="Line 38">
              <a:extLst>
                <a:ext uri="{FF2B5EF4-FFF2-40B4-BE49-F238E27FC236}">
                  <a16:creationId xmlns:a16="http://schemas.microsoft.com/office/drawing/2014/main" id="{0D2C189E-5AF8-46F6-AE81-47CDD5184099}"/>
                </a:ext>
              </a:extLst>
            </p:cNvPr>
            <p:cNvSpPr>
              <a:spLocks noChangeShapeType="1"/>
            </p:cNvSpPr>
            <p:nvPr/>
          </p:nvSpPr>
          <p:spPr bwMode="auto">
            <a:xfrm flipV="1">
              <a:off x="3458" y="708"/>
              <a:ext cx="0" cy="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1" name="Line 39">
              <a:extLst>
                <a:ext uri="{FF2B5EF4-FFF2-40B4-BE49-F238E27FC236}">
                  <a16:creationId xmlns:a16="http://schemas.microsoft.com/office/drawing/2014/main" id="{DB72CDFC-E333-48DC-A19B-7921C0E3964B}"/>
                </a:ext>
              </a:extLst>
            </p:cNvPr>
            <p:cNvSpPr>
              <a:spLocks noChangeShapeType="1"/>
            </p:cNvSpPr>
            <p:nvPr/>
          </p:nvSpPr>
          <p:spPr bwMode="auto">
            <a:xfrm flipV="1">
              <a:off x="4471" y="708"/>
              <a:ext cx="0" cy="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2" name="Line 40">
              <a:extLst>
                <a:ext uri="{FF2B5EF4-FFF2-40B4-BE49-F238E27FC236}">
                  <a16:creationId xmlns:a16="http://schemas.microsoft.com/office/drawing/2014/main" id="{E32321D7-9933-46FE-8494-35619AE8882C}"/>
                </a:ext>
              </a:extLst>
            </p:cNvPr>
            <p:cNvSpPr>
              <a:spLocks noChangeShapeType="1"/>
            </p:cNvSpPr>
            <p:nvPr/>
          </p:nvSpPr>
          <p:spPr bwMode="auto">
            <a:xfrm flipV="1">
              <a:off x="5095" y="735"/>
              <a:ext cx="0" cy="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3" name="Rectangle 41">
              <a:extLst>
                <a:ext uri="{FF2B5EF4-FFF2-40B4-BE49-F238E27FC236}">
                  <a16:creationId xmlns:a16="http://schemas.microsoft.com/office/drawing/2014/main" id="{D8579598-E244-442B-BDDF-8EF4EB82B541}"/>
                </a:ext>
              </a:extLst>
            </p:cNvPr>
            <p:cNvSpPr>
              <a:spLocks noChangeArrowheads="1"/>
            </p:cNvSpPr>
            <p:nvPr/>
          </p:nvSpPr>
          <p:spPr bwMode="auto">
            <a:xfrm>
              <a:off x="2716" y="716"/>
              <a:ext cx="43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800">
                  <a:latin typeface="Arial" panose="020B0604020202020204" pitchFamily="34" charset="0"/>
                  <a:ea typeface="黑体" panose="02010609060101010101" pitchFamily="49" charset="-122"/>
                </a:rPr>
                <a:t>阶段</a:t>
              </a:r>
              <a:r>
                <a:rPr lang="zh-CN" altLang="en-US">
                  <a:ea typeface="宋体" panose="02010600030101010101" pitchFamily="2" charset="-122"/>
                </a:rPr>
                <a:t> </a:t>
              </a:r>
              <a:r>
                <a:rPr lang="en-US" altLang="zh-CN">
                  <a:ea typeface="宋体" panose="02010600030101010101" pitchFamily="2" charset="-122"/>
                </a:rPr>
                <a:t>3</a:t>
              </a:r>
            </a:p>
          </p:txBody>
        </p:sp>
        <p:sp>
          <p:nvSpPr>
            <p:cNvPr id="23574" name="Rectangle 42">
              <a:extLst>
                <a:ext uri="{FF2B5EF4-FFF2-40B4-BE49-F238E27FC236}">
                  <a16:creationId xmlns:a16="http://schemas.microsoft.com/office/drawing/2014/main" id="{EECDF7EF-AA95-47B3-9BB5-63420773B391}"/>
                </a:ext>
              </a:extLst>
            </p:cNvPr>
            <p:cNvSpPr>
              <a:spLocks noChangeArrowheads="1"/>
            </p:cNvSpPr>
            <p:nvPr/>
          </p:nvSpPr>
          <p:spPr bwMode="auto">
            <a:xfrm>
              <a:off x="3685" y="707"/>
              <a:ext cx="459"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800">
                  <a:latin typeface="Arial" panose="020B0604020202020204" pitchFamily="34" charset="0"/>
                  <a:ea typeface="黑体" panose="02010609060101010101" pitchFamily="49" charset="-122"/>
                </a:rPr>
                <a:t>阶段 </a:t>
              </a:r>
              <a:r>
                <a:rPr lang="en-US" altLang="zh-CN" sz="1800">
                  <a:latin typeface="Arial" panose="020B0604020202020204" pitchFamily="34" charset="0"/>
                  <a:ea typeface="黑体" panose="02010609060101010101" pitchFamily="49" charset="-122"/>
                </a:rPr>
                <a:t>4</a:t>
              </a:r>
            </a:p>
          </p:txBody>
        </p:sp>
        <p:sp>
          <p:nvSpPr>
            <p:cNvPr id="23575" name="Rectangle 43">
              <a:extLst>
                <a:ext uri="{FF2B5EF4-FFF2-40B4-BE49-F238E27FC236}">
                  <a16:creationId xmlns:a16="http://schemas.microsoft.com/office/drawing/2014/main" id="{566BCB30-CE92-4202-9F15-AB487C60BA30}"/>
                </a:ext>
              </a:extLst>
            </p:cNvPr>
            <p:cNvSpPr>
              <a:spLocks noChangeArrowheads="1"/>
            </p:cNvSpPr>
            <p:nvPr/>
          </p:nvSpPr>
          <p:spPr bwMode="auto">
            <a:xfrm>
              <a:off x="4583" y="716"/>
              <a:ext cx="42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800">
                  <a:latin typeface="Arial" panose="020B0604020202020204" pitchFamily="34" charset="0"/>
                  <a:ea typeface="黑体" panose="02010609060101010101" pitchFamily="49" charset="-122"/>
                </a:rPr>
                <a:t>阶段</a:t>
              </a:r>
              <a:r>
                <a:rPr lang="en-US" altLang="zh-CN" sz="1800">
                  <a:latin typeface="Arial" panose="020B0604020202020204" pitchFamily="34" charset="0"/>
                  <a:ea typeface="黑体" panose="02010609060101010101" pitchFamily="49" charset="-122"/>
                </a:rPr>
                <a:t>5</a:t>
              </a:r>
            </a:p>
          </p:txBody>
        </p:sp>
        <p:grpSp>
          <p:nvGrpSpPr>
            <p:cNvPr id="23576" name="Group 45">
              <a:extLst>
                <a:ext uri="{FF2B5EF4-FFF2-40B4-BE49-F238E27FC236}">
                  <a16:creationId xmlns:a16="http://schemas.microsoft.com/office/drawing/2014/main" id="{E685CCF6-4029-4996-A5BC-EB37453F3826}"/>
                </a:ext>
              </a:extLst>
            </p:cNvPr>
            <p:cNvGrpSpPr>
              <a:grpSpLocks/>
            </p:cNvGrpSpPr>
            <p:nvPr/>
          </p:nvGrpSpPr>
          <p:grpSpPr bwMode="auto">
            <a:xfrm>
              <a:off x="989" y="979"/>
              <a:ext cx="866" cy="229"/>
              <a:chOff x="1256" y="1008"/>
              <a:chExt cx="512" cy="229"/>
            </a:xfrm>
          </p:grpSpPr>
          <p:sp>
            <p:nvSpPr>
              <p:cNvPr id="23586" name="Rectangle 46">
                <a:extLst>
                  <a:ext uri="{FF2B5EF4-FFF2-40B4-BE49-F238E27FC236}">
                    <a16:creationId xmlns:a16="http://schemas.microsoft.com/office/drawing/2014/main" id="{DD5AD504-1889-40D2-B9AF-DF30D496FE20}"/>
                  </a:ext>
                </a:extLst>
              </p:cNvPr>
              <p:cNvSpPr>
                <a:spLocks noChangeArrowheads="1"/>
              </p:cNvSpPr>
              <p:nvPr/>
            </p:nvSpPr>
            <p:spPr bwMode="auto">
              <a:xfrm>
                <a:off x="1256" y="1016"/>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3587" name="Rectangle 47">
                <a:extLst>
                  <a:ext uri="{FF2B5EF4-FFF2-40B4-BE49-F238E27FC236}">
                    <a16:creationId xmlns:a16="http://schemas.microsoft.com/office/drawing/2014/main" id="{112E1253-5D64-4803-9DEB-4384A3B4E119}"/>
                  </a:ext>
                </a:extLst>
              </p:cNvPr>
              <p:cNvSpPr>
                <a:spLocks noChangeArrowheads="1"/>
              </p:cNvSpPr>
              <p:nvPr/>
            </p:nvSpPr>
            <p:spPr bwMode="auto">
              <a:xfrm>
                <a:off x="1297" y="1008"/>
                <a:ext cx="25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latin typeface="Arial" panose="020B0604020202020204" pitchFamily="34" charset="0"/>
                    <a:ea typeface="黑体" panose="02010609060101010101" pitchFamily="49" charset="-122"/>
                  </a:rPr>
                  <a:t>Ifetch</a:t>
                </a:r>
              </a:p>
            </p:txBody>
          </p:sp>
        </p:grpSp>
        <p:grpSp>
          <p:nvGrpSpPr>
            <p:cNvPr id="23577" name="Group 48">
              <a:extLst>
                <a:ext uri="{FF2B5EF4-FFF2-40B4-BE49-F238E27FC236}">
                  <a16:creationId xmlns:a16="http://schemas.microsoft.com/office/drawing/2014/main" id="{8A19E47F-5A7D-48B7-846D-D5504E948F95}"/>
                </a:ext>
              </a:extLst>
            </p:cNvPr>
            <p:cNvGrpSpPr>
              <a:grpSpLocks/>
            </p:cNvGrpSpPr>
            <p:nvPr/>
          </p:nvGrpSpPr>
          <p:grpSpPr bwMode="auto">
            <a:xfrm>
              <a:off x="1836" y="979"/>
              <a:ext cx="604" cy="229"/>
              <a:chOff x="1767" y="1008"/>
              <a:chExt cx="548" cy="229"/>
            </a:xfrm>
          </p:grpSpPr>
          <p:sp>
            <p:nvSpPr>
              <p:cNvPr id="23584" name="Rectangle 49">
                <a:extLst>
                  <a:ext uri="{FF2B5EF4-FFF2-40B4-BE49-F238E27FC236}">
                    <a16:creationId xmlns:a16="http://schemas.microsoft.com/office/drawing/2014/main" id="{E8093A84-F828-43E0-B1A3-8DF1BD2B4CB0}"/>
                  </a:ext>
                </a:extLst>
              </p:cNvPr>
              <p:cNvSpPr>
                <a:spLocks noChangeArrowheads="1"/>
              </p:cNvSpPr>
              <p:nvPr/>
            </p:nvSpPr>
            <p:spPr bwMode="auto">
              <a:xfrm>
                <a:off x="1784" y="1016"/>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3585" name="Rectangle 50">
                <a:extLst>
                  <a:ext uri="{FF2B5EF4-FFF2-40B4-BE49-F238E27FC236}">
                    <a16:creationId xmlns:a16="http://schemas.microsoft.com/office/drawing/2014/main" id="{BE499BEA-EC33-4E16-94F9-9FDD4B43EA62}"/>
                  </a:ext>
                </a:extLst>
              </p:cNvPr>
              <p:cNvSpPr>
                <a:spLocks noChangeArrowheads="1"/>
              </p:cNvSpPr>
              <p:nvPr/>
            </p:nvSpPr>
            <p:spPr bwMode="auto">
              <a:xfrm>
                <a:off x="1767" y="1008"/>
                <a:ext cx="54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dirty="0" err="1">
                    <a:latin typeface="Arial" panose="020B0604020202020204" pitchFamily="34" charset="0"/>
                    <a:ea typeface="黑体" panose="02010609060101010101" pitchFamily="49" charset="-122"/>
                  </a:rPr>
                  <a:t>Reg</a:t>
                </a:r>
                <a:r>
                  <a:rPr lang="en-US" altLang="zh-CN" sz="1800" dirty="0">
                    <a:latin typeface="Arial" panose="020B0604020202020204" pitchFamily="34" charset="0"/>
                    <a:ea typeface="黑体" panose="02010609060101010101" pitchFamily="49" charset="-122"/>
                  </a:rPr>
                  <a:t>/Dec</a:t>
                </a:r>
              </a:p>
            </p:txBody>
          </p:sp>
        </p:grpSp>
        <p:sp>
          <p:nvSpPr>
            <p:cNvPr id="23578" name="Rectangle 52">
              <a:extLst>
                <a:ext uri="{FF2B5EF4-FFF2-40B4-BE49-F238E27FC236}">
                  <a16:creationId xmlns:a16="http://schemas.microsoft.com/office/drawing/2014/main" id="{6F5F2A3D-3F50-4EF5-A87B-A3BA068DFBCC}"/>
                </a:ext>
              </a:extLst>
            </p:cNvPr>
            <p:cNvSpPr>
              <a:spLocks noChangeArrowheads="1"/>
            </p:cNvSpPr>
            <p:nvPr/>
          </p:nvSpPr>
          <p:spPr bwMode="auto">
            <a:xfrm>
              <a:off x="2417" y="987"/>
              <a:ext cx="1047"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3579" name="Rectangle 53">
              <a:extLst>
                <a:ext uri="{FF2B5EF4-FFF2-40B4-BE49-F238E27FC236}">
                  <a16:creationId xmlns:a16="http://schemas.microsoft.com/office/drawing/2014/main" id="{38F8208D-70D3-4FC7-94D3-FB9A44240634}"/>
                </a:ext>
              </a:extLst>
            </p:cNvPr>
            <p:cNvSpPr>
              <a:spLocks noChangeArrowheads="1"/>
            </p:cNvSpPr>
            <p:nvPr/>
          </p:nvSpPr>
          <p:spPr bwMode="auto">
            <a:xfrm>
              <a:off x="2750" y="979"/>
              <a:ext cx="39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latin typeface="Arial" panose="020B0604020202020204" pitchFamily="34" charset="0"/>
                  <a:ea typeface="黑体" panose="02010609060101010101" pitchFamily="49" charset="-122"/>
                </a:rPr>
                <a:t>Exec</a:t>
              </a:r>
            </a:p>
          </p:txBody>
        </p:sp>
        <p:sp>
          <p:nvSpPr>
            <p:cNvPr id="23580" name="Rectangle 55">
              <a:extLst>
                <a:ext uri="{FF2B5EF4-FFF2-40B4-BE49-F238E27FC236}">
                  <a16:creationId xmlns:a16="http://schemas.microsoft.com/office/drawing/2014/main" id="{6C940157-9C86-4BEE-B196-81196947C729}"/>
                </a:ext>
              </a:extLst>
            </p:cNvPr>
            <p:cNvSpPr>
              <a:spLocks noChangeArrowheads="1"/>
            </p:cNvSpPr>
            <p:nvPr/>
          </p:nvSpPr>
          <p:spPr bwMode="auto">
            <a:xfrm>
              <a:off x="3467" y="987"/>
              <a:ext cx="10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3581" name="Rectangle 56">
              <a:extLst>
                <a:ext uri="{FF2B5EF4-FFF2-40B4-BE49-F238E27FC236}">
                  <a16:creationId xmlns:a16="http://schemas.microsoft.com/office/drawing/2014/main" id="{E0B83222-7928-41CB-8EB4-F44353C59421}"/>
                </a:ext>
              </a:extLst>
            </p:cNvPr>
            <p:cNvSpPr>
              <a:spLocks noChangeArrowheads="1"/>
            </p:cNvSpPr>
            <p:nvPr/>
          </p:nvSpPr>
          <p:spPr bwMode="auto">
            <a:xfrm>
              <a:off x="3749" y="979"/>
              <a:ext cx="387"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latin typeface="Arial" panose="020B0604020202020204" pitchFamily="34" charset="0"/>
                  <a:ea typeface="黑体" panose="02010609060101010101" pitchFamily="49" charset="-122"/>
                </a:rPr>
                <a:t>Mem</a:t>
              </a:r>
            </a:p>
          </p:txBody>
        </p:sp>
        <p:sp>
          <p:nvSpPr>
            <p:cNvPr id="23582" name="Rectangle 58">
              <a:extLst>
                <a:ext uri="{FF2B5EF4-FFF2-40B4-BE49-F238E27FC236}">
                  <a16:creationId xmlns:a16="http://schemas.microsoft.com/office/drawing/2014/main" id="{4E74D7B5-FC4F-4F18-BAFF-A66A7A405465}"/>
                </a:ext>
              </a:extLst>
            </p:cNvPr>
            <p:cNvSpPr>
              <a:spLocks noChangeArrowheads="1"/>
            </p:cNvSpPr>
            <p:nvPr/>
          </p:nvSpPr>
          <p:spPr bwMode="auto">
            <a:xfrm>
              <a:off x="4482" y="987"/>
              <a:ext cx="60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3583" name="Rectangle 59">
              <a:extLst>
                <a:ext uri="{FF2B5EF4-FFF2-40B4-BE49-F238E27FC236}">
                  <a16:creationId xmlns:a16="http://schemas.microsoft.com/office/drawing/2014/main" id="{91EB06E7-1E34-4D32-B7CC-362B998C7F32}"/>
                </a:ext>
              </a:extLst>
            </p:cNvPr>
            <p:cNvSpPr>
              <a:spLocks noChangeArrowheads="1"/>
            </p:cNvSpPr>
            <p:nvPr/>
          </p:nvSpPr>
          <p:spPr bwMode="auto">
            <a:xfrm>
              <a:off x="4648" y="979"/>
              <a:ext cx="35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latin typeface="Arial" panose="020B0604020202020204" pitchFamily="34" charset="0"/>
                  <a:ea typeface="黑体" panose="02010609060101010101" pitchFamily="49" charset="-122"/>
                </a:rPr>
                <a:t>Wr</a:t>
              </a:r>
            </a:p>
          </p:txBody>
        </p:sp>
      </p:grpSp>
      <p:sp>
        <p:nvSpPr>
          <p:cNvPr id="173117" name="Rectangle 61">
            <a:extLst>
              <a:ext uri="{FF2B5EF4-FFF2-40B4-BE49-F238E27FC236}">
                <a16:creationId xmlns:a16="http://schemas.microsoft.com/office/drawing/2014/main" id="{9C35B672-5B2D-4B7A-B25D-AEDF66857204}"/>
              </a:ext>
            </a:extLst>
          </p:cNvPr>
          <p:cNvSpPr>
            <a:spLocks noChangeArrowheads="1"/>
          </p:cNvSpPr>
          <p:nvPr/>
        </p:nvSpPr>
        <p:spPr bwMode="auto">
          <a:xfrm>
            <a:off x="1682750" y="2445712"/>
            <a:ext cx="2909888"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1600" b="1">
                <a:solidFill>
                  <a:schemeClr val="tx1"/>
                </a:solidFill>
                <a:latin typeface="Times New Roman" panose="02020603050405020304" pitchFamily="18" charset="0"/>
              </a:defRPr>
            </a:lvl1pPr>
            <a:lvl2pPr>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lvl="1">
              <a:lnSpc>
                <a:spcPct val="115000"/>
              </a:lnSpc>
              <a:spcBef>
                <a:spcPct val="30000"/>
              </a:spcBef>
              <a:buSzPct val="100000"/>
            </a:pPr>
            <a:r>
              <a:rPr lang="zh-CN" altLang="en-US" sz="2000" dirty="0">
                <a:solidFill>
                  <a:srgbClr val="E67F18"/>
                </a:solidFill>
                <a:latin typeface="Arial" panose="020B0604020202020204" pitchFamily="34" charset="0"/>
                <a:ea typeface="黑体" panose="02010609060101010101" pitchFamily="49" charset="-122"/>
              </a:rPr>
              <a:t>指令存储器、</a:t>
            </a:r>
            <a:r>
              <a:rPr lang="en-US" altLang="zh-CN" sz="2000" dirty="0">
                <a:solidFill>
                  <a:srgbClr val="E67F18"/>
                </a:solidFill>
                <a:latin typeface="Arial" panose="020B0604020202020204" pitchFamily="34" charset="0"/>
                <a:ea typeface="黑体" panose="02010609060101010101" pitchFamily="49" charset="-122"/>
              </a:rPr>
              <a:t>Adder</a:t>
            </a:r>
            <a:endParaRPr lang="zh-CN" altLang="en-US" sz="2000" dirty="0">
              <a:solidFill>
                <a:srgbClr val="E67F18"/>
              </a:solidFill>
              <a:latin typeface="Arial" panose="020B0604020202020204" pitchFamily="34" charset="0"/>
              <a:ea typeface="黑体" panose="02010609060101010101" pitchFamily="49" charset="-122"/>
            </a:endParaRPr>
          </a:p>
        </p:txBody>
      </p:sp>
      <p:sp>
        <p:nvSpPr>
          <p:cNvPr id="173118" name="Rectangle 62">
            <a:extLst>
              <a:ext uri="{FF2B5EF4-FFF2-40B4-BE49-F238E27FC236}">
                <a16:creationId xmlns:a16="http://schemas.microsoft.com/office/drawing/2014/main" id="{1E0AC1AB-EF70-41F8-9531-55EE2BDD1CAB}"/>
              </a:ext>
            </a:extLst>
          </p:cNvPr>
          <p:cNvSpPr>
            <a:spLocks noChangeArrowheads="1"/>
          </p:cNvSpPr>
          <p:nvPr/>
        </p:nvSpPr>
        <p:spPr bwMode="auto">
          <a:xfrm>
            <a:off x="2201863" y="3268037"/>
            <a:ext cx="33083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2000">
                <a:solidFill>
                  <a:srgbClr val="E67F18"/>
                </a:solidFill>
                <a:latin typeface="Arial" panose="020B0604020202020204" pitchFamily="34" charset="0"/>
                <a:ea typeface="黑体" panose="02010609060101010101" pitchFamily="49" charset="-122"/>
              </a:rPr>
              <a:t>寄存器组读口、指令译码器</a:t>
            </a:r>
          </a:p>
        </p:txBody>
      </p:sp>
      <p:sp>
        <p:nvSpPr>
          <p:cNvPr id="173119" name="Rectangle 63">
            <a:extLst>
              <a:ext uri="{FF2B5EF4-FFF2-40B4-BE49-F238E27FC236}">
                <a16:creationId xmlns:a16="http://schemas.microsoft.com/office/drawing/2014/main" id="{43359510-8DBA-467B-9379-BFB83BC0832E}"/>
              </a:ext>
            </a:extLst>
          </p:cNvPr>
          <p:cNvSpPr>
            <a:spLocks noChangeArrowheads="1"/>
          </p:cNvSpPr>
          <p:nvPr/>
        </p:nvSpPr>
        <p:spPr bwMode="auto">
          <a:xfrm>
            <a:off x="2189163" y="4155450"/>
            <a:ext cx="1730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2000">
                <a:solidFill>
                  <a:srgbClr val="E67F18"/>
                </a:solidFill>
                <a:latin typeface="Arial" panose="020B0604020202020204" pitchFamily="34" charset="0"/>
                <a:ea typeface="黑体" panose="02010609060101010101" pitchFamily="49" charset="-122"/>
              </a:rPr>
              <a:t>扩展器、</a:t>
            </a:r>
            <a:r>
              <a:rPr lang="en-US" altLang="zh-CN" sz="2000">
                <a:solidFill>
                  <a:srgbClr val="E67F18"/>
                </a:solidFill>
                <a:latin typeface="Arial" panose="020B0604020202020204" pitchFamily="34" charset="0"/>
                <a:ea typeface="黑体" panose="02010609060101010101" pitchFamily="49" charset="-122"/>
              </a:rPr>
              <a:t>ALU</a:t>
            </a:r>
            <a:endParaRPr lang="zh-CN" altLang="en-US" sz="2000">
              <a:solidFill>
                <a:srgbClr val="E67F18"/>
              </a:solidFill>
              <a:latin typeface="Arial" panose="020B0604020202020204" pitchFamily="34" charset="0"/>
              <a:ea typeface="黑体" panose="02010609060101010101" pitchFamily="49" charset="-122"/>
            </a:endParaRPr>
          </a:p>
        </p:txBody>
      </p:sp>
      <p:sp>
        <p:nvSpPr>
          <p:cNvPr id="173120" name="Rectangle 64">
            <a:extLst>
              <a:ext uri="{FF2B5EF4-FFF2-40B4-BE49-F238E27FC236}">
                <a16:creationId xmlns:a16="http://schemas.microsoft.com/office/drawing/2014/main" id="{EFF834C4-D49A-4E92-BDEB-2B42641CB5DA}"/>
              </a:ext>
            </a:extLst>
          </p:cNvPr>
          <p:cNvSpPr>
            <a:spLocks noChangeArrowheads="1"/>
          </p:cNvSpPr>
          <p:nvPr/>
        </p:nvSpPr>
        <p:spPr bwMode="auto">
          <a:xfrm>
            <a:off x="2130425" y="4955550"/>
            <a:ext cx="1462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2000">
                <a:solidFill>
                  <a:srgbClr val="E67F18"/>
                </a:solidFill>
                <a:latin typeface="Arial" panose="020B0604020202020204" pitchFamily="34" charset="0"/>
                <a:ea typeface="黑体" panose="02010609060101010101" pitchFamily="49" charset="-122"/>
              </a:rPr>
              <a:t>数据存储器</a:t>
            </a:r>
          </a:p>
        </p:txBody>
      </p:sp>
      <p:sp>
        <p:nvSpPr>
          <p:cNvPr id="173121" name="Rectangle 65">
            <a:extLst>
              <a:ext uri="{FF2B5EF4-FFF2-40B4-BE49-F238E27FC236}">
                <a16:creationId xmlns:a16="http://schemas.microsoft.com/office/drawing/2014/main" id="{A995F068-8C63-4ED2-AC7C-69C3BBEC9FC9}"/>
              </a:ext>
            </a:extLst>
          </p:cNvPr>
          <p:cNvSpPr>
            <a:spLocks noChangeArrowheads="1"/>
          </p:cNvSpPr>
          <p:nvPr/>
        </p:nvSpPr>
        <p:spPr bwMode="auto">
          <a:xfrm>
            <a:off x="2168525" y="5736600"/>
            <a:ext cx="17605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2000" dirty="0">
                <a:solidFill>
                  <a:srgbClr val="E67F18"/>
                </a:solidFill>
                <a:latin typeface="Arial" panose="020B0604020202020204" pitchFamily="34" charset="0"/>
                <a:ea typeface="黑体" panose="02010609060101010101" pitchFamily="49" charset="-122"/>
              </a:rPr>
              <a:t>寄存器组写口</a:t>
            </a:r>
          </a:p>
        </p:txBody>
      </p:sp>
      <p:sp>
        <p:nvSpPr>
          <p:cNvPr id="173125" name="Text Box 69">
            <a:extLst>
              <a:ext uri="{FF2B5EF4-FFF2-40B4-BE49-F238E27FC236}">
                <a16:creationId xmlns:a16="http://schemas.microsoft.com/office/drawing/2014/main" id="{9CD9AE6A-47BA-483B-B040-7298D79CE38D}"/>
              </a:ext>
            </a:extLst>
          </p:cNvPr>
          <p:cNvSpPr txBox="1">
            <a:spLocks noChangeArrowheads="1"/>
          </p:cNvSpPr>
          <p:nvPr/>
        </p:nvSpPr>
        <p:spPr bwMode="auto">
          <a:xfrm>
            <a:off x="539750" y="6069974"/>
            <a:ext cx="7823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200" dirty="0">
                <a:solidFill>
                  <a:schemeClr val="accent2"/>
                </a:solidFill>
                <a:ea typeface="黑体" panose="02010609060101010101" pitchFamily="49" charset="-122"/>
              </a:rPr>
              <a:t>        </a:t>
            </a:r>
            <a:r>
              <a:rPr lang="zh-CN" altLang="en-US" sz="2200" dirty="0" smtClean="0">
                <a:solidFill>
                  <a:schemeClr val="accent2"/>
                </a:solidFill>
                <a:ea typeface="黑体" panose="02010609060101010101" pitchFamily="49" charset="-122"/>
              </a:rPr>
              <a:t>指令</a:t>
            </a:r>
            <a:r>
              <a:rPr lang="zh-CN" altLang="en-US" sz="2200" dirty="0">
                <a:solidFill>
                  <a:schemeClr val="accent2"/>
                </a:solidFill>
                <a:ea typeface="黑体" panose="02010609060101010101" pitchFamily="49" charset="-122"/>
              </a:rPr>
              <a:t>序列的执行过程是否和</a:t>
            </a:r>
            <a:r>
              <a:rPr lang="zh-CN" altLang="en-US" sz="2200" dirty="0">
                <a:solidFill>
                  <a:schemeClr val="accent2"/>
                </a:solidFill>
                <a:latin typeface="黑体" panose="02010609060101010101" pitchFamily="49" charset="-122"/>
                <a:ea typeface="黑体" panose="02010609060101010101" pitchFamily="49" charset="-122"/>
              </a:rPr>
              <a:t>“洗衣店</a:t>
            </a:r>
            <a:r>
              <a:rPr lang="zh-CN" altLang="en-US" sz="2200" dirty="0">
                <a:solidFill>
                  <a:schemeClr val="accent2"/>
                </a:solidFill>
                <a:ea typeface="黑体" panose="02010609060101010101" pitchFamily="49" charset="-122"/>
              </a:rPr>
              <a:t>洗衣</a:t>
            </a:r>
            <a:r>
              <a:rPr lang="zh-CN" altLang="en-US" sz="2200" dirty="0">
                <a:solidFill>
                  <a:schemeClr val="accent2"/>
                </a:solidFill>
                <a:latin typeface="黑体" panose="02010609060101010101" pitchFamily="49" charset="-122"/>
                <a:ea typeface="黑体" panose="02010609060101010101" pitchFamily="49" charset="-122"/>
              </a:rPr>
              <a:t>”</a:t>
            </a:r>
            <a:r>
              <a:rPr lang="zh-CN" altLang="en-US" sz="2200" dirty="0">
                <a:solidFill>
                  <a:schemeClr val="accent2"/>
                </a:solidFill>
                <a:ea typeface="黑体" panose="02010609060101010101" pitchFamily="49" charset="-122"/>
              </a:rPr>
              <a:t>过程类似？是否可以采用类似方式来执行指令序列呢？</a:t>
            </a:r>
          </a:p>
        </p:txBody>
      </p:sp>
      <p:sp>
        <p:nvSpPr>
          <p:cNvPr id="2" name="矩形 1">
            <a:extLst>
              <a:ext uri="{FF2B5EF4-FFF2-40B4-BE49-F238E27FC236}">
                <a16:creationId xmlns:a16="http://schemas.microsoft.com/office/drawing/2014/main" id="{542A2140-2CED-4D73-9346-A35F9A18E8E8}"/>
              </a:ext>
            </a:extLst>
          </p:cNvPr>
          <p:cNvSpPr>
            <a:spLocks noChangeArrowheads="1"/>
          </p:cNvSpPr>
          <p:nvPr/>
        </p:nvSpPr>
        <p:spPr bwMode="auto">
          <a:xfrm>
            <a:off x="6942668" y="3995112"/>
            <a:ext cx="2019300" cy="1482725"/>
          </a:xfrm>
          <a:prstGeom prst="rect">
            <a:avLst/>
          </a:prstGeom>
          <a:noFill/>
          <a:ln w="28575"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200">
                <a:solidFill>
                  <a:srgbClr val="008000"/>
                </a:solidFill>
                <a:ea typeface="黑体" panose="02010609060101010101" pitchFamily="49" charset="-122"/>
              </a:rPr>
              <a:t>这里寄存器组的读口和写口可看成两个不同的部件。</a:t>
            </a:r>
          </a:p>
        </p:txBody>
      </p:sp>
      <p:sp>
        <p:nvSpPr>
          <p:cNvPr id="36" name="Rectangle 2">
            <a:extLst>
              <a:ext uri="{FF2B5EF4-FFF2-40B4-BE49-F238E27FC236}">
                <a16:creationId xmlns:a16="http://schemas.microsoft.com/office/drawing/2014/main" id="{E24334DD-1089-4879-940E-03DDC62783AC}"/>
              </a:ext>
            </a:extLst>
          </p:cNvPr>
          <p:cNvSpPr txBox="1">
            <a:spLocks noChangeArrowheads="1"/>
          </p:cNvSpPr>
          <p:nvPr/>
        </p:nvSpPr>
        <p:spPr bwMode="auto">
          <a:xfrm>
            <a:off x="539750" y="135700"/>
            <a:ext cx="8207410" cy="372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algn="l" rtl="0" eaLnBrk="0" fontAlgn="base" hangingPunct="0">
              <a:lnSpc>
                <a:spcPct val="87000"/>
              </a:lnSpc>
              <a:spcBef>
                <a:spcPct val="0"/>
              </a:spcBef>
              <a:spcAft>
                <a:spcPct val="0"/>
              </a:spcAft>
              <a:defRPr sz="2400" b="1" kern="1200">
                <a:solidFill>
                  <a:schemeClr val="accent2"/>
                </a:solidFill>
                <a:latin typeface="+mj-lt"/>
                <a:ea typeface="+mj-ea"/>
                <a:cs typeface="+mj-cs"/>
              </a:defRPr>
            </a:lvl1pPr>
            <a:lvl2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2pPr>
            <a:lvl3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3pPr>
            <a:lvl4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4pPr>
            <a:lvl5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5pPr>
            <a:lvl6pPr marL="4572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6pPr>
            <a:lvl7pPr marL="9144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7pPr>
            <a:lvl8pPr marL="13716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8pPr>
            <a:lvl9pPr marL="18288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9pPr>
          </a:lstStyle>
          <a:p>
            <a:r>
              <a:rPr lang="zh-CN" altLang="en-US" dirty="0" smtClean="0">
                <a:solidFill>
                  <a:srgbClr val="FF0000"/>
                </a:solidFill>
                <a:ea typeface="宋体" panose="02010600030101010101" pitchFamily="2" charset="-122"/>
              </a:rPr>
              <a:t>将一条指令不是简单视为一个周期完成而是分多个阶段</a:t>
            </a:r>
            <a:endParaRPr lang="en-US" altLang="zh-CN" dirty="0">
              <a:solidFill>
                <a:srgbClr val="FF0000"/>
              </a:solidFill>
              <a:ea typeface="宋体" panose="02010600030101010101" pitchFamily="2" charset="-122"/>
            </a:endParaRPr>
          </a:p>
        </p:txBody>
      </p:sp>
      <p:cxnSp>
        <p:nvCxnSpPr>
          <p:cNvPr id="4" name="直接箭头连接符 3"/>
          <p:cNvCxnSpPr/>
          <p:nvPr/>
        </p:nvCxnSpPr>
        <p:spPr bwMode="auto">
          <a:xfrm flipH="1" flipV="1">
            <a:off x="3856038" y="3548270"/>
            <a:ext cx="3101135" cy="446842"/>
          </a:xfrm>
          <a:prstGeom prst="straightConnector1">
            <a:avLst/>
          </a:prstGeom>
          <a:noFill/>
          <a:ln w="28575" cap="flat" cmpd="sng" algn="ctr">
            <a:solidFill>
              <a:schemeClr val="accent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箭头连接符 5"/>
          <p:cNvCxnSpPr/>
          <p:nvPr/>
        </p:nvCxnSpPr>
        <p:spPr bwMode="auto">
          <a:xfrm flipH="1">
            <a:off x="3822372" y="5498115"/>
            <a:ext cx="3134801" cy="466708"/>
          </a:xfrm>
          <a:prstGeom prst="straightConnector1">
            <a:avLst/>
          </a:prstGeom>
          <a:noFill/>
          <a:ln w="28575" cap="flat" cmpd="sng" algn="ctr">
            <a:solidFill>
              <a:schemeClr val="accent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wipe(down)">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3556"/>
                                        </p:tgtEl>
                                        <p:attrNameLst>
                                          <p:attrName>style.visibility</p:attrName>
                                        </p:attrNameLst>
                                      </p:cBhvr>
                                      <p:to>
                                        <p:strVal val="visible"/>
                                      </p:to>
                                    </p:set>
                                    <p:animEffect transition="in" filter="wipe(down)">
                                      <p:cBhvr>
                                        <p:cTn id="12" dur="500"/>
                                        <p:tgtEl>
                                          <p:spTgt spid="235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3555">
                                            <p:txEl>
                                              <p:pRg st="0" end="0"/>
                                            </p:txEl>
                                          </p:spTgt>
                                        </p:tgtEl>
                                        <p:attrNameLst>
                                          <p:attrName>style.visibility</p:attrName>
                                        </p:attrNameLst>
                                      </p:cBhvr>
                                      <p:to>
                                        <p:strVal val="visible"/>
                                      </p:to>
                                    </p:set>
                                    <p:animEffect transition="in" filter="wipe(down)">
                                      <p:cBhvr>
                                        <p:cTn id="17" dur="500"/>
                                        <p:tgtEl>
                                          <p:spTgt spid="2355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73117"/>
                                        </p:tgtEl>
                                        <p:attrNameLst>
                                          <p:attrName>style.visibility</p:attrName>
                                        </p:attrNameLst>
                                      </p:cBhvr>
                                      <p:to>
                                        <p:strVal val="visible"/>
                                      </p:to>
                                    </p:set>
                                    <p:animEffect transition="in" filter="checkerboard(across)">
                                      <p:cBhvr>
                                        <p:cTn id="22" dur="500"/>
                                        <p:tgtEl>
                                          <p:spTgt spid="1731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3555">
                                            <p:txEl>
                                              <p:pRg st="2" end="2"/>
                                            </p:txEl>
                                          </p:spTgt>
                                        </p:tgtEl>
                                        <p:attrNameLst>
                                          <p:attrName>style.visibility</p:attrName>
                                        </p:attrNameLst>
                                      </p:cBhvr>
                                      <p:to>
                                        <p:strVal val="visible"/>
                                      </p:to>
                                    </p:set>
                                    <p:animEffect transition="in" filter="wipe(down)">
                                      <p:cBhvr>
                                        <p:cTn id="27" dur="500"/>
                                        <p:tgtEl>
                                          <p:spTgt spid="2355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73118"/>
                                        </p:tgtEl>
                                        <p:attrNameLst>
                                          <p:attrName>style.visibility</p:attrName>
                                        </p:attrNameLst>
                                      </p:cBhvr>
                                      <p:to>
                                        <p:strVal val="visible"/>
                                      </p:to>
                                    </p:set>
                                    <p:animEffect transition="in" filter="checkerboard(across)">
                                      <p:cBhvr>
                                        <p:cTn id="32" dur="500"/>
                                        <p:tgtEl>
                                          <p:spTgt spid="1731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3555">
                                            <p:txEl>
                                              <p:pRg st="4" end="4"/>
                                            </p:txEl>
                                          </p:spTgt>
                                        </p:tgtEl>
                                        <p:attrNameLst>
                                          <p:attrName>style.visibility</p:attrName>
                                        </p:attrNameLst>
                                      </p:cBhvr>
                                      <p:to>
                                        <p:strVal val="visible"/>
                                      </p:to>
                                    </p:set>
                                    <p:animEffect transition="in" filter="wipe(down)">
                                      <p:cBhvr>
                                        <p:cTn id="37" dur="500"/>
                                        <p:tgtEl>
                                          <p:spTgt spid="2355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73119"/>
                                        </p:tgtEl>
                                        <p:attrNameLst>
                                          <p:attrName>style.visibility</p:attrName>
                                        </p:attrNameLst>
                                      </p:cBhvr>
                                      <p:to>
                                        <p:strVal val="visible"/>
                                      </p:to>
                                    </p:set>
                                    <p:animEffect transition="in" filter="checkerboard(across)">
                                      <p:cBhvr>
                                        <p:cTn id="42" dur="500"/>
                                        <p:tgtEl>
                                          <p:spTgt spid="17311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3555">
                                            <p:txEl>
                                              <p:pRg st="6" end="6"/>
                                            </p:txEl>
                                          </p:spTgt>
                                        </p:tgtEl>
                                        <p:attrNameLst>
                                          <p:attrName>style.visibility</p:attrName>
                                        </p:attrNameLst>
                                      </p:cBhvr>
                                      <p:to>
                                        <p:strVal val="visible"/>
                                      </p:to>
                                    </p:set>
                                    <p:animEffect transition="in" filter="wipe(down)">
                                      <p:cBhvr>
                                        <p:cTn id="47" dur="500"/>
                                        <p:tgtEl>
                                          <p:spTgt spid="23555">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173120"/>
                                        </p:tgtEl>
                                        <p:attrNameLst>
                                          <p:attrName>style.visibility</p:attrName>
                                        </p:attrNameLst>
                                      </p:cBhvr>
                                      <p:to>
                                        <p:strVal val="visible"/>
                                      </p:to>
                                    </p:set>
                                    <p:animEffect transition="in" filter="checkerboard(across)">
                                      <p:cBhvr>
                                        <p:cTn id="52" dur="500"/>
                                        <p:tgtEl>
                                          <p:spTgt spid="17312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23555">
                                            <p:txEl>
                                              <p:pRg st="8" end="8"/>
                                            </p:txEl>
                                          </p:spTgt>
                                        </p:tgtEl>
                                        <p:attrNameLst>
                                          <p:attrName>style.visibility</p:attrName>
                                        </p:attrNameLst>
                                      </p:cBhvr>
                                      <p:to>
                                        <p:strVal val="visible"/>
                                      </p:to>
                                    </p:set>
                                    <p:animEffect transition="in" filter="wipe(down)">
                                      <p:cBhvr>
                                        <p:cTn id="57" dur="500"/>
                                        <p:tgtEl>
                                          <p:spTgt spid="23555">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173121"/>
                                        </p:tgtEl>
                                        <p:attrNameLst>
                                          <p:attrName>style.visibility</p:attrName>
                                        </p:attrNameLst>
                                      </p:cBhvr>
                                      <p:to>
                                        <p:strVal val="visible"/>
                                      </p:to>
                                    </p:set>
                                    <p:animEffect transition="in" filter="checkerboard(across)">
                                      <p:cBhvr>
                                        <p:cTn id="62" dur="500"/>
                                        <p:tgtEl>
                                          <p:spTgt spid="17312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wipe(down)">
                                      <p:cBhvr>
                                        <p:cTn id="67" dur="500"/>
                                        <p:tgtEl>
                                          <p:spTgt spid="2"/>
                                        </p:tgtEl>
                                      </p:cBhvr>
                                    </p:animEffect>
                                  </p:childTnLst>
                                </p:cTn>
                              </p:par>
                              <p:par>
                                <p:cTn id="68" presetID="22" presetClass="entr" presetSubtype="2" fill="hold" nodeType="with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wipe(right)">
                                      <p:cBhvr>
                                        <p:cTn id="70" dur="500"/>
                                        <p:tgtEl>
                                          <p:spTgt spid="4"/>
                                        </p:tgtEl>
                                      </p:cBhvr>
                                    </p:animEffect>
                                  </p:childTnLst>
                                </p:cTn>
                              </p:par>
                              <p:par>
                                <p:cTn id="71" presetID="22" presetClass="entr" presetSubtype="2" fill="hold" nodeType="withEffect">
                                  <p:stCondLst>
                                    <p:cond delay="0"/>
                                  </p:stCondLst>
                                  <p:childTnLst>
                                    <p:set>
                                      <p:cBhvr>
                                        <p:cTn id="72" dur="1" fill="hold">
                                          <p:stCondLst>
                                            <p:cond delay="0"/>
                                          </p:stCondLst>
                                        </p:cTn>
                                        <p:tgtEl>
                                          <p:spTgt spid="6"/>
                                        </p:tgtEl>
                                        <p:attrNameLst>
                                          <p:attrName>style.visibility</p:attrName>
                                        </p:attrNameLst>
                                      </p:cBhvr>
                                      <p:to>
                                        <p:strVal val="visible"/>
                                      </p:to>
                                    </p:set>
                                    <p:animEffect transition="in" filter="wipe(right)">
                                      <p:cBhvr>
                                        <p:cTn id="73" dur="500"/>
                                        <p:tgtEl>
                                          <p:spTgt spid="6"/>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173125">
                                            <p:txEl>
                                              <p:pRg st="0" end="0"/>
                                            </p:txEl>
                                          </p:spTgt>
                                        </p:tgtEl>
                                        <p:attrNameLst>
                                          <p:attrName>style.visibility</p:attrName>
                                        </p:attrNameLst>
                                      </p:cBhvr>
                                      <p:to>
                                        <p:strVal val="visible"/>
                                      </p:to>
                                    </p:set>
                                    <p:animEffect transition="in" filter="blinds(horizontal)">
                                      <p:cBhvr>
                                        <p:cTn id="78" dur="500"/>
                                        <p:tgtEl>
                                          <p:spTgt spid="1731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173117" grpId="0"/>
      <p:bldP spid="173118" grpId="0"/>
      <p:bldP spid="173119" grpId="0"/>
      <p:bldP spid="173120" grpId="0"/>
      <p:bldP spid="173121" grpId="0"/>
      <p:bldP spid="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zh-CN" altLang="en-US" smtClean="0">
                <a:ea typeface="宋体" panose="02010600030101010101" pitchFamily="2" charset="-122"/>
              </a:rPr>
              <a:t>用“循环展开”技术进行指令调度</a:t>
            </a:r>
          </a:p>
        </p:txBody>
      </p:sp>
      <p:sp>
        <p:nvSpPr>
          <p:cNvPr id="248835" name="Rectangle 3"/>
          <p:cNvSpPr>
            <a:spLocks noGrp="1" noChangeArrowheads="1"/>
          </p:cNvSpPr>
          <p:nvPr>
            <p:ph type="body" sz="half" idx="1"/>
          </p:nvPr>
        </p:nvSpPr>
        <p:spPr>
          <a:xfrm>
            <a:off x="147638" y="657773"/>
            <a:ext cx="8577262" cy="1264705"/>
          </a:xfrm>
        </p:spPr>
        <p:txBody>
          <a:bodyPr/>
          <a:lstStyle/>
          <a:p>
            <a:pPr>
              <a:spcBef>
                <a:spcPct val="15000"/>
              </a:spcBef>
            </a:pPr>
            <a:r>
              <a:rPr lang="zh-CN" altLang="en-US" sz="1900" dirty="0" smtClean="0">
                <a:ea typeface="黑体" panose="02010609060101010101" pitchFamily="49" charset="-122"/>
              </a:rPr>
              <a:t>基本思想：展开循环体，生成多个副本，在展开的指令中统筹调度</a:t>
            </a:r>
            <a:r>
              <a:rPr lang="zh-CN" altLang="en-US" sz="1900" dirty="0">
                <a:ea typeface="黑体" panose="02010609060101010101" pitchFamily="49" charset="-122"/>
              </a:rPr>
              <a:t>。</a:t>
            </a:r>
            <a:endParaRPr lang="zh-CN" altLang="en-US" sz="1900" dirty="0" smtClean="0">
              <a:ea typeface="黑体" panose="02010609060101010101" pitchFamily="49" charset="-122"/>
            </a:endParaRPr>
          </a:p>
          <a:p>
            <a:pPr>
              <a:spcBef>
                <a:spcPct val="15000"/>
              </a:spcBef>
            </a:pPr>
            <a:r>
              <a:rPr lang="zh-CN" altLang="en-US" sz="1900" dirty="0" smtClean="0">
                <a:ea typeface="黑体" panose="02010609060101010101" pitchFamily="49" charset="-122"/>
              </a:rPr>
              <a:t>上例采用“循环展开”后的指令序列是什么？</a:t>
            </a:r>
          </a:p>
          <a:p>
            <a:pPr lvl="1">
              <a:spcBef>
                <a:spcPct val="15000"/>
              </a:spcBef>
            </a:pPr>
            <a:r>
              <a:rPr lang="zh-CN" altLang="en-US" sz="1900" dirty="0" smtClean="0">
                <a:ea typeface="黑体" panose="02010609060101010101" pitchFamily="49" charset="-122"/>
              </a:rPr>
              <a:t>为简化起见，假定循环执行次数是</a:t>
            </a:r>
            <a:r>
              <a:rPr lang="en-US" altLang="zh-CN" sz="1900" dirty="0" smtClean="0">
                <a:ea typeface="黑体" panose="02010609060101010101" pitchFamily="49" charset="-122"/>
              </a:rPr>
              <a:t>4</a:t>
            </a:r>
            <a:r>
              <a:rPr lang="zh-CN" altLang="en-US" sz="1900" dirty="0" smtClean="0">
                <a:ea typeface="黑体" panose="02010609060101010101" pitchFamily="49" charset="-122"/>
              </a:rPr>
              <a:t>的倍数</a:t>
            </a:r>
            <a:endParaRPr lang="en-US" altLang="zh-CN" sz="1900" dirty="0" smtClean="0">
              <a:ea typeface="黑体" panose="02010609060101010101" pitchFamily="49" charset="-122"/>
            </a:endParaRPr>
          </a:p>
          <a:p>
            <a:pPr lvl="1">
              <a:spcBef>
                <a:spcPct val="15000"/>
              </a:spcBef>
            </a:pPr>
            <a:r>
              <a:rPr lang="zh-CN" altLang="en-US" sz="1900" dirty="0">
                <a:ea typeface="黑体" panose="02010609060101010101" pitchFamily="49" charset="-122"/>
              </a:rPr>
              <a:t>指令最佳调度序列如下</a:t>
            </a:r>
            <a:r>
              <a:rPr lang="zh-CN" altLang="en-US" sz="1900" dirty="0" smtClean="0">
                <a:ea typeface="黑体" panose="02010609060101010101" pitchFamily="49" charset="-122"/>
              </a:rPr>
              <a:t>：</a:t>
            </a:r>
          </a:p>
        </p:txBody>
      </p:sp>
      <p:graphicFrame>
        <p:nvGraphicFramePr>
          <p:cNvPr id="248836" name="Object 4"/>
          <p:cNvGraphicFramePr>
            <a:graphicFrameLocks noGrp="1" noChangeAspect="1"/>
          </p:cNvGraphicFramePr>
          <p:nvPr>
            <p:ph sz="half" idx="2"/>
            <p:extLst>
              <p:ext uri="{D42A27DB-BD31-4B8C-83A1-F6EECF244321}">
                <p14:modId xmlns:p14="http://schemas.microsoft.com/office/powerpoint/2010/main" val="2858860626"/>
              </p:ext>
            </p:extLst>
          </p:nvPr>
        </p:nvGraphicFramePr>
        <p:xfrm>
          <a:off x="427831" y="1919914"/>
          <a:ext cx="8097838" cy="2809875"/>
        </p:xfrm>
        <a:graphic>
          <a:graphicData uri="http://schemas.openxmlformats.org/presentationml/2006/ole">
            <mc:AlternateContent xmlns:mc="http://schemas.openxmlformats.org/markup-compatibility/2006">
              <mc:Choice xmlns:v="urn:schemas-microsoft-com:vml" Requires="v">
                <p:oleObj spid="_x0000_s1206" name="位图图像" r:id="rId3" imgW="7447619" imgH="2495238" progId="Paint.Picture">
                  <p:embed/>
                </p:oleObj>
              </mc:Choice>
              <mc:Fallback>
                <p:oleObj name="位图图像" r:id="rId3" imgW="7447619" imgH="2495238" progId="Paint.Picture">
                  <p:embed/>
                  <p:pic>
                    <p:nvPicPr>
                      <p:cNvPr id="24883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831" y="1919914"/>
                        <a:ext cx="8097838"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8838" name="Text Box 6"/>
          <p:cNvSpPr txBox="1">
            <a:spLocks noChangeArrowheads="1"/>
          </p:cNvSpPr>
          <p:nvPr/>
        </p:nvSpPr>
        <p:spPr bwMode="auto">
          <a:xfrm>
            <a:off x="346869" y="5580957"/>
            <a:ext cx="8178800"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900" dirty="0" smtClean="0">
                <a:solidFill>
                  <a:schemeClr val="accent2"/>
                </a:solidFill>
                <a:latin typeface="Arial" panose="020B0604020202020204" pitchFamily="34" charset="0"/>
                <a:ea typeface="黑体" panose="02010609060101010101" pitchFamily="49" charset="-122"/>
                <a:cs typeface="Arial" panose="020B0604020202020204" pitchFamily="34" charset="0"/>
              </a:rPr>
              <a:t>使用了</a:t>
            </a:r>
            <a:r>
              <a:rPr lang="zh-CN" altLang="en-US" sz="1900" dirty="0" smtClean="0">
                <a:solidFill>
                  <a:srgbClr val="008000"/>
                </a:solidFill>
                <a:latin typeface="Arial" panose="020B0604020202020204" pitchFamily="34" charset="0"/>
                <a:ea typeface="黑体" panose="02010609060101010101" pitchFamily="49" charset="-122"/>
                <a:cs typeface="Arial" panose="020B0604020202020204" pitchFamily="34" charset="0"/>
              </a:rPr>
              <a:t>“重命名寄存器”</a:t>
            </a:r>
            <a:r>
              <a:rPr lang="zh-CN" altLang="en-US" sz="1900" dirty="0">
                <a:solidFill>
                  <a:srgbClr val="008000"/>
                </a:solidFill>
                <a:latin typeface="Arial" panose="020B0604020202020204" pitchFamily="34" charset="0"/>
                <a:ea typeface="黑体" panose="02010609060101010101" pitchFamily="49" charset="-122"/>
                <a:cs typeface="Arial" panose="020B0604020202020204" pitchFamily="34" charset="0"/>
              </a:rPr>
              <a:t>技术</a:t>
            </a:r>
            <a:r>
              <a:rPr lang="zh-CN" altLang="en-US" sz="1900" dirty="0">
                <a:solidFill>
                  <a:schemeClr val="accent2"/>
                </a:solidFill>
                <a:latin typeface="Arial" panose="020B0604020202020204" pitchFamily="34" charset="0"/>
                <a:ea typeface="黑体" panose="02010609060101010101" pitchFamily="49" charset="-122"/>
                <a:cs typeface="Arial" panose="020B0604020202020204" pitchFamily="34" charset="0"/>
              </a:rPr>
              <a:t>，多用</a:t>
            </a:r>
            <a:r>
              <a:rPr lang="zh-CN" altLang="en-US" sz="1900" dirty="0" smtClean="0">
                <a:solidFill>
                  <a:schemeClr val="accent2"/>
                </a:solidFill>
                <a:latin typeface="Arial" panose="020B0604020202020204" pitchFamily="34" charset="0"/>
                <a:ea typeface="黑体" panose="02010609060101010101" pitchFamily="49" charset="-122"/>
                <a:cs typeface="Arial" panose="020B0604020202020204" pitchFamily="34" charset="0"/>
              </a:rPr>
              <a:t>了这三</a:t>
            </a:r>
            <a:r>
              <a:rPr lang="zh-CN" altLang="en-US" sz="1900" dirty="0">
                <a:solidFill>
                  <a:schemeClr val="accent2"/>
                </a:solidFill>
                <a:latin typeface="Arial" panose="020B0604020202020204" pitchFamily="34" charset="0"/>
                <a:ea typeface="黑体" panose="02010609060101010101" pitchFamily="49" charset="-122"/>
                <a:cs typeface="Arial" panose="020B0604020202020204" pitchFamily="34" charset="0"/>
              </a:rPr>
              <a:t>个临时</a:t>
            </a:r>
            <a:r>
              <a:rPr lang="zh-CN" altLang="en-US" sz="1900" dirty="0" smtClean="0">
                <a:solidFill>
                  <a:schemeClr val="accent2"/>
                </a:solidFill>
                <a:latin typeface="Arial" panose="020B0604020202020204" pitchFamily="34" charset="0"/>
                <a:ea typeface="黑体" panose="02010609060101010101" pitchFamily="49" charset="-122"/>
                <a:cs typeface="Arial" panose="020B0604020202020204" pitchFamily="34" charset="0"/>
              </a:rPr>
              <a:t>寄存器，</a:t>
            </a:r>
            <a:r>
              <a:rPr lang="zh-CN" altLang="en-US" sz="1900" dirty="0">
                <a:solidFill>
                  <a:schemeClr val="accent2"/>
                </a:solidFill>
                <a:latin typeface="Arial" panose="020B0604020202020204" pitchFamily="34" charset="0"/>
                <a:ea typeface="黑体" panose="02010609060101010101" pitchFamily="49" charset="-122"/>
                <a:cs typeface="Arial" panose="020B0604020202020204" pitchFamily="34" charset="0"/>
              </a:rPr>
              <a:t>消除了名字依赖关系（非真实依赖，只是寄存器名相同而已</a:t>
            </a:r>
            <a:r>
              <a:rPr lang="zh-CN" altLang="en-US" sz="1900" dirty="0" smtClean="0">
                <a:solidFill>
                  <a:schemeClr val="accent2"/>
                </a:solidFill>
                <a:latin typeface="Arial" panose="020B0604020202020204" pitchFamily="34" charset="0"/>
                <a:ea typeface="黑体" panose="02010609060101010101" pitchFamily="49" charset="-122"/>
                <a:cs typeface="Arial" panose="020B0604020202020204" pitchFamily="34" charset="0"/>
              </a:rPr>
              <a:t>）。</a:t>
            </a:r>
            <a:endParaRPr lang="zh-CN" altLang="en-US" sz="1900" dirty="0">
              <a:solidFill>
                <a:schemeClr val="accent2"/>
              </a:solidFill>
              <a:latin typeface="Arial" panose="020B0604020202020204" pitchFamily="34" charset="0"/>
              <a:ea typeface="黑体" panose="02010609060101010101" pitchFamily="49" charset="-122"/>
              <a:cs typeface="Arial" panose="020B0604020202020204" pitchFamily="34" charset="0"/>
            </a:endParaRPr>
          </a:p>
          <a:p>
            <a:r>
              <a:rPr lang="zh-CN" altLang="en-US" sz="1900" dirty="0" smtClean="0">
                <a:solidFill>
                  <a:srgbClr val="CC0000"/>
                </a:solidFill>
                <a:latin typeface="Arial" panose="020B0604020202020204" pitchFamily="34" charset="0"/>
                <a:ea typeface="黑体" panose="02010609060101010101" pitchFamily="49" charset="-122"/>
                <a:cs typeface="Arial" panose="020B0604020202020204" pitchFamily="34" charset="0"/>
              </a:rPr>
              <a:t>代价</a:t>
            </a:r>
            <a:r>
              <a:rPr lang="en-US" altLang="zh-CN" sz="1900" dirty="0">
                <a:solidFill>
                  <a:srgbClr val="CC0000"/>
                </a:solidFill>
                <a:latin typeface="Arial" panose="020B0604020202020204" pitchFamily="34" charset="0"/>
                <a:ea typeface="黑体" panose="02010609060101010101" pitchFamily="49" charset="-122"/>
                <a:cs typeface="Arial" panose="020B0604020202020204" pitchFamily="34" charset="0"/>
              </a:rPr>
              <a:t>:</a:t>
            </a:r>
          </a:p>
        </p:txBody>
      </p:sp>
      <p:sp>
        <p:nvSpPr>
          <p:cNvPr id="248839" name="Text Box 7"/>
          <p:cNvSpPr txBox="1">
            <a:spLocks noChangeArrowheads="1"/>
          </p:cNvSpPr>
          <p:nvPr/>
        </p:nvSpPr>
        <p:spPr bwMode="auto">
          <a:xfrm>
            <a:off x="1089025" y="6161903"/>
            <a:ext cx="67754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dirty="0">
                <a:latin typeface="Arial" panose="020B0604020202020204" pitchFamily="34" charset="0"/>
                <a:ea typeface="黑体" panose="02010609060101010101" pitchFamily="49" charset="-122"/>
              </a:rPr>
              <a:t>多用了三个临时寄存器，并增加了代码大小（存储空间变大）</a:t>
            </a:r>
          </a:p>
        </p:txBody>
      </p:sp>
      <p:sp>
        <p:nvSpPr>
          <p:cNvPr id="248840" name="Text Box 8"/>
          <p:cNvSpPr txBox="1">
            <a:spLocks noChangeArrowheads="1"/>
          </p:cNvSpPr>
          <p:nvPr/>
        </p:nvSpPr>
        <p:spPr bwMode="auto">
          <a:xfrm>
            <a:off x="490120" y="4739199"/>
            <a:ext cx="7070356" cy="64633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ts val="0"/>
              </a:spcBef>
            </a:pPr>
            <a:r>
              <a:rPr lang="en-US" altLang="zh-CN" sz="1800" dirty="0" smtClean="0">
                <a:solidFill>
                  <a:srgbClr val="008000"/>
                </a:solidFill>
                <a:latin typeface="Arial" panose="020B0604020202020204" pitchFamily="34" charset="0"/>
                <a:ea typeface="黑体" panose="02010609060101010101" pitchFamily="49" charset="-122"/>
                <a:cs typeface="Arial" panose="020B0604020202020204" pitchFamily="34" charset="0"/>
              </a:rPr>
              <a:t>*</a:t>
            </a:r>
            <a:r>
              <a:rPr lang="zh-CN" altLang="en-US" sz="1800" dirty="0" smtClean="0">
                <a:solidFill>
                  <a:srgbClr val="CC0000"/>
                </a:solidFill>
                <a:latin typeface="Arial" panose="020B0604020202020204" pitchFamily="34" charset="0"/>
                <a:ea typeface="黑体" panose="02010609060101010101" pitchFamily="49" charset="-122"/>
                <a:cs typeface="Arial" panose="020B0604020202020204" pitchFamily="34" charset="0"/>
              </a:rPr>
              <a:t>为何第</a:t>
            </a:r>
            <a:r>
              <a:rPr lang="en-US" altLang="zh-CN" sz="1800" dirty="0" smtClean="0">
                <a:solidFill>
                  <a:srgbClr val="CC0000"/>
                </a:solidFill>
                <a:latin typeface="Arial" panose="020B0604020202020204" pitchFamily="34" charset="0"/>
                <a:ea typeface="黑体" panose="02010609060101010101" pitchFamily="49" charset="-122"/>
                <a:cs typeface="Arial" panose="020B0604020202020204" pitchFamily="34" charset="0"/>
              </a:rPr>
              <a:t>1</a:t>
            </a:r>
            <a:r>
              <a:rPr lang="zh-CN" altLang="en-US" sz="1800" dirty="0" smtClean="0">
                <a:solidFill>
                  <a:srgbClr val="CC0000"/>
                </a:solidFill>
                <a:latin typeface="Arial" panose="020B0604020202020204" pitchFamily="34" charset="0"/>
                <a:ea typeface="黑体" panose="02010609060101010101" pitchFamily="49" charset="-122"/>
                <a:cs typeface="Arial" panose="020B0604020202020204" pitchFamily="34" charset="0"/>
              </a:rPr>
              <a:t>条指令</a:t>
            </a:r>
            <a:r>
              <a:rPr lang="zh-CN" altLang="en-US" sz="1800" dirty="0">
                <a:solidFill>
                  <a:srgbClr val="CC0000"/>
                </a:solidFill>
                <a:latin typeface="Arial" panose="020B0604020202020204" pitchFamily="34" charset="0"/>
                <a:ea typeface="黑体" panose="02010609060101010101" pitchFamily="49" charset="-122"/>
                <a:cs typeface="Arial" panose="020B0604020202020204" pitchFamily="34" charset="0"/>
              </a:rPr>
              <a:t>将</a:t>
            </a:r>
            <a:r>
              <a:rPr lang="en-US" altLang="zh-CN" sz="1800" dirty="0">
                <a:solidFill>
                  <a:srgbClr val="CC0000"/>
                </a:solidFill>
                <a:latin typeface="Arial" panose="020B0604020202020204" pitchFamily="34" charset="0"/>
                <a:ea typeface="黑体" panose="02010609060101010101" pitchFamily="49" charset="-122"/>
                <a:cs typeface="Arial" panose="020B0604020202020204" pitchFamily="34" charset="0"/>
              </a:rPr>
              <a:t>$s1</a:t>
            </a:r>
            <a:r>
              <a:rPr lang="zh-CN" altLang="en-US" sz="1800" dirty="0">
                <a:solidFill>
                  <a:srgbClr val="CC0000"/>
                </a:solidFill>
                <a:latin typeface="Arial" panose="020B0604020202020204" pitchFamily="34" charset="0"/>
                <a:ea typeface="黑体" panose="02010609060101010101" pitchFamily="49" charset="-122"/>
                <a:cs typeface="Arial" panose="020B0604020202020204" pitchFamily="34" charset="0"/>
              </a:rPr>
              <a:t>减</a:t>
            </a:r>
            <a:r>
              <a:rPr lang="en-US" altLang="zh-CN" sz="1800" dirty="0">
                <a:solidFill>
                  <a:srgbClr val="CC0000"/>
                </a:solidFill>
                <a:latin typeface="Arial" panose="020B0604020202020204" pitchFamily="34" charset="0"/>
                <a:ea typeface="黑体" panose="02010609060101010101" pitchFamily="49" charset="-122"/>
                <a:cs typeface="Arial" panose="020B0604020202020204" pitchFamily="34" charset="0"/>
              </a:rPr>
              <a:t>16</a:t>
            </a:r>
            <a:r>
              <a:rPr lang="zh-CN" altLang="en-US" sz="1800" dirty="0" smtClean="0">
                <a:solidFill>
                  <a:srgbClr val="CC0000"/>
                </a:solidFill>
                <a:latin typeface="Arial" panose="020B0604020202020204" pitchFamily="34" charset="0"/>
                <a:ea typeface="黑体" panose="02010609060101010101" pitchFamily="49" charset="-122"/>
                <a:cs typeface="Arial" panose="020B0604020202020204" pitchFamily="34" charset="0"/>
              </a:rPr>
              <a:t>？</a:t>
            </a:r>
            <a:endParaRPr lang="en-US" altLang="zh-CN" sz="1800" dirty="0" smtClean="0">
              <a:solidFill>
                <a:srgbClr val="CC0000"/>
              </a:solidFill>
              <a:latin typeface="Arial" panose="020B0604020202020204" pitchFamily="34" charset="0"/>
              <a:ea typeface="黑体" panose="02010609060101010101" pitchFamily="49" charset="-122"/>
              <a:cs typeface="Arial" panose="020B0604020202020204" pitchFamily="34" charset="0"/>
            </a:endParaRPr>
          </a:p>
          <a:p>
            <a:pPr>
              <a:spcBef>
                <a:spcPts val="0"/>
              </a:spcBef>
            </a:pPr>
            <a:r>
              <a:rPr lang="en-US" altLang="zh-CN" sz="1800" dirty="0" smtClean="0">
                <a:solidFill>
                  <a:srgbClr val="008000"/>
                </a:solidFill>
                <a:latin typeface="Arial" panose="020B0604020202020204" pitchFamily="34" charset="0"/>
                <a:ea typeface="黑体" panose="02010609060101010101" pitchFamily="49" charset="-122"/>
                <a:cs typeface="Arial" panose="020B0604020202020204" pitchFamily="34" charset="0"/>
              </a:rPr>
              <a:t>*</a:t>
            </a:r>
            <a:r>
              <a:rPr lang="zh-CN" altLang="en-US" sz="1800" dirty="0" smtClean="0">
                <a:solidFill>
                  <a:srgbClr val="CC0000"/>
                </a:solidFill>
                <a:latin typeface="Arial" panose="020B0604020202020204" pitchFamily="34" charset="0"/>
                <a:ea typeface="黑体" panose="02010609060101010101" pitchFamily="49" charset="-122"/>
                <a:cs typeface="Arial" panose="020B0604020202020204" pitchFamily="34" charset="0"/>
              </a:rPr>
              <a:t>为何第</a:t>
            </a:r>
            <a:r>
              <a:rPr lang="en-US" altLang="zh-CN" sz="1800" dirty="0" smtClean="0">
                <a:solidFill>
                  <a:srgbClr val="CC0000"/>
                </a:solidFill>
                <a:latin typeface="Arial" panose="020B0604020202020204" pitchFamily="34" charset="0"/>
                <a:ea typeface="黑体" panose="02010609060101010101" pitchFamily="49" charset="-122"/>
                <a:cs typeface="Arial" panose="020B0604020202020204" pitchFamily="34" charset="0"/>
              </a:rPr>
              <a:t>1</a:t>
            </a:r>
            <a:r>
              <a:rPr lang="zh-CN" altLang="en-US" sz="1800" dirty="0" smtClean="0">
                <a:solidFill>
                  <a:srgbClr val="CC0000"/>
                </a:solidFill>
                <a:latin typeface="Arial" panose="020B0604020202020204" pitchFamily="34" charset="0"/>
                <a:ea typeface="黑体" panose="02010609060101010101" pitchFamily="49" charset="-122"/>
                <a:cs typeface="Arial" panose="020B0604020202020204" pitchFamily="34" charset="0"/>
              </a:rPr>
              <a:t>条</a:t>
            </a:r>
            <a:r>
              <a:rPr lang="en-US" altLang="zh-CN" sz="1800" dirty="0" err="1" smtClean="0">
                <a:solidFill>
                  <a:srgbClr val="CC0000"/>
                </a:solidFill>
                <a:latin typeface="Arial" panose="020B0604020202020204" pitchFamily="34" charset="0"/>
                <a:ea typeface="黑体" panose="02010609060101010101" pitchFamily="49" charset="-122"/>
                <a:cs typeface="Arial" panose="020B0604020202020204" pitchFamily="34" charset="0"/>
              </a:rPr>
              <a:t>lw</a:t>
            </a:r>
            <a:r>
              <a:rPr lang="zh-CN" altLang="en-US" sz="1800" dirty="0" smtClean="0">
                <a:solidFill>
                  <a:srgbClr val="CC0000"/>
                </a:solidFill>
                <a:latin typeface="Arial" panose="020B0604020202020204" pitchFamily="34" charset="0"/>
                <a:ea typeface="黑体" panose="02010609060101010101" pitchFamily="49" charset="-122"/>
                <a:cs typeface="Arial" panose="020B0604020202020204" pitchFamily="34" charset="0"/>
              </a:rPr>
              <a:t>与对应的</a:t>
            </a:r>
            <a:r>
              <a:rPr lang="en-US" altLang="zh-CN" sz="1800" dirty="0" err="1" smtClean="0">
                <a:solidFill>
                  <a:srgbClr val="CC0000"/>
                </a:solidFill>
                <a:latin typeface="Arial" panose="020B0604020202020204" pitchFamily="34" charset="0"/>
                <a:ea typeface="黑体" panose="02010609060101010101" pitchFamily="49" charset="-122"/>
                <a:cs typeface="Arial" panose="020B0604020202020204" pitchFamily="34" charset="0"/>
              </a:rPr>
              <a:t>sw</a:t>
            </a:r>
            <a:r>
              <a:rPr lang="zh-CN" altLang="en-US" sz="1800" dirty="0" smtClean="0">
                <a:solidFill>
                  <a:srgbClr val="CC0000"/>
                </a:solidFill>
                <a:latin typeface="Arial" panose="020B0604020202020204" pitchFamily="34" charset="0"/>
                <a:ea typeface="黑体" panose="02010609060101010101" pitchFamily="49" charset="-122"/>
                <a:cs typeface="Arial" panose="020B0604020202020204" pitchFamily="34" charset="0"/>
              </a:rPr>
              <a:t>的偏移不同，但其他几条</a:t>
            </a:r>
            <a:r>
              <a:rPr lang="en-US" altLang="zh-CN" sz="1800" dirty="0" err="1" smtClean="0">
                <a:solidFill>
                  <a:srgbClr val="CC0000"/>
                </a:solidFill>
                <a:latin typeface="Arial" panose="020B0604020202020204" pitchFamily="34" charset="0"/>
                <a:ea typeface="黑体" panose="02010609060101010101" pitchFamily="49" charset="-122"/>
                <a:cs typeface="Arial" panose="020B0604020202020204" pitchFamily="34" charset="0"/>
              </a:rPr>
              <a:t>lw</a:t>
            </a:r>
            <a:r>
              <a:rPr lang="zh-CN" altLang="en-US" sz="1800" dirty="0" smtClean="0">
                <a:solidFill>
                  <a:srgbClr val="CC0000"/>
                </a:solidFill>
                <a:latin typeface="Arial" panose="020B0604020202020204" pitchFamily="34" charset="0"/>
                <a:ea typeface="黑体" panose="02010609060101010101" pitchFamily="49" charset="-122"/>
                <a:cs typeface="Arial" panose="020B0604020202020204" pitchFamily="34" charset="0"/>
              </a:rPr>
              <a:t>和</a:t>
            </a:r>
            <a:r>
              <a:rPr lang="en-US" altLang="zh-CN" sz="1800" dirty="0" err="1" smtClean="0">
                <a:solidFill>
                  <a:srgbClr val="CC0000"/>
                </a:solidFill>
                <a:latin typeface="Arial" panose="020B0604020202020204" pitchFamily="34" charset="0"/>
                <a:ea typeface="黑体" panose="02010609060101010101" pitchFamily="49" charset="-122"/>
                <a:cs typeface="Arial" panose="020B0604020202020204" pitchFamily="34" charset="0"/>
              </a:rPr>
              <a:t>sw</a:t>
            </a:r>
            <a:r>
              <a:rPr lang="zh-CN" altLang="en-US" sz="1800" dirty="0" smtClean="0">
                <a:solidFill>
                  <a:srgbClr val="CC0000"/>
                </a:solidFill>
                <a:latin typeface="Arial" panose="020B0604020202020204" pitchFamily="34" charset="0"/>
                <a:ea typeface="黑体" panose="02010609060101010101" pitchFamily="49" charset="-122"/>
                <a:cs typeface="Arial" panose="020B0604020202020204" pitchFamily="34" charset="0"/>
              </a:rPr>
              <a:t>却相同？</a:t>
            </a:r>
            <a:endParaRPr lang="zh-CN" altLang="en-US" sz="1800" dirty="0">
              <a:solidFill>
                <a:srgbClr val="CC0000"/>
              </a:solidFill>
              <a:latin typeface="Arial" panose="020B0604020202020204" pitchFamily="34" charset="0"/>
              <a:ea typeface="黑体" panose="02010609060101010101" pitchFamily="49" charset="-122"/>
              <a:cs typeface="Arial" panose="020B0604020202020204" pitchFamily="34" charset="0"/>
            </a:endParaRPr>
          </a:p>
        </p:txBody>
      </p:sp>
      <p:sp>
        <p:nvSpPr>
          <p:cNvPr id="248841" name="Rectangle 9"/>
          <p:cNvSpPr>
            <a:spLocks noChangeArrowheads="1"/>
          </p:cNvSpPr>
          <p:nvPr/>
        </p:nvSpPr>
        <p:spPr bwMode="auto">
          <a:xfrm>
            <a:off x="4568031" y="2337426"/>
            <a:ext cx="2603500" cy="292100"/>
          </a:xfrm>
          <a:prstGeom prst="rect">
            <a:avLst/>
          </a:prstGeom>
          <a:noFill/>
          <a:ln w="3810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48842" name="Rectangle 10"/>
          <p:cNvSpPr>
            <a:spLocks noChangeArrowheads="1"/>
          </p:cNvSpPr>
          <p:nvPr/>
        </p:nvSpPr>
        <p:spPr bwMode="auto">
          <a:xfrm>
            <a:off x="4568031" y="3505826"/>
            <a:ext cx="2603500" cy="292100"/>
          </a:xfrm>
          <a:prstGeom prst="rect">
            <a:avLst/>
          </a:prstGeom>
          <a:noFill/>
          <a:ln w="3810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48843" name="Text Box 11"/>
          <p:cNvSpPr txBox="1">
            <a:spLocks noChangeArrowheads="1"/>
          </p:cNvSpPr>
          <p:nvPr/>
        </p:nvSpPr>
        <p:spPr bwMode="auto">
          <a:xfrm>
            <a:off x="346869" y="6492207"/>
            <a:ext cx="66087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dirty="0">
                <a:solidFill>
                  <a:srgbClr val="CC0000"/>
                </a:solidFill>
                <a:latin typeface="Arial" panose="020B0604020202020204" pitchFamily="34" charset="0"/>
                <a:ea typeface="黑体" panose="02010609060101010101" pitchFamily="49" charset="-122"/>
              </a:rPr>
              <a:t>好处：充分利用并行，并消除部分循环分支！</a:t>
            </a:r>
          </a:p>
        </p:txBody>
      </p:sp>
      <p:sp>
        <p:nvSpPr>
          <p:cNvPr id="11" name="Text Box 8"/>
          <p:cNvSpPr txBox="1">
            <a:spLocks noChangeArrowheads="1"/>
          </p:cNvSpPr>
          <p:nvPr/>
        </p:nvSpPr>
        <p:spPr bwMode="auto">
          <a:xfrm>
            <a:off x="499942" y="5337792"/>
            <a:ext cx="7060534" cy="369332"/>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ts val="0"/>
              </a:spcBef>
            </a:pPr>
            <a:r>
              <a:rPr lang="en-US" altLang="zh-CN" sz="1800" dirty="0" smtClean="0">
                <a:solidFill>
                  <a:srgbClr val="008000"/>
                </a:solidFill>
                <a:latin typeface="Arial" panose="020B0604020202020204" pitchFamily="34" charset="0"/>
                <a:ea typeface="黑体" panose="02010609060101010101" pitchFamily="49" charset="-122"/>
                <a:cs typeface="Arial" panose="020B0604020202020204" pitchFamily="34" charset="0"/>
              </a:rPr>
              <a:t>*</a:t>
            </a:r>
            <a:r>
              <a:rPr lang="zh-CN" altLang="en-US" sz="1800" dirty="0" smtClean="0">
                <a:solidFill>
                  <a:srgbClr val="CC0000"/>
                </a:solidFill>
                <a:latin typeface="Arial" panose="020B0604020202020204" pitchFamily="34" charset="0"/>
                <a:ea typeface="黑体" panose="02010609060101010101" pitchFamily="49" charset="-122"/>
                <a:cs typeface="Arial" panose="020B0604020202020204" pitchFamily="34" charset="0"/>
              </a:rPr>
              <a:t>为何多了</a:t>
            </a:r>
            <a:r>
              <a:rPr lang="en-US" altLang="zh-CN" sz="1800" dirty="0" smtClean="0">
                <a:solidFill>
                  <a:srgbClr val="CC0000"/>
                </a:solidFill>
                <a:latin typeface="Arial" panose="020B0604020202020204" pitchFamily="34" charset="0"/>
                <a:ea typeface="黑体" panose="02010609060101010101" pitchFamily="49" charset="-122"/>
                <a:cs typeface="Arial" panose="020B0604020202020204" pitchFamily="34" charset="0"/>
              </a:rPr>
              <a:t>3</a:t>
            </a:r>
            <a:r>
              <a:rPr lang="zh-CN" altLang="en-US" sz="1800" dirty="0" smtClean="0">
                <a:solidFill>
                  <a:srgbClr val="CC0000"/>
                </a:solidFill>
                <a:latin typeface="Arial" panose="020B0604020202020204" pitchFamily="34" charset="0"/>
                <a:ea typeface="黑体" panose="02010609060101010101" pitchFamily="49" charset="-122"/>
                <a:cs typeface="Arial" panose="020B0604020202020204" pitchFamily="34" charset="0"/>
              </a:rPr>
              <a:t>个寄存器</a:t>
            </a:r>
            <a:r>
              <a:rPr lang="en-US" altLang="zh-CN" sz="1800" dirty="0" smtClean="0">
                <a:solidFill>
                  <a:srgbClr val="CC0000"/>
                </a:solidFill>
                <a:latin typeface="Arial" panose="020B0604020202020204" pitchFamily="34" charset="0"/>
                <a:ea typeface="黑体" panose="02010609060101010101" pitchFamily="49" charset="-122"/>
                <a:cs typeface="Arial" panose="020B0604020202020204" pitchFamily="34" charset="0"/>
              </a:rPr>
              <a:t>$t1</a:t>
            </a:r>
            <a:r>
              <a:rPr lang="zh-CN" altLang="en-US" sz="1800" dirty="0" smtClean="0">
                <a:solidFill>
                  <a:srgbClr val="CC0000"/>
                </a:solidFill>
                <a:latin typeface="Arial" panose="020B0604020202020204" pitchFamily="34" charset="0"/>
                <a:ea typeface="黑体" panose="02010609060101010101" pitchFamily="49" charset="-122"/>
                <a:cs typeface="Arial" panose="020B0604020202020204" pitchFamily="34" charset="0"/>
              </a:rPr>
              <a:t>、</a:t>
            </a:r>
            <a:r>
              <a:rPr lang="en-US" altLang="zh-CN" sz="1800" dirty="0" smtClean="0">
                <a:solidFill>
                  <a:srgbClr val="CC0000"/>
                </a:solidFill>
                <a:latin typeface="Arial" panose="020B0604020202020204" pitchFamily="34" charset="0"/>
                <a:ea typeface="黑体" panose="02010609060101010101" pitchFamily="49" charset="-122"/>
                <a:cs typeface="Arial" panose="020B0604020202020204" pitchFamily="34" charset="0"/>
              </a:rPr>
              <a:t>$t2</a:t>
            </a:r>
            <a:r>
              <a:rPr lang="zh-CN" altLang="en-US" sz="1800" dirty="0" smtClean="0">
                <a:solidFill>
                  <a:srgbClr val="CC0000"/>
                </a:solidFill>
                <a:latin typeface="Arial" panose="020B0604020202020204" pitchFamily="34" charset="0"/>
                <a:ea typeface="黑体" panose="02010609060101010101" pitchFamily="49" charset="-122"/>
                <a:cs typeface="Arial" panose="020B0604020202020204" pitchFamily="34" charset="0"/>
              </a:rPr>
              <a:t>、</a:t>
            </a:r>
            <a:r>
              <a:rPr lang="en-US" altLang="zh-CN" sz="1800" dirty="0" smtClean="0">
                <a:solidFill>
                  <a:srgbClr val="CC0000"/>
                </a:solidFill>
                <a:latin typeface="Arial" panose="020B0604020202020204" pitchFamily="34" charset="0"/>
                <a:ea typeface="黑体" panose="02010609060101010101" pitchFamily="49" charset="-122"/>
                <a:cs typeface="Arial" panose="020B0604020202020204" pitchFamily="34" charset="0"/>
              </a:rPr>
              <a:t>$t3</a:t>
            </a:r>
            <a:r>
              <a:rPr lang="zh-CN" altLang="en-US" sz="1800" dirty="0" smtClean="0">
                <a:solidFill>
                  <a:srgbClr val="CC0000"/>
                </a:solidFill>
                <a:latin typeface="Arial" panose="020B0604020202020204" pitchFamily="34" charset="0"/>
                <a:ea typeface="黑体" panose="02010609060101010101" pitchFamily="49" charset="-122"/>
                <a:cs typeface="Arial" panose="020B0604020202020204" pitchFamily="34" charset="0"/>
              </a:rPr>
              <a:t>？</a:t>
            </a:r>
            <a:endParaRPr lang="zh-CN" altLang="en-US" sz="1800" dirty="0">
              <a:solidFill>
                <a:srgbClr val="CC0000"/>
              </a:solidFill>
              <a:latin typeface="Arial" panose="020B0604020202020204" pitchFamily="34" charset="0"/>
              <a:ea typeface="黑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51087386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8835">
                                            <p:txEl>
                                              <p:pRg st="1" end="1"/>
                                            </p:txEl>
                                          </p:spTgt>
                                        </p:tgtEl>
                                        <p:attrNameLst>
                                          <p:attrName>style.visibility</p:attrName>
                                        </p:attrNameLst>
                                      </p:cBhvr>
                                      <p:to>
                                        <p:strVal val="visible"/>
                                      </p:to>
                                    </p:set>
                                    <p:animEffect transition="in" filter="blinds(horizontal)">
                                      <p:cBhvr>
                                        <p:cTn id="7" dur="500"/>
                                        <p:tgtEl>
                                          <p:spTgt spid="2488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8835">
                                            <p:txEl>
                                              <p:pRg st="2" end="2"/>
                                            </p:txEl>
                                          </p:spTgt>
                                        </p:tgtEl>
                                        <p:attrNameLst>
                                          <p:attrName>style.visibility</p:attrName>
                                        </p:attrNameLst>
                                      </p:cBhvr>
                                      <p:to>
                                        <p:strVal val="visible"/>
                                      </p:to>
                                    </p:set>
                                    <p:animEffect transition="in" filter="blinds(horizontal)">
                                      <p:cBhvr>
                                        <p:cTn id="12" dur="500"/>
                                        <p:tgtEl>
                                          <p:spTgt spid="24883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8835">
                                            <p:txEl>
                                              <p:pRg st="3" end="3"/>
                                            </p:txEl>
                                          </p:spTgt>
                                        </p:tgtEl>
                                        <p:attrNameLst>
                                          <p:attrName>style.visibility</p:attrName>
                                        </p:attrNameLst>
                                      </p:cBhvr>
                                      <p:to>
                                        <p:strVal val="visible"/>
                                      </p:to>
                                    </p:set>
                                    <p:animEffect transition="in" filter="blinds(horizontal)">
                                      <p:cBhvr>
                                        <p:cTn id="17" dur="500"/>
                                        <p:tgtEl>
                                          <p:spTgt spid="24883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8836"/>
                                        </p:tgtEl>
                                        <p:attrNameLst>
                                          <p:attrName>style.visibility</p:attrName>
                                        </p:attrNameLst>
                                      </p:cBhvr>
                                      <p:to>
                                        <p:strVal val="visible"/>
                                      </p:to>
                                    </p:set>
                                    <p:animEffect transition="in" filter="blinds(horizontal)">
                                      <p:cBhvr>
                                        <p:cTn id="22" dur="500"/>
                                        <p:tgtEl>
                                          <p:spTgt spid="24883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8840">
                                            <p:bg/>
                                          </p:spTgt>
                                        </p:tgtEl>
                                        <p:attrNameLst>
                                          <p:attrName>style.visibility</p:attrName>
                                        </p:attrNameLst>
                                      </p:cBhvr>
                                      <p:to>
                                        <p:strVal val="visible"/>
                                      </p:to>
                                    </p:set>
                                    <p:animEffect transition="in" filter="blinds(horizontal)">
                                      <p:cBhvr>
                                        <p:cTn id="27" dur="500"/>
                                        <p:tgtEl>
                                          <p:spTgt spid="248840">
                                            <p:bg/>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248840">
                                            <p:txEl>
                                              <p:pRg st="0" end="0"/>
                                            </p:txEl>
                                          </p:spTgt>
                                        </p:tgtEl>
                                        <p:attrNameLst>
                                          <p:attrName>style.visibility</p:attrName>
                                        </p:attrNameLst>
                                      </p:cBhvr>
                                      <p:to>
                                        <p:strVal val="visible"/>
                                      </p:to>
                                    </p:set>
                                    <p:animEffect transition="in" filter="wipe(down)">
                                      <p:cBhvr>
                                        <p:cTn id="30" dur="500"/>
                                        <p:tgtEl>
                                          <p:spTgt spid="248840">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48840">
                                            <p:txEl>
                                              <p:pRg st="1" end="1"/>
                                            </p:txEl>
                                          </p:spTgt>
                                        </p:tgtEl>
                                        <p:attrNameLst>
                                          <p:attrName>style.visibility</p:attrName>
                                        </p:attrNameLst>
                                      </p:cBhvr>
                                      <p:to>
                                        <p:strVal val="visible"/>
                                      </p:to>
                                    </p:set>
                                    <p:animEffect transition="in" filter="wipe(down)">
                                      <p:cBhvr>
                                        <p:cTn id="35" dur="500"/>
                                        <p:tgtEl>
                                          <p:spTgt spid="248840">
                                            <p:txEl>
                                              <p:pRg st="1" end="1"/>
                                            </p:txEl>
                                          </p:spTgt>
                                        </p:tgtEl>
                                      </p:cBhvr>
                                    </p:animEffect>
                                  </p:childTnLst>
                                </p:cTn>
                              </p:par>
                            </p:childTnLst>
                          </p:cTn>
                        </p:par>
                        <p:par>
                          <p:cTn id="36" fill="hold">
                            <p:stCondLst>
                              <p:cond delay="500"/>
                            </p:stCondLst>
                            <p:childTnLst>
                              <p:par>
                                <p:cTn id="37" presetID="3" presetClass="entr" presetSubtype="10" fill="hold" grpId="0" nodeType="afterEffect">
                                  <p:stCondLst>
                                    <p:cond delay="0"/>
                                  </p:stCondLst>
                                  <p:childTnLst>
                                    <p:set>
                                      <p:cBhvr>
                                        <p:cTn id="38" dur="1" fill="hold">
                                          <p:stCondLst>
                                            <p:cond delay="0"/>
                                          </p:stCondLst>
                                        </p:cTn>
                                        <p:tgtEl>
                                          <p:spTgt spid="248841"/>
                                        </p:tgtEl>
                                        <p:attrNameLst>
                                          <p:attrName>style.visibility</p:attrName>
                                        </p:attrNameLst>
                                      </p:cBhvr>
                                      <p:to>
                                        <p:strVal val="visible"/>
                                      </p:to>
                                    </p:set>
                                    <p:animEffect transition="in" filter="blinds(horizontal)">
                                      <p:cBhvr>
                                        <p:cTn id="39" dur="500"/>
                                        <p:tgtEl>
                                          <p:spTgt spid="248841"/>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48842"/>
                                        </p:tgtEl>
                                        <p:attrNameLst>
                                          <p:attrName>style.visibility</p:attrName>
                                        </p:attrNameLst>
                                      </p:cBhvr>
                                      <p:to>
                                        <p:strVal val="visible"/>
                                      </p:to>
                                    </p:set>
                                    <p:animEffect transition="in" filter="blinds(horizontal)">
                                      <p:cBhvr>
                                        <p:cTn id="42" dur="500"/>
                                        <p:tgtEl>
                                          <p:spTgt spid="24884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1">
                                            <p:txEl>
                                              <p:pRg st="0" end="0"/>
                                            </p:txEl>
                                          </p:spTgt>
                                        </p:tgtEl>
                                        <p:attrNameLst>
                                          <p:attrName>style.visibility</p:attrName>
                                        </p:attrNameLst>
                                      </p:cBhvr>
                                      <p:to>
                                        <p:strVal val="visible"/>
                                      </p:to>
                                    </p:set>
                                    <p:animEffect transition="in" filter="wipe(down)">
                                      <p:cBhvr>
                                        <p:cTn id="47" dur="500"/>
                                        <p:tgtEl>
                                          <p:spTgt spid="11">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48838">
                                            <p:txEl>
                                              <p:pRg st="0" end="0"/>
                                            </p:txEl>
                                          </p:spTgt>
                                        </p:tgtEl>
                                        <p:attrNameLst>
                                          <p:attrName>style.visibility</p:attrName>
                                        </p:attrNameLst>
                                      </p:cBhvr>
                                      <p:to>
                                        <p:strVal val="visible"/>
                                      </p:to>
                                    </p:set>
                                    <p:animEffect transition="in" filter="blinds(horizontal)">
                                      <p:cBhvr>
                                        <p:cTn id="52" dur="500"/>
                                        <p:tgtEl>
                                          <p:spTgt spid="248838">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48838">
                                            <p:txEl>
                                              <p:pRg st="1" end="1"/>
                                            </p:txEl>
                                          </p:spTgt>
                                        </p:tgtEl>
                                        <p:attrNameLst>
                                          <p:attrName>style.visibility</p:attrName>
                                        </p:attrNameLst>
                                      </p:cBhvr>
                                      <p:to>
                                        <p:strVal val="visible"/>
                                      </p:to>
                                    </p:set>
                                    <p:animEffect transition="in" filter="blinds(horizontal)">
                                      <p:cBhvr>
                                        <p:cTn id="57" dur="500"/>
                                        <p:tgtEl>
                                          <p:spTgt spid="248838">
                                            <p:txEl>
                                              <p:pRg st="1" end="1"/>
                                            </p:txEl>
                                          </p:spTgt>
                                        </p:tgtEl>
                                      </p:cBhvr>
                                    </p:animEffect>
                                  </p:childTnLst>
                                </p:cTn>
                              </p:par>
                            </p:childTnLst>
                          </p:cTn>
                        </p:par>
                        <p:par>
                          <p:cTn id="58" fill="hold">
                            <p:stCondLst>
                              <p:cond delay="500"/>
                            </p:stCondLst>
                            <p:childTnLst>
                              <p:par>
                                <p:cTn id="59" presetID="3" presetClass="entr" presetSubtype="10" fill="hold" grpId="0" nodeType="afterEffect">
                                  <p:stCondLst>
                                    <p:cond delay="0"/>
                                  </p:stCondLst>
                                  <p:childTnLst>
                                    <p:set>
                                      <p:cBhvr>
                                        <p:cTn id="60" dur="1" fill="hold">
                                          <p:stCondLst>
                                            <p:cond delay="0"/>
                                          </p:stCondLst>
                                        </p:cTn>
                                        <p:tgtEl>
                                          <p:spTgt spid="248839"/>
                                        </p:tgtEl>
                                        <p:attrNameLst>
                                          <p:attrName>style.visibility</p:attrName>
                                        </p:attrNameLst>
                                      </p:cBhvr>
                                      <p:to>
                                        <p:strVal val="visible"/>
                                      </p:to>
                                    </p:set>
                                    <p:animEffect transition="in" filter="blinds(horizontal)">
                                      <p:cBhvr>
                                        <p:cTn id="61" dur="500"/>
                                        <p:tgtEl>
                                          <p:spTgt spid="248839"/>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248843"/>
                                        </p:tgtEl>
                                        <p:attrNameLst>
                                          <p:attrName>style.visibility</p:attrName>
                                        </p:attrNameLst>
                                      </p:cBhvr>
                                      <p:to>
                                        <p:strVal val="visible"/>
                                      </p:to>
                                    </p:set>
                                    <p:animEffect transition="in" filter="blinds(horizontal)">
                                      <p:cBhvr>
                                        <p:cTn id="66" dur="500"/>
                                        <p:tgtEl>
                                          <p:spTgt spid="248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9" grpId="0"/>
      <p:bldP spid="248840" grpId="0" uiExpand="1" build="p" animBg="1"/>
      <p:bldP spid="248841" grpId="0" animBg="1"/>
      <p:bldP spid="248842" grpId="0" animBg="1"/>
      <p:bldP spid="24884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264784" y="80174"/>
            <a:ext cx="3084396" cy="319062"/>
          </a:xfrm>
        </p:spPr>
        <p:txBody>
          <a:bodyPr/>
          <a:lstStyle/>
          <a:p>
            <a:r>
              <a:rPr lang="zh-CN" altLang="en-US" sz="2000" dirty="0" smtClean="0">
                <a:latin typeface="黑体" panose="02010609060101010101" pitchFamily="49" charset="-122"/>
                <a:ea typeface="黑体" panose="02010609060101010101" pitchFamily="49" charset="-122"/>
              </a:rPr>
              <a:t>循环展开后的偏移量分析</a:t>
            </a:r>
          </a:p>
        </p:txBody>
      </p:sp>
      <p:sp>
        <p:nvSpPr>
          <p:cNvPr id="301059" name="Rectangle 3"/>
          <p:cNvSpPr>
            <a:spLocks noGrp="1" noChangeArrowheads="1"/>
          </p:cNvSpPr>
          <p:nvPr>
            <p:ph type="body" sz="half" idx="1"/>
          </p:nvPr>
        </p:nvSpPr>
        <p:spPr>
          <a:xfrm>
            <a:off x="119183" y="513568"/>
            <a:ext cx="9058275" cy="1089273"/>
          </a:xfrm>
        </p:spPr>
        <p:txBody>
          <a:bodyPr/>
          <a:lstStyle/>
          <a:p>
            <a:r>
              <a:rPr lang="zh-CN" altLang="en-US" sz="1900" dirty="0" smtClean="0">
                <a:solidFill>
                  <a:schemeClr val="accent2"/>
                </a:solidFill>
                <a:ea typeface="黑体" panose="02010609060101010101" pitchFamily="49" charset="-122"/>
              </a:rPr>
              <a:t>第一条指令将</a:t>
            </a:r>
            <a:r>
              <a:rPr lang="en-US" altLang="zh-CN" sz="1900" dirty="0" smtClean="0">
                <a:solidFill>
                  <a:schemeClr val="accent2"/>
                </a:solidFill>
                <a:ea typeface="黑体" panose="02010609060101010101" pitchFamily="49" charset="-122"/>
              </a:rPr>
              <a:t>$s1</a:t>
            </a:r>
            <a:r>
              <a:rPr lang="zh-CN" altLang="en-US" sz="1900" dirty="0" smtClean="0">
                <a:solidFill>
                  <a:schemeClr val="accent2"/>
                </a:solidFill>
                <a:ea typeface="黑体" panose="02010609060101010101" pitchFamily="49" charset="-122"/>
              </a:rPr>
              <a:t>减</a:t>
            </a:r>
            <a:r>
              <a:rPr lang="en-US" altLang="zh-CN" sz="1900" dirty="0" smtClean="0">
                <a:solidFill>
                  <a:schemeClr val="accent2"/>
                </a:solidFill>
                <a:ea typeface="黑体" panose="02010609060101010101" pitchFamily="49" charset="-122"/>
              </a:rPr>
              <a:t>16</a:t>
            </a:r>
            <a:r>
              <a:rPr lang="zh-CN" altLang="en-US" sz="1900" dirty="0" smtClean="0">
                <a:solidFill>
                  <a:schemeClr val="accent2"/>
                </a:solidFill>
                <a:ea typeface="黑体" panose="02010609060101010101" pitchFamily="49" charset="-122"/>
              </a:rPr>
              <a:t>，指令执行后，</a:t>
            </a:r>
            <a:r>
              <a:rPr lang="en-US" altLang="zh-CN" sz="1900" dirty="0" smtClean="0">
                <a:solidFill>
                  <a:schemeClr val="accent2"/>
                </a:solidFill>
                <a:ea typeface="黑体" panose="02010609060101010101" pitchFamily="49" charset="-122"/>
              </a:rPr>
              <a:t>$s1</a:t>
            </a:r>
            <a:r>
              <a:rPr lang="zh-CN" altLang="en-US" sz="1900" dirty="0" smtClean="0">
                <a:solidFill>
                  <a:schemeClr val="accent2"/>
                </a:solidFill>
                <a:ea typeface="黑体" panose="02010609060101010101" pitchFamily="49" charset="-122"/>
              </a:rPr>
              <a:t>的值变成了</a:t>
            </a:r>
            <a:r>
              <a:rPr lang="en-US" altLang="zh-CN" sz="1900" dirty="0" smtClean="0">
                <a:solidFill>
                  <a:schemeClr val="accent2"/>
                </a:solidFill>
                <a:ea typeface="黑体" panose="02010609060101010101" pitchFamily="49" charset="-122"/>
              </a:rPr>
              <a:t>4</a:t>
            </a:r>
            <a:r>
              <a:rPr lang="zh-CN" altLang="en-US" sz="1900" dirty="0" smtClean="0">
                <a:solidFill>
                  <a:schemeClr val="accent2"/>
                </a:solidFill>
                <a:ea typeface="黑体" panose="02010609060101010101" pitchFamily="49" charset="-122"/>
              </a:rPr>
              <a:t>次循环结束时</a:t>
            </a:r>
            <a:r>
              <a:rPr lang="en-US" altLang="zh-CN" sz="1900" dirty="0" smtClean="0">
                <a:solidFill>
                  <a:schemeClr val="accent2"/>
                </a:solidFill>
                <a:ea typeface="黑体" panose="02010609060101010101" pitchFamily="49" charset="-122"/>
              </a:rPr>
              <a:t>$s1</a:t>
            </a:r>
            <a:r>
              <a:rPr lang="zh-CN" altLang="en-US" sz="1900" dirty="0" smtClean="0">
                <a:solidFill>
                  <a:schemeClr val="accent2"/>
                </a:solidFill>
                <a:ea typeface="黑体" panose="02010609060101010101" pitchFamily="49" charset="-122"/>
              </a:rPr>
              <a:t>的值</a:t>
            </a:r>
          </a:p>
          <a:p>
            <a:r>
              <a:rPr lang="zh-CN" altLang="en-US" sz="1900" dirty="0" smtClean="0">
                <a:solidFill>
                  <a:schemeClr val="accent2"/>
                </a:solidFill>
                <a:ea typeface="黑体" panose="02010609060101010101" pitchFamily="49" charset="-122"/>
              </a:rPr>
              <a:t>所以循环体内各数组元素的访问指令的偏移量依次为：</a:t>
            </a:r>
          </a:p>
          <a:p>
            <a:pPr lvl="1">
              <a:buFontTx/>
              <a:buNone/>
            </a:pPr>
            <a:r>
              <a:rPr lang="en-US" altLang="zh-CN" sz="1900" dirty="0" smtClean="0">
                <a:solidFill>
                  <a:srgbClr val="008000"/>
                </a:solidFill>
                <a:ea typeface="黑体" panose="02010609060101010101" pitchFamily="49" charset="-122"/>
              </a:rPr>
              <a:t>16 - </a:t>
            </a:r>
            <a:r>
              <a:rPr lang="zh-CN" altLang="en-US" sz="1900" dirty="0" smtClean="0">
                <a:solidFill>
                  <a:srgbClr val="008000"/>
                </a:solidFill>
                <a:ea typeface="黑体" panose="02010609060101010101" pitchFamily="49" charset="-122"/>
              </a:rPr>
              <a:t>数组元素</a:t>
            </a:r>
            <a:r>
              <a:rPr lang="en-US" altLang="zh-CN" sz="1900" dirty="0" smtClean="0">
                <a:solidFill>
                  <a:srgbClr val="008000"/>
                </a:solidFill>
                <a:ea typeface="黑体" panose="02010609060101010101" pitchFamily="49" charset="-122"/>
              </a:rPr>
              <a:t>1</a:t>
            </a:r>
            <a:r>
              <a:rPr lang="zh-CN" altLang="en-US" sz="1900" dirty="0" smtClean="0">
                <a:solidFill>
                  <a:srgbClr val="008000"/>
                </a:solidFill>
                <a:ea typeface="黑体" panose="02010609060101010101" pitchFamily="49" charset="-122"/>
              </a:rPr>
              <a:t>，</a:t>
            </a:r>
            <a:r>
              <a:rPr lang="en-US" altLang="zh-CN" sz="1900" dirty="0" smtClean="0">
                <a:solidFill>
                  <a:srgbClr val="008000"/>
                </a:solidFill>
                <a:ea typeface="黑体" panose="02010609060101010101" pitchFamily="49" charset="-122"/>
              </a:rPr>
              <a:t>12 - </a:t>
            </a:r>
            <a:r>
              <a:rPr lang="zh-CN" altLang="en-US" sz="1900" dirty="0" smtClean="0">
                <a:solidFill>
                  <a:srgbClr val="008000"/>
                </a:solidFill>
                <a:ea typeface="黑体" panose="02010609060101010101" pitchFamily="49" charset="-122"/>
              </a:rPr>
              <a:t>数组元素</a:t>
            </a:r>
            <a:r>
              <a:rPr lang="en-US" altLang="zh-CN" sz="1900" dirty="0" smtClean="0">
                <a:solidFill>
                  <a:srgbClr val="008000"/>
                </a:solidFill>
                <a:ea typeface="黑体" panose="02010609060101010101" pitchFamily="49" charset="-122"/>
              </a:rPr>
              <a:t>2 </a:t>
            </a:r>
            <a:r>
              <a:rPr lang="zh-CN" altLang="en-US" sz="1900" dirty="0" smtClean="0">
                <a:solidFill>
                  <a:srgbClr val="008000"/>
                </a:solidFill>
                <a:ea typeface="黑体" panose="02010609060101010101" pitchFamily="49" charset="-122"/>
              </a:rPr>
              <a:t>，</a:t>
            </a:r>
            <a:r>
              <a:rPr lang="en-US" altLang="zh-CN" sz="1900" dirty="0" smtClean="0">
                <a:solidFill>
                  <a:srgbClr val="008000"/>
                </a:solidFill>
                <a:ea typeface="黑体" panose="02010609060101010101" pitchFamily="49" charset="-122"/>
              </a:rPr>
              <a:t>8 - </a:t>
            </a:r>
            <a:r>
              <a:rPr lang="zh-CN" altLang="en-US" sz="1900" dirty="0" smtClean="0">
                <a:solidFill>
                  <a:srgbClr val="008000"/>
                </a:solidFill>
                <a:ea typeface="黑体" panose="02010609060101010101" pitchFamily="49" charset="-122"/>
              </a:rPr>
              <a:t>数组元</a:t>
            </a:r>
            <a:r>
              <a:rPr lang="en-US" altLang="zh-CN" sz="1900" dirty="0" smtClean="0">
                <a:solidFill>
                  <a:srgbClr val="008000"/>
                </a:solidFill>
                <a:ea typeface="黑体" panose="02010609060101010101" pitchFamily="49" charset="-122"/>
              </a:rPr>
              <a:t>3</a:t>
            </a:r>
            <a:r>
              <a:rPr lang="zh-CN" altLang="en-US" sz="1900" dirty="0" smtClean="0">
                <a:solidFill>
                  <a:srgbClr val="008000"/>
                </a:solidFill>
                <a:ea typeface="黑体" panose="02010609060101010101" pitchFamily="49" charset="-122"/>
              </a:rPr>
              <a:t>，</a:t>
            </a:r>
            <a:r>
              <a:rPr lang="en-US" altLang="zh-CN" sz="1900" dirty="0" smtClean="0">
                <a:solidFill>
                  <a:srgbClr val="008000"/>
                </a:solidFill>
                <a:ea typeface="黑体" panose="02010609060101010101" pitchFamily="49" charset="-122"/>
              </a:rPr>
              <a:t>4 - </a:t>
            </a:r>
            <a:r>
              <a:rPr lang="zh-CN" altLang="en-US" sz="1900" dirty="0" smtClean="0">
                <a:solidFill>
                  <a:srgbClr val="008000"/>
                </a:solidFill>
                <a:ea typeface="黑体" panose="02010609060101010101" pitchFamily="49" charset="-122"/>
              </a:rPr>
              <a:t>数组元素</a:t>
            </a:r>
            <a:r>
              <a:rPr lang="en-US" altLang="zh-CN" sz="1900" dirty="0" smtClean="0">
                <a:solidFill>
                  <a:srgbClr val="008000"/>
                </a:solidFill>
                <a:ea typeface="黑体" panose="02010609060101010101" pitchFamily="49" charset="-122"/>
              </a:rPr>
              <a:t>4</a:t>
            </a:r>
          </a:p>
        </p:txBody>
      </p:sp>
      <p:grpSp>
        <p:nvGrpSpPr>
          <p:cNvPr id="301083" name="Group 27"/>
          <p:cNvGrpSpPr>
            <a:grpSpLocks/>
          </p:cNvGrpSpPr>
          <p:nvPr/>
        </p:nvGrpSpPr>
        <p:grpSpPr bwMode="auto">
          <a:xfrm>
            <a:off x="331175" y="4752804"/>
            <a:ext cx="1022965" cy="368300"/>
            <a:chOff x="464" y="3928"/>
            <a:chExt cx="528" cy="231"/>
          </a:xfrm>
        </p:grpSpPr>
        <p:sp>
          <p:nvSpPr>
            <p:cNvPr id="162843" name="Text Box 8"/>
            <p:cNvSpPr txBox="1">
              <a:spLocks noChangeArrowheads="1"/>
            </p:cNvSpPr>
            <p:nvPr/>
          </p:nvSpPr>
          <p:spPr bwMode="auto">
            <a:xfrm>
              <a:off x="464" y="3928"/>
              <a:ext cx="3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sz="1800" dirty="0">
                  <a:solidFill>
                    <a:srgbClr val="CC0000"/>
                  </a:solidFill>
                  <a:latin typeface="Arial" panose="020B0604020202020204" pitchFamily="34" charset="0"/>
                  <a:ea typeface="宋体" panose="02010600030101010101" pitchFamily="2" charset="-122"/>
                  <a:cs typeface="Arial" panose="020B0604020202020204" pitchFamily="34" charset="0"/>
                </a:rPr>
                <a:t>$s1</a:t>
              </a:r>
            </a:p>
          </p:txBody>
        </p:sp>
        <p:sp>
          <p:nvSpPr>
            <p:cNvPr id="162844" name="Line 9"/>
            <p:cNvSpPr>
              <a:spLocks noChangeShapeType="1"/>
            </p:cNvSpPr>
            <p:nvPr/>
          </p:nvSpPr>
          <p:spPr bwMode="auto">
            <a:xfrm>
              <a:off x="703" y="4048"/>
              <a:ext cx="289"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01084" name="Group 28"/>
          <p:cNvGrpSpPr>
            <a:grpSpLocks/>
          </p:cNvGrpSpPr>
          <p:nvPr/>
        </p:nvGrpSpPr>
        <p:grpSpPr bwMode="auto">
          <a:xfrm>
            <a:off x="59031" y="2355679"/>
            <a:ext cx="1276056" cy="366712"/>
            <a:chOff x="309" y="2400"/>
            <a:chExt cx="708" cy="231"/>
          </a:xfrm>
        </p:grpSpPr>
        <p:sp>
          <p:nvSpPr>
            <p:cNvPr id="162841" name="Text Box 10"/>
            <p:cNvSpPr txBox="1">
              <a:spLocks noChangeArrowheads="1"/>
            </p:cNvSpPr>
            <p:nvPr/>
          </p:nvSpPr>
          <p:spPr bwMode="auto">
            <a:xfrm>
              <a:off x="309" y="2400"/>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sz="1800" dirty="0">
                  <a:solidFill>
                    <a:srgbClr val="CC0000"/>
                  </a:solidFill>
                  <a:latin typeface="Arial" panose="020B0604020202020204" pitchFamily="34" charset="0"/>
                  <a:ea typeface="宋体" panose="02010600030101010101" pitchFamily="2" charset="-122"/>
                  <a:cs typeface="Arial" panose="020B0604020202020204" pitchFamily="34" charset="0"/>
                </a:rPr>
                <a:t>$s1-16</a:t>
              </a:r>
            </a:p>
          </p:txBody>
        </p:sp>
        <p:sp>
          <p:nvSpPr>
            <p:cNvPr id="162842" name="Line 11"/>
            <p:cNvSpPr>
              <a:spLocks noChangeShapeType="1"/>
            </p:cNvSpPr>
            <p:nvPr/>
          </p:nvSpPr>
          <p:spPr bwMode="auto">
            <a:xfrm>
              <a:off x="761" y="2496"/>
              <a:ext cx="256"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01082" name="Group 26"/>
          <p:cNvGrpSpPr>
            <a:grpSpLocks/>
          </p:cNvGrpSpPr>
          <p:nvPr/>
        </p:nvGrpSpPr>
        <p:grpSpPr bwMode="auto">
          <a:xfrm>
            <a:off x="1344610" y="2296941"/>
            <a:ext cx="1866900" cy="2667000"/>
            <a:chOff x="1016" y="2408"/>
            <a:chExt cx="1176" cy="1680"/>
          </a:xfrm>
        </p:grpSpPr>
        <p:sp>
          <p:nvSpPr>
            <p:cNvPr id="162830" name="Text Box 12"/>
            <p:cNvSpPr txBox="1">
              <a:spLocks noChangeArrowheads="1"/>
            </p:cNvSpPr>
            <p:nvPr/>
          </p:nvSpPr>
          <p:spPr bwMode="auto">
            <a:xfrm>
              <a:off x="1179" y="3831"/>
              <a:ext cx="911"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a:latin typeface="Arial" panose="020B0604020202020204" pitchFamily="34" charset="0"/>
                  <a:ea typeface="黑体" panose="02010609060101010101" pitchFamily="49" charset="-122"/>
                </a:rPr>
                <a:t>数组元素</a:t>
              </a:r>
              <a:r>
                <a:rPr lang="en-US" altLang="zh-CN" sz="1900">
                  <a:latin typeface="Arial" panose="020B0604020202020204" pitchFamily="34" charset="0"/>
                  <a:ea typeface="黑体" panose="02010609060101010101" pitchFamily="49" charset="-122"/>
                </a:rPr>
                <a:t>1</a:t>
              </a:r>
            </a:p>
          </p:txBody>
        </p:sp>
        <p:sp>
          <p:nvSpPr>
            <p:cNvPr id="162831" name="Text Box 13"/>
            <p:cNvSpPr txBox="1">
              <a:spLocks noChangeArrowheads="1"/>
            </p:cNvSpPr>
            <p:nvPr/>
          </p:nvSpPr>
          <p:spPr bwMode="auto">
            <a:xfrm>
              <a:off x="1154" y="3458"/>
              <a:ext cx="91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a:latin typeface="Arial" panose="020B0604020202020204" pitchFamily="34" charset="0"/>
                  <a:ea typeface="黑体" panose="02010609060101010101" pitchFamily="49" charset="-122"/>
                </a:rPr>
                <a:t>数组元素</a:t>
              </a:r>
              <a:r>
                <a:rPr lang="en-US" altLang="zh-CN" sz="1900">
                  <a:latin typeface="Arial" panose="020B0604020202020204" pitchFamily="34" charset="0"/>
                  <a:ea typeface="黑体" panose="02010609060101010101" pitchFamily="49" charset="-122"/>
                </a:rPr>
                <a:t>2</a:t>
              </a:r>
            </a:p>
          </p:txBody>
        </p:sp>
        <p:sp>
          <p:nvSpPr>
            <p:cNvPr id="162832" name="Text Box 14"/>
            <p:cNvSpPr txBox="1">
              <a:spLocks noChangeArrowheads="1"/>
            </p:cNvSpPr>
            <p:nvPr/>
          </p:nvSpPr>
          <p:spPr bwMode="auto">
            <a:xfrm>
              <a:off x="1182" y="3071"/>
              <a:ext cx="91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a:latin typeface="Arial" panose="020B0604020202020204" pitchFamily="34" charset="0"/>
                  <a:ea typeface="黑体" panose="02010609060101010101" pitchFamily="49" charset="-122"/>
                </a:rPr>
                <a:t>数组元素</a:t>
              </a:r>
              <a:r>
                <a:rPr lang="en-US" altLang="zh-CN" sz="1900">
                  <a:latin typeface="Arial" panose="020B0604020202020204" pitchFamily="34" charset="0"/>
                  <a:ea typeface="黑体" panose="02010609060101010101" pitchFamily="49" charset="-122"/>
                </a:rPr>
                <a:t>3</a:t>
              </a:r>
            </a:p>
          </p:txBody>
        </p:sp>
        <p:sp>
          <p:nvSpPr>
            <p:cNvPr id="162833" name="Text Box 15"/>
            <p:cNvSpPr txBox="1">
              <a:spLocks noChangeArrowheads="1"/>
            </p:cNvSpPr>
            <p:nvPr/>
          </p:nvSpPr>
          <p:spPr bwMode="auto">
            <a:xfrm>
              <a:off x="1185" y="2676"/>
              <a:ext cx="91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dirty="0">
                  <a:latin typeface="Arial" panose="020B0604020202020204" pitchFamily="34" charset="0"/>
                  <a:ea typeface="黑体" panose="02010609060101010101" pitchFamily="49" charset="-122"/>
                </a:rPr>
                <a:t>数组元素</a:t>
              </a:r>
              <a:r>
                <a:rPr lang="en-US" altLang="zh-CN" sz="1900" dirty="0">
                  <a:latin typeface="Arial" panose="020B0604020202020204" pitchFamily="34" charset="0"/>
                  <a:ea typeface="黑体" panose="02010609060101010101" pitchFamily="49" charset="-122"/>
                </a:rPr>
                <a:t>4</a:t>
              </a:r>
            </a:p>
          </p:txBody>
        </p:sp>
        <p:grpSp>
          <p:nvGrpSpPr>
            <p:cNvPr id="162834" name="Group 23"/>
            <p:cNvGrpSpPr>
              <a:grpSpLocks/>
            </p:cNvGrpSpPr>
            <p:nvPr/>
          </p:nvGrpSpPr>
          <p:grpSpPr bwMode="auto">
            <a:xfrm>
              <a:off x="1016" y="2408"/>
              <a:ext cx="1176" cy="1680"/>
              <a:chOff x="1016" y="2312"/>
              <a:chExt cx="1504" cy="1680"/>
            </a:xfrm>
          </p:grpSpPr>
          <p:sp>
            <p:nvSpPr>
              <p:cNvPr id="162835" name="Rectangle 4"/>
              <p:cNvSpPr>
                <a:spLocks noChangeArrowheads="1"/>
              </p:cNvSpPr>
              <p:nvPr/>
            </p:nvSpPr>
            <p:spPr bwMode="auto">
              <a:xfrm>
                <a:off x="1016" y="2448"/>
                <a:ext cx="1496" cy="154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62836" name="Line 5"/>
              <p:cNvSpPr>
                <a:spLocks noChangeShapeType="1"/>
              </p:cNvSpPr>
              <p:nvPr/>
            </p:nvSpPr>
            <p:spPr bwMode="auto">
              <a:xfrm>
                <a:off x="1016" y="3615"/>
                <a:ext cx="14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37" name="Line 6"/>
              <p:cNvSpPr>
                <a:spLocks noChangeShapeType="1"/>
              </p:cNvSpPr>
              <p:nvPr/>
            </p:nvSpPr>
            <p:spPr bwMode="auto">
              <a:xfrm>
                <a:off x="1024" y="3262"/>
                <a:ext cx="14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38" name="Line 7"/>
              <p:cNvSpPr>
                <a:spLocks noChangeShapeType="1"/>
              </p:cNvSpPr>
              <p:nvPr/>
            </p:nvSpPr>
            <p:spPr bwMode="auto">
              <a:xfrm>
                <a:off x="1016" y="2825"/>
                <a:ext cx="14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39" name="Line 20"/>
              <p:cNvSpPr>
                <a:spLocks noChangeShapeType="1"/>
              </p:cNvSpPr>
              <p:nvPr/>
            </p:nvSpPr>
            <p:spPr bwMode="auto">
              <a:xfrm>
                <a:off x="1016" y="2312"/>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40" name="Line 21"/>
              <p:cNvSpPr>
                <a:spLocks noChangeShapeType="1"/>
              </p:cNvSpPr>
              <p:nvPr/>
            </p:nvSpPr>
            <p:spPr bwMode="auto">
              <a:xfrm>
                <a:off x="2512" y="2312"/>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01080" name="Text Box 24"/>
          <p:cNvSpPr txBox="1">
            <a:spLocks noChangeArrowheads="1"/>
          </p:cNvSpPr>
          <p:nvPr/>
        </p:nvSpPr>
        <p:spPr bwMode="auto">
          <a:xfrm>
            <a:off x="3325811" y="1685024"/>
            <a:ext cx="5219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dirty="0">
                <a:solidFill>
                  <a:srgbClr val="CC0000"/>
                </a:solidFill>
                <a:latin typeface="Arial" panose="020B0604020202020204" pitchFamily="34" charset="0"/>
                <a:ea typeface="黑体" panose="02010609060101010101" pitchFamily="49" charset="-122"/>
                <a:cs typeface="Arial" panose="020B0604020202020204" pitchFamily="34" charset="0"/>
              </a:rPr>
              <a:t>为什么第一个周期中的</a:t>
            </a:r>
            <a:r>
              <a:rPr lang="en-US" altLang="zh-CN" sz="1900" dirty="0" err="1">
                <a:solidFill>
                  <a:srgbClr val="CC0000"/>
                </a:solidFill>
                <a:latin typeface="Arial" panose="020B0604020202020204" pitchFamily="34" charset="0"/>
                <a:ea typeface="黑体" panose="02010609060101010101" pitchFamily="49" charset="-122"/>
                <a:cs typeface="Arial" panose="020B0604020202020204" pitchFamily="34" charset="0"/>
              </a:rPr>
              <a:t>lw</a:t>
            </a:r>
            <a:r>
              <a:rPr lang="zh-CN" altLang="en-US" sz="1900" dirty="0">
                <a:solidFill>
                  <a:srgbClr val="CC0000"/>
                </a:solidFill>
                <a:latin typeface="Arial" panose="020B0604020202020204" pitchFamily="34" charset="0"/>
                <a:ea typeface="黑体" panose="02010609060101010101" pitchFamily="49" charset="-122"/>
                <a:cs typeface="Arial" panose="020B0604020202020204" pitchFamily="34" charset="0"/>
              </a:rPr>
              <a:t>指令的偏移量为</a:t>
            </a:r>
            <a:r>
              <a:rPr lang="en-US" altLang="zh-CN" sz="1900" dirty="0">
                <a:solidFill>
                  <a:srgbClr val="CC0000"/>
                </a:solidFill>
                <a:latin typeface="Arial" panose="020B0604020202020204" pitchFamily="34" charset="0"/>
                <a:ea typeface="黑体" panose="02010609060101010101" pitchFamily="49" charset="-122"/>
                <a:cs typeface="Arial" panose="020B0604020202020204" pitchFamily="34" charset="0"/>
              </a:rPr>
              <a:t>0?</a:t>
            </a:r>
          </a:p>
        </p:txBody>
      </p:sp>
      <p:sp>
        <p:nvSpPr>
          <p:cNvPr id="301081" name="Text Box 25"/>
          <p:cNvSpPr txBox="1">
            <a:spLocks noChangeArrowheads="1"/>
          </p:cNvSpPr>
          <p:nvPr/>
        </p:nvSpPr>
        <p:spPr bwMode="auto">
          <a:xfrm>
            <a:off x="3363912" y="2051736"/>
            <a:ext cx="5678374" cy="1232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nSpc>
                <a:spcPct val="130000"/>
              </a:lnSpc>
              <a:spcBef>
                <a:spcPct val="50000"/>
              </a:spcBef>
            </a:pPr>
            <a:r>
              <a:rPr lang="zh-CN" altLang="en-US" sz="1900" dirty="0">
                <a:solidFill>
                  <a:srgbClr val="008000"/>
                </a:solidFill>
                <a:latin typeface="Arial" panose="020B0604020202020204" pitchFamily="34" charset="0"/>
                <a:ea typeface="黑体" panose="02010609060101010101" pitchFamily="49" charset="-122"/>
                <a:cs typeface="Arial" panose="020B0604020202020204" pitchFamily="34" charset="0"/>
              </a:rPr>
              <a:t>因为第一个周期中的</a:t>
            </a:r>
            <a:r>
              <a:rPr lang="en-US" altLang="zh-CN" sz="1900" dirty="0" err="1">
                <a:solidFill>
                  <a:srgbClr val="008000"/>
                </a:solidFill>
                <a:latin typeface="Arial" panose="020B0604020202020204" pitchFamily="34" charset="0"/>
                <a:ea typeface="黑体" panose="02010609060101010101" pitchFamily="49" charset="-122"/>
                <a:cs typeface="Arial" panose="020B0604020202020204" pitchFamily="34" charset="0"/>
              </a:rPr>
              <a:t>lw</a:t>
            </a:r>
            <a:r>
              <a:rPr lang="zh-CN" altLang="en-US" sz="1900" dirty="0">
                <a:solidFill>
                  <a:srgbClr val="008000"/>
                </a:solidFill>
                <a:latin typeface="Arial" panose="020B0604020202020204" pitchFamily="34" charset="0"/>
                <a:ea typeface="黑体" panose="02010609060101010101" pitchFamily="49" charset="-122"/>
                <a:cs typeface="Arial" panose="020B0604020202020204" pitchFamily="34" charset="0"/>
              </a:rPr>
              <a:t>指令进行地址计算时，</a:t>
            </a:r>
            <a:r>
              <a:rPr lang="en-US" altLang="zh-CN" sz="1900" dirty="0" err="1">
                <a:solidFill>
                  <a:srgbClr val="008000"/>
                </a:solidFill>
                <a:latin typeface="Arial" panose="020B0604020202020204" pitchFamily="34" charset="0"/>
                <a:ea typeface="黑体" panose="02010609060101010101" pitchFamily="49" charset="-122"/>
                <a:cs typeface="Arial" panose="020B0604020202020204" pitchFamily="34" charset="0"/>
              </a:rPr>
              <a:t>addi</a:t>
            </a:r>
            <a:r>
              <a:rPr lang="zh-CN" altLang="en-US" sz="1900" dirty="0">
                <a:solidFill>
                  <a:srgbClr val="008000"/>
                </a:solidFill>
                <a:latin typeface="Arial" panose="020B0604020202020204" pitchFamily="34" charset="0"/>
                <a:ea typeface="黑体" panose="02010609060101010101" pitchFamily="49" charset="-122"/>
                <a:cs typeface="Arial" panose="020B0604020202020204" pitchFamily="34" charset="0"/>
              </a:rPr>
              <a:t>指令的执行结果还没有写到</a:t>
            </a:r>
            <a:r>
              <a:rPr lang="en-US" altLang="zh-CN" sz="1900" dirty="0">
                <a:solidFill>
                  <a:srgbClr val="008000"/>
                </a:solidFill>
                <a:latin typeface="Arial" panose="020B0604020202020204" pitchFamily="34" charset="0"/>
                <a:ea typeface="黑体" panose="02010609060101010101" pitchFamily="49" charset="-122"/>
                <a:cs typeface="Arial" panose="020B0604020202020204" pitchFamily="34" charset="0"/>
              </a:rPr>
              <a:t>$s1</a:t>
            </a:r>
            <a:r>
              <a:rPr lang="zh-CN" altLang="en-US" sz="1900" dirty="0">
                <a:solidFill>
                  <a:srgbClr val="008000"/>
                </a:solidFill>
                <a:latin typeface="Arial" panose="020B0604020202020204" pitchFamily="34" charset="0"/>
                <a:ea typeface="黑体" panose="02010609060101010101" pitchFamily="49" charset="-122"/>
                <a:cs typeface="Arial" panose="020B0604020202020204" pitchFamily="34" charset="0"/>
              </a:rPr>
              <a:t>中，所以，此时</a:t>
            </a:r>
            <a:r>
              <a:rPr lang="en-US" altLang="zh-CN" sz="1900" dirty="0">
                <a:solidFill>
                  <a:srgbClr val="008000"/>
                </a:solidFill>
                <a:latin typeface="Arial" panose="020B0604020202020204" pitchFamily="34" charset="0"/>
                <a:ea typeface="黑体" panose="02010609060101010101" pitchFamily="49" charset="-122"/>
                <a:cs typeface="Arial" panose="020B0604020202020204" pitchFamily="34" charset="0"/>
              </a:rPr>
              <a:t>$s1</a:t>
            </a:r>
            <a:r>
              <a:rPr lang="zh-CN" altLang="en-US" sz="1900" dirty="0">
                <a:solidFill>
                  <a:srgbClr val="008000"/>
                </a:solidFill>
                <a:latin typeface="Arial" panose="020B0604020202020204" pitchFamily="34" charset="0"/>
                <a:ea typeface="黑体" panose="02010609060101010101" pitchFamily="49" charset="-122"/>
                <a:cs typeface="Arial" panose="020B0604020202020204" pitchFamily="34" charset="0"/>
              </a:rPr>
              <a:t>中还是原来的</a:t>
            </a:r>
            <a:r>
              <a:rPr lang="zh-CN" altLang="en-US" sz="1900" dirty="0" smtClean="0">
                <a:solidFill>
                  <a:srgbClr val="008000"/>
                </a:solidFill>
                <a:latin typeface="Arial" panose="020B0604020202020204" pitchFamily="34" charset="0"/>
                <a:ea typeface="黑体" panose="02010609060101010101" pitchFamily="49" charset="-122"/>
                <a:cs typeface="Arial" panose="020B0604020202020204" pitchFamily="34" charset="0"/>
              </a:rPr>
              <a:t>值。</a:t>
            </a:r>
            <a:endParaRPr lang="en-US" altLang="zh-CN" sz="1900" dirty="0">
              <a:solidFill>
                <a:srgbClr val="008000"/>
              </a:solidFill>
              <a:latin typeface="Arial" panose="020B0604020202020204" pitchFamily="34" charset="0"/>
              <a:ea typeface="黑体" panose="02010609060101010101" pitchFamily="49" charset="-122"/>
              <a:cs typeface="Arial" panose="020B0604020202020204" pitchFamily="34" charset="0"/>
            </a:endParaRPr>
          </a:p>
        </p:txBody>
      </p:sp>
      <p:sp>
        <p:nvSpPr>
          <p:cNvPr id="301085" name="Text Box 29"/>
          <p:cNvSpPr txBox="1">
            <a:spLocks noChangeArrowheads="1"/>
          </p:cNvSpPr>
          <p:nvPr/>
        </p:nvSpPr>
        <p:spPr bwMode="auto">
          <a:xfrm>
            <a:off x="3338512" y="3251715"/>
            <a:ext cx="4991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dirty="0">
                <a:solidFill>
                  <a:srgbClr val="CC0000"/>
                </a:solidFill>
                <a:latin typeface="Arial" panose="020B0604020202020204" pitchFamily="34" charset="0"/>
                <a:ea typeface="黑体" panose="02010609060101010101" pitchFamily="49" charset="-122"/>
                <a:cs typeface="Arial" panose="020B0604020202020204" pitchFamily="34" charset="0"/>
              </a:rPr>
              <a:t>为什么第一条</a:t>
            </a:r>
            <a:r>
              <a:rPr lang="en-US" altLang="zh-CN" sz="1900" dirty="0" err="1">
                <a:solidFill>
                  <a:srgbClr val="CC0000"/>
                </a:solidFill>
                <a:latin typeface="Arial" panose="020B0604020202020204" pitchFamily="34" charset="0"/>
                <a:ea typeface="黑体" panose="02010609060101010101" pitchFamily="49" charset="-122"/>
                <a:cs typeface="Arial" panose="020B0604020202020204" pitchFamily="34" charset="0"/>
              </a:rPr>
              <a:t>addu</a:t>
            </a:r>
            <a:r>
              <a:rPr lang="zh-CN" altLang="en-US" sz="1900" dirty="0">
                <a:solidFill>
                  <a:srgbClr val="CC0000"/>
                </a:solidFill>
                <a:latin typeface="Arial" panose="020B0604020202020204" pitchFamily="34" charset="0"/>
                <a:ea typeface="黑体" panose="02010609060101010101" pitchFamily="49" charset="-122"/>
                <a:cs typeface="Arial" panose="020B0604020202020204" pitchFamily="34" charset="0"/>
              </a:rPr>
              <a:t>指令不放在第二周期</a:t>
            </a:r>
            <a:r>
              <a:rPr lang="en-US" altLang="zh-CN" sz="1900" dirty="0">
                <a:solidFill>
                  <a:srgbClr val="CC0000"/>
                </a:solidFill>
                <a:latin typeface="Arial" panose="020B0604020202020204" pitchFamily="34" charset="0"/>
                <a:ea typeface="黑体" panose="02010609060101010101" pitchFamily="49" charset="-122"/>
                <a:cs typeface="Arial" panose="020B0604020202020204" pitchFamily="34" charset="0"/>
              </a:rPr>
              <a:t>?</a:t>
            </a:r>
          </a:p>
        </p:txBody>
      </p:sp>
      <p:sp>
        <p:nvSpPr>
          <p:cNvPr id="301086" name="Text Box 30"/>
          <p:cNvSpPr txBox="1">
            <a:spLocks noChangeArrowheads="1"/>
          </p:cNvSpPr>
          <p:nvPr/>
        </p:nvSpPr>
        <p:spPr bwMode="auto">
          <a:xfrm>
            <a:off x="3325811" y="3588265"/>
            <a:ext cx="5440361" cy="47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nSpc>
                <a:spcPct val="130000"/>
              </a:lnSpc>
              <a:spcBef>
                <a:spcPct val="50000"/>
              </a:spcBef>
            </a:pPr>
            <a:r>
              <a:rPr lang="zh-CN" altLang="en-US" sz="1900" dirty="0">
                <a:solidFill>
                  <a:srgbClr val="008000"/>
                </a:solidFill>
                <a:latin typeface="Arial" panose="020B0604020202020204" pitchFamily="34" charset="0"/>
                <a:ea typeface="黑体" panose="02010609060101010101" pitchFamily="49" charset="-122"/>
                <a:cs typeface="Arial" panose="020B0604020202020204" pitchFamily="34" charset="0"/>
              </a:rPr>
              <a:t>为了</a:t>
            </a:r>
            <a:r>
              <a:rPr lang="zh-CN" altLang="en-US" sz="1900" dirty="0" smtClean="0">
                <a:solidFill>
                  <a:srgbClr val="008000"/>
                </a:solidFill>
                <a:latin typeface="Arial" panose="020B0604020202020204" pitchFamily="34" charset="0"/>
                <a:ea typeface="黑体" panose="02010609060101010101" pitchFamily="49" charset="-122"/>
                <a:cs typeface="Arial" panose="020B0604020202020204" pitchFamily="34" charset="0"/>
              </a:rPr>
              <a:t>避免与第</a:t>
            </a:r>
            <a:r>
              <a:rPr lang="en-US" altLang="zh-CN" sz="1900" dirty="0" smtClean="0">
                <a:solidFill>
                  <a:srgbClr val="008000"/>
                </a:solidFill>
                <a:latin typeface="Arial" panose="020B0604020202020204" pitchFamily="34" charset="0"/>
                <a:ea typeface="黑体" panose="02010609060101010101" pitchFamily="49" charset="-122"/>
                <a:cs typeface="Arial" panose="020B0604020202020204" pitchFamily="34" charset="0"/>
              </a:rPr>
              <a:t>1</a:t>
            </a:r>
            <a:r>
              <a:rPr lang="zh-CN" altLang="en-US" sz="1900" dirty="0" smtClean="0">
                <a:solidFill>
                  <a:srgbClr val="008000"/>
                </a:solidFill>
                <a:latin typeface="Arial" panose="020B0604020202020204" pitchFamily="34" charset="0"/>
                <a:ea typeface="黑体" panose="02010609060101010101" pitchFamily="49" charset="-122"/>
                <a:cs typeface="Arial" panose="020B0604020202020204" pitchFamily="34" charset="0"/>
              </a:rPr>
              <a:t>条</a:t>
            </a:r>
            <a:r>
              <a:rPr lang="en-US" altLang="zh-CN" sz="1900" dirty="0" err="1" smtClean="0">
                <a:solidFill>
                  <a:srgbClr val="008000"/>
                </a:solidFill>
                <a:latin typeface="Arial" panose="020B0604020202020204" pitchFamily="34" charset="0"/>
                <a:ea typeface="黑体" panose="02010609060101010101" pitchFamily="49" charset="-122"/>
                <a:cs typeface="Arial" panose="020B0604020202020204" pitchFamily="34" charset="0"/>
              </a:rPr>
              <a:t>lw</a:t>
            </a:r>
            <a:r>
              <a:rPr lang="zh-CN" altLang="en-US" sz="1900" dirty="0" smtClean="0">
                <a:solidFill>
                  <a:srgbClr val="008000"/>
                </a:solidFill>
                <a:latin typeface="Arial" panose="020B0604020202020204" pitchFamily="34" charset="0"/>
                <a:ea typeface="黑体" panose="02010609060101010101" pitchFamily="49" charset="-122"/>
                <a:cs typeface="Arial" panose="020B0604020202020204" pitchFamily="34" charset="0"/>
              </a:rPr>
              <a:t>指令发生</a:t>
            </a:r>
            <a:r>
              <a:rPr lang="en-US" altLang="zh-CN" sz="1900" dirty="0" smtClean="0">
                <a:solidFill>
                  <a:srgbClr val="008000"/>
                </a:solidFill>
                <a:latin typeface="Arial" panose="020B0604020202020204" pitchFamily="34" charset="0"/>
                <a:ea typeface="黑体" panose="02010609060101010101" pitchFamily="49" charset="-122"/>
                <a:cs typeface="Arial" panose="020B0604020202020204" pitchFamily="34" charset="0"/>
              </a:rPr>
              <a:t>load-use</a:t>
            </a:r>
            <a:r>
              <a:rPr lang="zh-CN" altLang="en-US" sz="1900" dirty="0" smtClean="0">
                <a:solidFill>
                  <a:srgbClr val="008000"/>
                </a:solidFill>
                <a:latin typeface="Arial" panose="020B0604020202020204" pitchFamily="34" charset="0"/>
                <a:ea typeface="黑体" panose="02010609060101010101" pitchFamily="49" charset="-122"/>
                <a:cs typeface="Arial" panose="020B0604020202020204" pitchFamily="34" charset="0"/>
              </a:rPr>
              <a:t>冒险</a:t>
            </a:r>
            <a:r>
              <a:rPr lang="zh-CN" altLang="en-US" sz="1900" dirty="0">
                <a:solidFill>
                  <a:srgbClr val="008000"/>
                </a:solidFill>
                <a:latin typeface="Arial" panose="020B0604020202020204" pitchFamily="34" charset="0"/>
                <a:ea typeface="黑体" panose="02010609060101010101" pitchFamily="49" charset="-122"/>
                <a:cs typeface="Arial" panose="020B0604020202020204" pitchFamily="34" charset="0"/>
              </a:rPr>
              <a:t>！</a:t>
            </a:r>
          </a:p>
        </p:txBody>
      </p:sp>
      <p:sp>
        <p:nvSpPr>
          <p:cNvPr id="301087" name="Text Box 31"/>
          <p:cNvSpPr txBox="1">
            <a:spLocks noChangeArrowheads="1"/>
          </p:cNvSpPr>
          <p:nvPr/>
        </p:nvSpPr>
        <p:spPr bwMode="auto">
          <a:xfrm>
            <a:off x="3227386" y="4005414"/>
            <a:ext cx="5950072" cy="823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dirty="0">
                <a:latin typeface="Arial" panose="020B0604020202020204" pitchFamily="34" charset="0"/>
                <a:ea typeface="黑体" panose="02010609060101010101" pitchFamily="49" charset="-122"/>
              </a:rPr>
              <a:t>当循环次数不是</a:t>
            </a:r>
            <a:r>
              <a:rPr lang="en-US" altLang="zh-CN" sz="1900" dirty="0">
                <a:latin typeface="Arial" panose="020B0604020202020204" pitchFamily="34" charset="0"/>
                <a:ea typeface="黑体" panose="02010609060101010101" pitchFamily="49" charset="-122"/>
              </a:rPr>
              <a:t>4</a:t>
            </a:r>
            <a:r>
              <a:rPr lang="zh-CN" altLang="en-US" sz="1900" dirty="0">
                <a:latin typeface="Arial" panose="020B0604020202020204" pitchFamily="34" charset="0"/>
                <a:ea typeface="黑体" panose="02010609060101010101" pitchFamily="49" charset="-122"/>
              </a:rPr>
              <a:t>的倍数时这样做就有问题</a:t>
            </a:r>
            <a:r>
              <a:rPr lang="zh-CN" altLang="en-US" sz="1900" dirty="0" smtClean="0">
                <a:latin typeface="Arial" panose="020B0604020202020204" pitchFamily="34" charset="0"/>
                <a:ea typeface="黑体" panose="02010609060101010101" pitchFamily="49" charset="-122"/>
              </a:rPr>
              <a:t>！</a:t>
            </a:r>
            <a:endParaRPr lang="en-US" altLang="zh-CN" sz="1900" dirty="0" smtClean="0">
              <a:latin typeface="Arial" panose="020B0604020202020204" pitchFamily="34" charset="0"/>
              <a:ea typeface="黑体" panose="02010609060101010101" pitchFamily="49" charset="-122"/>
            </a:endParaRPr>
          </a:p>
          <a:p>
            <a:pPr>
              <a:spcBef>
                <a:spcPct val="50000"/>
              </a:spcBef>
            </a:pPr>
            <a:r>
              <a:rPr lang="zh-CN" altLang="en-US" sz="1900" dirty="0">
                <a:latin typeface="Arial" panose="020B0604020202020204" pitchFamily="34" charset="0"/>
                <a:ea typeface="黑体" panose="02010609060101010101" pitchFamily="49" charset="-122"/>
              </a:rPr>
              <a:t>处理办法：对多出来的不足</a:t>
            </a:r>
            <a:r>
              <a:rPr lang="en-US" altLang="zh-CN" sz="1900" dirty="0">
                <a:latin typeface="Arial" panose="020B0604020202020204" pitchFamily="34" charset="0"/>
                <a:ea typeface="黑体" panose="02010609060101010101" pitchFamily="49" charset="-122"/>
              </a:rPr>
              <a:t>4</a:t>
            </a:r>
            <a:r>
              <a:rPr lang="zh-CN" altLang="en-US" sz="1900" dirty="0">
                <a:latin typeface="Arial" panose="020B0604020202020204" pitchFamily="34" charset="0"/>
                <a:ea typeface="黑体" panose="02010609060101010101" pitchFamily="49" charset="-122"/>
              </a:rPr>
              <a:t>次的循环另外进行处理。 </a:t>
            </a:r>
          </a:p>
        </p:txBody>
      </p:sp>
      <p:sp>
        <p:nvSpPr>
          <p:cNvPr id="301088" name="Text Box 32"/>
          <p:cNvSpPr txBox="1">
            <a:spLocks noChangeArrowheads="1"/>
          </p:cNvSpPr>
          <p:nvPr/>
        </p:nvSpPr>
        <p:spPr bwMode="auto">
          <a:xfrm>
            <a:off x="393700" y="6086475"/>
            <a:ext cx="8483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dirty="0">
                <a:solidFill>
                  <a:srgbClr val="CC0000"/>
                </a:solidFill>
                <a:latin typeface="Arial" panose="020B0604020202020204" pitchFamily="34" charset="0"/>
                <a:ea typeface="黑体" panose="02010609060101010101" pitchFamily="49" charset="-122"/>
              </a:rPr>
              <a:t>可见：编译器和机器结构密切相关！系统程序员必须非常了解机器结构！编译器的好坏直接影响程序执行快慢！</a:t>
            </a:r>
          </a:p>
        </p:txBody>
      </p:sp>
      <p:sp>
        <p:nvSpPr>
          <p:cNvPr id="301090" name="Text Box 34"/>
          <p:cNvSpPr txBox="1">
            <a:spLocks noChangeArrowheads="1"/>
          </p:cNvSpPr>
          <p:nvPr/>
        </p:nvSpPr>
        <p:spPr bwMode="auto">
          <a:xfrm>
            <a:off x="0" y="2049292"/>
            <a:ext cx="13350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dirty="0">
                <a:solidFill>
                  <a:schemeClr val="accent1"/>
                </a:solidFill>
                <a:latin typeface="Arial" panose="020B0604020202020204" pitchFamily="34" charset="0"/>
                <a:ea typeface="黑体" panose="02010609060101010101" pitchFamily="49" charset="-122"/>
              </a:rPr>
              <a:t>新的</a:t>
            </a:r>
            <a:r>
              <a:rPr lang="en-US" altLang="zh-CN" sz="1800" dirty="0">
                <a:solidFill>
                  <a:schemeClr val="accent1"/>
                </a:solidFill>
                <a:latin typeface="Arial" panose="020B0604020202020204" pitchFamily="34" charset="0"/>
                <a:ea typeface="黑体" panose="02010609060101010101" pitchFamily="49" charset="-122"/>
              </a:rPr>
              <a:t>$S1</a:t>
            </a:r>
          </a:p>
        </p:txBody>
      </p:sp>
      <p:sp>
        <p:nvSpPr>
          <p:cNvPr id="3" name="文本框 2"/>
          <p:cNvSpPr txBox="1"/>
          <p:nvPr/>
        </p:nvSpPr>
        <p:spPr>
          <a:xfrm>
            <a:off x="215467" y="5189667"/>
            <a:ext cx="8865705" cy="954107"/>
          </a:xfrm>
          <a:prstGeom prst="rect">
            <a:avLst/>
          </a:prstGeom>
          <a:noFill/>
        </p:spPr>
        <p:txBody>
          <a:bodyPr wrap="square" rtlCol="0">
            <a:spAutoFit/>
          </a:bodyPr>
          <a:lstStyle/>
          <a:p>
            <a:pPr marL="342900" lvl="1" indent="-342900">
              <a:buFont typeface="Wingdings" panose="05000000000000000000" pitchFamily="2" charset="2"/>
              <a:buChar char="l"/>
            </a:pPr>
            <a:r>
              <a:rPr lang="zh-CN" altLang="en-US" sz="1900" dirty="0">
                <a:ea typeface="黑体" panose="02010609060101010101" pitchFamily="49" charset="-122"/>
              </a:rPr>
              <a:t>执行</a:t>
            </a:r>
            <a:r>
              <a:rPr lang="en-US" altLang="zh-CN" sz="1900" dirty="0">
                <a:ea typeface="黑体" panose="02010609060101010101" pitchFamily="49" charset="-122"/>
              </a:rPr>
              <a:t>1</a:t>
            </a:r>
            <a:r>
              <a:rPr lang="zh-CN" altLang="en-US" sz="1900" dirty="0">
                <a:ea typeface="黑体" panose="02010609060101010101" pitchFamily="49" charset="-122"/>
              </a:rPr>
              <a:t>遍展开指令即是原</a:t>
            </a:r>
            <a:r>
              <a:rPr lang="en-US" altLang="zh-CN" sz="1900" dirty="0">
                <a:ea typeface="黑体" panose="02010609060101010101" pitchFamily="49" charset="-122"/>
              </a:rPr>
              <a:t>4</a:t>
            </a:r>
            <a:r>
              <a:rPr lang="zh-CN" altLang="en-US" sz="1900" dirty="0">
                <a:ea typeface="黑体" panose="02010609060101010101" pitchFamily="49" charset="-122"/>
              </a:rPr>
              <a:t>次循环，指令</a:t>
            </a:r>
            <a:r>
              <a:rPr lang="en-US" altLang="zh-CN" sz="1900" dirty="0" err="1">
                <a:solidFill>
                  <a:srgbClr val="008000"/>
                </a:solidFill>
                <a:ea typeface="黑体" panose="02010609060101010101" pitchFamily="49" charset="-122"/>
              </a:rPr>
              <a:t>lw</a:t>
            </a:r>
            <a:r>
              <a:rPr lang="en-US" altLang="zh-CN" sz="1900" dirty="0">
                <a:solidFill>
                  <a:srgbClr val="008000"/>
                </a:solidFill>
                <a:ea typeface="黑体" panose="02010609060101010101" pitchFamily="49" charset="-122"/>
              </a:rPr>
              <a:t>, </a:t>
            </a:r>
            <a:r>
              <a:rPr lang="en-US" altLang="zh-CN" sz="1900" dirty="0" err="1">
                <a:solidFill>
                  <a:srgbClr val="008000"/>
                </a:solidFill>
                <a:ea typeface="黑体" panose="02010609060101010101" pitchFamily="49" charset="-122"/>
              </a:rPr>
              <a:t>addu</a:t>
            </a:r>
            <a:r>
              <a:rPr lang="en-US" altLang="zh-CN" sz="1900" dirty="0">
                <a:solidFill>
                  <a:srgbClr val="008000"/>
                </a:solidFill>
                <a:ea typeface="黑体" panose="02010609060101010101" pitchFamily="49" charset="-122"/>
              </a:rPr>
              <a:t>, </a:t>
            </a:r>
            <a:r>
              <a:rPr lang="en-US" altLang="zh-CN" sz="1900" dirty="0" err="1">
                <a:solidFill>
                  <a:srgbClr val="008000"/>
                </a:solidFill>
                <a:ea typeface="黑体" panose="02010609060101010101" pitchFamily="49" charset="-122"/>
              </a:rPr>
              <a:t>sw</a:t>
            </a:r>
            <a:r>
              <a:rPr lang="zh-CN" altLang="en-US" sz="1900" dirty="0">
                <a:ea typeface="黑体" panose="02010609060101010101" pitchFamily="49" charset="-122"/>
              </a:rPr>
              <a:t>各有</a:t>
            </a:r>
            <a:r>
              <a:rPr lang="en-US" altLang="zh-CN" sz="1900" dirty="0">
                <a:ea typeface="黑体" panose="02010609060101010101" pitchFamily="49" charset="-122"/>
              </a:rPr>
              <a:t>4</a:t>
            </a:r>
            <a:r>
              <a:rPr lang="zh-CN" altLang="en-US" sz="1900" dirty="0">
                <a:ea typeface="黑体" panose="02010609060101010101" pitchFamily="49" charset="-122"/>
              </a:rPr>
              <a:t>条，共</a:t>
            </a:r>
            <a:r>
              <a:rPr lang="en-US" altLang="zh-CN" sz="1900" dirty="0">
                <a:ea typeface="黑体" panose="02010609060101010101" pitchFamily="49" charset="-122"/>
              </a:rPr>
              <a:t>12</a:t>
            </a:r>
            <a:r>
              <a:rPr lang="zh-CN" altLang="en-US" sz="1900" dirty="0">
                <a:ea typeface="黑体" panose="02010609060101010101" pitchFamily="49" charset="-122"/>
              </a:rPr>
              <a:t>条，再加</a:t>
            </a:r>
            <a:r>
              <a:rPr lang="en-US" altLang="zh-CN" sz="1900" dirty="0">
                <a:ea typeface="黑体" panose="02010609060101010101" pitchFamily="49" charset="-122"/>
              </a:rPr>
              <a:t>1</a:t>
            </a:r>
            <a:r>
              <a:rPr lang="zh-CN" altLang="en-US" sz="1900" dirty="0">
                <a:ea typeface="黑体" panose="02010609060101010101" pitchFamily="49" charset="-122"/>
              </a:rPr>
              <a:t>条</a:t>
            </a:r>
            <a:r>
              <a:rPr lang="en-US" altLang="zh-CN" sz="1900" dirty="0" err="1">
                <a:ea typeface="黑体" panose="02010609060101010101" pitchFamily="49" charset="-122"/>
              </a:rPr>
              <a:t>addi</a:t>
            </a:r>
            <a:r>
              <a:rPr lang="zh-CN" altLang="en-US" sz="1900" dirty="0">
                <a:ea typeface="黑体" panose="02010609060101010101" pitchFamily="49" charset="-122"/>
              </a:rPr>
              <a:t>和</a:t>
            </a:r>
            <a:r>
              <a:rPr lang="en-US" altLang="zh-CN" sz="1900" dirty="0">
                <a:ea typeface="黑体" panose="02010609060101010101" pitchFamily="49" charset="-122"/>
              </a:rPr>
              <a:t>1</a:t>
            </a:r>
            <a:r>
              <a:rPr lang="zh-CN" altLang="en-US" sz="1900" dirty="0">
                <a:ea typeface="黑体" panose="02010609060101010101" pitchFamily="49" charset="-122"/>
              </a:rPr>
              <a:t>条</a:t>
            </a:r>
            <a:r>
              <a:rPr lang="en-US" altLang="zh-CN" sz="1900" dirty="0" err="1">
                <a:ea typeface="黑体" panose="02010609060101010101" pitchFamily="49" charset="-122"/>
              </a:rPr>
              <a:t>bne</a:t>
            </a:r>
            <a:r>
              <a:rPr lang="zh-CN" altLang="en-US" sz="1900" dirty="0">
                <a:ea typeface="黑体" panose="02010609060101010101" pitchFamily="49" charset="-122"/>
              </a:rPr>
              <a:t>，总共</a:t>
            </a:r>
            <a:r>
              <a:rPr lang="en-US" altLang="zh-CN" sz="1900" dirty="0">
                <a:ea typeface="黑体" panose="02010609060101010101" pitchFamily="49" charset="-122"/>
              </a:rPr>
              <a:t>14</a:t>
            </a:r>
            <a:r>
              <a:rPr lang="zh-CN" altLang="en-US" sz="1900" dirty="0">
                <a:ea typeface="黑体" panose="02010609060101010101" pitchFamily="49" charset="-122"/>
              </a:rPr>
              <a:t>条指令</a:t>
            </a:r>
            <a:r>
              <a:rPr lang="zh-CN" altLang="en-US" sz="1900" dirty="0" smtClean="0">
                <a:ea typeface="黑体" panose="02010609060101010101" pitchFamily="49" charset="-122"/>
              </a:rPr>
              <a:t>。</a:t>
            </a:r>
            <a:endParaRPr lang="en-US" altLang="zh-CN" sz="1900" dirty="0" smtClean="0">
              <a:ea typeface="黑体" panose="02010609060101010101" pitchFamily="49" charset="-122"/>
            </a:endParaRPr>
          </a:p>
          <a:p>
            <a:pPr marL="342900" lvl="1" indent="-342900">
              <a:buFont typeface="Wingdings" panose="05000000000000000000" pitchFamily="2" charset="2"/>
              <a:buChar char="l"/>
            </a:pPr>
            <a:r>
              <a:rPr lang="en-US" altLang="zh-CN" sz="1800" dirty="0">
                <a:latin typeface="Arial" panose="020B0604020202020204" pitchFamily="34" charset="0"/>
                <a:ea typeface="黑体" panose="02010609060101010101" pitchFamily="49" charset="-122"/>
                <a:cs typeface="Arial" panose="020B0604020202020204" pitchFamily="34" charset="0"/>
              </a:rPr>
              <a:t>14</a:t>
            </a:r>
            <a:r>
              <a:rPr lang="zh-CN" altLang="en-US" sz="1800" dirty="0">
                <a:latin typeface="Arial" panose="020B0604020202020204" pitchFamily="34" charset="0"/>
                <a:ea typeface="黑体" panose="02010609060101010101" pitchFamily="49" charset="-122"/>
                <a:cs typeface="Arial" panose="020B0604020202020204" pitchFamily="34" charset="0"/>
              </a:rPr>
              <a:t>条指令用了</a:t>
            </a:r>
            <a:r>
              <a:rPr lang="en-US" altLang="zh-CN" sz="1800" dirty="0">
                <a:latin typeface="Arial" panose="020B0604020202020204" pitchFamily="34" charset="0"/>
                <a:ea typeface="黑体" panose="02010609060101010101" pitchFamily="49" charset="-122"/>
                <a:cs typeface="Arial" panose="020B0604020202020204" pitchFamily="34" charset="0"/>
              </a:rPr>
              <a:t>8</a:t>
            </a:r>
            <a:r>
              <a:rPr lang="zh-CN" altLang="en-US" sz="1800" dirty="0">
                <a:latin typeface="Arial" panose="020B0604020202020204" pitchFamily="34" charset="0"/>
                <a:ea typeface="黑体" panose="02010609060101010101" pitchFamily="49" charset="-122"/>
                <a:cs typeface="Arial" panose="020B0604020202020204" pitchFamily="34" charset="0"/>
              </a:rPr>
              <a:t>个时钟，</a:t>
            </a:r>
            <a:r>
              <a:rPr lang="en-US" altLang="zh-CN" sz="1800" dirty="0">
                <a:latin typeface="Arial" panose="020B0604020202020204" pitchFamily="34" charset="0"/>
                <a:ea typeface="黑体" panose="02010609060101010101" pitchFamily="49" charset="-122"/>
                <a:cs typeface="Arial" panose="020B0604020202020204" pitchFamily="34" charset="0"/>
              </a:rPr>
              <a:t>CPI</a:t>
            </a:r>
            <a:r>
              <a:rPr lang="zh-CN" altLang="en-US" sz="1800" dirty="0">
                <a:latin typeface="Arial" panose="020B0604020202020204" pitchFamily="34" charset="0"/>
                <a:ea typeface="黑体" panose="02010609060101010101" pitchFamily="49" charset="-122"/>
                <a:cs typeface="Arial" panose="020B0604020202020204" pitchFamily="34" charset="0"/>
              </a:rPr>
              <a:t>达到</a:t>
            </a:r>
            <a:r>
              <a:rPr lang="en-US" altLang="zh-CN" sz="1800" dirty="0">
                <a:latin typeface="Arial" panose="020B0604020202020204" pitchFamily="34" charset="0"/>
                <a:ea typeface="黑体" panose="02010609060101010101" pitchFamily="49" charset="-122"/>
                <a:cs typeface="Arial" panose="020B0604020202020204" pitchFamily="34" charset="0"/>
              </a:rPr>
              <a:t>8/14=0.57</a:t>
            </a:r>
            <a:r>
              <a:rPr lang="zh-CN" altLang="en-US" sz="1800" dirty="0" smtClean="0">
                <a:latin typeface="Arial" panose="020B0604020202020204" pitchFamily="34" charset="0"/>
                <a:ea typeface="黑体" panose="02010609060101010101" pitchFamily="49" charset="-122"/>
                <a:cs typeface="Arial" panose="020B0604020202020204" pitchFamily="34" charset="0"/>
              </a:rPr>
              <a:t>。</a:t>
            </a:r>
            <a:endParaRPr lang="zh-CN" altLang="en-US" sz="1800" dirty="0"/>
          </a:p>
        </p:txBody>
      </p:sp>
    </p:spTree>
    <p:extLst>
      <p:ext uri="{BB962C8B-B14F-4D97-AF65-F5344CB8AC3E}">
        <p14:creationId xmlns:p14="http://schemas.microsoft.com/office/powerpoint/2010/main" val="1208819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1059">
                                            <p:txEl>
                                              <p:pRg st="0" end="0"/>
                                            </p:txEl>
                                          </p:spTgt>
                                        </p:tgtEl>
                                        <p:attrNameLst>
                                          <p:attrName>style.visibility</p:attrName>
                                        </p:attrNameLst>
                                      </p:cBhvr>
                                      <p:to>
                                        <p:strVal val="visible"/>
                                      </p:to>
                                    </p:set>
                                    <p:animEffect transition="in" filter="blinds(horizontal)">
                                      <p:cBhvr>
                                        <p:cTn id="7" dur="500"/>
                                        <p:tgtEl>
                                          <p:spTgt spid="3010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1082"/>
                                        </p:tgtEl>
                                        <p:attrNameLst>
                                          <p:attrName>style.visibility</p:attrName>
                                        </p:attrNameLst>
                                      </p:cBhvr>
                                      <p:to>
                                        <p:strVal val="visible"/>
                                      </p:to>
                                    </p:set>
                                    <p:animEffect transition="in" filter="blinds(horizontal)">
                                      <p:cBhvr>
                                        <p:cTn id="12" dur="500"/>
                                        <p:tgtEl>
                                          <p:spTgt spid="3010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01083"/>
                                        </p:tgtEl>
                                        <p:attrNameLst>
                                          <p:attrName>style.visibility</p:attrName>
                                        </p:attrNameLst>
                                      </p:cBhvr>
                                      <p:to>
                                        <p:strVal val="visible"/>
                                      </p:to>
                                    </p:set>
                                    <p:animEffect transition="in" filter="blinds(horizontal)">
                                      <p:cBhvr>
                                        <p:cTn id="17" dur="500"/>
                                        <p:tgtEl>
                                          <p:spTgt spid="3010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01084"/>
                                        </p:tgtEl>
                                        <p:attrNameLst>
                                          <p:attrName>style.visibility</p:attrName>
                                        </p:attrNameLst>
                                      </p:cBhvr>
                                      <p:to>
                                        <p:strVal val="visible"/>
                                      </p:to>
                                    </p:set>
                                    <p:animEffect transition="in" filter="blinds(horizontal)">
                                      <p:cBhvr>
                                        <p:cTn id="22" dur="500"/>
                                        <p:tgtEl>
                                          <p:spTgt spid="3010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1090"/>
                                        </p:tgtEl>
                                        <p:attrNameLst>
                                          <p:attrName>style.visibility</p:attrName>
                                        </p:attrNameLst>
                                      </p:cBhvr>
                                      <p:to>
                                        <p:strVal val="visible"/>
                                      </p:to>
                                    </p:set>
                                    <p:animEffect transition="in" filter="blinds(horizontal)">
                                      <p:cBhvr>
                                        <p:cTn id="27" dur="500"/>
                                        <p:tgtEl>
                                          <p:spTgt spid="30109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01059">
                                            <p:txEl>
                                              <p:pRg st="1" end="1"/>
                                            </p:txEl>
                                          </p:spTgt>
                                        </p:tgtEl>
                                        <p:attrNameLst>
                                          <p:attrName>style.visibility</p:attrName>
                                        </p:attrNameLst>
                                      </p:cBhvr>
                                      <p:to>
                                        <p:strVal val="visible"/>
                                      </p:to>
                                    </p:set>
                                    <p:animEffect transition="in" filter="blinds(horizontal)">
                                      <p:cBhvr>
                                        <p:cTn id="32" dur="500"/>
                                        <p:tgtEl>
                                          <p:spTgt spid="301059">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01059">
                                            <p:txEl>
                                              <p:pRg st="2" end="2"/>
                                            </p:txEl>
                                          </p:spTgt>
                                        </p:tgtEl>
                                        <p:attrNameLst>
                                          <p:attrName>style.visibility</p:attrName>
                                        </p:attrNameLst>
                                      </p:cBhvr>
                                      <p:to>
                                        <p:strVal val="visible"/>
                                      </p:to>
                                    </p:set>
                                    <p:animEffect transition="in" filter="blinds(horizontal)">
                                      <p:cBhvr>
                                        <p:cTn id="37" dur="500"/>
                                        <p:tgtEl>
                                          <p:spTgt spid="301059">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01080"/>
                                        </p:tgtEl>
                                        <p:attrNameLst>
                                          <p:attrName>style.visibility</p:attrName>
                                        </p:attrNameLst>
                                      </p:cBhvr>
                                      <p:to>
                                        <p:strVal val="visible"/>
                                      </p:to>
                                    </p:set>
                                    <p:animEffect transition="in" filter="blinds(horizontal)">
                                      <p:cBhvr>
                                        <p:cTn id="42" dur="500"/>
                                        <p:tgtEl>
                                          <p:spTgt spid="30108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01081"/>
                                        </p:tgtEl>
                                        <p:attrNameLst>
                                          <p:attrName>style.visibility</p:attrName>
                                        </p:attrNameLst>
                                      </p:cBhvr>
                                      <p:to>
                                        <p:strVal val="visible"/>
                                      </p:to>
                                    </p:set>
                                    <p:animEffect transition="in" filter="blinds(horizontal)">
                                      <p:cBhvr>
                                        <p:cTn id="47" dur="500"/>
                                        <p:tgtEl>
                                          <p:spTgt spid="30108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01085"/>
                                        </p:tgtEl>
                                        <p:attrNameLst>
                                          <p:attrName>style.visibility</p:attrName>
                                        </p:attrNameLst>
                                      </p:cBhvr>
                                      <p:to>
                                        <p:strVal val="visible"/>
                                      </p:to>
                                    </p:set>
                                    <p:animEffect transition="in" filter="blinds(horizontal)">
                                      <p:cBhvr>
                                        <p:cTn id="52" dur="500"/>
                                        <p:tgtEl>
                                          <p:spTgt spid="30108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01086"/>
                                        </p:tgtEl>
                                        <p:attrNameLst>
                                          <p:attrName>style.visibility</p:attrName>
                                        </p:attrNameLst>
                                      </p:cBhvr>
                                      <p:to>
                                        <p:strVal val="visible"/>
                                      </p:to>
                                    </p:set>
                                    <p:animEffect transition="in" filter="blinds(horizontal)">
                                      <p:cBhvr>
                                        <p:cTn id="57" dur="500"/>
                                        <p:tgtEl>
                                          <p:spTgt spid="30108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01087">
                                            <p:txEl>
                                              <p:pRg st="0" end="0"/>
                                            </p:txEl>
                                          </p:spTgt>
                                        </p:tgtEl>
                                        <p:attrNameLst>
                                          <p:attrName>style.visibility</p:attrName>
                                        </p:attrNameLst>
                                      </p:cBhvr>
                                      <p:to>
                                        <p:strVal val="visible"/>
                                      </p:to>
                                    </p:set>
                                    <p:animEffect transition="in" filter="blinds(horizontal)">
                                      <p:cBhvr>
                                        <p:cTn id="62" dur="500"/>
                                        <p:tgtEl>
                                          <p:spTgt spid="301087">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01087">
                                            <p:txEl>
                                              <p:pRg st="1" end="1"/>
                                            </p:txEl>
                                          </p:spTgt>
                                        </p:tgtEl>
                                        <p:attrNameLst>
                                          <p:attrName>style.visibility</p:attrName>
                                        </p:attrNameLst>
                                      </p:cBhvr>
                                      <p:to>
                                        <p:strVal val="visible"/>
                                      </p:to>
                                    </p:set>
                                    <p:animEffect transition="in" filter="blinds(horizontal)">
                                      <p:cBhvr>
                                        <p:cTn id="67" dur="500"/>
                                        <p:tgtEl>
                                          <p:spTgt spid="301087">
                                            <p:txEl>
                                              <p:pRg st="1" end="1"/>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
                                            <p:txEl>
                                              <p:pRg st="0" end="0"/>
                                            </p:txEl>
                                          </p:spTgt>
                                        </p:tgtEl>
                                        <p:attrNameLst>
                                          <p:attrName>style.visibility</p:attrName>
                                        </p:attrNameLst>
                                      </p:cBhvr>
                                      <p:to>
                                        <p:strVal val="visible"/>
                                      </p:to>
                                    </p:set>
                                    <p:animEffect transition="in" filter="wipe(down)">
                                      <p:cBhvr>
                                        <p:cTn id="72" dur="500"/>
                                        <p:tgtEl>
                                          <p:spTgt spid="3">
                                            <p:txEl>
                                              <p:pRg st="0" end="0"/>
                                            </p:txEl>
                                          </p:spTgt>
                                        </p:tgtEl>
                                      </p:cBhvr>
                                    </p:animEffect>
                                  </p:childTnLst>
                                </p:cTn>
                              </p:par>
                            </p:childTnLst>
                          </p:cTn>
                        </p:par>
                        <p:par>
                          <p:cTn id="73" fill="hold">
                            <p:stCondLst>
                              <p:cond delay="500"/>
                            </p:stCondLst>
                            <p:childTnLst>
                              <p:par>
                                <p:cTn id="74" presetID="22" presetClass="entr" presetSubtype="4" fill="hold" grpId="0" nodeType="afterEffect">
                                  <p:stCondLst>
                                    <p:cond delay="0"/>
                                  </p:stCondLst>
                                  <p:childTnLst>
                                    <p:set>
                                      <p:cBhvr>
                                        <p:cTn id="75" dur="1" fill="hold">
                                          <p:stCondLst>
                                            <p:cond delay="0"/>
                                          </p:stCondLst>
                                        </p:cTn>
                                        <p:tgtEl>
                                          <p:spTgt spid="3">
                                            <p:txEl>
                                              <p:pRg st="1" end="1"/>
                                            </p:txEl>
                                          </p:spTgt>
                                        </p:tgtEl>
                                        <p:attrNameLst>
                                          <p:attrName>style.visibility</p:attrName>
                                        </p:attrNameLst>
                                      </p:cBhvr>
                                      <p:to>
                                        <p:strVal val="visible"/>
                                      </p:to>
                                    </p:set>
                                    <p:animEffect transition="in" filter="wipe(down)">
                                      <p:cBhvr>
                                        <p:cTn id="76" dur="500"/>
                                        <p:tgtEl>
                                          <p:spTgt spid="3">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301088"/>
                                        </p:tgtEl>
                                        <p:attrNameLst>
                                          <p:attrName>style.visibility</p:attrName>
                                        </p:attrNameLst>
                                      </p:cBhvr>
                                      <p:to>
                                        <p:strVal val="visible"/>
                                      </p:to>
                                    </p:set>
                                    <p:animEffect transition="in" filter="blinds(horizontal)">
                                      <p:cBhvr>
                                        <p:cTn id="81" dur="500"/>
                                        <p:tgtEl>
                                          <p:spTgt spid="301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80" grpId="0"/>
      <p:bldP spid="301081" grpId="0"/>
      <p:bldP spid="301085" grpId="0"/>
      <p:bldP spid="301086" grpId="0"/>
      <p:bldP spid="301087" grpId="0" build="p"/>
      <p:bldP spid="301088" grpId="0"/>
      <p:bldP spid="301090" grpId="0"/>
      <p:bldP spid="3"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zh-CN" altLang="en-US" smtClean="0">
                <a:ea typeface="宋体" panose="02010600030101010101" pitchFamily="2" charset="-122"/>
              </a:rPr>
              <a:t>实例：</a:t>
            </a:r>
            <a:r>
              <a:rPr lang="en-US" altLang="zh-CN" smtClean="0">
                <a:ea typeface="宋体" panose="02010600030101010101" pitchFamily="2" charset="-122"/>
              </a:rPr>
              <a:t>Intel IA-64</a:t>
            </a:r>
            <a:r>
              <a:rPr lang="zh-CN" altLang="en-US" smtClean="0">
                <a:ea typeface="宋体" panose="02010600030101010101" pitchFamily="2" charset="-122"/>
              </a:rPr>
              <a:t>架构</a:t>
            </a:r>
          </a:p>
        </p:txBody>
      </p:sp>
      <p:sp>
        <p:nvSpPr>
          <p:cNvPr id="300035" name="Rectangle 3"/>
          <p:cNvSpPr>
            <a:spLocks noGrp="1" noChangeArrowheads="1"/>
          </p:cNvSpPr>
          <p:nvPr>
            <p:ph type="body" idx="1"/>
          </p:nvPr>
        </p:nvSpPr>
        <p:spPr>
          <a:xfrm>
            <a:off x="274637" y="751081"/>
            <a:ext cx="8547100" cy="4667945"/>
          </a:xfrm>
        </p:spPr>
        <p:txBody>
          <a:bodyPr/>
          <a:lstStyle/>
          <a:p>
            <a:pPr>
              <a:spcBef>
                <a:spcPct val="20000"/>
              </a:spcBef>
            </a:pPr>
            <a:r>
              <a:rPr lang="en-US" altLang="zh-CN" sz="2000" dirty="0" smtClean="0">
                <a:ea typeface="黑体" panose="02010609060101010101" pitchFamily="49" charset="-122"/>
              </a:rPr>
              <a:t>IA-64</a:t>
            </a:r>
            <a:r>
              <a:rPr lang="zh-CN" altLang="en-US" sz="2000" dirty="0" smtClean="0">
                <a:ea typeface="黑体" panose="02010609060101010101" pitchFamily="49" charset="-122"/>
              </a:rPr>
              <a:t>类似于</a:t>
            </a:r>
            <a:r>
              <a:rPr lang="en-US" altLang="zh-CN" sz="2000" dirty="0" smtClean="0">
                <a:ea typeface="黑体" panose="02010609060101010101" pitchFamily="49" charset="-122"/>
              </a:rPr>
              <a:t>64</a:t>
            </a:r>
            <a:r>
              <a:rPr lang="zh-CN" altLang="en-US" sz="2000" dirty="0" smtClean="0">
                <a:ea typeface="黑体" panose="02010609060101010101" pitchFamily="49" charset="-122"/>
              </a:rPr>
              <a:t>位</a:t>
            </a:r>
            <a:r>
              <a:rPr lang="en-US" altLang="zh-CN" sz="2000" dirty="0" smtClean="0">
                <a:ea typeface="黑体" panose="02010609060101010101" pitchFamily="49" charset="-122"/>
              </a:rPr>
              <a:t>MIPS</a:t>
            </a:r>
            <a:r>
              <a:rPr lang="zh-CN" altLang="en-US" sz="2000" dirty="0" smtClean="0">
                <a:ea typeface="黑体" panose="02010609060101010101" pitchFamily="49" charset="-122"/>
              </a:rPr>
              <a:t>架构，是</a:t>
            </a:r>
            <a:r>
              <a:rPr lang="en-US" altLang="zh-CN" sz="2000" dirty="0" smtClean="0">
                <a:ea typeface="黑体" panose="02010609060101010101" pitchFamily="49" charset="-122"/>
              </a:rPr>
              <a:t>Register-Register</a:t>
            </a:r>
            <a:r>
              <a:rPr lang="zh-CN" altLang="en-US" sz="2000" dirty="0" smtClean="0">
                <a:ea typeface="黑体" panose="02010609060101010101" pitchFamily="49" charset="-122"/>
              </a:rPr>
              <a:t>型的</a:t>
            </a:r>
            <a:r>
              <a:rPr lang="en-US" altLang="zh-CN" sz="2000" dirty="0" smtClean="0">
                <a:ea typeface="黑体" panose="02010609060101010101" pitchFamily="49" charset="-122"/>
              </a:rPr>
              <a:t>RISC</a:t>
            </a:r>
            <a:r>
              <a:rPr lang="zh-CN" altLang="en-US" sz="2000" dirty="0" smtClean="0">
                <a:ea typeface="黑体" panose="02010609060101010101" pitchFamily="49" charset="-122"/>
              </a:rPr>
              <a:t>风格指令集</a:t>
            </a:r>
          </a:p>
          <a:p>
            <a:pPr>
              <a:spcBef>
                <a:spcPct val="20000"/>
              </a:spcBef>
            </a:pPr>
            <a:r>
              <a:rPr lang="zh-CN" altLang="en-US" sz="2000" dirty="0" smtClean="0">
                <a:ea typeface="黑体" panose="02010609060101010101" pitchFamily="49" charset="-122"/>
              </a:rPr>
              <a:t>但有独特性：要求编译器</a:t>
            </a:r>
            <a:r>
              <a:rPr lang="zh-CN" altLang="en-US" sz="2000" dirty="0" smtClean="0">
                <a:solidFill>
                  <a:schemeClr val="accent1"/>
                </a:solidFill>
                <a:ea typeface="黑体" panose="02010609060101010101" pitchFamily="49" charset="-122"/>
              </a:rPr>
              <a:t>显式地</a:t>
            </a:r>
            <a:r>
              <a:rPr lang="zh-CN" altLang="en-US" sz="2000" dirty="0" smtClean="0">
                <a:ea typeface="黑体" panose="02010609060101010101" pitchFamily="49" charset="-122"/>
              </a:rPr>
              <a:t>给出指令级的并行性，</a:t>
            </a:r>
            <a:r>
              <a:rPr lang="en-US" altLang="zh-CN" sz="2000" dirty="0" smtClean="0">
                <a:ea typeface="黑体" panose="02010609060101010101" pitchFamily="49" charset="-122"/>
              </a:rPr>
              <a:t>Intel</a:t>
            </a:r>
            <a:r>
              <a:rPr lang="zh-CN" altLang="en-US" sz="2000" dirty="0" smtClean="0">
                <a:ea typeface="黑体" panose="02010609060101010101" pitchFamily="49" charset="-122"/>
              </a:rPr>
              <a:t>称其为</a:t>
            </a:r>
            <a:r>
              <a:rPr lang="en-US" altLang="zh-CN" sz="2000" dirty="0" smtClean="0">
                <a:ea typeface="黑体" panose="02010609060101010101" pitchFamily="49" charset="-122"/>
              </a:rPr>
              <a:t>EPIC</a:t>
            </a:r>
          </a:p>
          <a:p>
            <a:pPr lvl="1">
              <a:lnSpc>
                <a:spcPct val="100000"/>
              </a:lnSpc>
              <a:spcBef>
                <a:spcPct val="20000"/>
              </a:spcBef>
              <a:buFontTx/>
              <a:buNone/>
            </a:pPr>
            <a:r>
              <a:rPr lang="en-US" altLang="zh-CN" sz="2000" dirty="0" smtClean="0">
                <a:solidFill>
                  <a:srgbClr val="A50021"/>
                </a:solidFill>
                <a:ea typeface="黑体" panose="02010609060101010101" pitchFamily="49" charset="-122"/>
              </a:rPr>
              <a:t>—</a:t>
            </a:r>
            <a:r>
              <a:rPr lang="zh-CN" altLang="en-US" sz="2000" dirty="0" smtClean="0">
                <a:solidFill>
                  <a:srgbClr val="A50021"/>
                </a:solidFill>
                <a:ea typeface="黑体" panose="02010609060101010101" pitchFamily="49" charset="-122"/>
              </a:rPr>
              <a:t>显式并行指令计算机</a:t>
            </a:r>
          </a:p>
          <a:p>
            <a:pPr>
              <a:spcBef>
                <a:spcPct val="20000"/>
              </a:spcBef>
            </a:pPr>
            <a:r>
              <a:rPr lang="en-US" altLang="zh-CN" sz="2000" dirty="0" smtClean="0">
                <a:ea typeface="黑体" panose="02010609060101010101" pitchFamily="49" charset="-122"/>
              </a:rPr>
              <a:t>EPIC</a:t>
            </a:r>
            <a:r>
              <a:rPr lang="zh-CN" altLang="en-US" sz="2000" dirty="0" smtClean="0">
                <a:ea typeface="黑体" panose="02010609060101010101" pitchFamily="49" charset="-122"/>
              </a:rPr>
              <a:t>的实现技术</a:t>
            </a:r>
          </a:p>
          <a:p>
            <a:pPr lvl="1">
              <a:lnSpc>
                <a:spcPct val="100000"/>
              </a:lnSpc>
              <a:spcBef>
                <a:spcPct val="20000"/>
              </a:spcBef>
            </a:pPr>
            <a:r>
              <a:rPr lang="zh-CN" altLang="en-US" sz="2000" dirty="0" smtClean="0">
                <a:ea typeface="黑体" panose="02010609060101010101" pitchFamily="49" charset="-122"/>
              </a:rPr>
              <a:t>指令组（</a:t>
            </a:r>
            <a:r>
              <a:rPr lang="en-US" altLang="zh-CN" sz="2000" dirty="0" smtClean="0">
                <a:ea typeface="黑体" panose="02010609060101010101" pitchFamily="49" charset="-122"/>
              </a:rPr>
              <a:t>Instruction Group</a:t>
            </a:r>
            <a:r>
              <a:rPr lang="zh-CN" altLang="en-US" sz="2000" dirty="0" smtClean="0">
                <a:ea typeface="黑体" panose="02010609060101010101" pitchFamily="49" charset="-122"/>
              </a:rPr>
              <a:t>）：相互间没有寄存器级数据依赖的指令序列</a:t>
            </a:r>
          </a:p>
          <a:p>
            <a:pPr lvl="2">
              <a:lnSpc>
                <a:spcPct val="100000"/>
              </a:lnSpc>
              <a:spcBef>
                <a:spcPct val="20000"/>
              </a:spcBef>
            </a:pPr>
            <a:r>
              <a:rPr lang="zh-CN" altLang="en-US" sz="2000" dirty="0" smtClean="0">
                <a:ea typeface="黑体" panose="02010609060101010101" pitchFamily="49" charset="-122"/>
              </a:rPr>
              <a:t>指令组长度任意，用“停止标记”在指令组之间明显标识</a:t>
            </a:r>
          </a:p>
          <a:p>
            <a:pPr lvl="2">
              <a:lnSpc>
                <a:spcPct val="100000"/>
              </a:lnSpc>
              <a:spcBef>
                <a:spcPct val="20000"/>
              </a:spcBef>
            </a:pPr>
            <a:r>
              <a:rPr lang="zh-CN" altLang="en-US" sz="2000" dirty="0" smtClean="0">
                <a:ea typeface="黑体" panose="02010609060101010101" pitchFamily="49" charset="-122"/>
              </a:rPr>
              <a:t>指令组内部的所有指令可并行执行，只要有足够硬件且无内存操作依赖</a:t>
            </a:r>
            <a:r>
              <a:rPr lang="zh-CN" altLang="en-US" sz="2000" dirty="0">
                <a:ea typeface="黑体" panose="02010609060101010101" pitchFamily="49" charset="-122"/>
              </a:rPr>
              <a:t>。</a:t>
            </a:r>
            <a:endParaRPr lang="zh-CN" altLang="en-US" sz="2000" dirty="0" smtClean="0">
              <a:ea typeface="黑体" panose="02010609060101010101" pitchFamily="49" charset="-122"/>
            </a:endParaRPr>
          </a:p>
          <a:p>
            <a:pPr lvl="1">
              <a:lnSpc>
                <a:spcPct val="100000"/>
              </a:lnSpc>
              <a:spcBef>
                <a:spcPct val="20000"/>
              </a:spcBef>
            </a:pPr>
            <a:r>
              <a:rPr lang="zh-CN" altLang="en-US" sz="2000" dirty="0" smtClean="0">
                <a:ea typeface="黑体" panose="02010609060101010101" pitchFamily="49" charset="-122"/>
              </a:rPr>
              <a:t>指令包：同时发射的指令重新编码并形成指令包</a:t>
            </a:r>
          </a:p>
          <a:p>
            <a:pPr lvl="2">
              <a:lnSpc>
                <a:spcPct val="100000"/>
              </a:lnSpc>
              <a:spcBef>
                <a:spcPct val="20000"/>
              </a:spcBef>
            </a:pPr>
            <a:r>
              <a:rPr lang="zh-CN" altLang="en-US" sz="2000" dirty="0" smtClean="0">
                <a:ea typeface="黑体" panose="02010609060101010101" pitchFamily="49" charset="-122"/>
              </a:rPr>
              <a:t>长度为</a:t>
            </a:r>
            <a:r>
              <a:rPr lang="en-US" altLang="zh-CN" sz="2000" dirty="0" smtClean="0">
                <a:ea typeface="黑体" panose="02010609060101010101" pitchFamily="49" charset="-122"/>
              </a:rPr>
              <a:t>128</a:t>
            </a:r>
            <a:r>
              <a:rPr lang="zh-CN" altLang="en-US" sz="2000" dirty="0" smtClean="0">
                <a:ea typeface="黑体" panose="02010609060101010101" pitchFamily="49" charset="-122"/>
              </a:rPr>
              <a:t>，由</a:t>
            </a:r>
            <a:r>
              <a:rPr lang="en-US" altLang="zh-CN" sz="2000" dirty="0" smtClean="0">
                <a:ea typeface="黑体" panose="02010609060101010101" pitchFamily="49" charset="-122"/>
              </a:rPr>
              <a:t>5</a:t>
            </a:r>
            <a:r>
              <a:rPr lang="zh-CN" altLang="en-US" sz="2000" dirty="0" smtClean="0">
                <a:ea typeface="黑体" panose="02010609060101010101" pitchFamily="49" charset="-122"/>
              </a:rPr>
              <a:t>位长的模板字段、三个</a:t>
            </a:r>
            <a:r>
              <a:rPr lang="en-US" altLang="zh-CN" sz="2000" dirty="0" smtClean="0">
                <a:ea typeface="黑体" panose="02010609060101010101" pitchFamily="49" charset="-122"/>
              </a:rPr>
              <a:t>41</a:t>
            </a:r>
            <a:r>
              <a:rPr lang="zh-CN" altLang="en-US" sz="2000" dirty="0" smtClean="0">
                <a:ea typeface="黑体" panose="02010609060101010101" pitchFamily="49" charset="-122"/>
              </a:rPr>
              <a:t>位长的指令组成</a:t>
            </a:r>
          </a:p>
          <a:p>
            <a:pPr lvl="2">
              <a:lnSpc>
                <a:spcPct val="100000"/>
              </a:lnSpc>
              <a:spcBef>
                <a:spcPct val="20000"/>
              </a:spcBef>
            </a:pPr>
            <a:r>
              <a:rPr lang="zh-CN" altLang="en-US" sz="2000" dirty="0" smtClean="0">
                <a:ea typeface="黑体" panose="02010609060101010101" pitchFamily="49" charset="-122"/>
              </a:rPr>
              <a:t>模板字段对应于以下五类功能部件中的三条指令</a:t>
            </a:r>
          </a:p>
          <a:p>
            <a:pPr lvl="3">
              <a:buFontTx/>
              <a:buNone/>
            </a:pPr>
            <a:r>
              <a:rPr lang="zh-CN" altLang="en-US" b="1" dirty="0" smtClean="0">
                <a:latin typeface="Arial" panose="020B0604020202020204" pitchFamily="34" charset="0"/>
                <a:ea typeface="黑体" panose="02010609060101010101" pitchFamily="49" charset="-122"/>
              </a:rPr>
              <a:t>整数</a:t>
            </a:r>
            <a:r>
              <a:rPr lang="en-US" altLang="zh-CN" b="1" dirty="0" smtClean="0">
                <a:latin typeface="Arial" panose="020B0604020202020204" pitchFamily="34" charset="0"/>
                <a:ea typeface="黑体" panose="02010609060101010101" pitchFamily="49" charset="-122"/>
              </a:rPr>
              <a:t>ALU</a:t>
            </a:r>
            <a:r>
              <a:rPr lang="zh-CN" altLang="en-US" b="1" dirty="0" smtClean="0">
                <a:latin typeface="Arial" panose="020B0604020202020204" pitchFamily="34" charset="0"/>
                <a:ea typeface="黑体" panose="02010609060101010101" pitchFamily="49" charset="-122"/>
              </a:rPr>
              <a:t>、非整数</a:t>
            </a:r>
            <a:r>
              <a:rPr lang="en-US" altLang="zh-CN" b="1" dirty="0" smtClean="0">
                <a:latin typeface="Arial" panose="020B0604020202020204" pitchFamily="34" charset="0"/>
                <a:ea typeface="黑体" panose="02010609060101010101" pitchFamily="49" charset="-122"/>
              </a:rPr>
              <a:t>ALU</a:t>
            </a:r>
            <a:r>
              <a:rPr lang="zh-CN" altLang="en-US" b="1" dirty="0" smtClean="0">
                <a:latin typeface="Arial" panose="020B0604020202020204" pitchFamily="34" charset="0"/>
                <a:ea typeface="黑体" panose="02010609060101010101" pitchFamily="49" charset="-122"/>
              </a:rPr>
              <a:t>（移位和多媒体）、访存、浮点、分支</a:t>
            </a:r>
            <a:endParaRPr lang="en-US" altLang="zh-CN" dirty="0" smtClean="0">
              <a:latin typeface="Arial" panose="020B0604020202020204" pitchFamily="34" charset="0"/>
              <a:ea typeface="黑体" panose="02010609060101010101" pitchFamily="49" charset="-122"/>
            </a:endParaRPr>
          </a:p>
        </p:txBody>
      </p:sp>
      <p:sp>
        <p:nvSpPr>
          <p:cNvPr id="2" name="矩形 1"/>
          <p:cNvSpPr/>
          <p:nvPr/>
        </p:nvSpPr>
        <p:spPr>
          <a:xfrm>
            <a:off x="530002" y="5419026"/>
            <a:ext cx="8407263" cy="1415772"/>
          </a:xfrm>
          <a:prstGeom prst="rect">
            <a:avLst/>
          </a:prstGeom>
        </p:spPr>
        <p:txBody>
          <a:bodyPr wrap="square">
            <a:spAutoFit/>
          </a:bodyPr>
          <a:lstStyle/>
          <a:p>
            <a:pPr marL="342900" indent="-342900">
              <a:spcBef>
                <a:spcPct val="30000"/>
              </a:spcBef>
              <a:buSzPct val="100000"/>
              <a:buFont typeface="Arial" panose="020B0604020202020204" pitchFamily="34" charset="0"/>
              <a:buChar char="•"/>
            </a:pPr>
            <a:r>
              <a:rPr lang="en-US" altLang="zh-CN" sz="2000" dirty="0">
                <a:latin typeface="Arial" panose="020B0604020202020204" pitchFamily="34" charset="0"/>
                <a:ea typeface="黑体" panose="02010609060101010101" pitchFamily="49" charset="-122"/>
                <a:cs typeface="Arial" panose="020B0604020202020204" pitchFamily="34" charset="0"/>
              </a:rPr>
              <a:t>IA-64</a:t>
            </a:r>
            <a:r>
              <a:rPr lang="zh-CN" altLang="en-US" sz="2000" dirty="0">
                <a:latin typeface="黑体" panose="02010609060101010101" pitchFamily="49" charset="-122"/>
                <a:ea typeface="黑体" panose="02010609060101010101" pitchFamily="49" charset="-122"/>
                <a:cs typeface="Arial" panose="020B0604020202020204" pitchFamily="34" charset="0"/>
              </a:rPr>
              <a:t>是采用</a:t>
            </a:r>
            <a:r>
              <a:rPr lang="zh-CN" altLang="en-US" sz="2000" dirty="0" smtClean="0">
                <a:latin typeface="黑体" panose="02010609060101010101" pitchFamily="49" charset="-122"/>
                <a:ea typeface="黑体" panose="02010609060101010101" pitchFamily="49" charset="-122"/>
                <a:cs typeface="Arial" panose="020B0604020202020204" pitchFamily="34" charset="0"/>
              </a:rPr>
              <a:t>静态</a:t>
            </a:r>
            <a:r>
              <a:rPr lang="en-US" altLang="zh-CN" sz="2000" dirty="0">
                <a:latin typeface="Arial" panose="020B0604020202020204" pitchFamily="34" charset="0"/>
                <a:ea typeface="黑体" panose="02010609060101010101" pitchFamily="49" charset="-122"/>
              </a:rPr>
              <a:t>3-</a:t>
            </a:r>
            <a:r>
              <a:rPr lang="zh-CN" altLang="en-US" sz="2000" dirty="0">
                <a:latin typeface="Arial" panose="020B0604020202020204" pitchFamily="34" charset="0"/>
                <a:ea typeface="黑体" panose="02010609060101010101" pitchFamily="49" charset="-122"/>
              </a:rPr>
              <a:t>发射</a:t>
            </a:r>
            <a:r>
              <a:rPr lang="zh-CN" altLang="en-US" sz="2000" dirty="0" smtClean="0">
                <a:latin typeface="Arial" panose="020B0604020202020204" pitchFamily="34" charset="0"/>
                <a:ea typeface="黑体" panose="02010609060101010101" pitchFamily="49" charset="-122"/>
              </a:rPr>
              <a:t>流水线，实现机制</a:t>
            </a:r>
            <a:r>
              <a:rPr lang="zh-CN" altLang="en-US" sz="2000" dirty="0" smtClean="0">
                <a:latin typeface="黑体" panose="02010609060101010101" pitchFamily="49" charset="-122"/>
                <a:ea typeface="黑体" panose="02010609060101010101" pitchFamily="49" charset="-122"/>
                <a:cs typeface="Arial" panose="020B0604020202020204" pitchFamily="34" charset="0"/>
              </a:rPr>
              <a:t>比较复杂，</a:t>
            </a:r>
            <a:r>
              <a:rPr lang="zh-CN" altLang="en-US" sz="2000" dirty="0">
                <a:latin typeface="黑体" panose="02010609060101010101" pitchFamily="49" charset="-122"/>
                <a:ea typeface="黑体" panose="02010609060101010101" pitchFamily="49" charset="-122"/>
                <a:cs typeface="Arial" panose="020B0604020202020204" pitchFamily="34" charset="0"/>
              </a:rPr>
              <a:t>对编译器的要求极</a:t>
            </a:r>
            <a:r>
              <a:rPr lang="zh-CN" altLang="en-US" sz="2000" dirty="0" smtClean="0">
                <a:latin typeface="黑体" panose="02010609060101010101" pitchFamily="49" charset="-122"/>
                <a:ea typeface="黑体" panose="02010609060101010101" pitchFamily="49" charset="-122"/>
                <a:cs typeface="Arial" panose="020B0604020202020204" pitchFamily="34" charset="0"/>
              </a:rPr>
              <a:t>高。</a:t>
            </a:r>
            <a:endParaRPr lang="en-US" altLang="zh-CN" sz="2000" dirty="0" smtClean="0">
              <a:latin typeface="黑体" panose="02010609060101010101" pitchFamily="49" charset="-122"/>
              <a:ea typeface="黑体" panose="02010609060101010101" pitchFamily="49" charset="-122"/>
              <a:cs typeface="Arial" panose="020B0604020202020204" pitchFamily="34" charset="0"/>
            </a:endParaRPr>
          </a:p>
          <a:p>
            <a:pPr marL="342900" indent="-342900">
              <a:spcBef>
                <a:spcPct val="30000"/>
              </a:spcBef>
              <a:buSzPct val="100000"/>
              <a:buFont typeface="Arial" panose="020B0604020202020204" pitchFamily="34" charset="0"/>
              <a:buChar char="•"/>
            </a:pPr>
            <a:r>
              <a:rPr lang="en-US" altLang="zh-CN" sz="2000" dirty="0" smtClean="0">
                <a:latin typeface="黑体" panose="02010609060101010101" pitchFamily="49" charset="-122"/>
                <a:ea typeface="黑体" panose="02010609060101010101" pitchFamily="49" charset="-122"/>
                <a:cs typeface="Arial" panose="020B0604020202020204" pitchFamily="34" charset="0"/>
              </a:rPr>
              <a:t>Intel</a:t>
            </a:r>
            <a:r>
              <a:rPr lang="zh-CN" altLang="en-US" sz="2000" dirty="0" smtClean="0">
                <a:latin typeface="黑体" panose="02010609060101010101" pitchFamily="49" charset="-122"/>
                <a:ea typeface="黑体" panose="02010609060101010101" pitchFamily="49" charset="-122"/>
                <a:cs typeface="Arial" panose="020B0604020202020204" pitchFamily="34" charset="0"/>
              </a:rPr>
              <a:t>试图让</a:t>
            </a:r>
            <a:r>
              <a:rPr lang="en-US" altLang="zh-CN" sz="2000" dirty="0" smtClean="0">
                <a:latin typeface="黑体" panose="02010609060101010101" pitchFamily="49" charset="-122"/>
                <a:ea typeface="黑体" panose="02010609060101010101" pitchFamily="49" charset="-122"/>
                <a:cs typeface="Arial" panose="020B0604020202020204" pitchFamily="34" charset="0"/>
              </a:rPr>
              <a:t>IA-64</a:t>
            </a:r>
            <a:r>
              <a:rPr lang="zh-CN" altLang="en-US" sz="2000" dirty="0" smtClean="0">
                <a:latin typeface="黑体" panose="02010609060101010101" pitchFamily="49" charset="-122"/>
                <a:ea typeface="黑体" panose="02010609060101010101" pitchFamily="49" charset="-122"/>
                <a:cs typeface="Arial" panose="020B0604020202020204" pitchFamily="34" charset="0"/>
              </a:rPr>
              <a:t>架构脱离</a:t>
            </a:r>
            <a:r>
              <a:rPr lang="en-US" altLang="zh-CN" sz="2000" dirty="0" smtClean="0">
                <a:latin typeface="黑体" panose="02010609060101010101" pitchFamily="49" charset="-122"/>
                <a:ea typeface="黑体" panose="02010609060101010101" pitchFamily="49" charset="-122"/>
                <a:cs typeface="Arial" panose="020B0604020202020204" pitchFamily="34" charset="0"/>
              </a:rPr>
              <a:t>IA-32 CISC</a:t>
            </a:r>
            <a:r>
              <a:rPr lang="zh-CN" altLang="en-US" sz="2000" dirty="0" smtClean="0">
                <a:latin typeface="黑体" panose="02010609060101010101" pitchFamily="49" charset="-122"/>
                <a:ea typeface="黑体" panose="02010609060101010101" pitchFamily="49" charset="-122"/>
                <a:cs typeface="Arial" panose="020B0604020202020204" pitchFamily="34" charset="0"/>
              </a:rPr>
              <a:t>架构的束缚，但由于其复杂和与</a:t>
            </a:r>
            <a:r>
              <a:rPr lang="en-US" altLang="zh-CN" sz="2000" dirty="0" smtClean="0">
                <a:latin typeface="黑体" panose="02010609060101010101" pitchFamily="49" charset="-122"/>
                <a:ea typeface="黑体" panose="02010609060101010101" pitchFamily="49" charset="-122"/>
                <a:cs typeface="Arial" panose="020B0604020202020204" pitchFamily="34" charset="0"/>
              </a:rPr>
              <a:t>IA-32</a:t>
            </a:r>
            <a:r>
              <a:rPr lang="zh-CN" altLang="en-US" sz="2000" dirty="0" smtClean="0">
                <a:latin typeface="黑体" panose="02010609060101010101" pitchFamily="49" charset="-122"/>
                <a:ea typeface="黑体" panose="02010609060101010101" pitchFamily="49" charset="-122"/>
                <a:cs typeface="Arial" panose="020B0604020202020204" pitchFamily="34" charset="0"/>
              </a:rPr>
              <a:t>不兼容，因此没有得到市场认可，后推出了</a:t>
            </a:r>
            <a:r>
              <a:rPr lang="en-US" altLang="zh-CN" sz="2000" dirty="0" smtClean="0">
                <a:latin typeface="黑体" panose="02010609060101010101" pitchFamily="49" charset="-122"/>
                <a:ea typeface="黑体" panose="02010609060101010101" pitchFamily="49" charset="-122"/>
                <a:cs typeface="Arial" panose="020B0604020202020204" pitchFamily="34" charset="0"/>
              </a:rPr>
              <a:t>Intel64</a:t>
            </a:r>
            <a:r>
              <a:rPr lang="zh-CN" altLang="en-US" sz="2000" dirty="0" smtClean="0">
                <a:latin typeface="黑体" panose="02010609060101010101" pitchFamily="49" charset="-122"/>
                <a:ea typeface="黑体" panose="02010609060101010101" pitchFamily="49" charset="-122"/>
                <a:cs typeface="Arial" panose="020B0604020202020204" pitchFamily="34" charset="0"/>
              </a:rPr>
              <a:t>架构。</a:t>
            </a:r>
            <a:endParaRPr lang="zh-CN" altLang="en-US" sz="2000" dirty="0">
              <a:latin typeface="黑体" panose="02010609060101010101" pitchFamily="49" charset="-122"/>
              <a:ea typeface="黑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175041710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00035">
                                            <p:txEl>
                                              <p:pRg st="0" end="0"/>
                                            </p:txEl>
                                          </p:spTgt>
                                        </p:tgtEl>
                                        <p:attrNameLst>
                                          <p:attrName>style.visibility</p:attrName>
                                        </p:attrNameLst>
                                      </p:cBhvr>
                                      <p:to>
                                        <p:strVal val="visible"/>
                                      </p:to>
                                    </p:set>
                                    <p:animEffect transition="in" filter="wipe(down)">
                                      <p:cBhvr>
                                        <p:cTn id="7" dur="500"/>
                                        <p:tgtEl>
                                          <p:spTgt spid="300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0035">
                                            <p:txEl>
                                              <p:pRg st="1" end="1"/>
                                            </p:txEl>
                                          </p:spTgt>
                                        </p:tgtEl>
                                        <p:attrNameLst>
                                          <p:attrName>style.visibility</p:attrName>
                                        </p:attrNameLst>
                                      </p:cBhvr>
                                      <p:to>
                                        <p:strVal val="visible"/>
                                      </p:to>
                                    </p:set>
                                    <p:animEffect transition="in" filter="wipe(down)">
                                      <p:cBhvr>
                                        <p:cTn id="12" dur="500"/>
                                        <p:tgtEl>
                                          <p:spTgt spid="300035">
                                            <p:txEl>
                                              <p:pRg st="1" end="1"/>
                                            </p:txEl>
                                          </p:spTgt>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300035">
                                            <p:txEl>
                                              <p:pRg st="2" end="2"/>
                                            </p:txEl>
                                          </p:spTgt>
                                        </p:tgtEl>
                                        <p:attrNameLst>
                                          <p:attrName>style.visibility</p:attrName>
                                        </p:attrNameLst>
                                      </p:cBhvr>
                                      <p:to>
                                        <p:strVal val="visible"/>
                                      </p:to>
                                    </p:set>
                                    <p:animEffect transition="in" filter="blinds(horizontal)">
                                      <p:cBhvr>
                                        <p:cTn id="16" dur="500"/>
                                        <p:tgtEl>
                                          <p:spTgt spid="30003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00035">
                                            <p:txEl>
                                              <p:pRg st="3" end="3"/>
                                            </p:txEl>
                                          </p:spTgt>
                                        </p:tgtEl>
                                        <p:attrNameLst>
                                          <p:attrName>style.visibility</p:attrName>
                                        </p:attrNameLst>
                                      </p:cBhvr>
                                      <p:to>
                                        <p:strVal val="visible"/>
                                      </p:to>
                                    </p:set>
                                    <p:animEffect transition="in" filter="wipe(down)">
                                      <p:cBhvr>
                                        <p:cTn id="21" dur="500"/>
                                        <p:tgtEl>
                                          <p:spTgt spid="300035">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00035">
                                            <p:txEl>
                                              <p:pRg st="4" end="4"/>
                                            </p:txEl>
                                          </p:spTgt>
                                        </p:tgtEl>
                                        <p:attrNameLst>
                                          <p:attrName>style.visibility</p:attrName>
                                        </p:attrNameLst>
                                      </p:cBhvr>
                                      <p:to>
                                        <p:strVal val="visible"/>
                                      </p:to>
                                    </p:set>
                                    <p:animEffect transition="in" filter="blinds(horizontal)">
                                      <p:cBhvr>
                                        <p:cTn id="26" dur="500"/>
                                        <p:tgtEl>
                                          <p:spTgt spid="300035">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00035">
                                            <p:txEl>
                                              <p:pRg st="5" end="5"/>
                                            </p:txEl>
                                          </p:spTgt>
                                        </p:tgtEl>
                                        <p:attrNameLst>
                                          <p:attrName>style.visibility</p:attrName>
                                        </p:attrNameLst>
                                      </p:cBhvr>
                                      <p:to>
                                        <p:strVal val="visible"/>
                                      </p:to>
                                    </p:set>
                                    <p:animEffect transition="in" filter="blinds(horizontal)">
                                      <p:cBhvr>
                                        <p:cTn id="31" dur="500"/>
                                        <p:tgtEl>
                                          <p:spTgt spid="300035">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00035">
                                            <p:txEl>
                                              <p:pRg st="6" end="6"/>
                                            </p:txEl>
                                          </p:spTgt>
                                        </p:tgtEl>
                                        <p:attrNameLst>
                                          <p:attrName>style.visibility</p:attrName>
                                        </p:attrNameLst>
                                      </p:cBhvr>
                                      <p:to>
                                        <p:strVal val="visible"/>
                                      </p:to>
                                    </p:set>
                                    <p:animEffect transition="in" filter="blinds(horizontal)">
                                      <p:cBhvr>
                                        <p:cTn id="36" dur="500"/>
                                        <p:tgtEl>
                                          <p:spTgt spid="300035">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300035">
                                            <p:txEl>
                                              <p:pRg st="7" end="7"/>
                                            </p:txEl>
                                          </p:spTgt>
                                        </p:tgtEl>
                                        <p:attrNameLst>
                                          <p:attrName>style.visibility</p:attrName>
                                        </p:attrNameLst>
                                      </p:cBhvr>
                                      <p:to>
                                        <p:strVal val="visible"/>
                                      </p:to>
                                    </p:set>
                                    <p:animEffect transition="in" filter="blinds(horizontal)">
                                      <p:cBhvr>
                                        <p:cTn id="41" dur="500"/>
                                        <p:tgtEl>
                                          <p:spTgt spid="300035">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300035">
                                            <p:txEl>
                                              <p:pRg st="8" end="8"/>
                                            </p:txEl>
                                          </p:spTgt>
                                        </p:tgtEl>
                                        <p:attrNameLst>
                                          <p:attrName>style.visibility</p:attrName>
                                        </p:attrNameLst>
                                      </p:cBhvr>
                                      <p:to>
                                        <p:strVal val="visible"/>
                                      </p:to>
                                    </p:set>
                                    <p:animEffect transition="in" filter="blinds(horizontal)">
                                      <p:cBhvr>
                                        <p:cTn id="46" dur="500"/>
                                        <p:tgtEl>
                                          <p:spTgt spid="300035">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300035">
                                            <p:txEl>
                                              <p:pRg st="9" end="9"/>
                                            </p:txEl>
                                          </p:spTgt>
                                        </p:tgtEl>
                                        <p:attrNameLst>
                                          <p:attrName>style.visibility</p:attrName>
                                        </p:attrNameLst>
                                      </p:cBhvr>
                                      <p:to>
                                        <p:strVal val="visible"/>
                                      </p:to>
                                    </p:set>
                                    <p:animEffect transition="in" filter="blinds(horizontal)">
                                      <p:cBhvr>
                                        <p:cTn id="51" dur="500"/>
                                        <p:tgtEl>
                                          <p:spTgt spid="300035">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300035">
                                            <p:txEl>
                                              <p:pRg st="10" end="10"/>
                                            </p:txEl>
                                          </p:spTgt>
                                        </p:tgtEl>
                                        <p:attrNameLst>
                                          <p:attrName>style.visibility</p:attrName>
                                        </p:attrNameLst>
                                      </p:cBhvr>
                                      <p:to>
                                        <p:strVal val="visible"/>
                                      </p:to>
                                    </p:set>
                                    <p:animEffect transition="in" filter="blinds(horizontal)">
                                      <p:cBhvr>
                                        <p:cTn id="56" dur="500"/>
                                        <p:tgtEl>
                                          <p:spTgt spid="300035">
                                            <p:txEl>
                                              <p:pRg st="10" end="1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2">
                                            <p:txEl>
                                              <p:pRg st="0" end="0"/>
                                            </p:txEl>
                                          </p:spTgt>
                                        </p:tgtEl>
                                        <p:attrNameLst>
                                          <p:attrName>style.visibility</p:attrName>
                                        </p:attrNameLst>
                                      </p:cBhvr>
                                      <p:to>
                                        <p:strVal val="visible"/>
                                      </p:to>
                                    </p:set>
                                    <p:animEffect transition="in" filter="wipe(down)">
                                      <p:cBhvr>
                                        <p:cTn id="61" dur="500"/>
                                        <p:tgtEl>
                                          <p:spTgt spid="2">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2">
                                            <p:txEl>
                                              <p:pRg st="1" end="1"/>
                                            </p:txEl>
                                          </p:spTgt>
                                        </p:tgtEl>
                                        <p:attrNameLst>
                                          <p:attrName>style.visibility</p:attrName>
                                        </p:attrNameLst>
                                      </p:cBhvr>
                                      <p:to>
                                        <p:strVal val="visible"/>
                                      </p:to>
                                    </p:set>
                                    <p:animEffect transition="in" filter="wipe(down)">
                                      <p:cBhvr>
                                        <p:cTn id="66"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zh-CN" altLang="en-US" smtClean="0">
                <a:ea typeface="宋体" panose="02010600030101010101" pitchFamily="2" charset="-122"/>
              </a:rPr>
              <a:t>动态多发射处理器</a:t>
            </a:r>
          </a:p>
        </p:txBody>
      </p:sp>
      <p:sp>
        <p:nvSpPr>
          <p:cNvPr id="292867" name="Rectangle 3"/>
          <p:cNvSpPr>
            <a:spLocks noGrp="1" noChangeArrowheads="1"/>
          </p:cNvSpPr>
          <p:nvPr>
            <p:ph type="body" sz="half" idx="1"/>
          </p:nvPr>
        </p:nvSpPr>
        <p:spPr>
          <a:xfrm>
            <a:off x="207962" y="614363"/>
            <a:ext cx="8936037" cy="3764620"/>
          </a:xfrm>
        </p:spPr>
        <p:txBody>
          <a:bodyPr/>
          <a:lstStyle/>
          <a:p>
            <a:pPr>
              <a:spcBef>
                <a:spcPct val="10000"/>
              </a:spcBef>
            </a:pPr>
            <a:r>
              <a:rPr lang="zh-CN" altLang="en-US" sz="1900" dirty="0" smtClean="0">
                <a:ea typeface="黑体" panose="02010609060101010101" pitchFamily="49" charset="-122"/>
                <a:cs typeface="Arial" panose="020B0604020202020204" pitchFamily="34" charset="0"/>
              </a:rPr>
              <a:t>由硬件在执行时动态完成指令打包和冒险处理</a:t>
            </a:r>
          </a:p>
          <a:p>
            <a:pPr>
              <a:spcBef>
                <a:spcPct val="10000"/>
              </a:spcBef>
            </a:pPr>
            <a:r>
              <a:rPr lang="zh-CN" altLang="en-US" sz="1900" dirty="0" smtClean="0">
                <a:ea typeface="黑体" panose="02010609060101010101" pitchFamily="49" charset="-122"/>
                <a:cs typeface="Arial" panose="020B0604020202020204" pitchFamily="34" charset="0"/>
              </a:rPr>
              <a:t>通常被称为</a:t>
            </a:r>
            <a:r>
              <a:rPr lang="zh-CN" altLang="en-US" sz="1900" dirty="0" smtClean="0">
                <a:solidFill>
                  <a:schemeClr val="accent1"/>
                </a:solidFill>
                <a:ea typeface="黑体" panose="02010609060101010101" pitchFamily="49" charset="-122"/>
                <a:cs typeface="Arial" panose="020B0604020202020204" pitchFamily="34" charset="0"/>
              </a:rPr>
              <a:t>超标量处理器（</a:t>
            </a:r>
            <a:r>
              <a:rPr lang="en-US" altLang="zh-CN" sz="1900" dirty="0" smtClean="0">
                <a:solidFill>
                  <a:schemeClr val="accent1"/>
                </a:solidFill>
                <a:ea typeface="黑体" panose="02010609060101010101" pitchFamily="49" charset="-122"/>
                <a:cs typeface="Arial" panose="020B0604020202020204" pitchFamily="34" charset="0"/>
              </a:rPr>
              <a:t>Superscalar</a:t>
            </a:r>
            <a:r>
              <a:rPr lang="zh-CN" altLang="en-US" sz="1900" dirty="0" smtClean="0">
                <a:solidFill>
                  <a:schemeClr val="accent1"/>
                </a:solidFill>
                <a:ea typeface="黑体" panose="02010609060101010101" pitchFamily="49" charset="-122"/>
                <a:cs typeface="Arial" panose="020B0604020202020204" pitchFamily="34" charset="0"/>
              </a:rPr>
              <a:t>）</a:t>
            </a:r>
          </a:p>
          <a:p>
            <a:pPr lvl="1">
              <a:lnSpc>
                <a:spcPct val="100000"/>
              </a:lnSpc>
              <a:spcBef>
                <a:spcPct val="10000"/>
              </a:spcBef>
            </a:pPr>
            <a:r>
              <a:rPr lang="zh-CN" altLang="en-US" sz="1900" dirty="0" smtClean="0">
                <a:ea typeface="黑体" panose="02010609060101010101" pitchFamily="49" charset="-122"/>
                <a:cs typeface="Arial" panose="020B0604020202020204" pitchFamily="34" charset="0"/>
              </a:rPr>
              <a:t>同一个时钟动态发射多条指令，一个周期内可执行一条以上指令</a:t>
            </a:r>
          </a:p>
          <a:p>
            <a:pPr>
              <a:spcBef>
                <a:spcPct val="10000"/>
              </a:spcBef>
            </a:pPr>
            <a:r>
              <a:rPr lang="zh-CN" altLang="en-US" sz="1900" dirty="0" smtClean="0">
                <a:ea typeface="黑体" panose="02010609060101010101" pitchFamily="49" charset="-122"/>
                <a:cs typeface="Arial" panose="020B0604020202020204" pitchFamily="34" charset="0"/>
              </a:rPr>
              <a:t>与</a:t>
            </a:r>
            <a:r>
              <a:rPr lang="en-US" altLang="zh-CN" sz="1900" dirty="0" smtClean="0">
                <a:ea typeface="黑体" panose="02010609060101010101" pitchFamily="49" charset="-122"/>
                <a:cs typeface="Arial" panose="020B0604020202020204" pitchFamily="34" charset="0"/>
              </a:rPr>
              <a:t>VLIW</a:t>
            </a:r>
            <a:r>
              <a:rPr lang="zh-CN" altLang="en-US" sz="1900" dirty="0" smtClean="0">
                <a:ea typeface="黑体" panose="02010609060101010101" pitchFamily="49" charset="-122"/>
                <a:cs typeface="Arial" panose="020B0604020202020204" pitchFamily="34" charset="0"/>
              </a:rPr>
              <a:t>处理器的不同点：</a:t>
            </a:r>
          </a:p>
          <a:p>
            <a:pPr lvl="1">
              <a:lnSpc>
                <a:spcPct val="100000"/>
              </a:lnSpc>
              <a:spcBef>
                <a:spcPct val="10000"/>
              </a:spcBef>
            </a:pPr>
            <a:r>
              <a:rPr lang="en-US" altLang="zh-CN" sz="1900" dirty="0" smtClean="0">
                <a:solidFill>
                  <a:schemeClr val="accent1"/>
                </a:solidFill>
                <a:ea typeface="黑体" panose="02010609060101010101" pitchFamily="49" charset="-122"/>
                <a:cs typeface="Arial" panose="020B0604020202020204" pitchFamily="34" charset="0"/>
              </a:rPr>
              <a:t>VLIW</a:t>
            </a:r>
            <a:r>
              <a:rPr lang="zh-CN" altLang="en-US" sz="1900" dirty="0" smtClean="0">
                <a:solidFill>
                  <a:schemeClr val="accent1"/>
                </a:solidFill>
                <a:ea typeface="黑体" panose="02010609060101010101" pitchFamily="49" charset="-122"/>
                <a:cs typeface="Arial" panose="020B0604020202020204" pitchFamily="34" charset="0"/>
              </a:rPr>
              <a:t>处理器</a:t>
            </a:r>
            <a:r>
              <a:rPr lang="zh-CN" altLang="en-US" sz="1900" dirty="0" smtClean="0">
                <a:solidFill>
                  <a:srgbClr val="008000"/>
                </a:solidFill>
                <a:ea typeface="黑体" panose="02010609060101010101" pitchFamily="49" charset="-122"/>
                <a:cs typeface="Arial" panose="020B0604020202020204" pitchFamily="34" charset="0"/>
              </a:rPr>
              <a:t>：</a:t>
            </a:r>
            <a:r>
              <a:rPr lang="zh-CN" altLang="en-US" sz="1900" dirty="0" smtClean="0">
                <a:ea typeface="黑体" panose="02010609060101010101" pitchFamily="49" charset="-122"/>
                <a:cs typeface="Arial" panose="020B0604020202020204" pitchFamily="34" charset="0"/>
              </a:rPr>
              <a:t>与机器结构密切相关，在结构有差异的机器上要重新编译</a:t>
            </a:r>
          </a:p>
          <a:p>
            <a:pPr lvl="1">
              <a:lnSpc>
                <a:spcPct val="100000"/>
              </a:lnSpc>
              <a:spcBef>
                <a:spcPct val="10000"/>
              </a:spcBef>
            </a:pPr>
            <a:r>
              <a:rPr lang="zh-CN" altLang="en-US" sz="1900" dirty="0" smtClean="0">
                <a:solidFill>
                  <a:schemeClr val="accent1"/>
                </a:solidFill>
                <a:ea typeface="黑体" panose="02010609060101010101" pitchFamily="49" charset="-122"/>
                <a:cs typeface="Arial" panose="020B0604020202020204" pitchFamily="34" charset="0"/>
              </a:rPr>
              <a:t>超标量处理器</a:t>
            </a:r>
            <a:r>
              <a:rPr lang="zh-CN" altLang="en-US" sz="1900" dirty="0" smtClean="0">
                <a:solidFill>
                  <a:srgbClr val="008000"/>
                </a:solidFill>
                <a:ea typeface="黑体" panose="02010609060101010101" pitchFamily="49" charset="-122"/>
                <a:cs typeface="Arial" panose="020B0604020202020204" pitchFamily="34" charset="0"/>
              </a:rPr>
              <a:t>：</a:t>
            </a:r>
            <a:r>
              <a:rPr lang="zh-CN" altLang="en-US" sz="1900" dirty="0" smtClean="0">
                <a:ea typeface="黑体" panose="02010609060101010101" pitchFamily="49" charset="-122"/>
                <a:cs typeface="Arial" panose="020B0604020202020204" pitchFamily="34" charset="0"/>
              </a:rPr>
              <a:t>编译器仅进行指令顺序调整（还是串行序列），不进行指令打包</a:t>
            </a:r>
            <a:r>
              <a:rPr lang="zh-CN" altLang="en-US" sz="1900" dirty="0" smtClean="0">
                <a:ea typeface="黑体" panose="02010609060101010101" pitchFamily="49" charset="-122"/>
                <a:cs typeface="Arial" panose="020B0604020202020204" pitchFamily="34" charset="0"/>
              </a:rPr>
              <a:t>，由</a:t>
            </a:r>
            <a:r>
              <a:rPr lang="zh-CN" altLang="en-US" sz="1900" dirty="0" smtClean="0">
                <a:ea typeface="黑体" panose="02010609060101010101" pitchFamily="49" charset="-122"/>
                <a:cs typeface="Arial" panose="020B0604020202020204" pitchFamily="34" charset="0"/>
              </a:rPr>
              <a:t>硬件根据机器结构决定同时发射哪几条指令</a:t>
            </a:r>
            <a:r>
              <a:rPr lang="zh-CN" altLang="en-US" sz="1900" dirty="0" smtClean="0">
                <a:ea typeface="黑体" panose="02010609060101010101" pitchFamily="49" charset="-122"/>
                <a:cs typeface="Arial" panose="020B0604020202020204" pitchFamily="34" charset="0"/>
              </a:rPr>
              <a:t>。编译</a:t>
            </a:r>
            <a:r>
              <a:rPr lang="zh-CN" altLang="en-US" sz="1900" dirty="0" smtClean="0">
                <a:ea typeface="黑体" panose="02010609060101010101" pitchFamily="49" charset="-122"/>
                <a:cs typeface="Arial" panose="020B0604020202020204" pitchFamily="34" charset="0"/>
              </a:rPr>
              <a:t>后的代码能够被不同结构的机器正确执行</a:t>
            </a:r>
          </a:p>
          <a:p>
            <a:pPr>
              <a:spcBef>
                <a:spcPct val="10000"/>
              </a:spcBef>
            </a:pPr>
            <a:r>
              <a:rPr lang="zh-CN" altLang="en-US" sz="1900" dirty="0" smtClean="0">
                <a:ea typeface="黑体" panose="02010609060101010101" pitchFamily="49" charset="-122"/>
                <a:cs typeface="Arial" panose="020B0604020202020204" pitchFamily="34" charset="0"/>
              </a:rPr>
              <a:t>超</a:t>
            </a:r>
            <a:r>
              <a:rPr lang="zh-CN" altLang="en-US" sz="1900" dirty="0" smtClean="0">
                <a:ea typeface="黑体" panose="02010609060101010101" pitchFamily="49" charset="-122"/>
                <a:cs typeface="Arial" panose="020B0604020202020204" pitchFamily="34" charset="0"/>
              </a:rPr>
              <a:t>标量处理器结合</a:t>
            </a:r>
            <a:r>
              <a:rPr lang="zh-CN" altLang="en-US" sz="1900" dirty="0" smtClean="0">
                <a:ea typeface="黑体" panose="02010609060101010101" pitchFamily="49" charset="-122"/>
                <a:cs typeface="Arial" panose="020B0604020202020204" pitchFamily="34" charset="0"/>
              </a:rPr>
              <a:t>动态流水线调度</a:t>
            </a:r>
            <a:r>
              <a:rPr lang="zh-CN" altLang="en-US" sz="1900" dirty="0" smtClean="0">
                <a:ea typeface="黑体" panose="02010609060101010101" pitchFamily="49" charset="-122"/>
              </a:rPr>
              <a:t>（</a:t>
            </a:r>
            <a:r>
              <a:rPr lang="en-US" altLang="zh-CN" sz="1900" dirty="0" smtClean="0">
                <a:ea typeface="黑体" panose="02010609060101010101" pitchFamily="49" charset="-122"/>
              </a:rPr>
              <a:t>Dynamic pipeline scheduling</a:t>
            </a:r>
            <a:r>
              <a:rPr lang="zh-CN" altLang="en-US" sz="1900" dirty="0" smtClean="0">
                <a:ea typeface="黑体" panose="02010609060101010101" pitchFamily="49" charset="-122"/>
              </a:rPr>
              <a:t>）技术</a:t>
            </a:r>
          </a:p>
          <a:p>
            <a:pPr lvl="1">
              <a:lnSpc>
                <a:spcPct val="100000"/>
              </a:lnSpc>
              <a:spcBef>
                <a:spcPct val="10000"/>
              </a:spcBef>
            </a:pPr>
            <a:r>
              <a:rPr lang="zh-CN" altLang="en-US" sz="1900" dirty="0" smtClean="0">
                <a:ea typeface="黑体" panose="02010609060101010101" pitchFamily="49" charset="-122"/>
              </a:rPr>
              <a:t>通过指令相关性检测和动态分支预测等手段，投机性地不按指令顺序执行，当发生流水线阻塞时，可以到后面找指令来执行。</a:t>
            </a:r>
            <a:r>
              <a:rPr lang="zh-CN" altLang="en-US" sz="1900" dirty="0">
                <a:ea typeface="黑体" panose="02010609060101010101" pitchFamily="49" charset="-122"/>
              </a:rPr>
              <a:t>这种指令执行方式 称为</a:t>
            </a:r>
            <a:r>
              <a:rPr lang="zh-CN" altLang="en-US" sz="1900" dirty="0">
                <a:solidFill>
                  <a:schemeClr val="accent1"/>
                </a:solidFill>
                <a:ea typeface="黑体" panose="02010609060101010101" pitchFamily="49" charset="-122"/>
              </a:rPr>
              <a:t>乱序执行</a:t>
            </a:r>
            <a:r>
              <a:rPr lang="en-US" altLang="zh-CN" sz="1900" dirty="0">
                <a:ea typeface="黑体" panose="02010609060101010101" pitchFamily="49" charset="-122"/>
              </a:rPr>
              <a:t>(out-of-order execution)</a:t>
            </a:r>
            <a:r>
              <a:rPr lang="zh-CN" altLang="en-US" sz="1900" dirty="0">
                <a:ea typeface="黑体" panose="02010609060101010101" pitchFamily="49" charset="-122"/>
              </a:rPr>
              <a:t>。 </a:t>
            </a:r>
          </a:p>
        </p:txBody>
      </p:sp>
      <p:pic>
        <p:nvPicPr>
          <p:cNvPr id="292868"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92991" y="4937249"/>
            <a:ext cx="3012317" cy="1658380"/>
          </a:xfrm>
          <a:noFill/>
          <a:ln w="12700" cap="flat">
            <a:solidFill>
              <a:schemeClr val="tx1"/>
            </a:solidFill>
            <a:miter lim="800000"/>
            <a:headEnd/>
            <a:tailEnd/>
          </a:ln>
        </p:spPr>
      </p:pic>
      <p:sp>
        <p:nvSpPr>
          <p:cNvPr id="292870" name="Text Box 6"/>
          <p:cNvSpPr txBox="1">
            <a:spLocks noChangeArrowheads="1"/>
          </p:cNvSpPr>
          <p:nvPr/>
        </p:nvSpPr>
        <p:spPr bwMode="auto">
          <a:xfrm>
            <a:off x="3962150" y="4937249"/>
            <a:ext cx="5038725" cy="1115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sz="1900" dirty="0">
                <a:latin typeface="Arial" panose="020B0604020202020204" pitchFamily="34" charset="0"/>
                <a:ea typeface="黑体" panose="02010609060101010101" pitchFamily="49" charset="-122"/>
                <a:cs typeface="Arial" panose="020B0604020202020204" pitchFamily="34" charset="0"/>
              </a:rPr>
              <a:t>sub</a:t>
            </a:r>
            <a:r>
              <a:rPr lang="zh-CN" altLang="en-US" sz="1900" dirty="0">
                <a:latin typeface="Arial" panose="020B0604020202020204" pitchFamily="34" charset="0"/>
                <a:ea typeface="黑体" panose="02010609060101010101" pitchFamily="49" charset="-122"/>
                <a:cs typeface="Arial" panose="020B0604020202020204" pitchFamily="34" charset="0"/>
              </a:rPr>
              <a:t>指令可提前到</a:t>
            </a:r>
            <a:r>
              <a:rPr lang="en-US" altLang="zh-CN" sz="1900" dirty="0" err="1">
                <a:latin typeface="Arial" panose="020B0604020202020204" pitchFamily="34" charset="0"/>
                <a:ea typeface="黑体" panose="02010609060101010101" pitchFamily="49" charset="-122"/>
                <a:cs typeface="Arial" panose="020B0604020202020204" pitchFamily="34" charset="0"/>
              </a:rPr>
              <a:t>addu</a:t>
            </a:r>
            <a:r>
              <a:rPr lang="zh-CN" altLang="en-US" sz="1900" dirty="0">
                <a:latin typeface="Arial" panose="020B0604020202020204" pitchFamily="34" charset="0"/>
                <a:ea typeface="黑体" panose="02010609060101010101" pitchFamily="49" charset="-122"/>
                <a:cs typeface="Arial" panose="020B0604020202020204" pitchFamily="34" charset="0"/>
              </a:rPr>
              <a:t>指令前执行</a:t>
            </a:r>
          </a:p>
          <a:p>
            <a:pPr>
              <a:spcBef>
                <a:spcPct val="50000"/>
              </a:spcBef>
            </a:pPr>
            <a:r>
              <a:rPr lang="zh-CN" altLang="en-US" sz="1900" dirty="0">
                <a:latin typeface="Arial" panose="020B0604020202020204" pitchFamily="34" charset="0"/>
                <a:ea typeface="黑体" panose="02010609060101010101" pitchFamily="49" charset="-122"/>
                <a:cs typeface="Arial" panose="020B0604020202020204" pitchFamily="34" charset="0"/>
              </a:rPr>
              <a:t>如果不将</a:t>
            </a:r>
            <a:r>
              <a:rPr lang="en-US" altLang="zh-CN" sz="1900" dirty="0">
                <a:latin typeface="Arial" panose="020B0604020202020204" pitchFamily="34" charset="0"/>
                <a:ea typeface="黑体" panose="02010609060101010101" pitchFamily="49" charset="-122"/>
                <a:cs typeface="Arial" panose="020B0604020202020204" pitchFamily="34" charset="0"/>
              </a:rPr>
              <a:t>sub</a:t>
            </a:r>
            <a:r>
              <a:rPr lang="zh-CN" altLang="en-US" sz="1900" dirty="0">
                <a:latin typeface="Arial" panose="020B0604020202020204" pitchFamily="34" charset="0"/>
                <a:ea typeface="黑体" panose="02010609060101010101" pitchFamily="49" charset="-122"/>
                <a:cs typeface="Arial" panose="020B0604020202020204" pitchFamily="34" charset="0"/>
              </a:rPr>
              <a:t>调到前面，则会影响</a:t>
            </a:r>
            <a:r>
              <a:rPr lang="en-US" altLang="zh-CN" sz="1900" dirty="0" err="1">
                <a:latin typeface="Arial" panose="020B0604020202020204" pitchFamily="34" charset="0"/>
                <a:ea typeface="黑体" panose="02010609060101010101" pitchFamily="49" charset="-122"/>
                <a:cs typeface="Arial" panose="020B0604020202020204" pitchFamily="34" charset="0"/>
              </a:rPr>
              <a:t>slti</a:t>
            </a:r>
            <a:r>
              <a:rPr lang="zh-CN" altLang="en-US" sz="1900" dirty="0">
                <a:latin typeface="Arial" panose="020B0604020202020204" pitchFamily="34" charset="0"/>
                <a:ea typeface="黑体" panose="02010609060101010101" pitchFamily="49" charset="-122"/>
                <a:cs typeface="Arial" panose="020B0604020202020204" pitchFamily="34" charset="0"/>
              </a:rPr>
              <a:t>指令的执行，而且还会发生</a:t>
            </a:r>
            <a:r>
              <a:rPr lang="en-US" altLang="zh-CN" sz="1900" dirty="0">
                <a:latin typeface="Arial" panose="020B0604020202020204" pitchFamily="34" charset="0"/>
                <a:ea typeface="黑体" panose="02010609060101010101" pitchFamily="49" charset="-122"/>
                <a:cs typeface="Arial" panose="020B0604020202020204" pitchFamily="34" charset="0"/>
              </a:rPr>
              <a:t>load-use</a:t>
            </a:r>
            <a:r>
              <a:rPr lang="zh-CN" altLang="en-US" sz="1900" dirty="0" smtClean="0">
                <a:latin typeface="Arial" panose="020B0604020202020204" pitchFamily="34" charset="0"/>
                <a:ea typeface="黑体" panose="02010609060101010101" pitchFamily="49" charset="-122"/>
                <a:cs typeface="Arial" panose="020B0604020202020204" pitchFamily="34" charset="0"/>
              </a:rPr>
              <a:t>冒险。</a:t>
            </a:r>
            <a:endParaRPr lang="zh-CN" altLang="en-US" sz="1900" dirty="0">
              <a:latin typeface="Arial" panose="020B0604020202020204" pitchFamily="34" charset="0"/>
              <a:ea typeface="黑体" panose="02010609060101010101" pitchFamily="49" charset="-122"/>
              <a:cs typeface="Arial" panose="020B0604020202020204" pitchFamily="34" charset="0"/>
            </a:endParaRPr>
          </a:p>
        </p:txBody>
      </p:sp>
      <p:sp>
        <p:nvSpPr>
          <p:cNvPr id="292871" name="Text Box 7"/>
          <p:cNvSpPr txBox="1">
            <a:spLocks noChangeArrowheads="1"/>
          </p:cNvSpPr>
          <p:nvPr/>
        </p:nvSpPr>
        <p:spPr bwMode="auto">
          <a:xfrm>
            <a:off x="492981" y="4396446"/>
            <a:ext cx="6241774"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dirty="0" smtClean="0">
                <a:solidFill>
                  <a:srgbClr val="CC0000"/>
                </a:solidFill>
                <a:latin typeface="Arial" panose="020B0604020202020204" pitchFamily="34" charset="0"/>
                <a:ea typeface="黑体" panose="02010609060101010101" pitchFamily="49" charset="-122"/>
              </a:rPr>
              <a:t>例如，下面的指令</a:t>
            </a:r>
            <a:r>
              <a:rPr lang="zh-CN" altLang="en-US" sz="1900" dirty="0">
                <a:solidFill>
                  <a:srgbClr val="CC0000"/>
                </a:solidFill>
                <a:latin typeface="Arial" panose="020B0604020202020204" pitchFamily="34" charset="0"/>
                <a:ea typeface="黑体" panose="02010609060101010101" pitchFamily="49" charset="-122"/>
              </a:rPr>
              <a:t>序列中，哪条指令可以提前执行？</a:t>
            </a:r>
          </a:p>
        </p:txBody>
      </p:sp>
    </p:spTree>
    <p:extLst>
      <p:ext uri="{BB962C8B-B14F-4D97-AF65-F5344CB8AC3E}">
        <p14:creationId xmlns:p14="http://schemas.microsoft.com/office/powerpoint/2010/main" val="138036720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animEffect transition="in" filter="wipe(down)">
                                      <p:cBhvr>
                                        <p:cTn id="7" dur="500"/>
                                        <p:tgtEl>
                                          <p:spTgt spid="292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92867">
                                            <p:txEl>
                                              <p:pRg st="1" end="1"/>
                                            </p:txEl>
                                          </p:spTgt>
                                        </p:tgtEl>
                                        <p:attrNameLst>
                                          <p:attrName>style.visibility</p:attrName>
                                        </p:attrNameLst>
                                      </p:cBhvr>
                                      <p:to>
                                        <p:strVal val="visible"/>
                                      </p:to>
                                    </p:set>
                                    <p:animEffect transition="in" filter="wipe(down)">
                                      <p:cBhvr>
                                        <p:cTn id="12" dur="500"/>
                                        <p:tgtEl>
                                          <p:spTgt spid="2928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92867">
                                            <p:txEl>
                                              <p:pRg st="2" end="2"/>
                                            </p:txEl>
                                          </p:spTgt>
                                        </p:tgtEl>
                                        <p:attrNameLst>
                                          <p:attrName>style.visibility</p:attrName>
                                        </p:attrNameLst>
                                      </p:cBhvr>
                                      <p:to>
                                        <p:strVal val="visible"/>
                                      </p:to>
                                    </p:set>
                                    <p:animEffect transition="in" filter="blinds(horizontal)">
                                      <p:cBhvr>
                                        <p:cTn id="17" dur="500"/>
                                        <p:tgtEl>
                                          <p:spTgt spid="2928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92867">
                                            <p:txEl>
                                              <p:pRg st="3" end="3"/>
                                            </p:txEl>
                                          </p:spTgt>
                                        </p:tgtEl>
                                        <p:attrNameLst>
                                          <p:attrName>style.visibility</p:attrName>
                                        </p:attrNameLst>
                                      </p:cBhvr>
                                      <p:to>
                                        <p:strVal val="visible"/>
                                      </p:to>
                                    </p:set>
                                    <p:animEffect transition="in" filter="wipe(down)">
                                      <p:cBhvr>
                                        <p:cTn id="22" dur="500"/>
                                        <p:tgtEl>
                                          <p:spTgt spid="2928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92867">
                                            <p:txEl>
                                              <p:pRg st="4" end="4"/>
                                            </p:txEl>
                                          </p:spTgt>
                                        </p:tgtEl>
                                        <p:attrNameLst>
                                          <p:attrName>style.visibility</p:attrName>
                                        </p:attrNameLst>
                                      </p:cBhvr>
                                      <p:to>
                                        <p:strVal val="visible"/>
                                      </p:to>
                                    </p:set>
                                    <p:animEffect transition="in" filter="blinds(horizontal)">
                                      <p:cBhvr>
                                        <p:cTn id="27" dur="500"/>
                                        <p:tgtEl>
                                          <p:spTgt spid="2928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92867">
                                            <p:txEl>
                                              <p:pRg st="5" end="5"/>
                                            </p:txEl>
                                          </p:spTgt>
                                        </p:tgtEl>
                                        <p:attrNameLst>
                                          <p:attrName>style.visibility</p:attrName>
                                        </p:attrNameLst>
                                      </p:cBhvr>
                                      <p:to>
                                        <p:strVal val="visible"/>
                                      </p:to>
                                    </p:set>
                                    <p:animEffect transition="in" filter="blinds(horizontal)">
                                      <p:cBhvr>
                                        <p:cTn id="32" dur="500"/>
                                        <p:tgtEl>
                                          <p:spTgt spid="2928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92867">
                                            <p:txEl>
                                              <p:pRg st="6" end="6"/>
                                            </p:txEl>
                                          </p:spTgt>
                                        </p:tgtEl>
                                        <p:attrNameLst>
                                          <p:attrName>style.visibility</p:attrName>
                                        </p:attrNameLst>
                                      </p:cBhvr>
                                      <p:to>
                                        <p:strVal val="visible"/>
                                      </p:to>
                                    </p:set>
                                    <p:animEffect transition="in" filter="wipe(down)">
                                      <p:cBhvr>
                                        <p:cTn id="37" dur="500"/>
                                        <p:tgtEl>
                                          <p:spTgt spid="29286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92867">
                                            <p:txEl>
                                              <p:pRg st="7" end="7"/>
                                            </p:txEl>
                                          </p:spTgt>
                                        </p:tgtEl>
                                        <p:attrNameLst>
                                          <p:attrName>style.visibility</p:attrName>
                                        </p:attrNameLst>
                                      </p:cBhvr>
                                      <p:to>
                                        <p:strVal val="visible"/>
                                      </p:to>
                                    </p:set>
                                    <p:animEffect transition="in" filter="blinds(horizontal)">
                                      <p:cBhvr>
                                        <p:cTn id="42" dur="500"/>
                                        <p:tgtEl>
                                          <p:spTgt spid="29286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92871"/>
                                        </p:tgtEl>
                                        <p:attrNameLst>
                                          <p:attrName>style.visibility</p:attrName>
                                        </p:attrNameLst>
                                      </p:cBhvr>
                                      <p:to>
                                        <p:strVal val="visible"/>
                                      </p:to>
                                    </p:set>
                                    <p:animEffect transition="in" filter="blinds(horizontal)">
                                      <p:cBhvr>
                                        <p:cTn id="47" dur="500"/>
                                        <p:tgtEl>
                                          <p:spTgt spid="292871"/>
                                        </p:tgtEl>
                                      </p:cBhvr>
                                    </p:animEffect>
                                  </p:childTnLst>
                                </p:cTn>
                              </p:par>
                            </p:childTnLst>
                          </p:cTn>
                        </p:par>
                        <p:par>
                          <p:cTn id="48" fill="hold">
                            <p:stCondLst>
                              <p:cond delay="500"/>
                            </p:stCondLst>
                            <p:childTnLst>
                              <p:par>
                                <p:cTn id="49" presetID="3" presetClass="entr" presetSubtype="10" fill="hold" nodeType="afterEffect">
                                  <p:stCondLst>
                                    <p:cond delay="0"/>
                                  </p:stCondLst>
                                  <p:childTnLst>
                                    <p:set>
                                      <p:cBhvr>
                                        <p:cTn id="50" dur="1" fill="hold">
                                          <p:stCondLst>
                                            <p:cond delay="0"/>
                                          </p:stCondLst>
                                        </p:cTn>
                                        <p:tgtEl>
                                          <p:spTgt spid="292868"/>
                                        </p:tgtEl>
                                        <p:attrNameLst>
                                          <p:attrName>style.visibility</p:attrName>
                                        </p:attrNameLst>
                                      </p:cBhvr>
                                      <p:to>
                                        <p:strVal val="visible"/>
                                      </p:to>
                                    </p:set>
                                    <p:animEffect transition="in" filter="blinds(horizontal)">
                                      <p:cBhvr>
                                        <p:cTn id="51" dur="500"/>
                                        <p:tgtEl>
                                          <p:spTgt spid="292868"/>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292870">
                                            <p:txEl>
                                              <p:pRg st="0" end="0"/>
                                            </p:txEl>
                                          </p:spTgt>
                                        </p:tgtEl>
                                        <p:attrNameLst>
                                          <p:attrName>style.visibility</p:attrName>
                                        </p:attrNameLst>
                                      </p:cBhvr>
                                      <p:to>
                                        <p:strVal val="visible"/>
                                      </p:to>
                                    </p:set>
                                    <p:animEffect transition="in" filter="blinds(horizontal)">
                                      <p:cBhvr>
                                        <p:cTn id="56" dur="500"/>
                                        <p:tgtEl>
                                          <p:spTgt spid="292870">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292870">
                                            <p:txEl>
                                              <p:pRg st="1" end="1"/>
                                            </p:txEl>
                                          </p:spTgt>
                                        </p:tgtEl>
                                        <p:attrNameLst>
                                          <p:attrName>style.visibility</p:attrName>
                                        </p:attrNameLst>
                                      </p:cBhvr>
                                      <p:to>
                                        <p:strVal val="visible"/>
                                      </p:to>
                                    </p:set>
                                    <p:animEffect transition="in" filter="blinds(horizontal)">
                                      <p:cBhvr>
                                        <p:cTn id="61" dur="500"/>
                                        <p:tgtEl>
                                          <p:spTgt spid="29287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71"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208635" y="2362099"/>
            <a:ext cx="6133005" cy="4121740"/>
          </a:xfrm>
          <a:prstGeom prst="rect">
            <a:avLst/>
          </a:prstGeom>
        </p:spPr>
      </p:pic>
      <p:sp>
        <p:nvSpPr>
          <p:cNvPr id="168962" name="Rectangle 2"/>
          <p:cNvSpPr>
            <a:spLocks noGrp="1" noChangeArrowheads="1"/>
          </p:cNvSpPr>
          <p:nvPr>
            <p:ph type="title"/>
          </p:nvPr>
        </p:nvSpPr>
        <p:spPr>
          <a:xfrm>
            <a:off x="800100" y="147638"/>
            <a:ext cx="6862763" cy="368300"/>
          </a:xfrm>
        </p:spPr>
        <p:txBody>
          <a:bodyPr/>
          <a:lstStyle/>
          <a:p>
            <a:r>
              <a:rPr lang="zh-CN" altLang="en-US" smtClean="0">
                <a:ea typeface="宋体" panose="02010600030101010101" pitchFamily="2" charset="-122"/>
              </a:rPr>
              <a:t>动态流水线调度的通用模型</a:t>
            </a:r>
          </a:p>
        </p:txBody>
      </p:sp>
      <p:sp>
        <p:nvSpPr>
          <p:cNvPr id="237571" name="Rectangle 3"/>
          <p:cNvSpPr>
            <a:spLocks noGrp="1" noChangeArrowheads="1"/>
          </p:cNvSpPr>
          <p:nvPr>
            <p:ph type="body" sz="half" idx="1"/>
          </p:nvPr>
        </p:nvSpPr>
        <p:spPr>
          <a:xfrm>
            <a:off x="320675" y="587375"/>
            <a:ext cx="8488363" cy="1703287"/>
          </a:xfrm>
        </p:spPr>
        <p:txBody>
          <a:bodyPr/>
          <a:lstStyle/>
          <a:p>
            <a:pPr>
              <a:lnSpc>
                <a:spcPct val="105000"/>
              </a:lnSpc>
              <a:spcBef>
                <a:spcPct val="10000"/>
              </a:spcBef>
            </a:pPr>
            <a:r>
              <a:rPr lang="zh-CN" altLang="en-US" sz="1900" dirty="0" smtClean="0">
                <a:ea typeface="黑体" panose="02010609060101010101" pitchFamily="49" charset="-122"/>
              </a:rPr>
              <a:t>要实现动态流水线调度，处理器</a:t>
            </a:r>
            <a:r>
              <a:rPr lang="zh-CN" altLang="en-US" sz="1900" dirty="0">
                <a:ea typeface="黑体" panose="02010609060101010101" pitchFamily="49" charset="-122"/>
              </a:rPr>
              <a:t>需提供必要的机制和相应的处理</a:t>
            </a:r>
            <a:r>
              <a:rPr lang="zh-CN" altLang="en-US" sz="1900" dirty="0" smtClean="0">
                <a:ea typeface="黑体" panose="02010609060101010101" pitchFamily="49" charset="-122"/>
              </a:rPr>
              <a:t>部件。</a:t>
            </a:r>
            <a:endParaRPr lang="en-US" altLang="zh-CN" sz="1900" dirty="0">
              <a:ea typeface="黑体" panose="02010609060101010101" pitchFamily="49" charset="-122"/>
            </a:endParaRPr>
          </a:p>
          <a:p>
            <a:pPr>
              <a:lnSpc>
                <a:spcPct val="105000"/>
              </a:lnSpc>
              <a:spcBef>
                <a:spcPct val="10000"/>
              </a:spcBef>
            </a:pPr>
            <a:r>
              <a:rPr lang="zh-CN" altLang="en-US" sz="1900" dirty="0" smtClean="0">
                <a:ea typeface="黑体" panose="02010609060101010101" pitchFamily="49" charset="-122"/>
              </a:rPr>
              <a:t>动态流水线调度的</a:t>
            </a:r>
            <a:r>
              <a:rPr lang="zh-CN" altLang="en-US" sz="1900" dirty="0" smtClean="0">
                <a:ea typeface="黑体" panose="02010609060101010101" pitchFamily="49" charset="-122"/>
              </a:rPr>
              <a:t>通用模型：</a:t>
            </a:r>
          </a:p>
          <a:p>
            <a:pPr lvl="1">
              <a:lnSpc>
                <a:spcPct val="105000"/>
              </a:lnSpc>
              <a:spcBef>
                <a:spcPct val="10000"/>
              </a:spcBef>
            </a:pPr>
            <a:r>
              <a:rPr lang="zh-CN" altLang="en-US" sz="1900" dirty="0" smtClean="0">
                <a:ea typeface="黑体" panose="02010609060101010101" pitchFamily="49" charset="-122"/>
              </a:rPr>
              <a:t>一个指令预取和译码单元：</a:t>
            </a:r>
            <a:r>
              <a:rPr lang="zh-CN" altLang="en-US" sz="1900" dirty="0">
                <a:solidFill>
                  <a:srgbClr val="008000"/>
                </a:solidFill>
                <a:ea typeface="黑体" panose="02010609060101010101" pitchFamily="49" charset="-122"/>
              </a:rPr>
              <a:t>按</a:t>
            </a:r>
            <a:r>
              <a:rPr lang="zh-CN" altLang="en-US" sz="1900" dirty="0" smtClean="0">
                <a:solidFill>
                  <a:srgbClr val="008000"/>
                </a:solidFill>
                <a:ea typeface="黑体" panose="02010609060101010101" pitchFamily="49" charset="-122"/>
              </a:rPr>
              <a:t>序或无序发射</a:t>
            </a:r>
            <a:endParaRPr lang="en-US" altLang="zh-CN" sz="1900" dirty="0" smtClean="0">
              <a:solidFill>
                <a:srgbClr val="008000"/>
              </a:solidFill>
              <a:ea typeface="黑体" panose="02010609060101010101" pitchFamily="49" charset="-122"/>
            </a:endParaRPr>
          </a:p>
          <a:p>
            <a:pPr lvl="1">
              <a:lnSpc>
                <a:spcPct val="105000"/>
              </a:lnSpc>
              <a:spcBef>
                <a:spcPct val="10000"/>
              </a:spcBef>
            </a:pPr>
            <a:r>
              <a:rPr lang="zh-CN" altLang="en-US" sz="1900" dirty="0" smtClean="0">
                <a:ea typeface="黑体" panose="02010609060101010101" pitchFamily="49" charset="-122"/>
              </a:rPr>
              <a:t>多个并列执行的功能单元：</a:t>
            </a:r>
            <a:r>
              <a:rPr lang="zh-CN" altLang="en-US" sz="1900" dirty="0" smtClean="0">
                <a:solidFill>
                  <a:srgbClr val="008000"/>
                </a:solidFill>
                <a:ea typeface="黑体" panose="02010609060101010101" pitchFamily="49" charset="-122"/>
              </a:rPr>
              <a:t>乱序执行</a:t>
            </a:r>
          </a:p>
          <a:p>
            <a:pPr lvl="1">
              <a:lnSpc>
                <a:spcPct val="105000"/>
              </a:lnSpc>
              <a:spcBef>
                <a:spcPct val="10000"/>
              </a:spcBef>
            </a:pPr>
            <a:r>
              <a:rPr lang="zh-CN" altLang="en-US" sz="1900" dirty="0" smtClean="0">
                <a:ea typeface="黑体" panose="02010609060101010101" pitchFamily="49" charset="-122"/>
              </a:rPr>
              <a:t>一个提交单元：</a:t>
            </a:r>
            <a:r>
              <a:rPr lang="zh-CN" altLang="en-US" sz="1900" dirty="0" smtClean="0">
                <a:solidFill>
                  <a:srgbClr val="008000"/>
                </a:solidFill>
                <a:ea typeface="黑体" panose="02010609060101010101" pitchFamily="49" charset="-122"/>
              </a:rPr>
              <a:t>按序提交</a:t>
            </a:r>
          </a:p>
        </p:txBody>
      </p:sp>
      <p:grpSp>
        <p:nvGrpSpPr>
          <p:cNvPr id="237588" name="Group 20"/>
          <p:cNvGrpSpPr>
            <a:grpSpLocks/>
          </p:cNvGrpSpPr>
          <p:nvPr/>
        </p:nvGrpSpPr>
        <p:grpSpPr bwMode="auto">
          <a:xfrm>
            <a:off x="0" y="2581283"/>
            <a:ext cx="3395663" cy="1111254"/>
            <a:chOff x="0" y="1626"/>
            <a:chExt cx="2139" cy="700"/>
          </a:xfrm>
        </p:grpSpPr>
        <p:sp>
          <p:nvSpPr>
            <p:cNvPr id="168977" name="Text Box 6"/>
            <p:cNvSpPr txBox="1">
              <a:spLocks noChangeArrowheads="1"/>
            </p:cNvSpPr>
            <p:nvPr/>
          </p:nvSpPr>
          <p:spPr bwMode="auto">
            <a:xfrm>
              <a:off x="0" y="1626"/>
              <a:ext cx="2139"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900">
                  <a:solidFill>
                    <a:srgbClr val="CC0000"/>
                  </a:solidFill>
                  <a:ea typeface="黑体" panose="02010609060101010101" pitchFamily="49" charset="-122"/>
                </a:rPr>
                <a:t>每个功能单元有各自的</a:t>
              </a:r>
              <a:r>
                <a:rPr lang="zh-CN" altLang="en-US" sz="1900">
                  <a:solidFill>
                    <a:schemeClr val="accent2"/>
                  </a:solidFill>
                  <a:ea typeface="黑体" panose="02010609060101010101" pitchFamily="49" charset="-122"/>
                </a:rPr>
                <a:t>保留站</a:t>
              </a:r>
            </a:p>
            <a:p>
              <a:r>
                <a:rPr lang="zh-CN" altLang="en-US" sz="1900">
                  <a:solidFill>
                    <a:srgbClr val="CC0000"/>
                  </a:solidFill>
                  <a:ea typeface="黑体" panose="02010609060101010101" pitchFamily="49" charset="-122"/>
                </a:rPr>
                <a:t>用于保存操作数和操作命令</a:t>
              </a:r>
            </a:p>
          </p:txBody>
        </p:sp>
        <p:sp>
          <p:nvSpPr>
            <p:cNvPr id="168978" name="Line 7"/>
            <p:cNvSpPr>
              <a:spLocks noChangeShapeType="1"/>
            </p:cNvSpPr>
            <p:nvPr/>
          </p:nvSpPr>
          <p:spPr bwMode="auto">
            <a:xfrm>
              <a:off x="1079" y="2006"/>
              <a:ext cx="169" cy="32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7584" name="Group 16"/>
          <p:cNvGrpSpPr>
            <a:grpSpLocks/>
          </p:cNvGrpSpPr>
          <p:nvPr/>
        </p:nvGrpSpPr>
        <p:grpSpPr bwMode="auto">
          <a:xfrm>
            <a:off x="100013" y="3567113"/>
            <a:ext cx="2092325" cy="977900"/>
            <a:chOff x="63" y="2247"/>
            <a:chExt cx="1318" cy="616"/>
          </a:xfrm>
        </p:grpSpPr>
        <p:sp>
          <p:nvSpPr>
            <p:cNvPr id="168975" name="Text Box 8"/>
            <p:cNvSpPr txBox="1">
              <a:spLocks noChangeArrowheads="1"/>
            </p:cNvSpPr>
            <p:nvPr/>
          </p:nvSpPr>
          <p:spPr bwMode="auto">
            <a:xfrm>
              <a:off x="63" y="2247"/>
              <a:ext cx="1197" cy="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900">
                  <a:solidFill>
                    <a:srgbClr val="CC0000"/>
                  </a:solidFill>
                  <a:latin typeface="Arial" panose="020B0604020202020204" pitchFamily="34" charset="0"/>
                  <a:ea typeface="黑体" panose="02010609060101010101" pitchFamily="49" charset="-122"/>
                </a:rPr>
                <a:t>功能单元，</a:t>
              </a:r>
              <a:r>
                <a:rPr lang="zh-CN" altLang="en-US" sz="1900">
                  <a:solidFill>
                    <a:srgbClr val="008000"/>
                  </a:solidFill>
                  <a:latin typeface="Arial" panose="020B0604020202020204" pitchFamily="34" charset="0"/>
                  <a:ea typeface="黑体" panose="02010609060101010101" pitchFamily="49" charset="-122"/>
                </a:rPr>
                <a:t>用于完成指令的具体功能</a:t>
              </a:r>
            </a:p>
          </p:txBody>
        </p:sp>
        <p:sp>
          <p:nvSpPr>
            <p:cNvPr id="168976" name="Line 10"/>
            <p:cNvSpPr>
              <a:spLocks noChangeShapeType="1"/>
            </p:cNvSpPr>
            <p:nvPr/>
          </p:nvSpPr>
          <p:spPr bwMode="auto">
            <a:xfrm>
              <a:off x="1179" y="2670"/>
              <a:ext cx="202" cy="193"/>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7585" name="Group 17"/>
          <p:cNvGrpSpPr>
            <a:grpSpLocks/>
          </p:cNvGrpSpPr>
          <p:nvPr/>
        </p:nvGrpSpPr>
        <p:grpSpPr bwMode="auto">
          <a:xfrm>
            <a:off x="28575" y="5595938"/>
            <a:ext cx="3729038" cy="1247775"/>
            <a:chOff x="27" y="3582"/>
            <a:chExt cx="2349" cy="786"/>
          </a:xfrm>
        </p:grpSpPr>
        <p:sp>
          <p:nvSpPr>
            <p:cNvPr id="168973" name="Text Box 9"/>
            <p:cNvSpPr txBox="1">
              <a:spLocks noChangeArrowheads="1"/>
            </p:cNvSpPr>
            <p:nvPr/>
          </p:nvSpPr>
          <p:spPr bwMode="auto">
            <a:xfrm>
              <a:off x="27" y="3582"/>
              <a:ext cx="2349" cy="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a:solidFill>
                    <a:srgbClr val="CC0000"/>
                  </a:solidFill>
                  <a:latin typeface="Arial" panose="020B0604020202020204" pitchFamily="34" charset="0"/>
                  <a:ea typeface="黑体" panose="02010609060101010101" pitchFamily="49" charset="-122"/>
                </a:rPr>
                <a:t>提交单元</a:t>
              </a:r>
              <a:r>
                <a:rPr lang="zh-CN" altLang="en-US" sz="1900">
                  <a:solidFill>
                    <a:srgbClr val="008000"/>
                  </a:solidFill>
                  <a:latin typeface="Arial" panose="020B0604020202020204" pitchFamily="34" charset="0"/>
                  <a:ea typeface="黑体" panose="02010609060101010101" pitchFamily="49" charset="-122"/>
                </a:rPr>
                <a:t>缓存所有已完成的指令结果，直到该结果能安全写回到寄存器或存储器，也</a:t>
              </a:r>
              <a:r>
                <a:rPr lang="zh-CN" altLang="en-US" sz="1900">
                  <a:solidFill>
                    <a:srgbClr val="CC0000"/>
                  </a:solidFill>
                  <a:latin typeface="Arial" panose="020B0604020202020204" pitchFamily="34" charset="0"/>
                  <a:ea typeface="黑体" panose="02010609060101010101" pitchFamily="49" charset="-122"/>
                </a:rPr>
                <a:t>称为</a:t>
              </a:r>
              <a:r>
                <a:rPr lang="en-US" altLang="zh-CN" sz="1900">
                  <a:solidFill>
                    <a:srgbClr val="CC0000"/>
                  </a:solidFill>
                  <a:latin typeface="Arial" panose="020B0604020202020204" pitchFamily="34" charset="0"/>
                  <a:ea typeface="黑体" panose="02010609060101010101" pitchFamily="49" charset="-122"/>
                  <a:cs typeface="Arial" panose="020B0604020202020204" pitchFamily="34" charset="0"/>
                </a:rPr>
                <a:t>Reorder Buffer</a:t>
              </a:r>
            </a:p>
          </p:txBody>
        </p:sp>
        <p:sp>
          <p:nvSpPr>
            <p:cNvPr id="168974" name="Line 11"/>
            <p:cNvSpPr>
              <a:spLocks noChangeShapeType="1"/>
            </p:cNvSpPr>
            <p:nvPr/>
          </p:nvSpPr>
          <p:spPr bwMode="auto">
            <a:xfrm>
              <a:off x="1947" y="4004"/>
              <a:ext cx="429" cy="4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7587" name="Group 19"/>
          <p:cNvGrpSpPr>
            <a:grpSpLocks/>
          </p:cNvGrpSpPr>
          <p:nvPr/>
        </p:nvGrpSpPr>
        <p:grpSpPr bwMode="auto">
          <a:xfrm>
            <a:off x="5619751" y="5553076"/>
            <a:ext cx="3524249" cy="958850"/>
            <a:chOff x="3549" y="3525"/>
            <a:chExt cx="2020" cy="604"/>
          </a:xfrm>
        </p:grpSpPr>
        <p:sp>
          <p:nvSpPr>
            <p:cNvPr id="168971" name="Text Box 13"/>
            <p:cNvSpPr txBox="1">
              <a:spLocks noChangeArrowheads="1"/>
            </p:cNvSpPr>
            <p:nvPr/>
          </p:nvSpPr>
          <p:spPr bwMode="auto">
            <a:xfrm>
              <a:off x="3875" y="3525"/>
              <a:ext cx="1694" cy="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dirty="0">
                  <a:solidFill>
                    <a:srgbClr val="008000"/>
                  </a:solidFill>
                  <a:latin typeface="Arial" panose="020B0604020202020204" pitchFamily="34" charset="0"/>
                  <a:ea typeface="黑体" panose="02010609060101010101" pitchFamily="49" charset="-122"/>
                </a:rPr>
                <a:t>指令的结果也可</a:t>
              </a:r>
              <a:r>
                <a:rPr lang="zh-CN" altLang="en-US" sz="1900" dirty="0">
                  <a:solidFill>
                    <a:srgbClr val="008000"/>
                  </a:solidFill>
                  <a:latin typeface="Arial" panose="020B0604020202020204" pitchFamily="34" charset="0"/>
                  <a:ea typeface="黑体" panose="02010609060101010101" pitchFamily="49" charset="-122"/>
                  <a:cs typeface="Arial" panose="020B0604020202020204" pitchFamily="34" charset="0"/>
                </a:rPr>
                <a:t>在</a:t>
              </a:r>
              <a:r>
                <a:rPr lang="en-US" altLang="zh-CN" sz="1900" dirty="0">
                  <a:solidFill>
                    <a:srgbClr val="CC0000"/>
                  </a:solidFill>
                  <a:latin typeface="Arial" panose="020B0604020202020204" pitchFamily="34" charset="0"/>
                  <a:ea typeface="黑体" panose="02010609060101010101" pitchFamily="49" charset="-122"/>
                  <a:cs typeface="Arial" panose="020B0604020202020204" pitchFamily="34" charset="0"/>
                </a:rPr>
                <a:t>Reorder Buffer</a:t>
              </a:r>
              <a:r>
                <a:rPr lang="zh-CN" altLang="en-US" sz="1900" dirty="0">
                  <a:solidFill>
                    <a:srgbClr val="008000"/>
                  </a:solidFill>
                  <a:latin typeface="Arial" panose="020B0604020202020204" pitchFamily="34" charset="0"/>
                  <a:ea typeface="黑体" panose="02010609060101010101" pitchFamily="49" charset="-122"/>
                </a:rPr>
                <a:t>中被“转发”</a:t>
              </a:r>
            </a:p>
          </p:txBody>
        </p:sp>
        <p:sp>
          <p:nvSpPr>
            <p:cNvPr id="168972" name="Line 14"/>
            <p:cNvSpPr>
              <a:spLocks noChangeShapeType="1"/>
            </p:cNvSpPr>
            <p:nvPr/>
          </p:nvSpPr>
          <p:spPr bwMode="auto">
            <a:xfrm flipH="1">
              <a:off x="3549" y="3784"/>
              <a:ext cx="326" cy="86"/>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28530075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37571">
                                            <p:txEl>
                                              <p:pRg st="0" end="0"/>
                                            </p:txEl>
                                          </p:spTgt>
                                        </p:tgtEl>
                                        <p:attrNameLst>
                                          <p:attrName>style.visibility</p:attrName>
                                        </p:attrNameLst>
                                      </p:cBhvr>
                                      <p:to>
                                        <p:strVal val="visible"/>
                                      </p:to>
                                    </p:set>
                                    <p:animEffect transition="in" filter="wipe(down)">
                                      <p:cBhvr>
                                        <p:cTn id="7" dur="500"/>
                                        <p:tgtEl>
                                          <p:spTgt spid="2375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37571">
                                            <p:txEl>
                                              <p:pRg st="1" end="1"/>
                                            </p:txEl>
                                          </p:spTgt>
                                        </p:tgtEl>
                                        <p:attrNameLst>
                                          <p:attrName>style.visibility</p:attrName>
                                        </p:attrNameLst>
                                      </p:cBhvr>
                                      <p:to>
                                        <p:strVal val="visible"/>
                                      </p:to>
                                    </p:set>
                                    <p:animEffect transition="in" filter="wipe(down)">
                                      <p:cBhvr>
                                        <p:cTn id="12" dur="500"/>
                                        <p:tgtEl>
                                          <p:spTgt spid="237571">
                                            <p:txEl>
                                              <p:pRg st="1" end="1"/>
                                            </p:txEl>
                                          </p:spTgt>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37571">
                                            <p:txEl>
                                              <p:pRg st="2" end="2"/>
                                            </p:txEl>
                                          </p:spTgt>
                                        </p:tgtEl>
                                        <p:attrNameLst>
                                          <p:attrName>style.visibility</p:attrName>
                                        </p:attrNameLst>
                                      </p:cBhvr>
                                      <p:to>
                                        <p:strVal val="visible"/>
                                      </p:to>
                                    </p:set>
                                    <p:animEffect transition="in" filter="blinds(horizontal)">
                                      <p:cBhvr>
                                        <p:cTn id="21" dur="500"/>
                                        <p:tgtEl>
                                          <p:spTgt spid="237571">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37571">
                                            <p:txEl>
                                              <p:pRg st="3" end="3"/>
                                            </p:txEl>
                                          </p:spTgt>
                                        </p:tgtEl>
                                        <p:attrNameLst>
                                          <p:attrName>style.visibility</p:attrName>
                                        </p:attrNameLst>
                                      </p:cBhvr>
                                      <p:to>
                                        <p:strVal val="visible"/>
                                      </p:to>
                                    </p:set>
                                    <p:animEffect transition="in" filter="blinds(horizontal)">
                                      <p:cBhvr>
                                        <p:cTn id="26" dur="500"/>
                                        <p:tgtEl>
                                          <p:spTgt spid="237571">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37571">
                                            <p:txEl>
                                              <p:pRg st="4" end="4"/>
                                            </p:txEl>
                                          </p:spTgt>
                                        </p:tgtEl>
                                        <p:attrNameLst>
                                          <p:attrName>style.visibility</p:attrName>
                                        </p:attrNameLst>
                                      </p:cBhvr>
                                      <p:to>
                                        <p:strVal val="visible"/>
                                      </p:to>
                                    </p:set>
                                    <p:animEffect transition="in" filter="blinds(horizontal)">
                                      <p:cBhvr>
                                        <p:cTn id="31" dur="500"/>
                                        <p:tgtEl>
                                          <p:spTgt spid="237571">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37588"/>
                                        </p:tgtEl>
                                        <p:attrNameLst>
                                          <p:attrName>style.visibility</p:attrName>
                                        </p:attrNameLst>
                                      </p:cBhvr>
                                      <p:to>
                                        <p:strVal val="visible"/>
                                      </p:to>
                                    </p:set>
                                    <p:animEffect transition="in" filter="blinds(horizontal)">
                                      <p:cBhvr>
                                        <p:cTn id="36" dur="500"/>
                                        <p:tgtEl>
                                          <p:spTgt spid="237588"/>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237584"/>
                                        </p:tgtEl>
                                        <p:attrNameLst>
                                          <p:attrName>style.visibility</p:attrName>
                                        </p:attrNameLst>
                                      </p:cBhvr>
                                      <p:to>
                                        <p:strVal val="visible"/>
                                      </p:to>
                                    </p:set>
                                    <p:animEffect transition="in" filter="blinds(horizontal)">
                                      <p:cBhvr>
                                        <p:cTn id="41" dur="500"/>
                                        <p:tgtEl>
                                          <p:spTgt spid="237584"/>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237585"/>
                                        </p:tgtEl>
                                        <p:attrNameLst>
                                          <p:attrName>style.visibility</p:attrName>
                                        </p:attrNameLst>
                                      </p:cBhvr>
                                      <p:to>
                                        <p:strVal val="visible"/>
                                      </p:to>
                                    </p:set>
                                    <p:animEffect transition="in" filter="blinds(horizontal)">
                                      <p:cBhvr>
                                        <p:cTn id="46" dur="500"/>
                                        <p:tgtEl>
                                          <p:spTgt spid="237585"/>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237587"/>
                                        </p:tgtEl>
                                        <p:attrNameLst>
                                          <p:attrName>style.visibility</p:attrName>
                                        </p:attrNameLst>
                                      </p:cBhvr>
                                      <p:to>
                                        <p:strVal val="visible"/>
                                      </p:to>
                                    </p:set>
                                    <p:animEffect transition="in" filter="blinds(horizontal)">
                                      <p:cBhvr>
                                        <p:cTn id="51" dur="500"/>
                                        <p:tgtEl>
                                          <p:spTgt spid="237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800100" y="190500"/>
            <a:ext cx="6862763" cy="368300"/>
          </a:xfrm>
        </p:spPr>
        <p:txBody>
          <a:bodyPr/>
          <a:lstStyle/>
          <a:p>
            <a:r>
              <a:rPr lang="zh-CN" altLang="en-US" smtClean="0">
                <a:ea typeface="宋体" panose="02010600030101010101" pitchFamily="2" charset="-122"/>
              </a:rPr>
              <a:t>动态流水线的几种执行模式</a:t>
            </a:r>
          </a:p>
        </p:txBody>
      </p:sp>
      <p:sp>
        <p:nvSpPr>
          <p:cNvPr id="251907" name="Rectangle 3"/>
          <p:cNvSpPr>
            <a:spLocks noGrp="1" noChangeArrowheads="1"/>
          </p:cNvSpPr>
          <p:nvPr>
            <p:ph type="body" sz="half" idx="1"/>
          </p:nvPr>
        </p:nvSpPr>
        <p:spPr>
          <a:xfrm>
            <a:off x="364090" y="654146"/>
            <a:ext cx="7386637" cy="1774845"/>
          </a:xfrm>
        </p:spPr>
        <p:txBody>
          <a:bodyPr/>
          <a:lstStyle/>
          <a:p>
            <a:pPr>
              <a:spcBef>
                <a:spcPct val="20000"/>
              </a:spcBef>
            </a:pPr>
            <a:r>
              <a:rPr lang="zh-CN" altLang="en-US" sz="2000" dirty="0" smtClean="0">
                <a:ea typeface="黑体" panose="02010609060101010101" pitchFamily="49" charset="-122"/>
              </a:rPr>
              <a:t>根据动态流水线指令发射和完成顺序，可分为三种执行模式：</a:t>
            </a:r>
          </a:p>
          <a:p>
            <a:pPr lvl="1">
              <a:lnSpc>
                <a:spcPct val="100000"/>
              </a:lnSpc>
              <a:spcBef>
                <a:spcPct val="20000"/>
              </a:spcBef>
            </a:pPr>
            <a:r>
              <a:rPr lang="zh-CN" altLang="en-US" sz="2000" dirty="0" smtClean="0">
                <a:solidFill>
                  <a:srgbClr val="008000"/>
                </a:solidFill>
                <a:ea typeface="黑体" panose="02010609060101010101" pitchFamily="49" charset="-122"/>
              </a:rPr>
              <a:t>按序发射按序完成（</a:t>
            </a:r>
            <a:r>
              <a:rPr lang="en-US" altLang="zh-CN" sz="2000" dirty="0" smtClean="0">
                <a:solidFill>
                  <a:srgbClr val="008000"/>
                </a:solidFill>
                <a:ea typeface="黑体" panose="02010609060101010101" pitchFamily="49" charset="-122"/>
              </a:rPr>
              <a:t>Pentium</a:t>
            </a:r>
            <a:r>
              <a:rPr lang="zh-CN" altLang="en-US" sz="2000" dirty="0" smtClean="0">
                <a:solidFill>
                  <a:srgbClr val="008000"/>
                </a:solidFill>
                <a:ea typeface="黑体" panose="02010609060101010101" pitchFamily="49" charset="-122"/>
              </a:rPr>
              <a:t>）</a:t>
            </a:r>
          </a:p>
          <a:p>
            <a:pPr lvl="1">
              <a:lnSpc>
                <a:spcPct val="100000"/>
              </a:lnSpc>
              <a:spcBef>
                <a:spcPct val="20000"/>
              </a:spcBef>
            </a:pPr>
            <a:r>
              <a:rPr lang="zh-CN" altLang="en-US" sz="2000" dirty="0" smtClean="0">
                <a:solidFill>
                  <a:srgbClr val="008000"/>
                </a:solidFill>
                <a:ea typeface="黑体" panose="02010609060101010101" pitchFamily="49" charset="-122"/>
              </a:rPr>
              <a:t>按序发射无序完成（</a:t>
            </a:r>
            <a:r>
              <a:rPr lang="en-US" altLang="zh-CN" sz="2000" dirty="0" smtClean="0">
                <a:solidFill>
                  <a:srgbClr val="008000"/>
                </a:solidFill>
                <a:ea typeface="黑体" panose="02010609060101010101" pitchFamily="49" charset="-122"/>
              </a:rPr>
              <a:t>Pentium II</a:t>
            </a:r>
            <a:r>
              <a:rPr lang="zh-CN" altLang="en-US" sz="2000" dirty="0" smtClean="0">
                <a:solidFill>
                  <a:srgbClr val="008000"/>
                </a:solidFill>
                <a:ea typeface="黑体" panose="02010609060101010101" pitchFamily="49" charset="-122"/>
              </a:rPr>
              <a:t>和</a:t>
            </a:r>
            <a:r>
              <a:rPr lang="en-US" altLang="zh-CN" sz="2000" dirty="0" smtClean="0">
                <a:solidFill>
                  <a:srgbClr val="008000"/>
                </a:solidFill>
                <a:ea typeface="黑体" panose="02010609060101010101" pitchFamily="49" charset="-122"/>
              </a:rPr>
              <a:t>Pentium III）</a:t>
            </a:r>
          </a:p>
          <a:p>
            <a:pPr lvl="1">
              <a:lnSpc>
                <a:spcPct val="100000"/>
              </a:lnSpc>
              <a:spcBef>
                <a:spcPct val="20000"/>
              </a:spcBef>
            </a:pPr>
            <a:r>
              <a:rPr lang="zh-CN" altLang="en-US" sz="2000" dirty="0" smtClean="0">
                <a:solidFill>
                  <a:srgbClr val="008000"/>
                </a:solidFill>
                <a:ea typeface="黑体" panose="02010609060101010101" pitchFamily="49" charset="-122"/>
              </a:rPr>
              <a:t>无序发射无序完成（</a:t>
            </a:r>
            <a:r>
              <a:rPr lang="en-US" altLang="zh-CN" sz="2000" dirty="0" smtClean="0">
                <a:solidFill>
                  <a:srgbClr val="008000"/>
                </a:solidFill>
                <a:ea typeface="黑体" panose="02010609060101010101" pitchFamily="49" charset="-122"/>
              </a:rPr>
              <a:t>Pentium 4</a:t>
            </a:r>
            <a:r>
              <a:rPr lang="zh-CN" altLang="en-US" sz="2000" dirty="0" smtClean="0">
                <a:solidFill>
                  <a:srgbClr val="008000"/>
                </a:solidFill>
                <a:ea typeface="黑体" panose="02010609060101010101" pitchFamily="49" charset="-122"/>
              </a:rPr>
              <a:t>）</a:t>
            </a:r>
          </a:p>
          <a:p>
            <a:pPr>
              <a:spcBef>
                <a:spcPct val="0"/>
              </a:spcBef>
            </a:pPr>
            <a:endParaRPr lang="zh-CN" altLang="en-US" sz="2000" dirty="0" smtClean="0">
              <a:solidFill>
                <a:srgbClr val="008000"/>
              </a:solidFill>
              <a:ea typeface="黑体" panose="02010609060101010101" pitchFamily="49" charset="-122"/>
            </a:endParaRPr>
          </a:p>
        </p:txBody>
      </p:sp>
      <p:sp>
        <p:nvSpPr>
          <p:cNvPr id="251917" name="Text Box 13"/>
          <p:cNvSpPr txBox="1">
            <a:spLocks noChangeArrowheads="1"/>
          </p:cNvSpPr>
          <p:nvPr/>
        </p:nvSpPr>
        <p:spPr bwMode="auto">
          <a:xfrm>
            <a:off x="832743" y="2029580"/>
            <a:ext cx="644933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1600" b="1">
                <a:solidFill>
                  <a:schemeClr val="tx1"/>
                </a:solidFill>
                <a:latin typeface="Times New Roman" panose="02020603050405020304" pitchFamily="18" charset="0"/>
              </a:defRPr>
            </a:lvl1pPr>
            <a:lvl2pPr marL="914400" indent="-457200">
              <a:defRPr sz="1600" b="1">
                <a:solidFill>
                  <a:schemeClr val="tx1"/>
                </a:solidFill>
                <a:latin typeface="Times New Roman" panose="02020603050405020304" pitchFamily="18" charset="0"/>
              </a:defRPr>
            </a:lvl2pPr>
            <a:lvl3pPr marL="1371600" indent="-457200">
              <a:defRPr sz="1600" b="1">
                <a:solidFill>
                  <a:schemeClr val="tx1"/>
                </a:solidFill>
                <a:latin typeface="Times New Roman" panose="02020603050405020304" pitchFamily="18" charset="0"/>
              </a:defRPr>
            </a:lvl3pPr>
            <a:lvl4pPr marL="1828800" indent="-457200">
              <a:defRPr sz="1600" b="1">
                <a:solidFill>
                  <a:schemeClr val="tx1"/>
                </a:solidFill>
                <a:latin typeface="Times New Roman" panose="02020603050405020304" pitchFamily="18" charset="0"/>
              </a:defRPr>
            </a:lvl4pPr>
            <a:lvl5pPr marL="2286000" indent="-457200">
              <a:defRPr sz="1600" b="1">
                <a:solidFill>
                  <a:schemeClr val="tx1"/>
                </a:solidFill>
                <a:latin typeface="Times New Roman" panose="02020603050405020304" pitchFamily="18" charset="0"/>
              </a:defRPr>
            </a:lvl5pPr>
            <a:lvl6pPr marL="2743200" indent="-457200" eaLnBrk="0" fontAlgn="base" hangingPunct="0">
              <a:spcBef>
                <a:spcPct val="0"/>
              </a:spcBef>
              <a:spcAft>
                <a:spcPct val="0"/>
              </a:spcAft>
              <a:defRPr sz="1600" b="1">
                <a:solidFill>
                  <a:schemeClr val="tx1"/>
                </a:solidFill>
                <a:latin typeface="Times New Roman" panose="02020603050405020304" pitchFamily="18" charset="0"/>
              </a:defRPr>
            </a:lvl6pPr>
            <a:lvl7pPr marL="3200400" indent="-457200" eaLnBrk="0" fontAlgn="base" hangingPunct="0">
              <a:spcBef>
                <a:spcPct val="0"/>
              </a:spcBef>
              <a:spcAft>
                <a:spcPct val="0"/>
              </a:spcAft>
              <a:defRPr sz="1600" b="1">
                <a:solidFill>
                  <a:schemeClr val="tx1"/>
                </a:solidFill>
                <a:latin typeface="Times New Roman" panose="02020603050405020304" pitchFamily="18" charset="0"/>
              </a:defRPr>
            </a:lvl7pPr>
            <a:lvl8pPr marL="3657600" indent="-457200" eaLnBrk="0" fontAlgn="base" hangingPunct="0">
              <a:spcBef>
                <a:spcPct val="0"/>
              </a:spcBef>
              <a:spcAft>
                <a:spcPct val="0"/>
              </a:spcAft>
              <a:defRPr sz="1600" b="1">
                <a:solidFill>
                  <a:schemeClr val="tx1"/>
                </a:solidFill>
                <a:latin typeface="Times New Roman" panose="02020603050405020304" pitchFamily="18" charset="0"/>
              </a:defRPr>
            </a:lvl8pPr>
            <a:lvl9pPr marL="4114800" indent="-457200" eaLnBrk="0" fontAlgn="base" hangingPunct="0">
              <a:spcBef>
                <a:spcPct val="0"/>
              </a:spcBef>
              <a:spcAft>
                <a:spcPct val="0"/>
              </a:spcAft>
              <a:defRPr sz="1600" b="1">
                <a:solidFill>
                  <a:schemeClr val="tx1"/>
                </a:solidFill>
                <a:latin typeface="Times New Roman" panose="02020603050405020304" pitchFamily="18" charset="0"/>
              </a:defRPr>
            </a:lvl9pPr>
          </a:lstStyle>
          <a:p>
            <a:pPr>
              <a:lnSpc>
                <a:spcPct val="150000"/>
              </a:lnSpc>
            </a:pPr>
            <a:r>
              <a:rPr lang="zh-CN" altLang="en-US" sz="2000" dirty="0" smtClean="0">
                <a:solidFill>
                  <a:schemeClr val="accent2"/>
                </a:solidFill>
                <a:latin typeface="Arial" panose="020B0604020202020204" pitchFamily="34" charset="0"/>
                <a:ea typeface="黑体" panose="02010609060101010101" pitchFamily="49" charset="-122"/>
              </a:rPr>
              <a:t>最保守的是</a:t>
            </a:r>
            <a:r>
              <a:rPr lang="zh-CN" altLang="en-US" sz="2000" dirty="0">
                <a:solidFill>
                  <a:schemeClr val="accent2"/>
                </a:solidFill>
                <a:latin typeface="Arial" panose="020B0604020202020204" pitchFamily="34" charset="0"/>
                <a:ea typeface="黑体" panose="02010609060101010101" pitchFamily="49" charset="-122"/>
              </a:rPr>
              <a:t>按</a:t>
            </a:r>
            <a:r>
              <a:rPr lang="zh-CN" altLang="en-US" sz="2000" dirty="0" smtClean="0">
                <a:solidFill>
                  <a:schemeClr val="accent2"/>
                </a:solidFill>
                <a:latin typeface="Arial" panose="020B0604020202020204" pitchFamily="34" charset="0"/>
                <a:ea typeface="黑体" panose="02010609060101010101" pitchFamily="49" charset="-122"/>
              </a:rPr>
              <a:t>序</a:t>
            </a:r>
            <a:r>
              <a:rPr lang="zh-CN" altLang="en-US" sz="2000" dirty="0">
                <a:solidFill>
                  <a:schemeClr val="accent2"/>
                </a:solidFill>
                <a:latin typeface="Arial" panose="020B0604020202020204" pitchFamily="34" charset="0"/>
                <a:ea typeface="黑体" panose="02010609060101010101" pitchFamily="49" charset="-122"/>
              </a:rPr>
              <a:t>完成</a:t>
            </a:r>
            <a:r>
              <a:rPr lang="zh-CN" altLang="en-US" sz="2000" dirty="0" smtClean="0">
                <a:solidFill>
                  <a:schemeClr val="accent2"/>
                </a:solidFill>
                <a:latin typeface="Arial" panose="020B0604020202020204" pitchFamily="34" charset="0"/>
                <a:ea typeface="黑体" panose="02010609060101010101" pitchFamily="49" charset="-122"/>
              </a:rPr>
              <a:t>，它的好处</a:t>
            </a:r>
            <a:r>
              <a:rPr lang="zh-CN" altLang="en-US" sz="2000" dirty="0">
                <a:solidFill>
                  <a:schemeClr val="accent2"/>
                </a:solidFill>
                <a:latin typeface="Arial" panose="020B0604020202020204" pitchFamily="34" charset="0"/>
                <a:ea typeface="黑体" panose="02010609060101010101" pitchFamily="49" charset="-122"/>
              </a:rPr>
              <a:t>：</a:t>
            </a:r>
          </a:p>
          <a:p>
            <a:pPr>
              <a:lnSpc>
                <a:spcPct val="150000"/>
              </a:lnSpc>
              <a:buFontTx/>
              <a:buAutoNum type="arabicParenBoth"/>
            </a:pPr>
            <a:r>
              <a:rPr lang="zh-CN" altLang="en-US" sz="2000" dirty="0">
                <a:solidFill>
                  <a:srgbClr val="A50021"/>
                </a:solidFill>
                <a:latin typeface="Arial" panose="020B0604020202020204" pitchFamily="34" charset="0"/>
                <a:ea typeface="黑体" panose="02010609060101010101" pitchFamily="49" charset="-122"/>
              </a:rPr>
              <a:t>简化异常检测及其处理</a:t>
            </a:r>
          </a:p>
          <a:p>
            <a:pPr>
              <a:lnSpc>
                <a:spcPct val="150000"/>
              </a:lnSpc>
              <a:buFontTx/>
              <a:buAutoNum type="arabicParenBoth"/>
            </a:pPr>
            <a:r>
              <a:rPr lang="zh-CN" altLang="en-US" sz="2000" dirty="0">
                <a:solidFill>
                  <a:srgbClr val="A50021"/>
                </a:solidFill>
                <a:latin typeface="Arial" panose="020B0604020202020204" pitchFamily="34" charset="0"/>
                <a:ea typeface="黑体" panose="02010609060101010101" pitchFamily="49" charset="-122"/>
              </a:rPr>
              <a:t>能在被推测指令完成前得知推测结果的正确性</a:t>
            </a:r>
          </a:p>
        </p:txBody>
      </p:sp>
      <p:sp>
        <p:nvSpPr>
          <p:cNvPr id="5" name="Rectangle 2"/>
          <p:cNvSpPr txBox="1">
            <a:spLocks noChangeArrowheads="1"/>
          </p:cNvSpPr>
          <p:nvPr/>
        </p:nvSpPr>
        <p:spPr bwMode="auto">
          <a:xfrm>
            <a:off x="595450" y="3612372"/>
            <a:ext cx="4310505" cy="38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algn="l" rtl="0" eaLnBrk="0" fontAlgn="base" hangingPunct="0">
              <a:lnSpc>
                <a:spcPct val="87000"/>
              </a:lnSpc>
              <a:spcBef>
                <a:spcPct val="0"/>
              </a:spcBef>
              <a:spcAft>
                <a:spcPct val="0"/>
              </a:spcAft>
              <a:defRPr sz="2400" b="1" kern="1200">
                <a:solidFill>
                  <a:schemeClr val="accent2"/>
                </a:solidFill>
                <a:latin typeface="+mj-lt"/>
                <a:ea typeface="+mj-ea"/>
                <a:cs typeface="+mj-cs"/>
              </a:defRPr>
            </a:lvl1pPr>
            <a:lvl2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2pPr>
            <a:lvl3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3pPr>
            <a:lvl4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4pPr>
            <a:lvl5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5pPr>
            <a:lvl6pPr marL="4572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6pPr>
            <a:lvl7pPr marL="9144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7pPr>
            <a:lvl8pPr marL="13716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8pPr>
            <a:lvl9pPr marL="18288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9pPr>
          </a:lstStyle>
          <a:p>
            <a:r>
              <a:rPr lang="zh-CN" altLang="en-US" dirty="0" smtClean="0">
                <a:ea typeface="宋体" panose="02010600030101010101" pitchFamily="2" charset="-122"/>
              </a:rPr>
              <a:t>动态流水线调度的必要性</a:t>
            </a:r>
          </a:p>
        </p:txBody>
      </p:sp>
      <p:sp>
        <p:nvSpPr>
          <p:cNvPr id="6" name="Rectangle 3"/>
          <p:cNvSpPr txBox="1">
            <a:spLocks noChangeArrowheads="1"/>
          </p:cNvSpPr>
          <p:nvPr/>
        </p:nvSpPr>
        <p:spPr bwMode="auto">
          <a:xfrm>
            <a:off x="95415" y="4101941"/>
            <a:ext cx="8818562" cy="2536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0000"/>
              </a:spcBef>
              <a:spcAft>
                <a:spcPct val="0"/>
              </a:spcAft>
              <a:buSzPct val="100000"/>
              <a:buFont typeface="Times New Roman" panose="02020603050405020304" pitchFamily="18" charset="0"/>
              <a:buChar char="°"/>
              <a:defRPr b="1" kern="1200">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lnSpc>
                <a:spcPct val="85000"/>
              </a:lnSpc>
              <a:spcBef>
                <a:spcPct val="40000"/>
              </a:spcBef>
              <a:spcAft>
                <a:spcPct val="0"/>
              </a:spcAft>
              <a:buSzPct val="100000"/>
              <a:buChar char="-"/>
              <a:defRPr b="1" kern="1200">
                <a:solidFill>
                  <a:srgbClr val="990000"/>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ct val="20000"/>
              </a:spcBef>
            </a:pPr>
            <a:r>
              <a:rPr lang="zh-CN" altLang="en-US" sz="1900" dirty="0" smtClean="0">
                <a:ea typeface="黑体" panose="02010609060101010101" pitchFamily="49" charset="-122"/>
              </a:rPr>
              <a:t>编译器可依据数据依赖关系调度代码，为什么还要超标量处理器来动态调度？</a:t>
            </a:r>
          </a:p>
          <a:p>
            <a:pPr lvl="1">
              <a:lnSpc>
                <a:spcPct val="110000"/>
              </a:lnSpc>
              <a:spcBef>
                <a:spcPct val="20000"/>
              </a:spcBef>
            </a:pPr>
            <a:r>
              <a:rPr lang="zh-CN" altLang="en-US" sz="1900" dirty="0" smtClean="0">
                <a:ea typeface="黑体" panose="02010609060101010101" pitchFamily="49" charset="-122"/>
              </a:rPr>
              <a:t>并不是所有阻塞都能事先确定，动态调度可在阻塞时，提前执行无关指令</a:t>
            </a:r>
            <a:endParaRPr lang="en-US" altLang="zh-CN" sz="1900" dirty="0" smtClean="0">
              <a:ea typeface="黑体" panose="02010609060101010101" pitchFamily="49" charset="-122"/>
            </a:endParaRPr>
          </a:p>
          <a:p>
            <a:pPr lvl="2">
              <a:lnSpc>
                <a:spcPct val="110000"/>
              </a:lnSpc>
              <a:spcBef>
                <a:spcPct val="20000"/>
              </a:spcBef>
            </a:pPr>
            <a:r>
              <a:rPr lang="zh-CN" altLang="en-US" sz="1900" dirty="0" smtClean="0">
                <a:ea typeface="黑体" panose="02010609060101010101" pitchFamily="49" charset="-122"/>
              </a:rPr>
              <a:t>例如，</a:t>
            </a:r>
            <a:r>
              <a:rPr lang="en-US" altLang="zh-CN" sz="1900" dirty="0" smtClean="0">
                <a:ea typeface="黑体" panose="02010609060101010101" pitchFamily="49" charset="-122"/>
              </a:rPr>
              <a:t>Cache</a:t>
            </a:r>
            <a:r>
              <a:rPr lang="zh-CN" altLang="en-US" sz="1900" dirty="0" smtClean="0">
                <a:ea typeface="黑体" panose="02010609060101010101" pitchFamily="49" charset="-122"/>
              </a:rPr>
              <a:t>缺失是不可预见的阻塞</a:t>
            </a:r>
          </a:p>
          <a:p>
            <a:pPr lvl="1">
              <a:lnSpc>
                <a:spcPct val="110000"/>
              </a:lnSpc>
              <a:spcBef>
                <a:spcPct val="20000"/>
              </a:spcBef>
            </a:pPr>
            <a:r>
              <a:rPr lang="zh-CN" altLang="en-US" sz="1900" dirty="0" smtClean="0">
                <a:ea typeface="黑体" panose="02010609060101010101" pitchFamily="49" charset="-122"/>
              </a:rPr>
              <a:t>动态分支预测需要根据执行的真实情况进行预测</a:t>
            </a:r>
          </a:p>
          <a:p>
            <a:pPr lvl="1">
              <a:lnSpc>
                <a:spcPct val="110000"/>
              </a:lnSpc>
              <a:spcBef>
                <a:spcPct val="20000"/>
              </a:spcBef>
            </a:pPr>
            <a:r>
              <a:rPr lang="zh-CN" altLang="en-US" sz="1900" dirty="0" smtClean="0">
                <a:ea typeface="黑体" panose="02010609060101010101" pitchFamily="49" charset="-122"/>
              </a:rPr>
              <a:t>采用动态调度使得硬件将处理器细节屏蔽起来，</a:t>
            </a:r>
            <a:r>
              <a:rPr lang="zh-CN" altLang="en-US" sz="1900" dirty="0" smtClean="0">
                <a:solidFill>
                  <a:srgbClr val="008000"/>
                </a:solidFill>
                <a:ea typeface="黑体" panose="02010609060101010101" pitchFamily="49" charset="-122"/>
              </a:rPr>
              <a:t>软件发行商无需针对同一指令集的不同处理器发行相应的编译器，并且，以前的代码也可在新的处理器上运行，无需重新编译。</a:t>
            </a:r>
            <a:endParaRPr lang="zh-CN" altLang="en-US" sz="1900" dirty="0" smtClean="0">
              <a:ea typeface="黑体" panose="02010609060101010101" pitchFamily="49" charset="-122"/>
            </a:endParaRPr>
          </a:p>
        </p:txBody>
      </p:sp>
    </p:spTree>
    <p:extLst>
      <p:ext uri="{BB962C8B-B14F-4D97-AF65-F5344CB8AC3E}">
        <p14:creationId xmlns:p14="http://schemas.microsoft.com/office/powerpoint/2010/main" val="7719451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51907">
                                            <p:txEl>
                                              <p:pRg st="0" end="0"/>
                                            </p:txEl>
                                          </p:spTgt>
                                        </p:tgtEl>
                                        <p:attrNameLst>
                                          <p:attrName>style.visibility</p:attrName>
                                        </p:attrNameLst>
                                      </p:cBhvr>
                                      <p:to>
                                        <p:strVal val="visible"/>
                                      </p:to>
                                    </p:set>
                                    <p:animEffect transition="in" filter="wipe(down)">
                                      <p:cBhvr>
                                        <p:cTn id="7" dur="500"/>
                                        <p:tgtEl>
                                          <p:spTgt spid="251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1907">
                                            <p:txEl>
                                              <p:pRg st="1" end="1"/>
                                            </p:txEl>
                                          </p:spTgt>
                                        </p:tgtEl>
                                        <p:attrNameLst>
                                          <p:attrName>style.visibility</p:attrName>
                                        </p:attrNameLst>
                                      </p:cBhvr>
                                      <p:to>
                                        <p:strVal val="visible"/>
                                      </p:to>
                                    </p:set>
                                    <p:animEffect transition="in" filter="blinds(horizontal)">
                                      <p:cBhvr>
                                        <p:cTn id="12" dur="500"/>
                                        <p:tgtEl>
                                          <p:spTgt spid="251907">
                                            <p:txEl>
                                              <p:pRg st="1" end="1"/>
                                            </p:txEl>
                                          </p:spTgt>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251907">
                                            <p:txEl>
                                              <p:pRg st="2" end="2"/>
                                            </p:txEl>
                                          </p:spTgt>
                                        </p:tgtEl>
                                        <p:attrNameLst>
                                          <p:attrName>style.visibility</p:attrName>
                                        </p:attrNameLst>
                                      </p:cBhvr>
                                      <p:to>
                                        <p:strVal val="visible"/>
                                      </p:to>
                                    </p:set>
                                    <p:animEffect transition="in" filter="blinds(horizontal)">
                                      <p:cBhvr>
                                        <p:cTn id="16" dur="500"/>
                                        <p:tgtEl>
                                          <p:spTgt spid="251907">
                                            <p:txEl>
                                              <p:pRg st="2" end="2"/>
                                            </p:txEl>
                                          </p:spTgt>
                                        </p:tgtEl>
                                      </p:cBhvr>
                                    </p:animEffect>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251907">
                                            <p:txEl>
                                              <p:pRg st="3" end="3"/>
                                            </p:txEl>
                                          </p:spTgt>
                                        </p:tgtEl>
                                        <p:attrNameLst>
                                          <p:attrName>style.visibility</p:attrName>
                                        </p:attrNameLst>
                                      </p:cBhvr>
                                      <p:to>
                                        <p:strVal val="visible"/>
                                      </p:to>
                                    </p:set>
                                    <p:animEffect transition="in" filter="blinds(horizontal)">
                                      <p:cBhvr>
                                        <p:cTn id="20" dur="500"/>
                                        <p:tgtEl>
                                          <p:spTgt spid="25190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51917"/>
                                        </p:tgtEl>
                                        <p:attrNameLst>
                                          <p:attrName>style.visibility</p:attrName>
                                        </p:attrNameLst>
                                      </p:cBhvr>
                                      <p:to>
                                        <p:strVal val="visible"/>
                                      </p:to>
                                    </p:set>
                                    <p:animEffect transition="in" filter="blinds(horizontal)">
                                      <p:cBhvr>
                                        <p:cTn id="25" dur="500"/>
                                        <p:tgtEl>
                                          <p:spTgt spid="25191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down)">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wipe(down)">
                                      <p:cBhvr>
                                        <p:cTn id="35" dur="500"/>
                                        <p:tgtEl>
                                          <p:spTgt spid="6">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6">
                                            <p:txEl>
                                              <p:pRg st="1" end="1"/>
                                            </p:txEl>
                                          </p:spTgt>
                                        </p:tgtEl>
                                        <p:attrNameLst>
                                          <p:attrName>style.visibility</p:attrName>
                                        </p:attrNameLst>
                                      </p:cBhvr>
                                      <p:to>
                                        <p:strVal val="visible"/>
                                      </p:to>
                                    </p:set>
                                    <p:animEffect transition="in" filter="blinds(horizontal)">
                                      <p:cBhvr>
                                        <p:cTn id="40" dur="500"/>
                                        <p:tgtEl>
                                          <p:spTgt spid="6">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6">
                                            <p:txEl>
                                              <p:pRg st="2" end="2"/>
                                            </p:txEl>
                                          </p:spTgt>
                                        </p:tgtEl>
                                        <p:attrNameLst>
                                          <p:attrName>style.visibility</p:attrName>
                                        </p:attrNameLst>
                                      </p:cBhvr>
                                      <p:to>
                                        <p:strVal val="visible"/>
                                      </p:to>
                                    </p:set>
                                    <p:animEffect transition="in" filter="blinds(horizontal)">
                                      <p:cBhvr>
                                        <p:cTn id="45" dur="500"/>
                                        <p:tgtEl>
                                          <p:spTgt spid="6">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6">
                                            <p:txEl>
                                              <p:pRg st="3" end="3"/>
                                            </p:txEl>
                                          </p:spTgt>
                                        </p:tgtEl>
                                        <p:attrNameLst>
                                          <p:attrName>style.visibility</p:attrName>
                                        </p:attrNameLst>
                                      </p:cBhvr>
                                      <p:to>
                                        <p:strVal val="visible"/>
                                      </p:to>
                                    </p:set>
                                    <p:animEffect transition="in" filter="blinds(horizontal)">
                                      <p:cBhvr>
                                        <p:cTn id="50" dur="500"/>
                                        <p:tgtEl>
                                          <p:spTgt spid="6">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6">
                                            <p:txEl>
                                              <p:pRg st="4" end="4"/>
                                            </p:txEl>
                                          </p:spTgt>
                                        </p:tgtEl>
                                        <p:attrNameLst>
                                          <p:attrName>style.visibility</p:attrName>
                                        </p:attrNameLst>
                                      </p:cBhvr>
                                      <p:to>
                                        <p:strVal val="visible"/>
                                      </p:to>
                                    </p:set>
                                    <p:animEffect transition="in" filter="blinds(horizontal)">
                                      <p:cBhvr>
                                        <p:cTn id="55"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17" grpId="0"/>
      <p:bldP spid="5"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zh-CN" altLang="en-US" smtClean="0">
                <a:ea typeface="宋体" panose="02010600030101010101" pitchFamily="2" charset="-122"/>
              </a:rPr>
              <a:t>本讲小结</a:t>
            </a:r>
          </a:p>
        </p:txBody>
      </p:sp>
      <p:sp>
        <p:nvSpPr>
          <p:cNvPr id="337923" name="Rectangle 3"/>
          <p:cNvSpPr>
            <a:spLocks noGrp="1" noChangeArrowheads="1"/>
          </p:cNvSpPr>
          <p:nvPr>
            <p:ph type="body" idx="1"/>
          </p:nvPr>
        </p:nvSpPr>
        <p:spPr>
          <a:xfrm>
            <a:off x="100013" y="642938"/>
            <a:ext cx="8805862" cy="5796972"/>
          </a:xfrm>
        </p:spPr>
        <p:txBody>
          <a:bodyPr/>
          <a:lstStyle/>
          <a:p>
            <a:pPr>
              <a:lnSpc>
                <a:spcPct val="105000"/>
              </a:lnSpc>
              <a:spcBef>
                <a:spcPct val="15000"/>
              </a:spcBef>
            </a:pPr>
            <a:r>
              <a:rPr lang="zh-CN" altLang="en-US" sz="2000" dirty="0" smtClean="0">
                <a:ea typeface="黑体" panose="02010609060101010101" pitchFamily="49" charset="-122"/>
              </a:rPr>
              <a:t>有以下两种指令级并行</a:t>
            </a:r>
            <a:r>
              <a:rPr lang="en-US" altLang="zh-CN" sz="2000" dirty="0" smtClean="0">
                <a:ea typeface="黑体" panose="02010609060101010101" pitchFamily="49" charset="-122"/>
              </a:rPr>
              <a:t>(ILP)</a:t>
            </a:r>
            <a:r>
              <a:rPr lang="zh-CN" altLang="en-US" sz="2000" dirty="0" smtClean="0">
                <a:ea typeface="黑体" panose="02010609060101010101" pitchFamily="49" charset="-122"/>
              </a:rPr>
              <a:t>技术（即：高性能流水线形式）</a:t>
            </a:r>
          </a:p>
          <a:p>
            <a:pPr lvl="1">
              <a:lnSpc>
                <a:spcPct val="105000"/>
              </a:lnSpc>
              <a:spcBef>
                <a:spcPct val="15000"/>
              </a:spcBef>
            </a:pPr>
            <a:r>
              <a:rPr lang="zh-CN" altLang="en-US" sz="2000" dirty="0" smtClean="0">
                <a:ea typeface="黑体" panose="02010609060101010101" pitchFamily="49" charset="-122"/>
              </a:rPr>
              <a:t>超流水线：更多的流水线级数</a:t>
            </a:r>
          </a:p>
          <a:p>
            <a:pPr lvl="1">
              <a:lnSpc>
                <a:spcPct val="105000"/>
              </a:lnSpc>
              <a:spcBef>
                <a:spcPct val="15000"/>
              </a:spcBef>
            </a:pPr>
            <a:r>
              <a:rPr lang="zh-CN" altLang="en-US" sz="2000" dirty="0" smtClean="0">
                <a:ea typeface="黑体" panose="02010609060101010101" pitchFamily="49" charset="-122"/>
              </a:rPr>
              <a:t>多发射流水线：同时发射多个指令，有多条流水线同时进行</a:t>
            </a:r>
          </a:p>
          <a:p>
            <a:pPr lvl="2">
              <a:lnSpc>
                <a:spcPct val="105000"/>
              </a:lnSpc>
              <a:spcBef>
                <a:spcPct val="15000"/>
              </a:spcBef>
            </a:pPr>
            <a:r>
              <a:rPr lang="zh-CN" altLang="en-US" sz="2000" dirty="0" smtClean="0">
                <a:ea typeface="黑体" panose="02010609060101010101" pitchFamily="49" charset="-122"/>
              </a:rPr>
              <a:t>静态多发射（</a:t>
            </a:r>
            <a:r>
              <a:rPr lang="en-US" altLang="zh-CN" sz="2000" dirty="0" smtClean="0">
                <a:ea typeface="黑体" panose="02010609060101010101" pitchFamily="49" charset="-122"/>
              </a:rPr>
              <a:t>VLIW</a:t>
            </a:r>
            <a:r>
              <a:rPr lang="zh-CN" altLang="en-US" sz="2000" dirty="0" smtClean="0">
                <a:ea typeface="黑体" panose="02010609060101010101" pitchFamily="49" charset="-122"/>
              </a:rPr>
              <a:t>处理器</a:t>
            </a:r>
            <a:r>
              <a:rPr lang="en-US" altLang="zh-CN" sz="2000" dirty="0" smtClean="0">
                <a:ea typeface="黑体" panose="02010609060101010101" pitchFamily="49" charset="-122"/>
              </a:rPr>
              <a:t>+</a:t>
            </a:r>
            <a:r>
              <a:rPr lang="zh-CN" altLang="en-US" sz="2000" dirty="0" smtClean="0">
                <a:ea typeface="黑体" panose="02010609060101010101" pitchFamily="49" charset="-122"/>
              </a:rPr>
              <a:t>编译器静态调度）</a:t>
            </a:r>
          </a:p>
          <a:p>
            <a:pPr lvl="2">
              <a:lnSpc>
                <a:spcPct val="105000"/>
              </a:lnSpc>
              <a:spcBef>
                <a:spcPct val="15000"/>
              </a:spcBef>
            </a:pPr>
            <a:r>
              <a:rPr lang="zh-CN" altLang="en-US" sz="2000" dirty="0" smtClean="0">
                <a:ea typeface="黑体" panose="02010609060101010101" pitchFamily="49" charset="-122"/>
              </a:rPr>
              <a:t>动态多发射（超标量处理器</a:t>
            </a:r>
            <a:r>
              <a:rPr lang="en-US" altLang="zh-CN" sz="2000" dirty="0" smtClean="0">
                <a:ea typeface="黑体" panose="02010609060101010101" pitchFamily="49" charset="-122"/>
              </a:rPr>
              <a:t>+</a:t>
            </a:r>
            <a:r>
              <a:rPr lang="zh-CN" altLang="en-US" sz="2000" dirty="0" smtClean="0">
                <a:ea typeface="黑体" panose="02010609060101010101" pitchFamily="49" charset="-122"/>
              </a:rPr>
              <a:t>动态流水线调度）</a:t>
            </a:r>
          </a:p>
          <a:p>
            <a:pPr>
              <a:lnSpc>
                <a:spcPct val="105000"/>
              </a:lnSpc>
              <a:spcBef>
                <a:spcPct val="15000"/>
              </a:spcBef>
            </a:pPr>
            <a:r>
              <a:rPr lang="zh-CN" altLang="en-US" sz="2000" dirty="0" smtClean="0">
                <a:ea typeface="黑体" panose="02010609060101010101" pitchFamily="49" charset="-122"/>
              </a:rPr>
              <a:t>静态多发射（</a:t>
            </a:r>
            <a:r>
              <a:rPr lang="en-US" altLang="zh-CN" sz="2000" dirty="0" smtClean="0">
                <a:ea typeface="黑体" panose="02010609060101010101" pitchFamily="49" charset="-122"/>
              </a:rPr>
              <a:t>VLIW</a:t>
            </a:r>
            <a:r>
              <a:rPr lang="zh-CN" altLang="en-US" sz="2000" dirty="0" smtClean="0">
                <a:ea typeface="黑体" panose="02010609060101010101" pitchFamily="49" charset="-122"/>
              </a:rPr>
              <a:t>（超长指令字）处理器）</a:t>
            </a:r>
          </a:p>
          <a:p>
            <a:pPr lvl="1">
              <a:lnSpc>
                <a:spcPct val="105000"/>
              </a:lnSpc>
              <a:spcBef>
                <a:spcPct val="15000"/>
              </a:spcBef>
            </a:pPr>
            <a:r>
              <a:rPr lang="zh-CN" altLang="en-US" sz="2000" dirty="0" smtClean="0">
                <a:ea typeface="黑体" panose="02010609060101010101" pitchFamily="49" charset="-122"/>
              </a:rPr>
              <a:t>由编译器静态推测来完成“指令打包”和“冒险处理”</a:t>
            </a:r>
          </a:p>
          <a:p>
            <a:pPr lvl="1">
              <a:lnSpc>
                <a:spcPct val="105000"/>
              </a:lnSpc>
              <a:spcBef>
                <a:spcPct val="15000"/>
              </a:spcBef>
            </a:pPr>
            <a:r>
              <a:rPr lang="en-US" altLang="zh-CN" sz="2000" dirty="0" smtClean="0">
                <a:ea typeface="黑体" panose="02010609060101010101" pitchFamily="49" charset="-122"/>
              </a:rPr>
              <a:t>MIPS 2-</a:t>
            </a:r>
            <a:r>
              <a:rPr lang="zh-CN" altLang="en-US" sz="2000" dirty="0" smtClean="0">
                <a:ea typeface="黑体" panose="02010609060101010101" pitchFamily="49" charset="-122"/>
              </a:rPr>
              <a:t>发射</a:t>
            </a:r>
            <a:r>
              <a:rPr lang="en-US" altLang="zh-CN" sz="2000" dirty="0" err="1" smtClean="0">
                <a:ea typeface="黑体" panose="02010609060101010101" pitchFamily="49" charset="-122"/>
              </a:rPr>
              <a:t>Datapath</a:t>
            </a:r>
            <a:r>
              <a:rPr lang="zh-CN" altLang="en-US" sz="2000" dirty="0" smtClean="0">
                <a:ea typeface="黑体" panose="02010609060101010101" pitchFamily="49" charset="-122"/>
              </a:rPr>
              <a:t>中有</a:t>
            </a:r>
            <a:r>
              <a:rPr lang="en-US" altLang="zh-CN" sz="2000" dirty="0" smtClean="0">
                <a:ea typeface="黑体" panose="02010609060101010101" pitchFamily="49" charset="-122"/>
              </a:rPr>
              <a:t>2</a:t>
            </a:r>
            <a:r>
              <a:rPr lang="zh-CN" altLang="en-US" sz="2000" dirty="0" smtClean="0">
                <a:ea typeface="黑体" panose="02010609060101010101" pitchFamily="49" charset="-122"/>
              </a:rPr>
              <a:t>个执行部件，将</a:t>
            </a:r>
            <a:r>
              <a:rPr lang="en-US" altLang="zh-CN" sz="2000" dirty="0" smtClean="0">
                <a:ea typeface="黑体" panose="02010609060101010101" pitchFamily="49" charset="-122"/>
              </a:rPr>
              <a:t>2</a:t>
            </a:r>
            <a:r>
              <a:rPr lang="zh-CN" altLang="en-US" sz="2000" dirty="0" smtClean="0">
                <a:ea typeface="黑体" panose="02010609060101010101" pitchFamily="49" charset="-122"/>
              </a:rPr>
              <a:t>条指令打包，并同时译码执行</a:t>
            </a:r>
          </a:p>
          <a:p>
            <a:pPr lvl="1">
              <a:lnSpc>
                <a:spcPct val="105000"/>
              </a:lnSpc>
              <a:spcBef>
                <a:spcPct val="15000"/>
              </a:spcBef>
            </a:pPr>
            <a:r>
              <a:rPr lang="zh-CN" altLang="en-US" sz="2000" dirty="0" smtClean="0">
                <a:ea typeface="黑体" panose="02010609060101010101" pitchFamily="49" charset="-122"/>
              </a:rPr>
              <a:t>采用循环展开进行指令调度，能得到很好的性能</a:t>
            </a:r>
            <a:endParaRPr lang="en-US" altLang="zh-CN" sz="2000" dirty="0" smtClean="0">
              <a:ea typeface="黑体" panose="02010609060101010101" pitchFamily="49" charset="-122"/>
            </a:endParaRPr>
          </a:p>
          <a:p>
            <a:pPr lvl="1">
              <a:lnSpc>
                <a:spcPct val="105000"/>
              </a:lnSpc>
              <a:spcBef>
                <a:spcPct val="15000"/>
              </a:spcBef>
            </a:pPr>
            <a:r>
              <a:rPr lang="en-US" altLang="zh-CN" sz="2000" dirty="0" smtClean="0">
                <a:ea typeface="黑体" panose="02010609060101010101" pitchFamily="49" charset="-122"/>
              </a:rPr>
              <a:t>IA-64</a:t>
            </a:r>
            <a:r>
              <a:rPr lang="zh-CN" altLang="en-US" sz="2000" dirty="0" smtClean="0">
                <a:ea typeface="黑体" panose="02010609060101010101" pitchFamily="49" charset="-122"/>
              </a:rPr>
              <a:t>采用</a:t>
            </a:r>
            <a:r>
              <a:rPr lang="en-US" altLang="zh-CN" sz="2000" dirty="0" smtClean="0">
                <a:ea typeface="黑体" panose="02010609060101010101" pitchFamily="49" charset="-122"/>
              </a:rPr>
              <a:t>VLIW</a:t>
            </a:r>
            <a:r>
              <a:rPr lang="zh-CN" altLang="en-US" sz="2000" dirty="0" smtClean="0">
                <a:ea typeface="黑体" panose="02010609060101010101" pitchFamily="49" charset="-122"/>
              </a:rPr>
              <a:t>技术，</a:t>
            </a:r>
            <a:r>
              <a:rPr lang="en-US" altLang="zh-CN" sz="2000" dirty="0" smtClean="0">
                <a:ea typeface="黑体" panose="02010609060101010101" pitchFamily="49" charset="-122"/>
              </a:rPr>
              <a:t>Intel</a:t>
            </a:r>
            <a:r>
              <a:rPr lang="zh-CN" altLang="en-US" sz="2000" dirty="0" smtClean="0">
                <a:ea typeface="黑体" panose="02010609060101010101" pitchFamily="49" charset="-122"/>
              </a:rPr>
              <a:t>称其为</a:t>
            </a:r>
            <a:r>
              <a:rPr lang="en-US" altLang="zh-CN" sz="2000" dirty="0" smtClean="0">
                <a:ea typeface="黑体" panose="02010609060101010101" pitchFamily="49" charset="-122"/>
              </a:rPr>
              <a:t>EPIC</a:t>
            </a:r>
            <a:r>
              <a:rPr lang="zh-CN" altLang="en-US" sz="2000" dirty="0" smtClean="0">
                <a:ea typeface="黑体" panose="02010609060101010101" pitchFamily="49" charset="-122"/>
              </a:rPr>
              <a:t>技术，</a:t>
            </a:r>
            <a:r>
              <a:rPr lang="en-US" altLang="zh-CN" sz="2000" dirty="0" smtClean="0">
                <a:ea typeface="黑体" panose="02010609060101010101" pitchFamily="49" charset="-122"/>
              </a:rPr>
              <a:t>3</a:t>
            </a:r>
            <a:r>
              <a:rPr lang="zh-CN" altLang="en-US" sz="2000" dirty="0" smtClean="0">
                <a:ea typeface="黑体" panose="02010609060101010101" pitchFamily="49" charset="-122"/>
              </a:rPr>
              <a:t>条指令打包</a:t>
            </a:r>
          </a:p>
          <a:p>
            <a:pPr>
              <a:lnSpc>
                <a:spcPct val="105000"/>
              </a:lnSpc>
              <a:spcBef>
                <a:spcPct val="15000"/>
              </a:spcBef>
            </a:pPr>
            <a:r>
              <a:rPr lang="zh-CN" altLang="en-US" sz="2000" dirty="0" smtClean="0">
                <a:ea typeface="黑体" panose="02010609060101010101" pitchFamily="49" charset="-122"/>
              </a:rPr>
              <a:t>动态多发射（超标量处理器）</a:t>
            </a:r>
          </a:p>
          <a:p>
            <a:pPr lvl="1">
              <a:lnSpc>
                <a:spcPct val="105000"/>
              </a:lnSpc>
              <a:spcBef>
                <a:spcPct val="15000"/>
              </a:spcBef>
            </a:pPr>
            <a:r>
              <a:rPr lang="zh-CN" altLang="en-US" sz="2000" dirty="0" smtClean="0">
                <a:ea typeface="黑体" panose="02010609060101010101" pitchFamily="49" charset="-122"/>
              </a:rPr>
              <a:t>指令执行时由硬件动态推测，多个执行部件，同时发射多个指令到执行部件</a:t>
            </a:r>
          </a:p>
          <a:p>
            <a:pPr lvl="1">
              <a:lnSpc>
                <a:spcPct val="105000"/>
              </a:lnSpc>
              <a:spcBef>
                <a:spcPct val="15000"/>
              </a:spcBef>
            </a:pPr>
            <a:r>
              <a:rPr lang="en-US" altLang="zh-CN" sz="2000" dirty="0" smtClean="0">
                <a:ea typeface="黑体" panose="02010609060101010101" pitchFamily="49" charset="-122"/>
              </a:rPr>
              <a:t>3</a:t>
            </a:r>
            <a:r>
              <a:rPr lang="zh-CN" altLang="en-US" sz="2000" dirty="0" smtClean="0">
                <a:ea typeface="黑体" panose="02010609060101010101" pitchFamily="49" charset="-122"/>
              </a:rPr>
              <a:t>种动态多发射流水线的执行模式</a:t>
            </a:r>
          </a:p>
          <a:p>
            <a:pPr lvl="2">
              <a:lnSpc>
                <a:spcPct val="105000"/>
              </a:lnSpc>
              <a:spcBef>
                <a:spcPct val="15000"/>
              </a:spcBef>
            </a:pPr>
            <a:r>
              <a:rPr lang="zh-CN" altLang="en-US" sz="2000" dirty="0" smtClean="0">
                <a:ea typeface="黑体" panose="02010609060101010101" pitchFamily="49" charset="-122"/>
              </a:rPr>
              <a:t>按序发射按序完成、按序发射无序完成、无序发射无序完成</a:t>
            </a:r>
          </a:p>
        </p:txBody>
      </p:sp>
    </p:spTree>
    <p:extLst>
      <p:ext uri="{BB962C8B-B14F-4D97-AF65-F5344CB8AC3E}">
        <p14:creationId xmlns:p14="http://schemas.microsoft.com/office/powerpoint/2010/main" val="192441480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7923">
                                            <p:txEl>
                                              <p:pRg st="1" end="1"/>
                                            </p:txEl>
                                          </p:spTgt>
                                        </p:tgtEl>
                                        <p:attrNameLst>
                                          <p:attrName>style.visibility</p:attrName>
                                        </p:attrNameLst>
                                      </p:cBhvr>
                                      <p:to>
                                        <p:strVal val="visible"/>
                                      </p:to>
                                    </p:set>
                                    <p:animEffect transition="in" filter="blinds(horizontal)">
                                      <p:cBhvr>
                                        <p:cTn id="7" dur="500"/>
                                        <p:tgtEl>
                                          <p:spTgt spid="3379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37923">
                                            <p:txEl>
                                              <p:pRg st="2" end="2"/>
                                            </p:txEl>
                                          </p:spTgt>
                                        </p:tgtEl>
                                        <p:attrNameLst>
                                          <p:attrName>style.visibility</p:attrName>
                                        </p:attrNameLst>
                                      </p:cBhvr>
                                      <p:to>
                                        <p:strVal val="visible"/>
                                      </p:to>
                                    </p:set>
                                    <p:animEffect transition="in" filter="blinds(horizontal)">
                                      <p:cBhvr>
                                        <p:cTn id="12" dur="500"/>
                                        <p:tgtEl>
                                          <p:spTgt spid="3379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37923">
                                            <p:txEl>
                                              <p:pRg st="3" end="3"/>
                                            </p:txEl>
                                          </p:spTgt>
                                        </p:tgtEl>
                                        <p:attrNameLst>
                                          <p:attrName>style.visibility</p:attrName>
                                        </p:attrNameLst>
                                      </p:cBhvr>
                                      <p:to>
                                        <p:strVal val="visible"/>
                                      </p:to>
                                    </p:set>
                                    <p:animEffect transition="in" filter="blinds(horizontal)">
                                      <p:cBhvr>
                                        <p:cTn id="17" dur="500"/>
                                        <p:tgtEl>
                                          <p:spTgt spid="33792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37923">
                                            <p:txEl>
                                              <p:pRg st="4" end="4"/>
                                            </p:txEl>
                                          </p:spTgt>
                                        </p:tgtEl>
                                        <p:attrNameLst>
                                          <p:attrName>style.visibility</p:attrName>
                                        </p:attrNameLst>
                                      </p:cBhvr>
                                      <p:to>
                                        <p:strVal val="visible"/>
                                      </p:to>
                                    </p:set>
                                    <p:animEffect transition="in" filter="blinds(horizontal)">
                                      <p:cBhvr>
                                        <p:cTn id="22" dur="500"/>
                                        <p:tgtEl>
                                          <p:spTgt spid="33792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37923">
                                            <p:txEl>
                                              <p:pRg st="6" end="6"/>
                                            </p:txEl>
                                          </p:spTgt>
                                        </p:tgtEl>
                                        <p:attrNameLst>
                                          <p:attrName>style.visibility</p:attrName>
                                        </p:attrNameLst>
                                      </p:cBhvr>
                                      <p:to>
                                        <p:strVal val="visible"/>
                                      </p:to>
                                    </p:set>
                                    <p:animEffect transition="in" filter="blinds(horizontal)">
                                      <p:cBhvr>
                                        <p:cTn id="27" dur="500"/>
                                        <p:tgtEl>
                                          <p:spTgt spid="337923">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37923">
                                            <p:txEl>
                                              <p:pRg st="7" end="7"/>
                                            </p:txEl>
                                          </p:spTgt>
                                        </p:tgtEl>
                                        <p:attrNameLst>
                                          <p:attrName>style.visibility</p:attrName>
                                        </p:attrNameLst>
                                      </p:cBhvr>
                                      <p:to>
                                        <p:strVal val="visible"/>
                                      </p:to>
                                    </p:set>
                                    <p:animEffect transition="in" filter="blinds(horizontal)">
                                      <p:cBhvr>
                                        <p:cTn id="32" dur="500"/>
                                        <p:tgtEl>
                                          <p:spTgt spid="337923">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37923">
                                            <p:txEl>
                                              <p:pRg st="8" end="8"/>
                                            </p:txEl>
                                          </p:spTgt>
                                        </p:tgtEl>
                                        <p:attrNameLst>
                                          <p:attrName>style.visibility</p:attrName>
                                        </p:attrNameLst>
                                      </p:cBhvr>
                                      <p:to>
                                        <p:strVal val="visible"/>
                                      </p:to>
                                    </p:set>
                                    <p:animEffect transition="in" filter="blinds(horizontal)">
                                      <p:cBhvr>
                                        <p:cTn id="37" dur="500"/>
                                        <p:tgtEl>
                                          <p:spTgt spid="337923">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37923">
                                            <p:txEl>
                                              <p:pRg st="9" end="9"/>
                                            </p:txEl>
                                          </p:spTgt>
                                        </p:tgtEl>
                                        <p:attrNameLst>
                                          <p:attrName>style.visibility</p:attrName>
                                        </p:attrNameLst>
                                      </p:cBhvr>
                                      <p:to>
                                        <p:strVal val="visible"/>
                                      </p:to>
                                    </p:set>
                                    <p:animEffect transition="in" filter="blinds(horizontal)">
                                      <p:cBhvr>
                                        <p:cTn id="42" dur="500"/>
                                        <p:tgtEl>
                                          <p:spTgt spid="337923">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37923">
                                            <p:txEl>
                                              <p:pRg st="11" end="11"/>
                                            </p:txEl>
                                          </p:spTgt>
                                        </p:tgtEl>
                                        <p:attrNameLst>
                                          <p:attrName>style.visibility</p:attrName>
                                        </p:attrNameLst>
                                      </p:cBhvr>
                                      <p:to>
                                        <p:strVal val="visible"/>
                                      </p:to>
                                    </p:set>
                                    <p:animEffect transition="in" filter="blinds(horizontal)">
                                      <p:cBhvr>
                                        <p:cTn id="47" dur="500"/>
                                        <p:tgtEl>
                                          <p:spTgt spid="337923">
                                            <p:txEl>
                                              <p:pRg st="11" end="1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337923">
                                            <p:txEl>
                                              <p:pRg st="12" end="12"/>
                                            </p:txEl>
                                          </p:spTgt>
                                        </p:tgtEl>
                                        <p:attrNameLst>
                                          <p:attrName>style.visibility</p:attrName>
                                        </p:attrNameLst>
                                      </p:cBhvr>
                                      <p:to>
                                        <p:strVal val="visible"/>
                                      </p:to>
                                    </p:set>
                                    <p:animEffect transition="in" filter="blinds(horizontal)">
                                      <p:cBhvr>
                                        <p:cTn id="52" dur="500"/>
                                        <p:tgtEl>
                                          <p:spTgt spid="337923">
                                            <p:txEl>
                                              <p:pRg st="12" end="12"/>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337923">
                                            <p:txEl>
                                              <p:pRg st="13" end="13"/>
                                            </p:txEl>
                                          </p:spTgt>
                                        </p:tgtEl>
                                        <p:attrNameLst>
                                          <p:attrName>style.visibility</p:attrName>
                                        </p:attrNameLst>
                                      </p:cBhvr>
                                      <p:to>
                                        <p:strVal val="visible"/>
                                      </p:to>
                                    </p:set>
                                    <p:animEffect transition="in" filter="blinds(horizontal)">
                                      <p:cBhvr>
                                        <p:cTn id="57" dur="500"/>
                                        <p:tgtEl>
                                          <p:spTgt spid="33792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zh-CN" altLang="en-US" smtClean="0">
                <a:ea typeface="宋体" panose="02010600030101010101" pitchFamily="2" charset="-122"/>
              </a:rPr>
              <a:t>本章总结</a:t>
            </a:r>
            <a:r>
              <a:rPr lang="en-US" altLang="zh-CN" smtClean="0">
                <a:ea typeface="宋体" panose="02010600030101010101" pitchFamily="2" charset="-122"/>
              </a:rPr>
              <a:t>1</a:t>
            </a:r>
          </a:p>
        </p:txBody>
      </p:sp>
      <p:sp>
        <p:nvSpPr>
          <p:cNvPr id="266243" name="Rectangle 3"/>
          <p:cNvSpPr>
            <a:spLocks noGrp="1" noChangeArrowheads="1"/>
          </p:cNvSpPr>
          <p:nvPr>
            <p:ph type="body" idx="1"/>
          </p:nvPr>
        </p:nvSpPr>
        <p:spPr>
          <a:xfrm>
            <a:off x="161925" y="885825"/>
            <a:ext cx="8599488" cy="5365750"/>
          </a:xfrm>
        </p:spPr>
        <p:txBody>
          <a:bodyPr/>
          <a:lstStyle/>
          <a:p>
            <a:pPr marL="342900" indent="-342900"/>
            <a:r>
              <a:rPr lang="zh-CN" altLang="en-US" sz="1900" smtClean="0">
                <a:ea typeface="黑体" panose="02010609060101010101" pitchFamily="49" charset="-122"/>
              </a:rPr>
              <a:t>指令流水线的设计</a:t>
            </a:r>
          </a:p>
          <a:p>
            <a:pPr marL="838200" lvl="1" indent="-342900">
              <a:lnSpc>
                <a:spcPct val="130000"/>
              </a:lnSpc>
              <a:spcBef>
                <a:spcPct val="25000"/>
              </a:spcBef>
            </a:pPr>
            <a:r>
              <a:rPr lang="zh-CN" altLang="en-US" sz="1900" smtClean="0">
                <a:ea typeface="黑体" panose="02010609060101010101" pitchFamily="49" charset="-122"/>
              </a:rPr>
              <a:t>将每条指令的执行规整化为若干个同样的流水阶段</a:t>
            </a:r>
          </a:p>
          <a:p>
            <a:pPr marL="838200" lvl="1" indent="-342900">
              <a:lnSpc>
                <a:spcPct val="130000"/>
              </a:lnSpc>
              <a:spcBef>
                <a:spcPct val="25000"/>
              </a:spcBef>
            </a:pPr>
            <a:r>
              <a:rPr lang="zh-CN" altLang="en-US" sz="1900" smtClean="0">
                <a:ea typeface="黑体" panose="02010609060101010101" pitchFamily="49" charset="-122"/>
              </a:rPr>
              <a:t>每个流水阶段的执行时间一样，都等于一个时钟</a:t>
            </a:r>
          </a:p>
          <a:p>
            <a:pPr marL="838200" lvl="1" indent="-342900">
              <a:lnSpc>
                <a:spcPct val="130000"/>
              </a:lnSpc>
              <a:spcBef>
                <a:spcPct val="25000"/>
              </a:spcBef>
            </a:pPr>
            <a:r>
              <a:rPr lang="zh-CN" altLang="en-US" sz="1900" smtClean="0">
                <a:ea typeface="黑体" panose="02010609060101010101" pitchFamily="49" charset="-122"/>
              </a:rPr>
              <a:t>理想情况下，每个时钟有一条指令进入流水线，也有一条指令执行结束</a:t>
            </a:r>
          </a:p>
          <a:p>
            <a:pPr marL="838200" lvl="1" indent="-342900">
              <a:lnSpc>
                <a:spcPct val="130000"/>
              </a:lnSpc>
              <a:spcBef>
                <a:spcPct val="25000"/>
              </a:spcBef>
            </a:pPr>
            <a:r>
              <a:rPr lang="zh-CN" altLang="en-US" sz="1900" smtClean="0">
                <a:ea typeface="黑体" panose="02010609060101010101" pitchFamily="49" charset="-122"/>
              </a:rPr>
              <a:t>每个流水段中的部件都是组合逻辑加寄存器，组合逻辑中产生的结果在时钟到来时被存储到寄存器（如：程序计数器、条件码寄存器、流水线寄存器等）。</a:t>
            </a:r>
          </a:p>
          <a:p>
            <a:pPr marL="838200" lvl="1" indent="-342900">
              <a:lnSpc>
                <a:spcPct val="130000"/>
              </a:lnSpc>
              <a:spcBef>
                <a:spcPct val="25000"/>
              </a:spcBef>
            </a:pPr>
            <a:r>
              <a:rPr lang="zh-CN" altLang="en-US" sz="1900" smtClean="0">
                <a:ea typeface="黑体" panose="02010609060101010101" pitchFamily="49" charset="-122"/>
              </a:rPr>
              <a:t>每两个相邻流水段之间的流水线寄存器，用以记录所有在后面阶段要用到的各种信息，有哪些呢？</a:t>
            </a:r>
          </a:p>
          <a:p>
            <a:pPr lvl="2">
              <a:lnSpc>
                <a:spcPct val="130000"/>
              </a:lnSpc>
              <a:spcBef>
                <a:spcPct val="25000"/>
              </a:spcBef>
            </a:pPr>
            <a:r>
              <a:rPr lang="zh-CN" altLang="en-US" sz="1900" smtClean="0">
                <a:ea typeface="黑体" panose="02010609060101010101" pitchFamily="49" charset="-122"/>
              </a:rPr>
              <a:t>控制信号、指令的代码、参加运算的操作数、指令运算结果、指令异常信息、寄存器读口地址、寄存器写口地址、存储器地址、</a:t>
            </a:r>
            <a:r>
              <a:rPr lang="en-US" altLang="zh-CN" sz="1900" smtClean="0">
                <a:ea typeface="黑体" panose="02010609060101010101" pitchFamily="49" charset="-122"/>
              </a:rPr>
              <a:t>PC+4</a:t>
            </a:r>
            <a:r>
              <a:rPr lang="zh-CN" altLang="en-US" sz="1900" smtClean="0">
                <a:ea typeface="黑体" panose="02010609060101010101" pitchFamily="49" charset="-122"/>
              </a:rPr>
              <a:t>、本条指令地址等。</a:t>
            </a:r>
          </a:p>
          <a:p>
            <a:pPr marL="838200" lvl="1" indent="-342900">
              <a:lnSpc>
                <a:spcPct val="130000"/>
              </a:lnSpc>
              <a:spcBef>
                <a:spcPct val="25000"/>
              </a:spcBef>
            </a:pPr>
            <a:r>
              <a:rPr lang="zh-CN" altLang="en-US" sz="1900" smtClean="0">
                <a:ea typeface="黑体" panose="02010609060101010101" pitchFamily="49" charset="-122"/>
              </a:rPr>
              <a:t>指令译码得到的控制信号通过流水线寄存器传送到后面各个流水段中</a:t>
            </a:r>
          </a:p>
        </p:txBody>
      </p:sp>
    </p:spTree>
    <p:extLst>
      <p:ext uri="{BB962C8B-B14F-4D97-AF65-F5344CB8AC3E}">
        <p14:creationId xmlns:p14="http://schemas.microsoft.com/office/powerpoint/2010/main" val="346672015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6243">
                                            <p:txEl>
                                              <p:pRg st="1" end="1"/>
                                            </p:txEl>
                                          </p:spTgt>
                                        </p:tgtEl>
                                        <p:attrNameLst>
                                          <p:attrName>style.visibility</p:attrName>
                                        </p:attrNameLst>
                                      </p:cBhvr>
                                      <p:to>
                                        <p:strVal val="visible"/>
                                      </p:to>
                                    </p:set>
                                    <p:animEffect transition="in" filter="blinds(horizontal)">
                                      <p:cBhvr>
                                        <p:cTn id="7" dur="500"/>
                                        <p:tgtEl>
                                          <p:spTgt spid="2662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66243">
                                            <p:txEl>
                                              <p:pRg st="2" end="2"/>
                                            </p:txEl>
                                          </p:spTgt>
                                        </p:tgtEl>
                                        <p:attrNameLst>
                                          <p:attrName>style.visibility</p:attrName>
                                        </p:attrNameLst>
                                      </p:cBhvr>
                                      <p:to>
                                        <p:strVal val="visible"/>
                                      </p:to>
                                    </p:set>
                                    <p:animEffect transition="in" filter="blinds(horizontal)">
                                      <p:cBhvr>
                                        <p:cTn id="12" dur="500"/>
                                        <p:tgtEl>
                                          <p:spTgt spid="2662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66243">
                                            <p:txEl>
                                              <p:pRg st="3" end="3"/>
                                            </p:txEl>
                                          </p:spTgt>
                                        </p:tgtEl>
                                        <p:attrNameLst>
                                          <p:attrName>style.visibility</p:attrName>
                                        </p:attrNameLst>
                                      </p:cBhvr>
                                      <p:to>
                                        <p:strVal val="visible"/>
                                      </p:to>
                                    </p:set>
                                    <p:animEffect transition="in" filter="blinds(horizontal)">
                                      <p:cBhvr>
                                        <p:cTn id="17" dur="500"/>
                                        <p:tgtEl>
                                          <p:spTgt spid="26624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66243">
                                            <p:txEl>
                                              <p:pRg st="4" end="4"/>
                                            </p:txEl>
                                          </p:spTgt>
                                        </p:tgtEl>
                                        <p:attrNameLst>
                                          <p:attrName>style.visibility</p:attrName>
                                        </p:attrNameLst>
                                      </p:cBhvr>
                                      <p:to>
                                        <p:strVal val="visible"/>
                                      </p:to>
                                    </p:set>
                                    <p:animEffect transition="in" filter="blinds(horizontal)">
                                      <p:cBhvr>
                                        <p:cTn id="22" dur="500"/>
                                        <p:tgtEl>
                                          <p:spTgt spid="26624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66243">
                                            <p:txEl>
                                              <p:pRg st="5" end="5"/>
                                            </p:txEl>
                                          </p:spTgt>
                                        </p:tgtEl>
                                        <p:attrNameLst>
                                          <p:attrName>style.visibility</p:attrName>
                                        </p:attrNameLst>
                                      </p:cBhvr>
                                      <p:to>
                                        <p:strVal val="visible"/>
                                      </p:to>
                                    </p:set>
                                    <p:animEffect transition="in" filter="blinds(horizontal)">
                                      <p:cBhvr>
                                        <p:cTn id="27" dur="500"/>
                                        <p:tgtEl>
                                          <p:spTgt spid="26624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66243">
                                            <p:txEl>
                                              <p:pRg st="6" end="6"/>
                                            </p:txEl>
                                          </p:spTgt>
                                        </p:tgtEl>
                                        <p:attrNameLst>
                                          <p:attrName>style.visibility</p:attrName>
                                        </p:attrNameLst>
                                      </p:cBhvr>
                                      <p:to>
                                        <p:strVal val="visible"/>
                                      </p:to>
                                    </p:set>
                                    <p:animEffect transition="in" filter="blinds(horizontal)">
                                      <p:cBhvr>
                                        <p:cTn id="32" dur="500"/>
                                        <p:tgtEl>
                                          <p:spTgt spid="26624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66243">
                                            <p:txEl>
                                              <p:pRg st="7" end="7"/>
                                            </p:txEl>
                                          </p:spTgt>
                                        </p:tgtEl>
                                        <p:attrNameLst>
                                          <p:attrName>style.visibility</p:attrName>
                                        </p:attrNameLst>
                                      </p:cBhvr>
                                      <p:to>
                                        <p:strVal val="visible"/>
                                      </p:to>
                                    </p:set>
                                    <p:animEffect transition="in" filter="blinds(horizontal)">
                                      <p:cBhvr>
                                        <p:cTn id="37" dur="500"/>
                                        <p:tgtEl>
                                          <p:spTgt spid="2662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639763" y="157163"/>
            <a:ext cx="5965825" cy="368300"/>
          </a:xfrm>
          <a:noFill/>
        </p:spPr>
        <p:txBody>
          <a:bodyPr/>
          <a:lstStyle/>
          <a:p>
            <a:r>
              <a:rPr lang="zh-CN" altLang="en-US" smtClean="0">
                <a:ea typeface="宋体" panose="02010600030101010101" pitchFamily="2" charset="-122"/>
              </a:rPr>
              <a:t>本章总结</a:t>
            </a:r>
            <a:r>
              <a:rPr lang="en-US" altLang="zh-CN" smtClean="0">
                <a:ea typeface="宋体" panose="02010600030101010101" pitchFamily="2" charset="-122"/>
              </a:rPr>
              <a:t>2</a:t>
            </a:r>
          </a:p>
        </p:txBody>
      </p:sp>
      <p:sp>
        <p:nvSpPr>
          <p:cNvPr id="186371" name="Rectangle 3"/>
          <p:cNvSpPr>
            <a:spLocks noChangeArrowheads="1"/>
          </p:cNvSpPr>
          <p:nvPr/>
        </p:nvSpPr>
        <p:spPr bwMode="auto">
          <a:xfrm>
            <a:off x="214313" y="3281363"/>
            <a:ext cx="496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Clk</a:t>
            </a:r>
          </a:p>
        </p:txBody>
      </p:sp>
      <p:sp>
        <p:nvSpPr>
          <p:cNvPr id="186372" name="Line 4"/>
          <p:cNvSpPr>
            <a:spLocks noChangeShapeType="1"/>
          </p:cNvSpPr>
          <p:nvPr/>
        </p:nvSpPr>
        <p:spPr bwMode="auto">
          <a:xfrm>
            <a:off x="774700" y="3509963"/>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73" name="Line 5"/>
          <p:cNvSpPr>
            <a:spLocks noChangeShapeType="1"/>
          </p:cNvSpPr>
          <p:nvPr/>
        </p:nvSpPr>
        <p:spPr bwMode="auto">
          <a:xfrm>
            <a:off x="762000" y="3294063"/>
            <a:ext cx="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74" name="Line 6"/>
          <p:cNvSpPr>
            <a:spLocks noChangeShapeType="1"/>
          </p:cNvSpPr>
          <p:nvPr/>
        </p:nvSpPr>
        <p:spPr bwMode="auto">
          <a:xfrm flipV="1">
            <a:off x="1143000" y="3268663"/>
            <a:ext cx="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75" name="Line 7"/>
          <p:cNvSpPr>
            <a:spLocks noChangeShapeType="1"/>
          </p:cNvSpPr>
          <p:nvPr/>
        </p:nvSpPr>
        <p:spPr bwMode="auto">
          <a:xfrm>
            <a:off x="1155700" y="3281363"/>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76" name="Line 8"/>
          <p:cNvSpPr>
            <a:spLocks noChangeShapeType="1"/>
          </p:cNvSpPr>
          <p:nvPr/>
        </p:nvSpPr>
        <p:spPr bwMode="auto">
          <a:xfrm>
            <a:off x="1524000" y="3294063"/>
            <a:ext cx="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77" name="Line 9"/>
          <p:cNvSpPr>
            <a:spLocks noChangeShapeType="1"/>
          </p:cNvSpPr>
          <p:nvPr/>
        </p:nvSpPr>
        <p:spPr bwMode="auto">
          <a:xfrm>
            <a:off x="393700" y="3281363"/>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78" name="Line 10"/>
          <p:cNvSpPr>
            <a:spLocks noChangeShapeType="1"/>
          </p:cNvSpPr>
          <p:nvPr/>
        </p:nvSpPr>
        <p:spPr bwMode="auto">
          <a:xfrm flipV="1">
            <a:off x="762000" y="1601788"/>
            <a:ext cx="0" cy="15494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79" name="Rectangle 11"/>
          <p:cNvSpPr>
            <a:spLocks noChangeArrowheads="1"/>
          </p:cNvSpPr>
          <p:nvPr/>
        </p:nvSpPr>
        <p:spPr bwMode="auto">
          <a:xfrm>
            <a:off x="747713" y="2900363"/>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1</a:t>
            </a:r>
          </a:p>
        </p:txBody>
      </p:sp>
      <p:sp>
        <p:nvSpPr>
          <p:cNvPr id="186380" name="Rectangle 12"/>
          <p:cNvSpPr>
            <a:spLocks noChangeArrowheads="1"/>
          </p:cNvSpPr>
          <p:nvPr/>
        </p:nvSpPr>
        <p:spPr bwMode="auto">
          <a:xfrm>
            <a:off x="214313" y="3814763"/>
            <a:ext cx="29765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solidFill>
                  <a:srgbClr val="CC0000"/>
                </a:solidFill>
                <a:ea typeface="宋体" panose="02010600030101010101" pitchFamily="2" charset="-122"/>
              </a:rPr>
              <a:t>Multiple Cycle Implementation:</a:t>
            </a:r>
          </a:p>
        </p:txBody>
      </p:sp>
      <p:grpSp>
        <p:nvGrpSpPr>
          <p:cNvPr id="186381" name="Group 28"/>
          <p:cNvGrpSpPr>
            <a:grpSpLocks/>
          </p:cNvGrpSpPr>
          <p:nvPr/>
        </p:nvGrpSpPr>
        <p:grpSpPr bwMode="auto">
          <a:xfrm>
            <a:off x="774700" y="4424363"/>
            <a:ext cx="3784600" cy="333375"/>
            <a:chOff x="488" y="2544"/>
            <a:chExt cx="2384" cy="210"/>
          </a:xfrm>
        </p:grpSpPr>
        <p:grpSp>
          <p:nvGrpSpPr>
            <p:cNvPr id="186542" name="Group 15"/>
            <p:cNvGrpSpPr>
              <a:grpSpLocks/>
            </p:cNvGrpSpPr>
            <p:nvPr/>
          </p:nvGrpSpPr>
          <p:grpSpPr bwMode="auto">
            <a:xfrm>
              <a:off x="488" y="2544"/>
              <a:ext cx="466" cy="210"/>
              <a:chOff x="488" y="2544"/>
              <a:chExt cx="466" cy="210"/>
            </a:xfrm>
          </p:grpSpPr>
          <p:sp>
            <p:nvSpPr>
              <p:cNvPr id="186555" name="Rectangle 13"/>
              <p:cNvSpPr>
                <a:spLocks noChangeArrowheads="1"/>
              </p:cNvSpPr>
              <p:nvPr/>
            </p:nvSpPr>
            <p:spPr bwMode="auto">
              <a:xfrm>
                <a:off x="488" y="2552"/>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86556" name="Rectangle 14"/>
              <p:cNvSpPr>
                <a:spLocks noChangeArrowheads="1"/>
              </p:cNvSpPr>
              <p:nvPr/>
            </p:nvSpPr>
            <p:spPr bwMode="auto">
              <a:xfrm>
                <a:off x="519" y="2544"/>
                <a:ext cx="4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Ifetch</a:t>
                </a:r>
              </a:p>
            </p:txBody>
          </p:sp>
        </p:grpSp>
        <p:grpSp>
          <p:nvGrpSpPr>
            <p:cNvPr id="186543" name="Group 18"/>
            <p:cNvGrpSpPr>
              <a:grpSpLocks/>
            </p:cNvGrpSpPr>
            <p:nvPr/>
          </p:nvGrpSpPr>
          <p:grpSpPr bwMode="auto">
            <a:xfrm>
              <a:off x="968" y="2544"/>
              <a:ext cx="464" cy="210"/>
              <a:chOff x="968" y="2544"/>
              <a:chExt cx="464" cy="210"/>
            </a:xfrm>
          </p:grpSpPr>
          <p:sp>
            <p:nvSpPr>
              <p:cNvPr id="186553" name="Rectangle 16"/>
              <p:cNvSpPr>
                <a:spLocks noChangeArrowheads="1"/>
              </p:cNvSpPr>
              <p:nvPr/>
            </p:nvSpPr>
            <p:spPr bwMode="auto">
              <a:xfrm>
                <a:off x="968" y="2552"/>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86554" name="Rectangle 17"/>
              <p:cNvSpPr>
                <a:spLocks noChangeArrowheads="1"/>
              </p:cNvSpPr>
              <p:nvPr/>
            </p:nvSpPr>
            <p:spPr bwMode="auto">
              <a:xfrm>
                <a:off x="1047" y="2544"/>
                <a:ext cx="32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grpSp>
        <p:grpSp>
          <p:nvGrpSpPr>
            <p:cNvPr id="186544" name="Group 21"/>
            <p:cNvGrpSpPr>
              <a:grpSpLocks/>
            </p:cNvGrpSpPr>
            <p:nvPr/>
          </p:nvGrpSpPr>
          <p:grpSpPr bwMode="auto">
            <a:xfrm>
              <a:off x="1448" y="2544"/>
              <a:ext cx="464" cy="210"/>
              <a:chOff x="1448" y="2544"/>
              <a:chExt cx="464" cy="210"/>
            </a:xfrm>
          </p:grpSpPr>
          <p:sp>
            <p:nvSpPr>
              <p:cNvPr id="186551" name="Rectangle 19"/>
              <p:cNvSpPr>
                <a:spLocks noChangeArrowheads="1"/>
              </p:cNvSpPr>
              <p:nvPr/>
            </p:nvSpPr>
            <p:spPr bwMode="auto">
              <a:xfrm>
                <a:off x="1448" y="2552"/>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86552" name="Rectangle 20"/>
              <p:cNvSpPr>
                <a:spLocks noChangeArrowheads="1"/>
              </p:cNvSpPr>
              <p:nvPr/>
            </p:nvSpPr>
            <p:spPr bwMode="auto">
              <a:xfrm>
                <a:off x="1479" y="2544"/>
                <a:ext cx="37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Exec</a:t>
                </a:r>
              </a:p>
            </p:txBody>
          </p:sp>
        </p:grpSp>
        <p:grpSp>
          <p:nvGrpSpPr>
            <p:cNvPr id="186545" name="Group 24"/>
            <p:cNvGrpSpPr>
              <a:grpSpLocks/>
            </p:cNvGrpSpPr>
            <p:nvPr/>
          </p:nvGrpSpPr>
          <p:grpSpPr bwMode="auto">
            <a:xfrm>
              <a:off x="1928" y="2544"/>
              <a:ext cx="464" cy="210"/>
              <a:chOff x="1928" y="2544"/>
              <a:chExt cx="464" cy="210"/>
            </a:xfrm>
          </p:grpSpPr>
          <p:sp>
            <p:nvSpPr>
              <p:cNvPr id="186549" name="Rectangle 22"/>
              <p:cNvSpPr>
                <a:spLocks noChangeArrowheads="1"/>
              </p:cNvSpPr>
              <p:nvPr/>
            </p:nvSpPr>
            <p:spPr bwMode="auto">
              <a:xfrm>
                <a:off x="1928" y="2552"/>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86550" name="Rectangle 23"/>
              <p:cNvSpPr>
                <a:spLocks noChangeArrowheads="1"/>
              </p:cNvSpPr>
              <p:nvPr/>
            </p:nvSpPr>
            <p:spPr bwMode="auto">
              <a:xfrm>
                <a:off x="1959" y="2544"/>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Mem</a:t>
                </a:r>
              </a:p>
            </p:txBody>
          </p:sp>
        </p:grpSp>
        <p:grpSp>
          <p:nvGrpSpPr>
            <p:cNvPr id="186546" name="Group 27"/>
            <p:cNvGrpSpPr>
              <a:grpSpLocks/>
            </p:cNvGrpSpPr>
            <p:nvPr/>
          </p:nvGrpSpPr>
          <p:grpSpPr bwMode="auto">
            <a:xfrm>
              <a:off x="2408" y="2544"/>
              <a:ext cx="464" cy="210"/>
              <a:chOff x="2408" y="2544"/>
              <a:chExt cx="464" cy="210"/>
            </a:xfrm>
          </p:grpSpPr>
          <p:sp>
            <p:nvSpPr>
              <p:cNvPr id="186547" name="Rectangle 25"/>
              <p:cNvSpPr>
                <a:spLocks noChangeArrowheads="1"/>
              </p:cNvSpPr>
              <p:nvPr/>
            </p:nvSpPr>
            <p:spPr bwMode="auto">
              <a:xfrm>
                <a:off x="2408" y="2552"/>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86548" name="Rectangle 26"/>
              <p:cNvSpPr>
                <a:spLocks noChangeArrowheads="1"/>
              </p:cNvSpPr>
              <p:nvPr/>
            </p:nvSpPr>
            <p:spPr bwMode="auto">
              <a:xfrm>
                <a:off x="2487" y="2544"/>
                <a:ext cx="2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Wr</a:t>
                </a:r>
              </a:p>
            </p:txBody>
          </p:sp>
        </p:grpSp>
      </p:grpSp>
      <p:sp>
        <p:nvSpPr>
          <p:cNvPr id="186382" name="Line 29"/>
          <p:cNvSpPr>
            <a:spLocks noChangeShapeType="1"/>
          </p:cNvSpPr>
          <p:nvPr/>
        </p:nvSpPr>
        <p:spPr bwMode="auto">
          <a:xfrm>
            <a:off x="1536700" y="3509963"/>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83" name="Line 30"/>
          <p:cNvSpPr>
            <a:spLocks noChangeShapeType="1"/>
          </p:cNvSpPr>
          <p:nvPr/>
        </p:nvSpPr>
        <p:spPr bwMode="auto">
          <a:xfrm flipV="1">
            <a:off x="1905000" y="3268663"/>
            <a:ext cx="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84" name="Line 31"/>
          <p:cNvSpPr>
            <a:spLocks noChangeShapeType="1"/>
          </p:cNvSpPr>
          <p:nvPr/>
        </p:nvSpPr>
        <p:spPr bwMode="auto">
          <a:xfrm>
            <a:off x="1917700" y="3281363"/>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85" name="Line 32"/>
          <p:cNvSpPr>
            <a:spLocks noChangeShapeType="1"/>
          </p:cNvSpPr>
          <p:nvPr/>
        </p:nvSpPr>
        <p:spPr bwMode="auto">
          <a:xfrm>
            <a:off x="2286000" y="3294063"/>
            <a:ext cx="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86" name="Line 33"/>
          <p:cNvSpPr>
            <a:spLocks noChangeShapeType="1"/>
          </p:cNvSpPr>
          <p:nvPr/>
        </p:nvSpPr>
        <p:spPr bwMode="auto">
          <a:xfrm flipV="1">
            <a:off x="1524000" y="2887663"/>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87" name="Rectangle 34"/>
          <p:cNvSpPr>
            <a:spLocks noChangeArrowheads="1"/>
          </p:cNvSpPr>
          <p:nvPr/>
        </p:nvSpPr>
        <p:spPr bwMode="auto">
          <a:xfrm>
            <a:off x="1509713" y="2900363"/>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2</a:t>
            </a:r>
          </a:p>
        </p:txBody>
      </p:sp>
      <p:sp>
        <p:nvSpPr>
          <p:cNvPr id="186388" name="Line 35"/>
          <p:cNvSpPr>
            <a:spLocks noChangeShapeType="1"/>
          </p:cNvSpPr>
          <p:nvPr/>
        </p:nvSpPr>
        <p:spPr bwMode="auto">
          <a:xfrm>
            <a:off x="2298700" y="3509963"/>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89" name="Line 36"/>
          <p:cNvSpPr>
            <a:spLocks noChangeShapeType="1"/>
          </p:cNvSpPr>
          <p:nvPr/>
        </p:nvSpPr>
        <p:spPr bwMode="auto">
          <a:xfrm flipV="1">
            <a:off x="2667000" y="3268663"/>
            <a:ext cx="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90" name="Line 37"/>
          <p:cNvSpPr>
            <a:spLocks noChangeShapeType="1"/>
          </p:cNvSpPr>
          <p:nvPr/>
        </p:nvSpPr>
        <p:spPr bwMode="auto">
          <a:xfrm>
            <a:off x="2679700" y="3281363"/>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91" name="Line 38"/>
          <p:cNvSpPr>
            <a:spLocks noChangeShapeType="1"/>
          </p:cNvSpPr>
          <p:nvPr/>
        </p:nvSpPr>
        <p:spPr bwMode="auto">
          <a:xfrm>
            <a:off x="3048000" y="3294063"/>
            <a:ext cx="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92" name="Line 39"/>
          <p:cNvSpPr>
            <a:spLocks noChangeShapeType="1"/>
          </p:cNvSpPr>
          <p:nvPr/>
        </p:nvSpPr>
        <p:spPr bwMode="auto">
          <a:xfrm flipV="1">
            <a:off x="2286000" y="2887663"/>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93" name="Rectangle 40"/>
          <p:cNvSpPr>
            <a:spLocks noChangeArrowheads="1"/>
          </p:cNvSpPr>
          <p:nvPr/>
        </p:nvSpPr>
        <p:spPr bwMode="auto">
          <a:xfrm>
            <a:off x="2271713" y="2900363"/>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3</a:t>
            </a:r>
          </a:p>
        </p:txBody>
      </p:sp>
      <p:sp>
        <p:nvSpPr>
          <p:cNvPr id="186394" name="Line 41"/>
          <p:cNvSpPr>
            <a:spLocks noChangeShapeType="1"/>
          </p:cNvSpPr>
          <p:nvPr/>
        </p:nvSpPr>
        <p:spPr bwMode="auto">
          <a:xfrm>
            <a:off x="3060700" y="3509963"/>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95" name="Line 42"/>
          <p:cNvSpPr>
            <a:spLocks noChangeShapeType="1"/>
          </p:cNvSpPr>
          <p:nvPr/>
        </p:nvSpPr>
        <p:spPr bwMode="auto">
          <a:xfrm flipV="1">
            <a:off x="3429000" y="3268663"/>
            <a:ext cx="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96" name="Line 43"/>
          <p:cNvSpPr>
            <a:spLocks noChangeShapeType="1"/>
          </p:cNvSpPr>
          <p:nvPr/>
        </p:nvSpPr>
        <p:spPr bwMode="auto">
          <a:xfrm>
            <a:off x="3441700" y="3281363"/>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97" name="Line 44"/>
          <p:cNvSpPr>
            <a:spLocks noChangeShapeType="1"/>
          </p:cNvSpPr>
          <p:nvPr/>
        </p:nvSpPr>
        <p:spPr bwMode="auto">
          <a:xfrm>
            <a:off x="3810000" y="3294063"/>
            <a:ext cx="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98" name="Line 45"/>
          <p:cNvSpPr>
            <a:spLocks noChangeShapeType="1"/>
          </p:cNvSpPr>
          <p:nvPr/>
        </p:nvSpPr>
        <p:spPr bwMode="auto">
          <a:xfrm flipV="1">
            <a:off x="3048000" y="2887663"/>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99" name="Rectangle 46"/>
          <p:cNvSpPr>
            <a:spLocks noChangeArrowheads="1"/>
          </p:cNvSpPr>
          <p:nvPr/>
        </p:nvSpPr>
        <p:spPr bwMode="auto">
          <a:xfrm>
            <a:off x="3033713" y="2900363"/>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4</a:t>
            </a:r>
          </a:p>
        </p:txBody>
      </p:sp>
      <p:sp>
        <p:nvSpPr>
          <p:cNvPr id="186400" name="Line 47"/>
          <p:cNvSpPr>
            <a:spLocks noChangeShapeType="1"/>
          </p:cNvSpPr>
          <p:nvPr/>
        </p:nvSpPr>
        <p:spPr bwMode="auto">
          <a:xfrm>
            <a:off x="3822700" y="3509963"/>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01" name="Line 48"/>
          <p:cNvSpPr>
            <a:spLocks noChangeShapeType="1"/>
          </p:cNvSpPr>
          <p:nvPr/>
        </p:nvSpPr>
        <p:spPr bwMode="auto">
          <a:xfrm flipV="1">
            <a:off x="4191000" y="3268663"/>
            <a:ext cx="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02" name="Line 49"/>
          <p:cNvSpPr>
            <a:spLocks noChangeShapeType="1"/>
          </p:cNvSpPr>
          <p:nvPr/>
        </p:nvSpPr>
        <p:spPr bwMode="auto">
          <a:xfrm>
            <a:off x="4203700" y="3281363"/>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03" name="Line 50"/>
          <p:cNvSpPr>
            <a:spLocks noChangeShapeType="1"/>
          </p:cNvSpPr>
          <p:nvPr/>
        </p:nvSpPr>
        <p:spPr bwMode="auto">
          <a:xfrm>
            <a:off x="4572000" y="3294063"/>
            <a:ext cx="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04" name="Line 51"/>
          <p:cNvSpPr>
            <a:spLocks noChangeShapeType="1"/>
          </p:cNvSpPr>
          <p:nvPr/>
        </p:nvSpPr>
        <p:spPr bwMode="auto">
          <a:xfrm flipV="1">
            <a:off x="3810000" y="2887663"/>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05" name="Rectangle 52"/>
          <p:cNvSpPr>
            <a:spLocks noChangeArrowheads="1"/>
          </p:cNvSpPr>
          <p:nvPr/>
        </p:nvSpPr>
        <p:spPr bwMode="auto">
          <a:xfrm>
            <a:off x="3795713" y="2900363"/>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5</a:t>
            </a:r>
          </a:p>
        </p:txBody>
      </p:sp>
      <p:sp>
        <p:nvSpPr>
          <p:cNvPr id="186406" name="Line 53"/>
          <p:cNvSpPr>
            <a:spLocks noChangeShapeType="1"/>
          </p:cNvSpPr>
          <p:nvPr/>
        </p:nvSpPr>
        <p:spPr bwMode="auto">
          <a:xfrm>
            <a:off x="4584700" y="3509963"/>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07" name="Line 54"/>
          <p:cNvSpPr>
            <a:spLocks noChangeShapeType="1"/>
          </p:cNvSpPr>
          <p:nvPr/>
        </p:nvSpPr>
        <p:spPr bwMode="auto">
          <a:xfrm flipV="1">
            <a:off x="4953000" y="3268663"/>
            <a:ext cx="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08" name="Line 55"/>
          <p:cNvSpPr>
            <a:spLocks noChangeShapeType="1"/>
          </p:cNvSpPr>
          <p:nvPr/>
        </p:nvSpPr>
        <p:spPr bwMode="auto">
          <a:xfrm>
            <a:off x="4965700" y="3281363"/>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09" name="Line 56"/>
          <p:cNvSpPr>
            <a:spLocks noChangeShapeType="1"/>
          </p:cNvSpPr>
          <p:nvPr/>
        </p:nvSpPr>
        <p:spPr bwMode="auto">
          <a:xfrm>
            <a:off x="5334000" y="3294063"/>
            <a:ext cx="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10" name="Rectangle 57"/>
          <p:cNvSpPr>
            <a:spLocks noChangeArrowheads="1"/>
          </p:cNvSpPr>
          <p:nvPr/>
        </p:nvSpPr>
        <p:spPr bwMode="auto">
          <a:xfrm>
            <a:off x="4557713" y="2900363"/>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6</a:t>
            </a:r>
          </a:p>
        </p:txBody>
      </p:sp>
      <p:sp>
        <p:nvSpPr>
          <p:cNvPr id="186411" name="Line 58"/>
          <p:cNvSpPr>
            <a:spLocks noChangeShapeType="1"/>
          </p:cNvSpPr>
          <p:nvPr/>
        </p:nvSpPr>
        <p:spPr bwMode="auto">
          <a:xfrm>
            <a:off x="5346700" y="3509963"/>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12" name="Line 59"/>
          <p:cNvSpPr>
            <a:spLocks noChangeShapeType="1"/>
          </p:cNvSpPr>
          <p:nvPr/>
        </p:nvSpPr>
        <p:spPr bwMode="auto">
          <a:xfrm flipV="1">
            <a:off x="5715000" y="3268663"/>
            <a:ext cx="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13" name="Line 60"/>
          <p:cNvSpPr>
            <a:spLocks noChangeShapeType="1"/>
          </p:cNvSpPr>
          <p:nvPr/>
        </p:nvSpPr>
        <p:spPr bwMode="auto">
          <a:xfrm>
            <a:off x="5727700" y="3281363"/>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14" name="Line 61"/>
          <p:cNvSpPr>
            <a:spLocks noChangeShapeType="1"/>
          </p:cNvSpPr>
          <p:nvPr/>
        </p:nvSpPr>
        <p:spPr bwMode="auto">
          <a:xfrm>
            <a:off x="6096000" y="3294063"/>
            <a:ext cx="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15" name="Line 62"/>
          <p:cNvSpPr>
            <a:spLocks noChangeShapeType="1"/>
          </p:cNvSpPr>
          <p:nvPr/>
        </p:nvSpPr>
        <p:spPr bwMode="auto">
          <a:xfrm flipV="1">
            <a:off x="5334000" y="2887663"/>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16" name="Rectangle 63"/>
          <p:cNvSpPr>
            <a:spLocks noChangeArrowheads="1"/>
          </p:cNvSpPr>
          <p:nvPr/>
        </p:nvSpPr>
        <p:spPr bwMode="auto">
          <a:xfrm>
            <a:off x="5319713" y="2900363"/>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7</a:t>
            </a:r>
          </a:p>
        </p:txBody>
      </p:sp>
      <p:sp>
        <p:nvSpPr>
          <p:cNvPr id="186417" name="Line 64"/>
          <p:cNvSpPr>
            <a:spLocks noChangeShapeType="1"/>
          </p:cNvSpPr>
          <p:nvPr/>
        </p:nvSpPr>
        <p:spPr bwMode="auto">
          <a:xfrm>
            <a:off x="6108700" y="3509963"/>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18" name="Line 65"/>
          <p:cNvSpPr>
            <a:spLocks noChangeShapeType="1"/>
          </p:cNvSpPr>
          <p:nvPr/>
        </p:nvSpPr>
        <p:spPr bwMode="auto">
          <a:xfrm flipV="1">
            <a:off x="6477000" y="3268663"/>
            <a:ext cx="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19" name="Line 66"/>
          <p:cNvSpPr>
            <a:spLocks noChangeShapeType="1"/>
          </p:cNvSpPr>
          <p:nvPr/>
        </p:nvSpPr>
        <p:spPr bwMode="auto">
          <a:xfrm>
            <a:off x="6489700" y="3281363"/>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20" name="Line 67"/>
          <p:cNvSpPr>
            <a:spLocks noChangeShapeType="1"/>
          </p:cNvSpPr>
          <p:nvPr/>
        </p:nvSpPr>
        <p:spPr bwMode="auto">
          <a:xfrm>
            <a:off x="6858000" y="3294063"/>
            <a:ext cx="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21" name="Line 68"/>
          <p:cNvSpPr>
            <a:spLocks noChangeShapeType="1"/>
          </p:cNvSpPr>
          <p:nvPr/>
        </p:nvSpPr>
        <p:spPr bwMode="auto">
          <a:xfrm flipV="1">
            <a:off x="6096000" y="2887663"/>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22" name="Rectangle 69"/>
          <p:cNvSpPr>
            <a:spLocks noChangeArrowheads="1"/>
          </p:cNvSpPr>
          <p:nvPr/>
        </p:nvSpPr>
        <p:spPr bwMode="auto">
          <a:xfrm>
            <a:off x="6081713" y="2900363"/>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8</a:t>
            </a:r>
          </a:p>
        </p:txBody>
      </p:sp>
      <p:sp>
        <p:nvSpPr>
          <p:cNvPr id="186423" name="Line 70"/>
          <p:cNvSpPr>
            <a:spLocks noChangeShapeType="1"/>
          </p:cNvSpPr>
          <p:nvPr/>
        </p:nvSpPr>
        <p:spPr bwMode="auto">
          <a:xfrm>
            <a:off x="6870700" y="3509963"/>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24" name="Line 71"/>
          <p:cNvSpPr>
            <a:spLocks noChangeShapeType="1"/>
          </p:cNvSpPr>
          <p:nvPr/>
        </p:nvSpPr>
        <p:spPr bwMode="auto">
          <a:xfrm flipV="1">
            <a:off x="7239000" y="3268663"/>
            <a:ext cx="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25" name="Line 72"/>
          <p:cNvSpPr>
            <a:spLocks noChangeShapeType="1"/>
          </p:cNvSpPr>
          <p:nvPr/>
        </p:nvSpPr>
        <p:spPr bwMode="auto">
          <a:xfrm>
            <a:off x="7251700" y="3281363"/>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26" name="Line 73"/>
          <p:cNvSpPr>
            <a:spLocks noChangeShapeType="1"/>
          </p:cNvSpPr>
          <p:nvPr/>
        </p:nvSpPr>
        <p:spPr bwMode="auto">
          <a:xfrm>
            <a:off x="7620000" y="3294063"/>
            <a:ext cx="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27" name="Line 74"/>
          <p:cNvSpPr>
            <a:spLocks noChangeShapeType="1"/>
          </p:cNvSpPr>
          <p:nvPr/>
        </p:nvSpPr>
        <p:spPr bwMode="auto">
          <a:xfrm flipV="1">
            <a:off x="6858000" y="2887663"/>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28" name="Rectangle 75"/>
          <p:cNvSpPr>
            <a:spLocks noChangeArrowheads="1"/>
          </p:cNvSpPr>
          <p:nvPr/>
        </p:nvSpPr>
        <p:spPr bwMode="auto">
          <a:xfrm>
            <a:off x="6843713" y="2900363"/>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9</a:t>
            </a:r>
          </a:p>
        </p:txBody>
      </p:sp>
      <p:sp>
        <p:nvSpPr>
          <p:cNvPr id="186429" name="Line 76"/>
          <p:cNvSpPr>
            <a:spLocks noChangeShapeType="1"/>
          </p:cNvSpPr>
          <p:nvPr/>
        </p:nvSpPr>
        <p:spPr bwMode="auto">
          <a:xfrm>
            <a:off x="7632700" y="3509963"/>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30" name="Line 77"/>
          <p:cNvSpPr>
            <a:spLocks noChangeShapeType="1"/>
          </p:cNvSpPr>
          <p:nvPr/>
        </p:nvSpPr>
        <p:spPr bwMode="auto">
          <a:xfrm flipV="1">
            <a:off x="8001000" y="3268663"/>
            <a:ext cx="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31" name="Line 78"/>
          <p:cNvSpPr>
            <a:spLocks noChangeShapeType="1"/>
          </p:cNvSpPr>
          <p:nvPr/>
        </p:nvSpPr>
        <p:spPr bwMode="auto">
          <a:xfrm>
            <a:off x="8013700" y="3281363"/>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32" name="Line 79"/>
          <p:cNvSpPr>
            <a:spLocks noChangeShapeType="1"/>
          </p:cNvSpPr>
          <p:nvPr/>
        </p:nvSpPr>
        <p:spPr bwMode="auto">
          <a:xfrm>
            <a:off x="8382000" y="3294063"/>
            <a:ext cx="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33" name="Line 80"/>
          <p:cNvSpPr>
            <a:spLocks noChangeShapeType="1"/>
          </p:cNvSpPr>
          <p:nvPr/>
        </p:nvSpPr>
        <p:spPr bwMode="auto">
          <a:xfrm flipV="1">
            <a:off x="7620000" y="2887663"/>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34" name="Rectangle 81"/>
          <p:cNvSpPr>
            <a:spLocks noChangeArrowheads="1"/>
          </p:cNvSpPr>
          <p:nvPr/>
        </p:nvSpPr>
        <p:spPr bwMode="auto">
          <a:xfrm>
            <a:off x="7529513" y="2900363"/>
            <a:ext cx="9207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10</a:t>
            </a:r>
          </a:p>
        </p:txBody>
      </p:sp>
      <p:sp>
        <p:nvSpPr>
          <p:cNvPr id="186435" name="Line 82"/>
          <p:cNvSpPr>
            <a:spLocks noChangeShapeType="1"/>
          </p:cNvSpPr>
          <p:nvPr/>
        </p:nvSpPr>
        <p:spPr bwMode="auto">
          <a:xfrm>
            <a:off x="8394700" y="3509963"/>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36" name="Rectangle 83"/>
          <p:cNvSpPr>
            <a:spLocks noChangeArrowheads="1"/>
          </p:cNvSpPr>
          <p:nvPr/>
        </p:nvSpPr>
        <p:spPr bwMode="auto">
          <a:xfrm>
            <a:off x="214313" y="5281613"/>
            <a:ext cx="6318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Load</a:t>
            </a:r>
          </a:p>
        </p:txBody>
      </p:sp>
      <p:grpSp>
        <p:nvGrpSpPr>
          <p:cNvPr id="186437" name="Group 99"/>
          <p:cNvGrpSpPr>
            <a:grpSpLocks/>
          </p:cNvGrpSpPr>
          <p:nvPr/>
        </p:nvGrpSpPr>
        <p:grpSpPr bwMode="auto">
          <a:xfrm>
            <a:off x="774700" y="5281613"/>
            <a:ext cx="3784600" cy="333375"/>
            <a:chOff x="488" y="3264"/>
            <a:chExt cx="2384" cy="210"/>
          </a:xfrm>
        </p:grpSpPr>
        <p:grpSp>
          <p:nvGrpSpPr>
            <p:cNvPr id="186527" name="Group 86"/>
            <p:cNvGrpSpPr>
              <a:grpSpLocks/>
            </p:cNvGrpSpPr>
            <p:nvPr/>
          </p:nvGrpSpPr>
          <p:grpSpPr bwMode="auto">
            <a:xfrm>
              <a:off x="488" y="3264"/>
              <a:ext cx="466" cy="210"/>
              <a:chOff x="488" y="3264"/>
              <a:chExt cx="466" cy="210"/>
            </a:xfrm>
          </p:grpSpPr>
          <p:sp>
            <p:nvSpPr>
              <p:cNvPr id="186540" name="Rectangle 84"/>
              <p:cNvSpPr>
                <a:spLocks noChangeArrowheads="1"/>
              </p:cNvSpPr>
              <p:nvPr/>
            </p:nvSpPr>
            <p:spPr bwMode="auto">
              <a:xfrm>
                <a:off x="488" y="3272"/>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86541" name="Rectangle 85"/>
              <p:cNvSpPr>
                <a:spLocks noChangeArrowheads="1"/>
              </p:cNvSpPr>
              <p:nvPr/>
            </p:nvSpPr>
            <p:spPr bwMode="auto">
              <a:xfrm>
                <a:off x="519" y="3264"/>
                <a:ext cx="4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Ifetch</a:t>
                </a:r>
              </a:p>
            </p:txBody>
          </p:sp>
        </p:grpSp>
        <p:grpSp>
          <p:nvGrpSpPr>
            <p:cNvPr id="186528" name="Group 89"/>
            <p:cNvGrpSpPr>
              <a:grpSpLocks/>
            </p:cNvGrpSpPr>
            <p:nvPr/>
          </p:nvGrpSpPr>
          <p:grpSpPr bwMode="auto">
            <a:xfrm>
              <a:off x="968" y="3264"/>
              <a:ext cx="464" cy="210"/>
              <a:chOff x="968" y="3264"/>
              <a:chExt cx="464" cy="210"/>
            </a:xfrm>
          </p:grpSpPr>
          <p:sp>
            <p:nvSpPr>
              <p:cNvPr id="186538" name="Rectangle 87"/>
              <p:cNvSpPr>
                <a:spLocks noChangeArrowheads="1"/>
              </p:cNvSpPr>
              <p:nvPr/>
            </p:nvSpPr>
            <p:spPr bwMode="auto">
              <a:xfrm>
                <a:off x="968" y="3272"/>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86539" name="Rectangle 88"/>
              <p:cNvSpPr>
                <a:spLocks noChangeArrowheads="1"/>
              </p:cNvSpPr>
              <p:nvPr/>
            </p:nvSpPr>
            <p:spPr bwMode="auto">
              <a:xfrm>
                <a:off x="1047" y="3264"/>
                <a:ext cx="32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grpSp>
        <p:grpSp>
          <p:nvGrpSpPr>
            <p:cNvPr id="186529" name="Group 92"/>
            <p:cNvGrpSpPr>
              <a:grpSpLocks/>
            </p:cNvGrpSpPr>
            <p:nvPr/>
          </p:nvGrpSpPr>
          <p:grpSpPr bwMode="auto">
            <a:xfrm>
              <a:off x="1448" y="3264"/>
              <a:ext cx="464" cy="210"/>
              <a:chOff x="1448" y="3264"/>
              <a:chExt cx="464" cy="210"/>
            </a:xfrm>
          </p:grpSpPr>
          <p:sp>
            <p:nvSpPr>
              <p:cNvPr id="186536" name="Rectangle 90"/>
              <p:cNvSpPr>
                <a:spLocks noChangeArrowheads="1"/>
              </p:cNvSpPr>
              <p:nvPr/>
            </p:nvSpPr>
            <p:spPr bwMode="auto">
              <a:xfrm>
                <a:off x="1448" y="3272"/>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86537" name="Rectangle 91"/>
              <p:cNvSpPr>
                <a:spLocks noChangeArrowheads="1"/>
              </p:cNvSpPr>
              <p:nvPr/>
            </p:nvSpPr>
            <p:spPr bwMode="auto">
              <a:xfrm>
                <a:off x="1479" y="3264"/>
                <a:ext cx="37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Exec</a:t>
                </a:r>
              </a:p>
            </p:txBody>
          </p:sp>
        </p:grpSp>
        <p:grpSp>
          <p:nvGrpSpPr>
            <p:cNvPr id="186530" name="Group 95"/>
            <p:cNvGrpSpPr>
              <a:grpSpLocks/>
            </p:cNvGrpSpPr>
            <p:nvPr/>
          </p:nvGrpSpPr>
          <p:grpSpPr bwMode="auto">
            <a:xfrm>
              <a:off x="1928" y="3264"/>
              <a:ext cx="464" cy="210"/>
              <a:chOff x="1928" y="3264"/>
              <a:chExt cx="464" cy="210"/>
            </a:xfrm>
          </p:grpSpPr>
          <p:sp>
            <p:nvSpPr>
              <p:cNvPr id="186534" name="Rectangle 93"/>
              <p:cNvSpPr>
                <a:spLocks noChangeArrowheads="1"/>
              </p:cNvSpPr>
              <p:nvPr/>
            </p:nvSpPr>
            <p:spPr bwMode="auto">
              <a:xfrm>
                <a:off x="1928" y="3272"/>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86535" name="Rectangle 94"/>
              <p:cNvSpPr>
                <a:spLocks noChangeArrowheads="1"/>
              </p:cNvSpPr>
              <p:nvPr/>
            </p:nvSpPr>
            <p:spPr bwMode="auto">
              <a:xfrm>
                <a:off x="1959" y="3264"/>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Mem</a:t>
                </a:r>
              </a:p>
            </p:txBody>
          </p:sp>
        </p:grpSp>
        <p:grpSp>
          <p:nvGrpSpPr>
            <p:cNvPr id="186531" name="Group 98"/>
            <p:cNvGrpSpPr>
              <a:grpSpLocks/>
            </p:cNvGrpSpPr>
            <p:nvPr/>
          </p:nvGrpSpPr>
          <p:grpSpPr bwMode="auto">
            <a:xfrm>
              <a:off x="2408" y="3264"/>
              <a:ext cx="464" cy="210"/>
              <a:chOff x="2408" y="3264"/>
              <a:chExt cx="464" cy="210"/>
            </a:xfrm>
          </p:grpSpPr>
          <p:sp>
            <p:nvSpPr>
              <p:cNvPr id="186532" name="Rectangle 96"/>
              <p:cNvSpPr>
                <a:spLocks noChangeArrowheads="1"/>
              </p:cNvSpPr>
              <p:nvPr/>
            </p:nvSpPr>
            <p:spPr bwMode="auto">
              <a:xfrm>
                <a:off x="2408" y="3272"/>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86533" name="Rectangle 97"/>
              <p:cNvSpPr>
                <a:spLocks noChangeArrowheads="1"/>
              </p:cNvSpPr>
              <p:nvPr/>
            </p:nvSpPr>
            <p:spPr bwMode="auto">
              <a:xfrm>
                <a:off x="2487" y="3264"/>
                <a:ext cx="2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Wr</a:t>
                </a:r>
              </a:p>
            </p:txBody>
          </p:sp>
        </p:grpSp>
      </p:grpSp>
      <p:grpSp>
        <p:nvGrpSpPr>
          <p:cNvPr id="186438" name="Group 102"/>
          <p:cNvGrpSpPr>
            <a:grpSpLocks/>
          </p:cNvGrpSpPr>
          <p:nvPr/>
        </p:nvGrpSpPr>
        <p:grpSpPr bwMode="auto">
          <a:xfrm>
            <a:off x="4584700" y="4424363"/>
            <a:ext cx="739775" cy="333375"/>
            <a:chOff x="2888" y="2544"/>
            <a:chExt cx="466" cy="210"/>
          </a:xfrm>
        </p:grpSpPr>
        <p:sp>
          <p:nvSpPr>
            <p:cNvPr id="186525" name="Rectangle 100"/>
            <p:cNvSpPr>
              <a:spLocks noChangeArrowheads="1"/>
            </p:cNvSpPr>
            <p:nvPr/>
          </p:nvSpPr>
          <p:spPr bwMode="auto">
            <a:xfrm>
              <a:off x="2888" y="2552"/>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86526" name="Rectangle 101"/>
            <p:cNvSpPr>
              <a:spLocks noChangeArrowheads="1"/>
            </p:cNvSpPr>
            <p:nvPr/>
          </p:nvSpPr>
          <p:spPr bwMode="auto">
            <a:xfrm>
              <a:off x="2919" y="2544"/>
              <a:ext cx="4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Ifetch</a:t>
              </a:r>
            </a:p>
          </p:txBody>
        </p:sp>
      </p:grpSp>
      <p:grpSp>
        <p:nvGrpSpPr>
          <p:cNvPr id="186439" name="Group 105"/>
          <p:cNvGrpSpPr>
            <a:grpSpLocks/>
          </p:cNvGrpSpPr>
          <p:nvPr/>
        </p:nvGrpSpPr>
        <p:grpSpPr bwMode="auto">
          <a:xfrm>
            <a:off x="5346700" y="4424363"/>
            <a:ext cx="736600" cy="333375"/>
            <a:chOff x="3368" y="2544"/>
            <a:chExt cx="464" cy="210"/>
          </a:xfrm>
        </p:grpSpPr>
        <p:sp>
          <p:nvSpPr>
            <p:cNvPr id="186523" name="Rectangle 103"/>
            <p:cNvSpPr>
              <a:spLocks noChangeArrowheads="1"/>
            </p:cNvSpPr>
            <p:nvPr/>
          </p:nvSpPr>
          <p:spPr bwMode="auto">
            <a:xfrm>
              <a:off x="3368" y="2552"/>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86524" name="Rectangle 104"/>
            <p:cNvSpPr>
              <a:spLocks noChangeArrowheads="1"/>
            </p:cNvSpPr>
            <p:nvPr/>
          </p:nvSpPr>
          <p:spPr bwMode="auto">
            <a:xfrm>
              <a:off x="3447" y="2544"/>
              <a:ext cx="32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grpSp>
      <p:grpSp>
        <p:nvGrpSpPr>
          <p:cNvPr id="186440" name="Group 108"/>
          <p:cNvGrpSpPr>
            <a:grpSpLocks/>
          </p:cNvGrpSpPr>
          <p:nvPr/>
        </p:nvGrpSpPr>
        <p:grpSpPr bwMode="auto">
          <a:xfrm>
            <a:off x="6108700" y="4424363"/>
            <a:ext cx="736600" cy="333375"/>
            <a:chOff x="3848" y="2544"/>
            <a:chExt cx="464" cy="210"/>
          </a:xfrm>
        </p:grpSpPr>
        <p:sp>
          <p:nvSpPr>
            <p:cNvPr id="186521" name="Rectangle 106"/>
            <p:cNvSpPr>
              <a:spLocks noChangeArrowheads="1"/>
            </p:cNvSpPr>
            <p:nvPr/>
          </p:nvSpPr>
          <p:spPr bwMode="auto">
            <a:xfrm>
              <a:off x="3848" y="2552"/>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86522" name="Rectangle 107"/>
            <p:cNvSpPr>
              <a:spLocks noChangeArrowheads="1"/>
            </p:cNvSpPr>
            <p:nvPr/>
          </p:nvSpPr>
          <p:spPr bwMode="auto">
            <a:xfrm>
              <a:off x="3879" y="2544"/>
              <a:ext cx="37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Exec</a:t>
              </a:r>
            </a:p>
          </p:txBody>
        </p:sp>
      </p:grpSp>
      <p:grpSp>
        <p:nvGrpSpPr>
          <p:cNvPr id="186441" name="Group 111"/>
          <p:cNvGrpSpPr>
            <a:grpSpLocks/>
          </p:cNvGrpSpPr>
          <p:nvPr/>
        </p:nvGrpSpPr>
        <p:grpSpPr bwMode="auto">
          <a:xfrm>
            <a:off x="6870700" y="4424363"/>
            <a:ext cx="736600" cy="333375"/>
            <a:chOff x="4328" y="2544"/>
            <a:chExt cx="464" cy="210"/>
          </a:xfrm>
        </p:grpSpPr>
        <p:sp>
          <p:nvSpPr>
            <p:cNvPr id="186519" name="Rectangle 109"/>
            <p:cNvSpPr>
              <a:spLocks noChangeArrowheads="1"/>
            </p:cNvSpPr>
            <p:nvPr/>
          </p:nvSpPr>
          <p:spPr bwMode="auto">
            <a:xfrm>
              <a:off x="4328" y="2552"/>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86520" name="Rectangle 110"/>
            <p:cNvSpPr>
              <a:spLocks noChangeArrowheads="1"/>
            </p:cNvSpPr>
            <p:nvPr/>
          </p:nvSpPr>
          <p:spPr bwMode="auto">
            <a:xfrm>
              <a:off x="4359" y="2544"/>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Mem</a:t>
              </a:r>
            </a:p>
          </p:txBody>
        </p:sp>
      </p:grpSp>
      <p:sp>
        <p:nvSpPr>
          <p:cNvPr id="186442" name="Rectangle 112"/>
          <p:cNvSpPr>
            <a:spLocks noChangeArrowheads="1"/>
          </p:cNvSpPr>
          <p:nvPr/>
        </p:nvSpPr>
        <p:spPr bwMode="auto">
          <a:xfrm>
            <a:off x="747713" y="4119563"/>
            <a:ext cx="6318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Load</a:t>
            </a:r>
          </a:p>
        </p:txBody>
      </p:sp>
      <p:sp>
        <p:nvSpPr>
          <p:cNvPr id="186443" name="Rectangle 113"/>
          <p:cNvSpPr>
            <a:spLocks noChangeArrowheads="1"/>
          </p:cNvSpPr>
          <p:nvPr/>
        </p:nvSpPr>
        <p:spPr bwMode="auto">
          <a:xfrm>
            <a:off x="4557713" y="4119563"/>
            <a:ext cx="644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Store</a:t>
            </a:r>
          </a:p>
        </p:txBody>
      </p:sp>
      <p:sp>
        <p:nvSpPr>
          <p:cNvPr id="186444" name="Line 114"/>
          <p:cNvSpPr>
            <a:spLocks noChangeShapeType="1"/>
          </p:cNvSpPr>
          <p:nvPr/>
        </p:nvSpPr>
        <p:spPr bwMode="auto">
          <a:xfrm flipV="1">
            <a:off x="4572000" y="3497263"/>
            <a:ext cx="0" cy="9398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45" name="Rectangle 115"/>
          <p:cNvSpPr>
            <a:spLocks noChangeArrowheads="1"/>
          </p:cNvSpPr>
          <p:nvPr/>
        </p:nvSpPr>
        <p:spPr bwMode="auto">
          <a:xfrm>
            <a:off x="214313" y="4900613"/>
            <a:ext cx="23939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solidFill>
                  <a:srgbClr val="CC0000"/>
                </a:solidFill>
                <a:ea typeface="宋体" panose="02010600030101010101" pitchFamily="2" charset="-122"/>
              </a:rPr>
              <a:t>Pipeline Implementation:</a:t>
            </a:r>
          </a:p>
        </p:txBody>
      </p:sp>
      <p:grpSp>
        <p:nvGrpSpPr>
          <p:cNvPr id="186446" name="Group 131"/>
          <p:cNvGrpSpPr>
            <a:grpSpLocks/>
          </p:cNvGrpSpPr>
          <p:nvPr/>
        </p:nvGrpSpPr>
        <p:grpSpPr bwMode="auto">
          <a:xfrm>
            <a:off x="1536700" y="5738813"/>
            <a:ext cx="3784600" cy="333375"/>
            <a:chOff x="968" y="3552"/>
            <a:chExt cx="2384" cy="210"/>
          </a:xfrm>
        </p:grpSpPr>
        <p:grpSp>
          <p:nvGrpSpPr>
            <p:cNvPr id="186504" name="Group 118"/>
            <p:cNvGrpSpPr>
              <a:grpSpLocks/>
            </p:cNvGrpSpPr>
            <p:nvPr/>
          </p:nvGrpSpPr>
          <p:grpSpPr bwMode="auto">
            <a:xfrm>
              <a:off x="968" y="3552"/>
              <a:ext cx="466" cy="210"/>
              <a:chOff x="968" y="3552"/>
              <a:chExt cx="466" cy="210"/>
            </a:xfrm>
          </p:grpSpPr>
          <p:sp>
            <p:nvSpPr>
              <p:cNvPr id="186517" name="Rectangle 116"/>
              <p:cNvSpPr>
                <a:spLocks noChangeArrowheads="1"/>
              </p:cNvSpPr>
              <p:nvPr/>
            </p:nvSpPr>
            <p:spPr bwMode="auto">
              <a:xfrm>
                <a:off x="968" y="3560"/>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86518" name="Rectangle 117"/>
              <p:cNvSpPr>
                <a:spLocks noChangeArrowheads="1"/>
              </p:cNvSpPr>
              <p:nvPr/>
            </p:nvSpPr>
            <p:spPr bwMode="auto">
              <a:xfrm>
                <a:off x="999" y="3552"/>
                <a:ext cx="4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Ifetch</a:t>
                </a:r>
              </a:p>
            </p:txBody>
          </p:sp>
        </p:grpSp>
        <p:grpSp>
          <p:nvGrpSpPr>
            <p:cNvPr id="186505" name="Group 121"/>
            <p:cNvGrpSpPr>
              <a:grpSpLocks/>
            </p:cNvGrpSpPr>
            <p:nvPr/>
          </p:nvGrpSpPr>
          <p:grpSpPr bwMode="auto">
            <a:xfrm>
              <a:off x="1448" y="3552"/>
              <a:ext cx="464" cy="210"/>
              <a:chOff x="1448" y="3552"/>
              <a:chExt cx="464" cy="210"/>
            </a:xfrm>
          </p:grpSpPr>
          <p:sp>
            <p:nvSpPr>
              <p:cNvPr id="186515" name="Rectangle 119"/>
              <p:cNvSpPr>
                <a:spLocks noChangeArrowheads="1"/>
              </p:cNvSpPr>
              <p:nvPr/>
            </p:nvSpPr>
            <p:spPr bwMode="auto">
              <a:xfrm>
                <a:off x="1448" y="3560"/>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86516" name="Rectangle 120"/>
              <p:cNvSpPr>
                <a:spLocks noChangeArrowheads="1"/>
              </p:cNvSpPr>
              <p:nvPr/>
            </p:nvSpPr>
            <p:spPr bwMode="auto">
              <a:xfrm>
                <a:off x="1527" y="3552"/>
                <a:ext cx="32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grpSp>
        <p:grpSp>
          <p:nvGrpSpPr>
            <p:cNvPr id="186506" name="Group 124"/>
            <p:cNvGrpSpPr>
              <a:grpSpLocks/>
            </p:cNvGrpSpPr>
            <p:nvPr/>
          </p:nvGrpSpPr>
          <p:grpSpPr bwMode="auto">
            <a:xfrm>
              <a:off x="1928" y="3552"/>
              <a:ext cx="464" cy="210"/>
              <a:chOff x="1928" y="3552"/>
              <a:chExt cx="464" cy="210"/>
            </a:xfrm>
          </p:grpSpPr>
          <p:sp>
            <p:nvSpPr>
              <p:cNvPr id="186513" name="Rectangle 122"/>
              <p:cNvSpPr>
                <a:spLocks noChangeArrowheads="1"/>
              </p:cNvSpPr>
              <p:nvPr/>
            </p:nvSpPr>
            <p:spPr bwMode="auto">
              <a:xfrm>
                <a:off x="1928" y="3560"/>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86514" name="Rectangle 123"/>
              <p:cNvSpPr>
                <a:spLocks noChangeArrowheads="1"/>
              </p:cNvSpPr>
              <p:nvPr/>
            </p:nvSpPr>
            <p:spPr bwMode="auto">
              <a:xfrm>
                <a:off x="1959" y="3552"/>
                <a:ext cx="37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Exec</a:t>
                </a:r>
              </a:p>
            </p:txBody>
          </p:sp>
        </p:grpSp>
        <p:grpSp>
          <p:nvGrpSpPr>
            <p:cNvPr id="186507" name="Group 127"/>
            <p:cNvGrpSpPr>
              <a:grpSpLocks/>
            </p:cNvGrpSpPr>
            <p:nvPr/>
          </p:nvGrpSpPr>
          <p:grpSpPr bwMode="auto">
            <a:xfrm>
              <a:off x="2408" y="3552"/>
              <a:ext cx="464" cy="210"/>
              <a:chOff x="2408" y="3552"/>
              <a:chExt cx="464" cy="210"/>
            </a:xfrm>
          </p:grpSpPr>
          <p:sp>
            <p:nvSpPr>
              <p:cNvPr id="186511" name="Rectangle 125"/>
              <p:cNvSpPr>
                <a:spLocks noChangeArrowheads="1"/>
              </p:cNvSpPr>
              <p:nvPr/>
            </p:nvSpPr>
            <p:spPr bwMode="auto">
              <a:xfrm>
                <a:off x="2408" y="3560"/>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86512" name="Rectangle 126"/>
              <p:cNvSpPr>
                <a:spLocks noChangeArrowheads="1"/>
              </p:cNvSpPr>
              <p:nvPr/>
            </p:nvSpPr>
            <p:spPr bwMode="auto">
              <a:xfrm>
                <a:off x="2439" y="3552"/>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Mem</a:t>
                </a:r>
              </a:p>
            </p:txBody>
          </p:sp>
        </p:grpSp>
        <p:grpSp>
          <p:nvGrpSpPr>
            <p:cNvPr id="186508" name="Group 130"/>
            <p:cNvGrpSpPr>
              <a:grpSpLocks/>
            </p:cNvGrpSpPr>
            <p:nvPr/>
          </p:nvGrpSpPr>
          <p:grpSpPr bwMode="auto">
            <a:xfrm>
              <a:off x="2888" y="3552"/>
              <a:ext cx="464" cy="210"/>
              <a:chOff x="2888" y="3552"/>
              <a:chExt cx="464" cy="210"/>
            </a:xfrm>
          </p:grpSpPr>
          <p:sp>
            <p:nvSpPr>
              <p:cNvPr id="186509" name="Rectangle 128"/>
              <p:cNvSpPr>
                <a:spLocks noChangeArrowheads="1"/>
              </p:cNvSpPr>
              <p:nvPr/>
            </p:nvSpPr>
            <p:spPr bwMode="auto">
              <a:xfrm>
                <a:off x="2888" y="3560"/>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86510" name="Rectangle 129"/>
              <p:cNvSpPr>
                <a:spLocks noChangeArrowheads="1"/>
              </p:cNvSpPr>
              <p:nvPr/>
            </p:nvSpPr>
            <p:spPr bwMode="auto">
              <a:xfrm>
                <a:off x="2967" y="3552"/>
                <a:ext cx="2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Wr</a:t>
                </a:r>
              </a:p>
            </p:txBody>
          </p:sp>
        </p:grpSp>
      </p:grpSp>
      <p:sp>
        <p:nvSpPr>
          <p:cNvPr id="186447" name="Rectangle 132"/>
          <p:cNvSpPr>
            <a:spLocks noChangeArrowheads="1"/>
          </p:cNvSpPr>
          <p:nvPr/>
        </p:nvSpPr>
        <p:spPr bwMode="auto">
          <a:xfrm>
            <a:off x="976313" y="5738813"/>
            <a:ext cx="644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Store</a:t>
            </a:r>
          </a:p>
        </p:txBody>
      </p:sp>
      <p:sp>
        <p:nvSpPr>
          <p:cNvPr id="186448" name="Line 133"/>
          <p:cNvSpPr>
            <a:spLocks noChangeShapeType="1"/>
          </p:cNvSpPr>
          <p:nvPr/>
        </p:nvSpPr>
        <p:spPr bwMode="auto">
          <a:xfrm flipV="1">
            <a:off x="762000" y="3497263"/>
            <a:ext cx="0" cy="9398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49" name="Line 134"/>
          <p:cNvSpPr>
            <a:spLocks noChangeShapeType="1"/>
          </p:cNvSpPr>
          <p:nvPr/>
        </p:nvSpPr>
        <p:spPr bwMode="auto">
          <a:xfrm flipV="1">
            <a:off x="762000" y="4573588"/>
            <a:ext cx="0" cy="7874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50" name="Line 135"/>
          <p:cNvSpPr>
            <a:spLocks noChangeShapeType="1"/>
          </p:cNvSpPr>
          <p:nvPr/>
        </p:nvSpPr>
        <p:spPr bwMode="auto">
          <a:xfrm flipV="1">
            <a:off x="4572000" y="4573588"/>
            <a:ext cx="0" cy="7874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51" name="Line 136"/>
          <p:cNvSpPr>
            <a:spLocks noChangeShapeType="1"/>
          </p:cNvSpPr>
          <p:nvPr/>
        </p:nvSpPr>
        <p:spPr bwMode="auto">
          <a:xfrm>
            <a:off x="393700" y="1476375"/>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52" name="Line 137"/>
          <p:cNvSpPr>
            <a:spLocks noChangeShapeType="1"/>
          </p:cNvSpPr>
          <p:nvPr/>
        </p:nvSpPr>
        <p:spPr bwMode="auto">
          <a:xfrm>
            <a:off x="762000" y="1489075"/>
            <a:ext cx="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53" name="Line 138"/>
          <p:cNvSpPr>
            <a:spLocks noChangeShapeType="1"/>
          </p:cNvSpPr>
          <p:nvPr/>
        </p:nvSpPr>
        <p:spPr bwMode="auto">
          <a:xfrm flipV="1">
            <a:off x="7620000" y="3497263"/>
            <a:ext cx="0" cy="9398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54" name="Line 139"/>
          <p:cNvSpPr>
            <a:spLocks noChangeShapeType="1"/>
          </p:cNvSpPr>
          <p:nvPr/>
        </p:nvSpPr>
        <p:spPr bwMode="auto">
          <a:xfrm flipV="1">
            <a:off x="4572000" y="1601788"/>
            <a:ext cx="0" cy="15494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55" name="Line 140"/>
          <p:cNvSpPr>
            <a:spLocks noChangeShapeType="1"/>
          </p:cNvSpPr>
          <p:nvPr/>
        </p:nvSpPr>
        <p:spPr bwMode="auto">
          <a:xfrm>
            <a:off x="4572000" y="1489075"/>
            <a:ext cx="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56" name="Line 141"/>
          <p:cNvSpPr>
            <a:spLocks noChangeShapeType="1"/>
          </p:cNvSpPr>
          <p:nvPr/>
        </p:nvSpPr>
        <p:spPr bwMode="auto">
          <a:xfrm flipV="1">
            <a:off x="8382000" y="1601788"/>
            <a:ext cx="0" cy="15494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57" name="Line 142"/>
          <p:cNvSpPr>
            <a:spLocks noChangeShapeType="1"/>
          </p:cNvSpPr>
          <p:nvPr/>
        </p:nvSpPr>
        <p:spPr bwMode="auto">
          <a:xfrm>
            <a:off x="8382000" y="1489075"/>
            <a:ext cx="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58" name="Line 143"/>
          <p:cNvSpPr>
            <a:spLocks noChangeShapeType="1"/>
          </p:cNvSpPr>
          <p:nvPr/>
        </p:nvSpPr>
        <p:spPr bwMode="auto">
          <a:xfrm>
            <a:off x="774700" y="1704975"/>
            <a:ext cx="1879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59" name="Line 144"/>
          <p:cNvSpPr>
            <a:spLocks noChangeShapeType="1"/>
          </p:cNvSpPr>
          <p:nvPr/>
        </p:nvSpPr>
        <p:spPr bwMode="auto">
          <a:xfrm>
            <a:off x="2679700" y="1476375"/>
            <a:ext cx="1879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60" name="Line 145"/>
          <p:cNvSpPr>
            <a:spLocks noChangeShapeType="1"/>
          </p:cNvSpPr>
          <p:nvPr/>
        </p:nvSpPr>
        <p:spPr bwMode="auto">
          <a:xfrm>
            <a:off x="2667000" y="1489075"/>
            <a:ext cx="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61" name="Line 146"/>
          <p:cNvSpPr>
            <a:spLocks noChangeShapeType="1"/>
          </p:cNvSpPr>
          <p:nvPr/>
        </p:nvSpPr>
        <p:spPr bwMode="auto">
          <a:xfrm>
            <a:off x="4584700" y="1704975"/>
            <a:ext cx="1879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62" name="Line 147"/>
          <p:cNvSpPr>
            <a:spLocks noChangeShapeType="1"/>
          </p:cNvSpPr>
          <p:nvPr/>
        </p:nvSpPr>
        <p:spPr bwMode="auto">
          <a:xfrm>
            <a:off x="6489700" y="1476375"/>
            <a:ext cx="1879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63" name="Line 148"/>
          <p:cNvSpPr>
            <a:spLocks noChangeShapeType="1"/>
          </p:cNvSpPr>
          <p:nvPr/>
        </p:nvSpPr>
        <p:spPr bwMode="auto">
          <a:xfrm>
            <a:off x="6477000" y="1489075"/>
            <a:ext cx="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64" name="Line 149"/>
          <p:cNvSpPr>
            <a:spLocks noChangeShapeType="1"/>
          </p:cNvSpPr>
          <p:nvPr/>
        </p:nvSpPr>
        <p:spPr bwMode="auto">
          <a:xfrm>
            <a:off x="8394700" y="1704975"/>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65" name="Rectangle 150"/>
          <p:cNvSpPr>
            <a:spLocks noChangeArrowheads="1"/>
          </p:cNvSpPr>
          <p:nvPr/>
        </p:nvSpPr>
        <p:spPr bwMode="auto">
          <a:xfrm>
            <a:off x="290513" y="1476375"/>
            <a:ext cx="496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Clk</a:t>
            </a:r>
          </a:p>
        </p:txBody>
      </p:sp>
      <p:sp>
        <p:nvSpPr>
          <p:cNvPr id="186466" name="Rectangle 151"/>
          <p:cNvSpPr>
            <a:spLocks noChangeArrowheads="1"/>
          </p:cNvSpPr>
          <p:nvPr/>
        </p:nvSpPr>
        <p:spPr bwMode="auto">
          <a:xfrm>
            <a:off x="290513" y="1857375"/>
            <a:ext cx="27606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solidFill>
                  <a:srgbClr val="CC0000"/>
                </a:solidFill>
                <a:ea typeface="宋体" panose="02010600030101010101" pitchFamily="2" charset="-122"/>
              </a:rPr>
              <a:t>Single Cycle Implementation:</a:t>
            </a:r>
          </a:p>
        </p:txBody>
      </p:sp>
      <p:sp>
        <p:nvSpPr>
          <p:cNvPr id="186467" name="Rectangle 152"/>
          <p:cNvSpPr>
            <a:spLocks noChangeArrowheads="1"/>
          </p:cNvSpPr>
          <p:nvPr/>
        </p:nvSpPr>
        <p:spPr bwMode="auto">
          <a:xfrm>
            <a:off x="774700" y="2251075"/>
            <a:ext cx="3784600" cy="2794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86468" name="Rectangle 153"/>
          <p:cNvSpPr>
            <a:spLocks noChangeArrowheads="1"/>
          </p:cNvSpPr>
          <p:nvPr/>
        </p:nvSpPr>
        <p:spPr bwMode="auto">
          <a:xfrm>
            <a:off x="4584700" y="2251075"/>
            <a:ext cx="3784600" cy="2794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86469" name="Rectangle 154"/>
          <p:cNvSpPr>
            <a:spLocks noChangeArrowheads="1"/>
          </p:cNvSpPr>
          <p:nvPr/>
        </p:nvSpPr>
        <p:spPr bwMode="auto">
          <a:xfrm>
            <a:off x="2119313" y="2238375"/>
            <a:ext cx="6318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Load</a:t>
            </a:r>
          </a:p>
        </p:txBody>
      </p:sp>
      <p:sp>
        <p:nvSpPr>
          <p:cNvPr id="186470" name="Rectangle 155"/>
          <p:cNvSpPr>
            <a:spLocks noChangeArrowheads="1"/>
          </p:cNvSpPr>
          <p:nvPr/>
        </p:nvSpPr>
        <p:spPr bwMode="auto">
          <a:xfrm>
            <a:off x="5929313" y="2238375"/>
            <a:ext cx="644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Store</a:t>
            </a:r>
          </a:p>
        </p:txBody>
      </p:sp>
      <p:sp>
        <p:nvSpPr>
          <p:cNvPr id="186471" name="Line 156"/>
          <p:cNvSpPr>
            <a:spLocks noChangeShapeType="1"/>
          </p:cNvSpPr>
          <p:nvPr/>
        </p:nvSpPr>
        <p:spPr bwMode="auto">
          <a:xfrm flipV="1">
            <a:off x="7620000" y="2225675"/>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72" name="Rectangle 157"/>
          <p:cNvSpPr>
            <a:spLocks noChangeArrowheads="1"/>
          </p:cNvSpPr>
          <p:nvPr/>
        </p:nvSpPr>
        <p:spPr bwMode="auto">
          <a:xfrm>
            <a:off x="7605713" y="2238375"/>
            <a:ext cx="723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dirty="0">
                <a:solidFill>
                  <a:schemeClr val="accent2"/>
                </a:solidFill>
                <a:ea typeface="宋体" panose="02010600030101010101" pitchFamily="2" charset="-122"/>
              </a:rPr>
              <a:t>Waste</a:t>
            </a:r>
          </a:p>
        </p:txBody>
      </p:sp>
      <p:grpSp>
        <p:nvGrpSpPr>
          <p:cNvPr id="186473" name="Group 160"/>
          <p:cNvGrpSpPr>
            <a:grpSpLocks/>
          </p:cNvGrpSpPr>
          <p:nvPr/>
        </p:nvGrpSpPr>
        <p:grpSpPr bwMode="auto">
          <a:xfrm>
            <a:off x="7632700" y="4424363"/>
            <a:ext cx="739775" cy="333375"/>
            <a:chOff x="4808" y="2544"/>
            <a:chExt cx="466" cy="210"/>
          </a:xfrm>
        </p:grpSpPr>
        <p:sp>
          <p:nvSpPr>
            <p:cNvPr id="186502" name="Rectangle 158"/>
            <p:cNvSpPr>
              <a:spLocks noChangeArrowheads="1"/>
            </p:cNvSpPr>
            <p:nvPr/>
          </p:nvSpPr>
          <p:spPr bwMode="auto">
            <a:xfrm>
              <a:off x="4808" y="2552"/>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86503" name="Rectangle 159"/>
            <p:cNvSpPr>
              <a:spLocks noChangeArrowheads="1"/>
            </p:cNvSpPr>
            <p:nvPr/>
          </p:nvSpPr>
          <p:spPr bwMode="auto">
            <a:xfrm>
              <a:off x="4839" y="2544"/>
              <a:ext cx="4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Ifetch</a:t>
              </a:r>
            </a:p>
          </p:txBody>
        </p:sp>
      </p:grpSp>
      <p:sp>
        <p:nvSpPr>
          <p:cNvPr id="186474" name="Rectangle 161"/>
          <p:cNvSpPr>
            <a:spLocks noChangeArrowheads="1"/>
          </p:cNvSpPr>
          <p:nvPr/>
        </p:nvSpPr>
        <p:spPr bwMode="auto">
          <a:xfrm>
            <a:off x="7605713" y="4119563"/>
            <a:ext cx="7683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R-type</a:t>
            </a:r>
          </a:p>
        </p:txBody>
      </p:sp>
      <p:grpSp>
        <p:nvGrpSpPr>
          <p:cNvPr id="186475" name="Group 177"/>
          <p:cNvGrpSpPr>
            <a:grpSpLocks/>
          </p:cNvGrpSpPr>
          <p:nvPr/>
        </p:nvGrpSpPr>
        <p:grpSpPr bwMode="auto">
          <a:xfrm>
            <a:off x="2374900" y="6196013"/>
            <a:ext cx="3784600" cy="333375"/>
            <a:chOff x="1496" y="3840"/>
            <a:chExt cx="2384" cy="210"/>
          </a:xfrm>
        </p:grpSpPr>
        <p:grpSp>
          <p:nvGrpSpPr>
            <p:cNvPr id="186487" name="Group 164"/>
            <p:cNvGrpSpPr>
              <a:grpSpLocks/>
            </p:cNvGrpSpPr>
            <p:nvPr/>
          </p:nvGrpSpPr>
          <p:grpSpPr bwMode="auto">
            <a:xfrm>
              <a:off x="1496" y="3840"/>
              <a:ext cx="466" cy="210"/>
              <a:chOff x="1496" y="3840"/>
              <a:chExt cx="466" cy="210"/>
            </a:xfrm>
          </p:grpSpPr>
          <p:sp>
            <p:nvSpPr>
              <p:cNvPr id="186500" name="Rectangle 162"/>
              <p:cNvSpPr>
                <a:spLocks noChangeArrowheads="1"/>
              </p:cNvSpPr>
              <p:nvPr/>
            </p:nvSpPr>
            <p:spPr bwMode="auto">
              <a:xfrm>
                <a:off x="1496" y="3848"/>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86501" name="Rectangle 163"/>
              <p:cNvSpPr>
                <a:spLocks noChangeArrowheads="1"/>
              </p:cNvSpPr>
              <p:nvPr/>
            </p:nvSpPr>
            <p:spPr bwMode="auto">
              <a:xfrm>
                <a:off x="1527" y="3840"/>
                <a:ext cx="4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Ifetch</a:t>
                </a:r>
              </a:p>
            </p:txBody>
          </p:sp>
        </p:grpSp>
        <p:grpSp>
          <p:nvGrpSpPr>
            <p:cNvPr id="186488" name="Group 167"/>
            <p:cNvGrpSpPr>
              <a:grpSpLocks/>
            </p:cNvGrpSpPr>
            <p:nvPr/>
          </p:nvGrpSpPr>
          <p:grpSpPr bwMode="auto">
            <a:xfrm>
              <a:off x="1976" y="3840"/>
              <a:ext cx="464" cy="210"/>
              <a:chOff x="1976" y="3840"/>
              <a:chExt cx="464" cy="210"/>
            </a:xfrm>
          </p:grpSpPr>
          <p:sp>
            <p:nvSpPr>
              <p:cNvPr id="186498" name="Rectangle 165"/>
              <p:cNvSpPr>
                <a:spLocks noChangeArrowheads="1"/>
              </p:cNvSpPr>
              <p:nvPr/>
            </p:nvSpPr>
            <p:spPr bwMode="auto">
              <a:xfrm>
                <a:off x="1976" y="3848"/>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86499" name="Rectangle 166"/>
              <p:cNvSpPr>
                <a:spLocks noChangeArrowheads="1"/>
              </p:cNvSpPr>
              <p:nvPr/>
            </p:nvSpPr>
            <p:spPr bwMode="auto">
              <a:xfrm>
                <a:off x="2055" y="3840"/>
                <a:ext cx="32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Reg</a:t>
                </a:r>
              </a:p>
            </p:txBody>
          </p:sp>
        </p:grpSp>
        <p:grpSp>
          <p:nvGrpSpPr>
            <p:cNvPr id="186489" name="Group 170"/>
            <p:cNvGrpSpPr>
              <a:grpSpLocks/>
            </p:cNvGrpSpPr>
            <p:nvPr/>
          </p:nvGrpSpPr>
          <p:grpSpPr bwMode="auto">
            <a:xfrm>
              <a:off x="2456" y="3840"/>
              <a:ext cx="464" cy="210"/>
              <a:chOff x="2456" y="3840"/>
              <a:chExt cx="464" cy="210"/>
            </a:xfrm>
          </p:grpSpPr>
          <p:sp>
            <p:nvSpPr>
              <p:cNvPr id="186496" name="Rectangle 168"/>
              <p:cNvSpPr>
                <a:spLocks noChangeArrowheads="1"/>
              </p:cNvSpPr>
              <p:nvPr/>
            </p:nvSpPr>
            <p:spPr bwMode="auto">
              <a:xfrm>
                <a:off x="2456" y="3848"/>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86497" name="Rectangle 169"/>
              <p:cNvSpPr>
                <a:spLocks noChangeArrowheads="1"/>
              </p:cNvSpPr>
              <p:nvPr/>
            </p:nvSpPr>
            <p:spPr bwMode="auto">
              <a:xfrm>
                <a:off x="2487" y="3840"/>
                <a:ext cx="37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Exec</a:t>
                </a:r>
              </a:p>
            </p:txBody>
          </p:sp>
        </p:grpSp>
        <p:grpSp>
          <p:nvGrpSpPr>
            <p:cNvPr id="186490" name="Group 173"/>
            <p:cNvGrpSpPr>
              <a:grpSpLocks/>
            </p:cNvGrpSpPr>
            <p:nvPr/>
          </p:nvGrpSpPr>
          <p:grpSpPr bwMode="auto">
            <a:xfrm>
              <a:off x="2936" y="3840"/>
              <a:ext cx="464" cy="210"/>
              <a:chOff x="2936" y="3840"/>
              <a:chExt cx="464" cy="210"/>
            </a:xfrm>
          </p:grpSpPr>
          <p:sp>
            <p:nvSpPr>
              <p:cNvPr id="186494" name="Rectangle 171"/>
              <p:cNvSpPr>
                <a:spLocks noChangeArrowheads="1"/>
              </p:cNvSpPr>
              <p:nvPr/>
            </p:nvSpPr>
            <p:spPr bwMode="auto">
              <a:xfrm>
                <a:off x="2936" y="3848"/>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86495" name="Rectangle 172"/>
              <p:cNvSpPr>
                <a:spLocks noChangeArrowheads="1"/>
              </p:cNvSpPr>
              <p:nvPr/>
            </p:nvSpPr>
            <p:spPr bwMode="auto">
              <a:xfrm>
                <a:off x="2967" y="3840"/>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Mem</a:t>
                </a:r>
              </a:p>
            </p:txBody>
          </p:sp>
        </p:grpSp>
        <p:grpSp>
          <p:nvGrpSpPr>
            <p:cNvPr id="186491" name="Group 176"/>
            <p:cNvGrpSpPr>
              <a:grpSpLocks/>
            </p:cNvGrpSpPr>
            <p:nvPr/>
          </p:nvGrpSpPr>
          <p:grpSpPr bwMode="auto">
            <a:xfrm>
              <a:off x="3416" y="3840"/>
              <a:ext cx="464" cy="210"/>
              <a:chOff x="3416" y="3840"/>
              <a:chExt cx="464" cy="210"/>
            </a:xfrm>
          </p:grpSpPr>
          <p:sp>
            <p:nvSpPr>
              <p:cNvPr id="186492" name="Rectangle 174"/>
              <p:cNvSpPr>
                <a:spLocks noChangeArrowheads="1"/>
              </p:cNvSpPr>
              <p:nvPr/>
            </p:nvSpPr>
            <p:spPr bwMode="auto">
              <a:xfrm>
                <a:off x="3416" y="3848"/>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86493" name="Rectangle 175"/>
              <p:cNvSpPr>
                <a:spLocks noChangeArrowheads="1"/>
              </p:cNvSpPr>
              <p:nvPr/>
            </p:nvSpPr>
            <p:spPr bwMode="auto">
              <a:xfrm>
                <a:off x="3495" y="3840"/>
                <a:ext cx="2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Wr</a:t>
                </a:r>
              </a:p>
            </p:txBody>
          </p:sp>
        </p:grpSp>
      </p:grpSp>
      <p:sp>
        <p:nvSpPr>
          <p:cNvPr id="186476" name="Rectangle 178"/>
          <p:cNvSpPr>
            <a:spLocks noChangeArrowheads="1"/>
          </p:cNvSpPr>
          <p:nvPr/>
        </p:nvSpPr>
        <p:spPr bwMode="auto">
          <a:xfrm>
            <a:off x="1662113" y="6196013"/>
            <a:ext cx="7683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R-type</a:t>
            </a:r>
          </a:p>
        </p:txBody>
      </p:sp>
      <p:sp>
        <p:nvSpPr>
          <p:cNvPr id="186477" name="Line 179"/>
          <p:cNvSpPr>
            <a:spLocks noChangeShapeType="1"/>
          </p:cNvSpPr>
          <p:nvPr/>
        </p:nvSpPr>
        <p:spPr bwMode="auto">
          <a:xfrm flipV="1">
            <a:off x="762000" y="1158875"/>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78" name="Rectangle 180"/>
          <p:cNvSpPr>
            <a:spLocks noChangeArrowheads="1"/>
          </p:cNvSpPr>
          <p:nvPr/>
        </p:nvSpPr>
        <p:spPr bwMode="auto">
          <a:xfrm>
            <a:off x="2271713" y="1171575"/>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1</a:t>
            </a:r>
          </a:p>
        </p:txBody>
      </p:sp>
      <p:sp>
        <p:nvSpPr>
          <p:cNvPr id="186479" name="Line 181"/>
          <p:cNvSpPr>
            <a:spLocks noChangeShapeType="1"/>
          </p:cNvSpPr>
          <p:nvPr/>
        </p:nvSpPr>
        <p:spPr bwMode="auto">
          <a:xfrm flipV="1">
            <a:off x="4572000" y="1158875"/>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80" name="Line 182"/>
          <p:cNvSpPr>
            <a:spLocks noChangeShapeType="1"/>
          </p:cNvSpPr>
          <p:nvPr/>
        </p:nvSpPr>
        <p:spPr bwMode="auto">
          <a:xfrm flipV="1">
            <a:off x="8382000" y="1158875"/>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81" name="Rectangle 183"/>
          <p:cNvSpPr>
            <a:spLocks noChangeArrowheads="1"/>
          </p:cNvSpPr>
          <p:nvPr/>
        </p:nvSpPr>
        <p:spPr bwMode="auto">
          <a:xfrm>
            <a:off x="6081713" y="1171575"/>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Cycle 2</a:t>
            </a:r>
          </a:p>
        </p:txBody>
      </p:sp>
      <p:sp>
        <p:nvSpPr>
          <p:cNvPr id="186482" name="Line 184"/>
          <p:cNvSpPr>
            <a:spLocks noChangeShapeType="1"/>
          </p:cNvSpPr>
          <p:nvPr/>
        </p:nvSpPr>
        <p:spPr bwMode="auto">
          <a:xfrm>
            <a:off x="774700" y="1323975"/>
            <a:ext cx="14224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83" name="Line 185"/>
          <p:cNvSpPr>
            <a:spLocks noChangeShapeType="1"/>
          </p:cNvSpPr>
          <p:nvPr/>
        </p:nvSpPr>
        <p:spPr bwMode="auto">
          <a:xfrm>
            <a:off x="4584700" y="1323975"/>
            <a:ext cx="14224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84" name="Line 186"/>
          <p:cNvSpPr>
            <a:spLocks noChangeShapeType="1"/>
          </p:cNvSpPr>
          <p:nvPr/>
        </p:nvSpPr>
        <p:spPr bwMode="auto">
          <a:xfrm flipH="1">
            <a:off x="6845300" y="1323975"/>
            <a:ext cx="14732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85" name="Line 187"/>
          <p:cNvSpPr>
            <a:spLocks noChangeShapeType="1"/>
          </p:cNvSpPr>
          <p:nvPr/>
        </p:nvSpPr>
        <p:spPr bwMode="auto">
          <a:xfrm flipH="1">
            <a:off x="3111500" y="1323975"/>
            <a:ext cx="14732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86" name="Rectangle 188"/>
          <p:cNvSpPr>
            <a:spLocks noChangeArrowheads="1"/>
          </p:cNvSpPr>
          <p:nvPr/>
        </p:nvSpPr>
        <p:spPr bwMode="auto">
          <a:xfrm>
            <a:off x="698500" y="696913"/>
            <a:ext cx="33099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800">
                <a:solidFill>
                  <a:srgbClr val="CC0000"/>
                </a:solidFill>
                <a:ea typeface="宋体" panose="02010600030101010101" pitchFamily="2" charset="-122"/>
              </a:rPr>
              <a:t>单周期</a:t>
            </a:r>
            <a:r>
              <a:rPr lang="en-US" altLang="zh-CN" sz="1800">
                <a:solidFill>
                  <a:srgbClr val="CC0000"/>
                </a:solidFill>
                <a:ea typeface="宋体" panose="02010600030101010101" pitchFamily="2" charset="-122"/>
              </a:rPr>
              <a:t>, </a:t>
            </a:r>
            <a:r>
              <a:rPr lang="zh-CN" altLang="en-US" sz="1800">
                <a:solidFill>
                  <a:srgbClr val="CC0000"/>
                </a:solidFill>
                <a:ea typeface="宋体" panose="02010600030101010101" pitchFamily="2" charset="-122"/>
              </a:rPr>
              <a:t>多周期 和</a:t>
            </a:r>
            <a:r>
              <a:rPr lang="en-US" altLang="zh-CN" sz="1800">
                <a:solidFill>
                  <a:srgbClr val="CC0000"/>
                </a:solidFill>
                <a:ea typeface="宋体" panose="02010600030101010101" pitchFamily="2" charset="-122"/>
              </a:rPr>
              <a:t> </a:t>
            </a:r>
            <a:r>
              <a:rPr lang="zh-CN" altLang="en-US" sz="1800">
                <a:solidFill>
                  <a:srgbClr val="CC0000"/>
                </a:solidFill>
                <a:ea typeface="宋体" panose="02010600030101010101" pitchFamily="2" charset="-122"/>
              </a:rPr>
              <a:t>流水线比较</a:t>
            </a:r>
          </a:p>
        </p:txBody>
      </p:sp>
    </p:spTree>
    <p:extLst>
      <p:ext uri="{BB962C8B-B14F-4D97-AF65-F5344CB8AC3E}">
        <p14:creationId xmlns:p14="http://schemas.microsoft.com/office/powerpoint/2010/main" val="207551130"/>
      </p:ext>
    </p:extLst>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zh-CN" altLang="en-US" smtClean="0">
                <a:ea typeface="宋体" panose="02010600030101010101" pitchFamily="2" charset="-122"/>
              </a:rPr>
              <a:t>本章总结</a:t>
            </a:r>
            <a:r>
              <a:rPr lang="en-US" altLang="zh-CN" smtClean="0">
                <a:ea typeface="宋体" panose="02010600030101010101" pitchFamily="2" charset="-122"/>
              </a:rPr>
              <a:t>3</a:t>
            </a:r>
          </a:p>
        </p:txBody>
      </p:sp>
      <p:sp>
        <p:nvSpPr>
          <p:cNvPr id="269315" name="Rectangle 3"/>
          <p:cNvSpPr>
            <a:spLocks noGrp="1" noChangeArrowheads="1"/>
          </p:cNvSpPr>
          <p:nvPr>
            <p:ph type="body" idx="1"/>
          </p:nvPr>
        </p:nvSpPr>
        <p:spPr>
          <a:xfrm>
            <a:off x="538163" y="779463"/>
            <a:ext cx="8191500" cy="5124223"/>
          </a:xfrm>
        </p:spPr>
        <p:txBody>
          <a:bodyPr/>
          <a:lstStyle/>
          <a:p>
            <a:pPr>
              <a:lnSpc>
                <a:spcPct val="115000"/>
              </a:lnSpc>
              <a:spcBef>
                <a:spcPct val="25000"/>
              </a:spcBef>
            </a:pPr>
            <a:r>
              <a:rPr lang="zh-CN" altLang="en-US" sz="1900" dirty="0" smtClean="0">
                <a:ea typeface="黑体" panose="02010609060101010101" pitchFamily="49" charset="-122"/>
              </a:rPr>
              <a:t>指令流水线的局限性</a:t>
            </a:r>
          </a:p>
          <a:p>
            <a:pPr lvl="1">
              <a:lnSpc>
                <a:spcPct val="115000"/>
              </a:lnSpc>
              <a:spcBef>
                <a:spcPct val="25000"/>
              </a:spcBef>
            </a:pPr>
            <a:r>
              <a:rPr lang="zh-CN" altLang="en-US" sz="1900" dirty="0" smtClean="0">
                <a:ea typeface="黑体" panose="02010609060101010101" pitchFamily="49" charset="-122"/>
              </a:rPr>
              <a:t>并不是每条指令都有相同多个流水段</a:t>
            </a:r>
          </a:p>
          <a:p>
            <a:pPr lvl="1">
              <a:lnSpc>
                <a:spcPct val="115000"/>
              </a:lnSpc>
              <a:spcBef>
                <a:spcPct val="25000"/>
              </a:spcBef>
            </a:pPr>
            <a:r>
              <a:rPr lang="zh-CN" altLang="en-US" sz="1900" dirty="0" smtClean="0">
                <a:ea typeface="黑体" panose="02010609060101010101" pitchFamily="49" charset="-122"/>
              </a:rPr>
              <a:t>并不是每个流水段都一样长</a:t>
            </a:r>
          </a:p>
          <a:p>
            <a:pPr lvl="1">
              <a:lnSpc>
                <a:spcPct val="115000"/>
              </a:lnSpc>
              <a:spcBef>
                <a:spcPct val="25000"/>
              </a:spcBef>
            </a:pPr>
            <a:r>
              <a:rPr lang="zh-CN" altLang="en-US" sz="1900" dirty="0" smtClean="0">
                <a:ea typeface="黑体" panose="02010609060101010101" pitchFamily="49" charset="-122"/>
              </a:rPr>
              <a:t>随着流水线深度的增加，流水线寄存器的额外开销比例也增大</a:t>
            </a:r>
          </a:p>
          <a:p>
            <a:pPr lvl="1">
              <a:lnSpc>
                <a:spcPct val="115000"/>
              </a:lnSpc>
              <a:spcBef>
                <a:spcPct val="25000"/>
              </a:spcBef>
            </a:pPr>
            <a:r>
              <a:rPr lang="zh-CN" altLang="en-US" sz="1900" dirty="0" smtClean="0">
                <a:ea typeface="黑体" panose="02010609060101010101" pitchFamily="49" charset="-122"/>
              </a:rPr>
              <a:t>指令在资源冲突、数据相关或控制相关时会发生流水线冒险</a:t>
            </a:r>
          </a:p>
          <a:p>
            <a:pPr>
              <a:lnSpc>
                <a:spcPct val="115000"/>
              </a:lnSpc>
              <a:spcBef>
                <a:spcPct val="25000"/>
              </a:spcBef>
            </a:pPr>
            <a:r>
              <a:rPr lang="zh-CN" altLang="en-US" sz="1900" dirty="0" smtClean="0">
                <a:ea typeface="黑体" panose="02010609060101010101" pitchFamily="49" charset="-122"/>
              </a:rPr>
              <a:t>指令流水线的执行效率</a:t>
            </a:r>
          </a:p>
          <a:p>
            <a:pPr lvl="1">
              <a:lnSpc>
                <a:spcPct val="115000"/>
              </a:lnSpc>
              <a:spcBef>
                <a:spcPct val="25000"/>
              </a:spcBef>
            </a:pPr>
            <a:r>
              <a:rPr lang="zh-CN" altLang="en-US" sz="1900" dirty="0" smtClean="0">
                <a:ea typeface="黑体" panose="02010609060101010101" pitchFamily="49" charset="-122"/>
              </a:rPr>
              <a:t>吞吐率：比非流水线方式下大大提高</a:t>
            </a:r>
          </a:p>
          <a:p>
            <a:pPr lvl="1">
              <a:lnSpc>
                <a:spcPct val="115000"/>
              </a:lnSpc>
              <a:spcBef>
                <a:spcPct val="25000"/>
              </a:spcBef>
            </a:pPr>
            <a:r>
              <a:rPr lang="zh-CN" altLang="en-US" sz="1900" dirty="0" smtClean="0">
                <a:ea typeface="黑体" panose="02010609060101010101" pitchFamily="49" charset="-122"/>
              </a:rPr>
              <a:t>指令执行时间：相对于非流水线方式，一条指令的执行时间延长了</a:t>
            </a:r>
            <a:endParaRPr lang="en-US" altLang="zh-CN" sz="1900" dirty="0" smtClean="0">
              <a:ea typeface="黑体" panose="02010609060101010101" pitchFamily="49" charset="-122"/>
            </a:endParaRPr>
          </a:p>
          <a:p>
            <a:pPr>
              <a:lnSpc>
                <a:spcPct val="115000"/>
              </a:lnSpc>
              <a:spcBef>
                <a:spcPct val="45000"/>
              </a:spcBef>
            </a:pPr>
            <a:r>
              <a:rPr lang="zh-CN" altLang="en-US" sz="1900" dirty="0">
                <a:ea typeface="黑体" panose="02010609060101010101" pitchFamily="49" charset="-122"/>
              </a:rPr>
              <a:t>结构冒险（资源冲突）：多条指令同时使用同一个功能部件</a:t>
            </a:r>
          </a:p>
          <a:p>
            <a:pPr lvl="1">
              <a:lnSpc>
                <a:spcPct val="115000"/>
              </a:lnSpc>
              <a:spcBef>
                <a:spcPct val="45000"/>
              </a:spcBef>
            </a:pPr>
            <a:r>
              <a:rPr lang="zh-CN" altLang="en-US" sz="1900" dirty="0">
                <a:ea typeface="黑体" panose="02010609060101010101" pitchFamily="49" charset="-122"/>
              </a:rPr>
              <a:t>规定每个功能部件在一条指令中只能被用一次</a:t>
            </a:r>
          </a:p>
          <a:p>
            <a:pPr lvl="1">
              <a:lnSpc>
                <a:spcPct val="115000"/>
              </a:lnSpc>
              <a:spcBef>
                <a:spcPct val="45000"/>
              </a:spcBef>
            </a:pPr>
            <a:r>
              <a:rPr lang="zh-CN" altLang="en-US" sz="1900" dirty="0">
                <a:ea typeface="黑体" panose="02010609060101010101" pitchFamily="49" charset="-122"/>
              </a:rPr>
              <a:t>规定每个功能部件只能在某个特定的阶段被用</a:t>
            </a:r>
          </a:p>
          <a:p>
            <a:pPr lvl="1">
              <a:lnSpc>
                <a:spcPct val="115000"/>
              </a:lnSpc>
              <a:spcBef>
                <a:spcPct val="45000"/>
              </a:spcBef>
            </a:pPr>
            <a:r>
              <a:rPr lang="zh-CN" altLang="en-US" sz="1900" dirty="0">
                <a:ea typeface="黑体" panose="02010609060101010101" pitchFamily="49" charset="-122"/>
              </a:rPr>
              <a:t>指令存储器</a:t>
            </a:r>
            <a:r>
              <a:rPr lang="en-US" altLang="zh-CN" sz="1900" dirty="0">
                <a:ea typeface="黑体" panose="02010609060101010101" pitchFamily="49" charset="-122"/>
              </a:rPr>
              <a:t>(Code Cache)</a:t>
            </a:r>
            <a:r>
              <a:rPr lang="zh-CN" altLang="en-US" sz="1900" dirty="0">
                <a:ea typeface="黑体" panose="02010609060101010101" pitchFamily="49" charset="-122"/>
              </a:rPr>
              <a:t>和数据存储器</a:t>
            </a:r>
            <a:r>
              <a:rPr lang="en-US" altLang="zh-CN" sz="1900" dirty="0">
                <a:ea typeface="黑体" panose="02010609060101010101" pitchFamily="49" charset="-122"/>
              </a:rPr>
              <a:t>(Data Cache)</a:t>
            </a:r>
            <a:r>
              <a:rPr lang="zh-CN" altLang="en-US" sz="1900" dirty="0">
                <a:ea typeface="黑体" panose="02010609060101010101" pitchFamily="49" charset="-122"/>
              </a:rPr>
              <a:t>分开</a:t>
            </a:r>
            <a:endParaRPr lang="zh-CN" altLang="en-US" sz="1900" dirty="0" smtClean="0">
              <a:ea typeface="黑体" panose="02010609060101010101" pitchFamily="49" charset="-122"/>
            </a:endParaRPr>
          </a:p>
        </p:txBody>
      </p:sp>
    </p:spTree>
    <p:extLst>
      <p:ext uri="{BB962C8B-B14F-4D97-AF65-F5344CB8AC3E}">
        <p14:creationId xmlns:p14="http://schemas.microsoft.com/office/powerpoint/2010/main" val="273992687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9315">
                                            <p:txEl>
                                              <p:pRg st="1" end="1"/>
                                            </p:txEl>
                                          </p:spTgt>
                                        </p:tgtEl>
                                        <p:attrNameLst>
                                          <p:attrName>style.visibility</p:attrName>
                                        </p:attrNameLst>
                                      </p:cBhvr>
                                      <p:to>
                                        <p:strVal val="visible"/>
                                      </p:to>
                                    </p:set>
                                    <p:animEffect transition="in" filter="blinds(horizontal)">
                                      <p:cBhvr>
                                        <p:cTn id="7" dur="500"/>
                                        <p:tgtEl>
                                          <p:spTgt spid="2693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69315">
                                            <p:txEl>
                                              <p:pRg st="2" end="2"/>
                                            </p:txEl>
                                          </p:spTgt>
                                        </p:tgtEl>
                                        <p:attrNameLst>
                                          <p:attrName>style.visibility</p:attrName>
                                        </p:attrNameLst>
                                      </p:cBhvr>
                                      <p:to>
                                        <p:strVal val="visible"/>
                                      </p:to>
                                    </p:set>
                                    <p:animEffect transition="in" filter="blinds(horizontal)">
                                      <p:cBhvr>
                                        <p:cTn id="12" dur="500"/>
                                        <p:tgtEl>
                                          <p:spTgt spid="2693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69315">
                                            <p:txEl>
                                              <p:pRg st="3" end="3"/>
                                            </p:txEl>
                                          </p:spTgt>
                                        </p:tgtEl>
                                        <p:attrNameLst>
                                          <p:attrName>style.visibility</p:attrName>
                                        </p:attrNameLst>
                                      </p:cBhvr>
                                      <p:to>
                                        <p:strVal val="visible"/>
                                      </p:to>
                                    </p:set>
                                    <p:animEffect transition="in" filter="blinds(horizontal)">
                                      <p:cBhvr>
                                        <p:cTn id="17" dur="500"/>
                                        <p:tgtEl>
                                          <p:spTgt spid="26931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69315">
                                            <p:txEl>
                                              <p:pRg st="4" end="4"/>
                                            </p:txEl>
                                          </p:spTgt>
                                        </p:tgtEl>
                                        <p:attrNameLst>
                                          <p:attrName>style.visibility</p:attrName>
                                        </p:attrNameLst>
                                      </p:cBhvr>
                                      <p:to>
                                        <p:strVal val="visible"/>
                                      </p:to>
                                    </p:set>
                                    <p:animEffect transition="in" filter="blinds(horizontal)">
                                      <p:cBhvr>
                                        <p:cTn id="22" dur="500"/>
                                        <p:tgtEl>
                                          <p:spTgt spid="26931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69315">
                                            <p:txEl>
                                              <p:pRg st="6" end="6"/>
                                            </p:txEl>
                                          </p:spTgt>
                                        </p:tgtEl>
                                        <p:attrNameLst>
                                          <p:attrName>style.visibility</p:attrName>
                                        </p:attrNameLst>
                                      </p:cBhvr>
                                      <p:to>
                                        <p:strVal val="visible"/>
                                      </p:to>
                                    </p:set>
                                    <p:animEffect transition="in" filter="blinds(horizontal)">
                                      <p:cBhvr>
                                        <p:cTn id="27" dur="500"/>
                                        <p:tgtEl>
                                          <p:spTgt spid="269315">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69315">
                                            <p:txEl>
                                              <p:pRg st="7" end="7"/>
                                            </p:txEl>
                                          </p:spTgt>
                                        </p:tgtEl>
                                        <p:attrNameLst>
                                          <p:attrName>style.visibility</p:attrName>
                                        </p:attrNameLst>
                                      </p:cBhvr>
                                      <p:to>
                                        <p:strVal val="visible"/>
                                      </p:to>
                                    </p:set>
                                    <p:animEffect transition="in" filter="blinds(horizontal)">
                                      <p:cBhvr>
                                        <p:cTn id="32" dur="500"/>
                                        <p:tgtEl>
                                          <p:spTgt spid="26931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69315">
                                            <p:txEl>
                                              <p:pRg st="11" end="11"/>
                                            </p:txEl>
                                          </p:spTgt>
                                        </p:tgtEl>
                                        <p:attrNameLst>
                                          <p:attrName>style.visibility</p:attrName>
                                        </p:attrNameLst>
                                      </p:cBhvr>
                                      <p:to>
                                        <p:strVal val="visible"/>
                                      </p:to>
                                    </p:set>
                                    <p:animEffect transition="in" filter="blinds(horizontal)">
                                      <p:cBhvr>
                                        <p:cTn id="37" dur="500"/>
                                        <p:tgtEl>
                                          <p:spTgt spid="269315">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69315">
                                            <p:txEl>
                                              <p:pRg st="8" end="8"/>
                                            </p:txEl>
                                          </p:spTgt>
                                        </p:tgtEl>
                                        <p:attrNameLst>
                                          <p:attrName>style.visibility</p:attrName>
                                        </p:attrNameLst>
                                      </p:cBhvr>
                                      <p:to>
                                        <p:strVal val="visible"/>
                                      </p:to>
                                    </p:set>
                                    <p:animEffect transition="in" filter="blinds(horizontal)">
                                      <p:cBhvr>
                                        <p:cTn id="42" dur="500"/>
                                        <p:tgtEl>
                                          <p:spTgt spid="26931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69315">
                                            <p:txEl>
                                              <p:pRg st="9" end="9"/>
                                            </p:txEl>
                                          </p:spTgt>
                                        </p:tgtEl>
                                        <p:attrNameLst>
                                          <p:attrName>style.visibility</p:attrName>
                                        </p:attrNameLst>
                                      </p:cBhvr>
                                      <p:to>
                                        <p:strVal val="visible"/>
                                      </p:to>
                                    </p:set>
                                    <p:animEffect transition="in" filter="blinds(horizontal)">
                                      <p:cBhvr>
                                        <p:cTn id="47" dur="500"/>
                                        <p:tgtEl>
                                          <p:spTgt spid="269315">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69315">
                                            <p:txEl>
                                              <p:pRg st="10" end="10"/>
                                            </p:txEl>
                                          </p:spTgt>
                                        </p:tgtEl>
                                        <p:attrNameLst>
                                          <p:attrName>style.visibility</p:attrName>
                                        </p:attrNameLst>
                                      </p:cBhvr>
                                      <p:to>
                                        <p:strVal val="visible"/>
                                      </p:to>
                                    </p:set>
                                    <p:animEffect transition="in" filter="blinds(horizontal)">
                                      <p:cBhvr>
                                        <p:cTn id="52" dur="500"/>
                                        <p:tgtEl>
                                          <p:spTgt spid="26931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07F9063-FF04-4760-A267-646099FD9665}"/>
              </a:ext>
            </a:extLst>
          </p:cNvPr>
          <p:cNvSpPr>
            <a:spLocks noGrp="1" noChangeArrowheads="1"/>
          </p:cNvSpPr>
          <p:nvPr>
            <p:ph type="title"/>
          </p:nvPr>
        </p:nvSpPr>
        <p:spPr>
          <a:xfrm>
            <a:off x="700088" y="200025"/>
            <a:ext cx="5562600" cy="368300"/>
          </a:xfrm>
        </p:spPr>
        <p:txBody>
          <a:bodyPr/>
          <a:lstStyle/>
          <a:p>
            <a:r>
              <a:rPr lang="zh-CN" altLang="en-US" dirty="0">
                <a:ea typeface="宋体" panose="02010600030101010101" pitchFamily="2" charset="-122"/>
              </a:rPr>
              <a:t>单周期指令模型与流水模型的性能比较</a:t>
            </a:r>
          </a:p>
        </p:txBody>
      </p:sp>
      <p:sp>
        <p:nvSpPr>
          <p:cNvPr id="172035" name="Rectangle 3">
            <a:extLst>
              <a:ext uri="{FF2B5EF4-FFF2-40B4-BE49-F238E27FC236}">
                <a16:creationId xmlns:a16="http://schemas.microsoft.com/office/drawing/2014/main" id="{A21C2AFF-7109-4B8B-9A95-0B70036E37F0}"/>
              </a:ext>
            </a:extLst>
          </p:cNvPr>
          <p:cNvSpPr>
            <a:spLocks noGrp="1" noChangeArrowheads="1"/>
          </p:cNvSpPr>
          <p:nvPr>
            <p:ph type="body" idx="1"/>
          </p:nvPr>
        </p:nvSpPr>
        <p:spPr>
          <a:xfrm>
            <a:off x="609600" y="585788"/>
            <a:ext cx="8258175" cy="5437386"/>
          </a:xfrm>
        </p:spPr>
        <p:txBody>
          <a:bodyPr/>
          <a:lstStyle/>
          <a:p>
            <a:pPr>
              <a:spcBef>
                <a:spcPct val="10000"/>
              </a:spcBef>
            </a:pPr>
            <a:r>
              <a:rPr lang="zh-CN" altLang="en-US" sz="2000" dirty="0">
                <a:ea typeface="黑体" panose="02010609060101010101" pitchFamily="49" charset="-122"/>
              </a:rPr>
              <a:t>假定以下每步操作所花时间为：</a:t>
            </a:r>
            <a:endParaRPr lang="en-US" altLang="zh-CN" sz="2000" dirty="0">
              <a:ea typeface="黑体" panose="02010609060101010101" pitchFamily="49" charset="-122"/>
            </a:endParaRPr>
          </a:p>
          <a:p>
            <a:pPr lvl="2">
              <a:lnSpc>
                <a:spcPct val="100000"/>
              </a:lnSpc>
              <a:spcBef>
                <a:spcPct val="10000"/>
              </a:spcBef>
            </a:pPr>
            <a:r>
              <a:rPr lang="zh-CN" altLang="en-US" sz="2000" dirty="0">
                <a:ea typeface="黑体" panose="02010609060101010101" pitchFamily="49" charset="-122"/>
              </a:rPr>
              <a:t>取指：</a:t>
            </a:r>
            <a:r>
              <a:rPr lang="en-US" altLang="zh-CN" sz="2000" dirty="0">
                <a:ea typeface="黑体" panose="02010609060101010101" pitchFamily="49" charset="-122"/>
              </a:rPr>
              <a:t>2ns</a:t>
            </a:r>
            <a:endParaRPr lang="zh-CN" altLang="en-US" sz="2000" dirty="0">
              <a:ea typeface="黑体" panose="02010609060101010101" pitchFamily="49" charset="-122"/>
            </a:endParaRPr>
          </a:p>
          <a:p>
            <a:pPr lvl="2">
              <a:lnSpc>
                <a:spcPct val="100000"/>
              </a:lnSpc>
              <a:spcBef>
                <a:spcPct val="10000"/>
              </a:spcBef>
            </a:pPr>
            <a:r>
              <a:rPr lang="zh-CN" altLang="en-US" sz="2000" dirty="0">
                <a:ea typeface="黑体" panose="02010609060101010101" pitchFamily="49" charset="-122"/>
              </a:rPr>
              <a:t>寄存器读：</a:t>
            </a:r>
            <a:r>
              <a:rPr lang="en-US" altLang="zh-CN" sz="2000" dirty="0">
                <a:ea typeface="黑体" panose="02010609060101010101" pitchFamily="49" charset="-122"/>
              </a:rPr>
              <a:t>1ns</a:t>
            </a:r>
            <a:endParaRPr lang="zh-CN" altLang="en-US" sz="2000" dirty="0">
              <a:ea typeface="黑体" panose="02010609060101010101" pitchFamily="49" charset="-122"/>
            </a:endParaRPr>
          </a:p>
          <a:p>
            <a:pPr lvl="2">
              <a:lnSpc>
                <a:spcPct val="100000"/>
              </a:lnSpc>
              <a:spcBef>
                <a:spcPct val="10000"/>
              </a:spcBef>
            </a:pPr>
            <a:r>
              <a:rPr lang="en-US" altLang="zh-CN" sz="2000" dirty="0">
                <a:ea typeface="黑体" panose="02010609060101010101" pitchFamily="49" charset="-122"/>
              </a:rPr>
              <a:t>ALU</a:t>
            </a:r>
            <a:r>
              <a:rPr lang="zh-CN" altLang="en-US" sz="2000" dirty="0">
                <a:ea typeface="黑体" panose="02010609060101010101" pitchFamily="49" charset="-122"/>
              </a:rPr>
              <a:t>操作：</a:t>
            </a:r>
            <a:r>
              <a:rPr lang="en-US" altLang="zh-CN" sz="2000" dirty="0">
                <a:ea typeface="黑体" panose="02010609060101010101" pitchFamily="49" charset="-122"/>
              </a:rPr>
              <a:t>2ns</a:t>
            </a:r>
            <a:endParaRPr lang="zh-CN" altLang="en-US" sz="2000" dirty="0">
              <a:ea typeface="黑体" panose="02010609060101010101" pitchFamily="49" charset="-122"/>
            </a:endParaRPr>
          </a:p>
          <a:p>
            <a:pPr lvl="2">
              <a:lnSpc>
                <a:spcPct val="100000"/>
              </a:lnSpc>
              <a:spcBef>
                <a:spcPct val="10000"/>
              </a:spcBef>
            </a:pPr>
            <a:r>
              <a:rPr lang="zh-CN" altLang="en-US" sz="2000" dirty="0">
                <a:ea typeface="黑体" panose="02010609060101010101" pitchFamily="49" charset="-122"/>
              </a:rPr>
              <a:t>存储器读：</a:t>
            </a:r>
            <a:r>
              <a:rPr lang="en-US" altLang="zh-CN" sz="2000" dirty="0">
                <a:ea typeface="黑体" panose="02010609060101010101" pitchFamily="49" charset="-122"/>
              </a:rPr>
              <a:t>2ns</a:t>
            </a:r>
            <a:endParaRPr lang="zh-CN" altLang="en-US" sz="2000" dirty="0">
              <a:ea typeface="黑体" panose="02010609060101010101" pitchFamily="49" charset="-122"/>
            </a:endParaRPr>
          </a:p>
          <a:p>
            <a:pPr lvl="2">
              <a:lnSpc>
                <a:spcPct val="100000"/>
              </a:lnSpc>
              <a:spcBef>
                <a:spcPct val="10000"/>
              </a:spcBef>
            </a:pPr>
            <a:r>
              <a:rPr lang="zh-CN" altLang="en-US" sz="2000" dirty="0">
                <a:ea typeface="黑体" panose="02010609060101010101" pitchFamily="49" charset="-122"/>
              </a:rPr>
              <a:t>寄存器写：</a:t>
            </a:r>
            <a:r>
              <a:rPr lang="en-US" altLang="zh-CN" sz="2000" dirty="0">
                <a:ea typeface="黑体" panose="02010609060101010101" pitchFamily="49" charset="-122"/>
              </a:rPr>
              <a:t>1ns</a:t>
            </a:r>
          </a:p>
          <a:p>
            <a:pPr>
              <a:spcBef>
                <a:spcPct val="10000"/>
              </a:spcBef>
            </a:pPr>
            <a:r>
              <a:rPr lang="zh-CN" altLang="en-US" sz="2000" dirty="0">
                <a:ea typeface="黑体" panose="02010609060101010101" pitchFamily="49" charset="-122"/>
              </a:rPr>
              <a:t>单周期</a:t>
            </a:r>
            <a:r>
              <a:rPr lang="zh-CN" altLang="en-US" sz="2000" dirty="0" smtClean="0">
                <a:ea typeface="黑体" panose="02010609060101010101" pitchFamily="49" charset="-122"/>
              </a:rPr>
              <a:t>模型性能</a:t>
            </a:r>
            <a:endParaRPr lang="zh-CN" altLang="en-US" sz="2000" dirty="0">
              <a:ea typeface="黑体" panose="02010609060101010101" pitchFamily="49" charset="-122"/>
            </a:endParaRPr>
          </a:p>
          <a:p>
            <a:pPr lvl="1">
              <a:lnSpc>
                <a:spcPct val="100000"/>
              </a:lnSpc>
              <a:spcBef>
                <a:spcPct val="10000"/>
              </a:spcBef>
            </a:pPr>
            <a:r>
              <a:rPr lang="zh-CN" altLang="en-US" sz="2000" dirty="0">
                <a:ea typeface="黑体" panose="02010609060101010101" pitchFamily="49" charset="-122"/>
              </a:rPr>
              <a:t>每条指令在一个时钟周期内完成</a:t>
            </a:r>
          </a:p>
          <a:p>
            <a:pPr lvl="1">
              <a:lnSpc>
                <a:spcPct val="100000"/>
              </a:lnSpc>
              <a:spcBef>
                <a:spcPct val="10000"/>
              </a:spcBef>
            </a:pPr>
            <a:r>
              <a:rPr lang="zh-CN" altLang="en-US" sz="2000" dirty="0">
                <a:ea typeface="黑体" panose="02010609060101010101" pitchFamily="49" charset="-122"/>
              </a:rPr>
              <a:t>时钟周期等于最长的</a:t>
            </a:r>
            <a:r>
              <a:rPr lang="en-US" altLang="zh-CN" sz="2000" dirty="0" err="1">
                <a:ea typeface="黑体" panose="02010609060101010101" pitchFamily="49" charset="-122"/>
              </a:rPr>
              <a:t>lw</a:t>
            </a:r>
            <a:r>
              <a:rPr lang="zh-CN" altLang="en-US" sz="2000" dirty="0">
                <a:ea typeface="黑体" panose="02010609060101010101" pitchFamily="49" charset="-122"/>
              </a:rPr>
              <a:t>指令的执行时间，即：</a:t>
            </a:r>
            <a:r>
              <a:rPr lang="en-US" altLang="zh-CN" sz="2000" dirty="0">
                <a:ea typeface="黑体" panose="02010609060101010101" pitchFamily="49" charset="-122"/>
              </a:rPr>
              <a:t>8ns</a:t>
            </a:r>
          </a:p>
          <a:p>
            <a:pPr lvl="1">
              <a:lnSpc>
                <a:spcPct val="100000"/>
              </a:lnSpc>
              <a:spcBef>
                <a:spcPct val="10000"/>
              </a:spcBef>
            </a:pPr>
            <a:r>
              <a:rPr lang="zh-CN" altLang="en-US" sz="2000" dirty="0">
                <a:ea typeface="黑体" panose="02010609060101010101" pitchFamily="49" charset="-122"/>
              </a:rPr>
              <a:t>串行执行时，</a:t>
            </a:r>
            <a:r>
              <a:rPr lang="en-US" altLang="zh-CN" sz="2000" dirty="0">
                <a:ea typeface="黑体" panose="02010609060101010101" pitchFamily="49" charset="-122"/>
              </a:rPr>
              <a:t>N</a:t>
            </a:r>
            <a:r>
              <a:rPr lang="zh-CN" altLang="en-US" sz="2000" dirty="0">
                <a:ea typeface="黑体" panose="02010609060101010101" pitchFamily="49" charset="-122"/>
              </a:rPr>
              <a:t>条指令的执行时间为：</a:t>
            </a:r>
            <a:r>
              <a:rPr lang="en-US" altLang="zh-CN" sz="2000" dirty="0" smtClean="0">
                <a:ea typeface="黑体" panose="02010609060101010101" pitchFamily="49" charset="-122"/>
              </a:rPr>
              <a:t>8Nns</a:t>
            </a:r>
          </a:p>
          <a:p>
            <a:pPr lvl="1">
              <a:lnSpc>
                <a:spcPct val="100000"/>
              </a:lnSpc>
              <a:spcBef>
                <a:spcPct val="10000"/>
              </a:spcBef>
            </a:pPr>
            <a:r>
              <a:rPr lang="zh-CN" altLang="en-US" sz="2000" dirty="0">
                <a:ea typeface="黑体" panose="02010609060101010101" pitchFamily="49" charset="-122"/>
              </a:rPr>
              <a:t>若各阶段操作均衡</a:t>
            </a:r>
            <a:r>
              <a:rPr lang="en-US" altLang="zh-CN" sz="2000" dirty="0" smtClean="0">
                <a:ea typeface="黑体" panose="02010609060101010101" pitchFamily="49" charset="-122"/>
              </a:rPr>
              <a:t>(</a:t>
            </a:r>
            <a:r>
              <a:rPr lang="zh-CN" altLang="en-US" sz="2000" dirty="0" smtClean="0">
                <a:ea typeface="黑体" panose="02010609060101010101" pitchFamily="49" charset="-122"/>
              </a:rPr>
              <a:t>各</a:t>
            </a:r>
            <a:r>
              <a:rPr lang="zh-CN" altLang="en-US" sz="2000" dirty="0">
                <a:ea typeface="黑体" panose="02010609060101010101" pitchFamily="49" charset="-122"/>
              </a:rPr>
              <a:t>阶段都是</a:t>
            </a:r>
            <a:r>
              <a:rPr lang="en-US" altLang="zh-CN" sz="2000" dirty="0" smtClean="0">
                <a:ea typeface="黑体" panose="02010609060101010101" pitchFamily="49" charset="-122"/>
              </a:rPr>
              <a:t>2ns)</a:t>
            </a:r>
            <a:r>
              <a:rPr lang="zh-CN" altLang="en-US" sz="2000" dirty="0" smtClean="0">
                <a:ea typeface="黑体" panose="02010609060101010101" pitchFamily="49" charset="-122"/>
              </a:rPr>
              <a:t>则为</a:t>
            </a:r>
            <a:r>
              <a:rPr lang="en-US" altLang="zh-CN" sz="2000" dirty="0" smtClean="0">
                <a:ea typeface="黑体" panose="02010609060101010101" pitchFamily="49" charset="-122"/>
              </a:rPr>
              <a:t>10Nns</a:t>
            </a:r>
            <a:endParaRPr lang="en-US" altLang="zh-CN" sz="2000" dirty="0">
              <a:ea typeface="黑体" panose="02010609060101010101" pitchFamily="49" charset="-122"/>
            </a:endParaRPr>
          </a:p>
          <a:p>
            <a:pPr>
              <a:spcBef>
                <a:spcPct val="10000"/>
              </a:spcBef>
            </a:pPr>
            <a:r>
              <a:rPr lang="zh-CN" altLang="en-US" sz="2000" dirty="0">
                <a:ea typeface="黑体" panose="02010609060101010101" pitchFamily="49" charset="-122"/>
              </a:rPr>
              <a:t>流水线性能</a:t>
            </a:r>
            <a:endParaRPr lang="en-US" altLang="zh-CN" sz="2000" dirty="0">
              <a:ea typeface="黑体" panose="02010609060101010101" pitchFamily="49" charset="-122"/>
            </a:endParaRPr>
          </a:p>
          <a:p>
            <a:pPr lvl="1">
              <a:lnSpc>
                <a:spcPct val="100000"/>
              </a:lnSpc>
              <a:spcBef>
                <a:spcPct val="10000"/>
              </a:spcBef>
            </a:pPr>
            <a:r>
              <a:rPr lang="zh-CN" altLang="en-US" sz="2000" dirty="0">
                <a:ea typeface="黑体" panose="02010609060101010101" pitchFamily="49" charset="-122"/>
              </a:rPr>
              <a:t>时钟周期等于最长阶段所花时间为：</a:t>
            </a:r>
            <a:r>
              <a:rPr lang="en-US" altLang="zh-CN" sz="2000" dirty="0">
                <a:ea typeface="黑体" panose="02010609060101010101" pitchFamily="49" charset="-122"/>
              </a:rPr>
              <a:t>2ns</a:t>
            </a:r>
          </a:p>
          <a:p>
            <a:pPr lvl="1">
              <a:lnSpc>
                <a:spcPct val="100000"/>
              </a:lnSpc>
              <a:spcBef>
                <a:spcPct val="10000"/>
              </a:spcBef>
            </a:pPr>
            <a:r>
              <a:rPr lang="zh-CN" altLang="en-US" sz="2000" dirty="0">
                <a:ea typeface="黑体" panose="02010609060101010101" pitchFamily="49" charset="-122"/>
              </a:rPr>
              <a:t>每条指令的执行时间为：</a:t>
            </a:r>
            <a:r>
              <a:rPr lang="en-US" altLang="zh-CN" sz="2000" dirty="0">
                <a:ea typeface="黑体" panose="02010609060101010101" pitchFamily="49" charset="-122"/>
              </a:rPr>
              <a:t> 2nsx5=10ns</a:t>
            </a:r>
          </a:p>
          <a:p>
            <a:pPr lvl="1">
              <a:lnSpc>
                <a:spcPct val="100000"/>
              </a:lnSpc>
              <a:spcBef>
                <a:spcPct val="10000"/>
              </a:spcBef>
            </a:pPr>
            <a:r>
              <a:rPr lang="en-US" altLang="zh-CN" sz="2000" dirty="0">
                <a:ea typeface="黑体" panose="02010609060101010101" pitchFamily="49" charset="-122"/>
              </a:rPr>
              <a:t>N</a:t>
            </a:r>
            <a:r>
              <a:rPr lang="zh-CN" altLang="en-US" sz="2000" dirty="0">
                <a:ea typeface="黑体" panose="02010609060101010101" pitchFamily="49" charset="-122"/>
              </a:rPr>
              <a:t>条指令的执行时间为：</a:t>
            </a:r>
            <a:r>
              <a:rPr lang="en-US" altLang="zh-CN" sz="2000" dirty="0">
                <a:ea typeface="黑体" panose="02010609060101010101" pitchFamily="49" charset="-122"/>
              </a:rPr>
              <a:t>(</a:t>
            </a:r>
            <a:r>
              <a:rPr lang="en-US" altLang="zh-CN" sz="2000" dirty="0" smtClean="0">
                <a:ea typeface="黑体" panose="02010609060101010101" pitchFamily="49" charset="-122"/>
              </a:rPr>
              <a:t>N+5-1)x2ns≈2Nns   </a:t>
            </a:r>
            <a:r>
              <a:rPr lang="zh-CN" altLang="en-US" sz="2000" dirty="0" smtClean="0">
                <a:ea typeface="黑体" panose="02010609060101010101" pitchFamily="49" charset="-122"/>
              </a:rPr>
              <a:t>（</a:t>
            </a:r>
            <a:r>
              <a:rPr lang="en-US" altLang="zh-CN" sz="2000" dirty="0" smtClean="0">
                <a:ea typeface="黑体" panose="02010609060101010101" pitchFamily="49" charset="-122"/>
              </a:rPr>
              <a:t>N</a:t>
            </a:r>
            <a:r>
              <a:rPr lang="zh-CN" altLang="en-US" sz="2000" dirty="0" smtClean="0">
                <a:ea typeface="黑体" panose="02010609060101010101" pitchFamily="49" charset="-122"/>
              </a:rPr>
              <a:t>很大时）</a:t>
            </a:r>
            <a:endParaRPr lang="en-US" altLang="zh-CN" sz="2000" dirty="0">
              <a:solidFill>
                <a:schemeClr val="accent1"/>
              </a:solidFill>
              <a:ea typeface="黑体" panose="02010609060101010101" pitchFamily="49" charset="-122"/>
            </a:endParaRPr>
          </a:p>
          <a:p>
            <a:pPr lvl="1">
              <a:lnSpc>
                <a:spcPct val="100000"/>
              </a:lnSpc>
              <a:spcBef>
                <a:spcPct val="10000"/>
              </a:spcBef>
            </a:pPr>
            <a:r>
              <a:rPr lang="zh-CN" altLang="en-US" sz="2000" dirty="0" smtClean="0">
                <a:solidFill>
                  <a:schemeClr val="accent1"/>
                </a:solidFill>
                <a:ea typeface="黑体" panose="02010609060101010101" pitchFamily="49" charset="-122"/>
              </a:rPr>
              <a:t>比</a:t>
            </a:r>
            <a:r>
              <a:rPr lang="zh-CN" altLang="en-US" sz="2000" dirty="0">
                <a:solidFill>
                  <a:schemeClr val="accent1"/>
                </a:solidFill>
                <a:ea typeface="黑体" panose="02010609060101010101" pitchFamily="49" charset="-122"/>
              </a:rPr>
              <a:t>串行方式提高约 </a:t>
            </a:r>
            <a:r>
              <a:rPr lang="en-US" altLang="zh-CN" sz="2000" dirty="0" smtClean="0">
                <a:solidFill>
                  <a:schemeClr val="accent1"/>
                </a:solidFill>
                <a:ea typeface="黑体" panose="02010609060101010101" pitchFamily="49" charset="-122"/>
              </a:rPr>
              <a:t>5</a:t>
            </a:r>
            <a:r>
              <a:rPr lang="zh-CN" altLang="en-US" sz="2000" dirty="0" smtClean="0">
                <a:solidFill>
                  <a:schemeClr val="accent1"/>
                </a:solidFill>
                <a:ea typeface="黑体" panose="02010609060101010101" pitchFamily="49" charset="-122"/>
              </a:rPr>
              <a:t>倍</a:t>
            </a:r>
            <a:endParaRPr lang="zh-CN" altLang="en-US" sz="2000" dirty="0">
              <a:solidFill>
                <a:schemeClr val="accent1"/>
              </a:solidFill>
              <a:ea typeface="黑体" panose="02010609060101010101" pitchFamily="49" charset="-122"/>
            </a:endParaRPr>
          </a:p>
        </p:txBody>
      </p:sp>
      <p:sp>
        <p:nvSpPr>
          <p:cNvPr id="25604" name="AutoShape 4">
            <a:extLst>
              <a:ext uri="{FF2B5EF4-FFF2-40B4-BE49-F238E27FC236}">
                <a16:creationId xmlns:a16="http://schemas.microsoft.com/office/drawing/2014/main" id="{D9A8CDFD-3B1F-45AD-9EA9-046A337FF63F}"/>
              </a:ext>
            </a:extLst>
          </p:cNvPr>
          <p:cNvSpPr>
            <a:spLocks/>
          </p:cNvSpPr>
          <p:nvPr/>
        </p:nvSpPr>
        <p:spPr bwMode="auto">
          <a:xfrm>
            <a:off x="3756025" y="1038225"/>
            <a:ext cx="334963" cy="1436688"/>
          </a:xfrm>
          <a:prstGeom prst="rightBrace">
            <a:avLst>
              <a:gd name="adj1" fmla="val 3574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5605" name="Rectangle 5">
            <a:extLst>
              <a:ext uri="{FF2B5EF4-FFF2-40B4-BE49-F238E27FC236}">
                <a16:creationId xmlns:a16="http://schemas.microsoft.com/office/drawing/2014/main" id="{7457E0FB-1D3B-4678-82F4-12D392996925}"/>
              </a:ext>
            </a:extLst>
          </p:cNvPr>
          <p:cNvSpPr>
            <a:spLocks noChangeArrowheads="1"/>
          </p:cNvSpPr>
          <p:nvPr/>
        </p:nvSpPr>
        <p:spPr bwMode="auto">
          <a:xfrm>
            <a:off x="4216400" y="1203325"/>
            <a:ext cx="4024313"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20000"/>
              </a:spcBef>
            </a:pPr>
            <a:r>
              <a:rPr lang="en-US" altLang="zh-CN" sz="2000">
                <a:latin typeface="Arial" panose="020B0604020202020204" pitchFamily="34" charset="0"/>
                <a:ea typeface="黑体" panose="02010609060101010101" pitchFamily="49" charset="-122"/>
                <a:cs typeface="Arial" panose="020B0604020202020204" pitchFamily="34" charset="0"/>
              </a:rPr>
              <a:t>Load</a:t>
            </a:r>
            <a:r>
              <a:rPr lang="zh-CN" altLang="en-US" sz="2000">
                <a:latin typeface="Arial" panose="020B0604020202020204" pitchFamily="34" charset="0"/>
                <a:ea typeface="黑体" panose="02010609060101010101" pitchFamily="49" charset="-122"/>
                <a:cs typeface="Arial" panose="020B0604020202020204" pitchFamily="34" charset="0"/>
              </a:rPr>
              <a:t>指令执行时间总计为：</a:t>
            </a:r>
            <a:r>
              <a:rPr lang="en-US" altLang="zh-CN" sz="2000">
                <a:latin typeface="Arial" panose="020B0604020202020204" pitchFamily="34" charset="0"/>
                <a:ea typeface="黑体" panose="02010609060101010101" pitchFamily="49" charset="-122"/>
                <a:cs typeface="Arial" panose="020B0604020202020204" pitchFamily="34" charset="0"/>
              </a:rPr>
              <a:t>8ns</a:t>
            </a:r>
            <a:r>
              <a:rPr lang="zh-CN" altLang="en-US" sz="2000">
                <a:latin typeface="Arial" panose="020B0604020202020204" pitchFamily="34" charset="0"/>
                <a:ea typeface="黑体" panose="02010609060101010101" pitchFamily="49" charset="-122"/>
                <a:cs typeface="Arial" panose="020B0604020202020204" pitchFamily="34" charset="0"/>
              </a:rPr>
              <a:t> </a:t>
            </a:r>
          </a:p>
          <a:p>
            <a:pPr>
              <a:spcBef>
                <a:spcPct val="20000"/>
              </a:spcBef>
            </a:pPr>
            <a:r>
              <a:rPr lang="en-US" altLang="zh-CN" sz="2000">
                <a:solidFill>
                  <a:srgbClr val="990000"/>
                </a:solidFill>
                <a:latin typeface="Arial" panose="020B0604020202020204" pitchFamily="34" charset="0"/>
                <a:ea typeface="黑体" panose="02010609060101010101" pitchFamily="49" charset="-122"/>
                <a:cs typeface="Arial" panose="020B0604020202020204" pitchFamily="34" charset="0"/>
              </a:rPr>
              <a:t>(</a:t>
            </a:r>
            <a:r>
              <a:rPr lang="zh-CN" altLang="en-US" sz="2000">
                <a:solidFill>
                  <a:srgbClr val="990000"/>
                </a:solidFill>
                <a:latin typeface="Arial" panose="020B0604020202020204" pitchFamily="34" charset="0"/>
                <a:ea typeface="黑体" panose="02010609060101010101" pitchFamily="49" charset="-122"/>
                <a:cs typeface="Arial" panose="020B0604020202020204" pitchFamily="34" charset="0"/>
              </a:rPr>
              <a:t>假定控制单元、</a:t>
            </a:r>
            <a:r>
              <a:rPr lang="en-US" altLang="zh-CN" sz="2000">
                <a:solidFill>
                  <a:srgbClr val="990000"/>
                </a:solidFill>
                <a:latin typeface="Arial" panose="020B0604020202020204" pitchFamily="34" charset="0"/>
                <a:ea typeface="黑体" panose="02010609060101010101" pitchFamily="49" charset="-122"/>
                <a:cs typeface="Arial" panose="020B0604020202020204" pitchFamily="34" charset="0"/>
              </a:rPr>
              <a:t>PC</a:t>
            </a:r>
            <a:r>
              <a:rPr lang="zh-CN" altLang="en-US" sz="2000">
                <a:solidFill>
                  <a:srgbClr val="990000"/>
                </a:solidFill>
                <a:latin typeface="Arial" panose="020B0604020202020204" pitchFamily="34" charset="0"/>
                <a:ea typeface="黑体" panose="02010609060101010101" pitchFamily="49" charset="-122"/>
                <a:cs typeface="Arial" panose="020B0604020202020204" pitchFamily="34" charset="0"/>
              </a:rPr>
              <a:t>访问、信号传递等没有延迟</a:t>
            </a:r>
            <a:r>
              <a:rPr lang="en-US" altLang="zh-CN" sz="2000">
                <a:solidFill>
                  <a:srgbClr val="990000"/>
                </a:solidFill>
                <a:latin typeface="Arial" panose="020B0604020202020204" pitchFamily="34" charset="0"/>
                <a:ea typeface="黑体" panose="02010609060101010101" pitchFamily="49" charset="-122"/>
                <a:cs typeface="Arial" panose="020B0604020202020204" pitchFamily="34" charset="0"/>
              </a:rPr>
              <a:t>)</a:t>
            </a:r>
            <a:endParaRPr lang="en-US" altLang="zh-CN" sz="2000">
              <a:latin typeface="Arial" panose="020B0604020202020204" pitchFamily="34" charset="0"/>
              <a:ea typeface="黑体" panose="02010609060101010101" pitchFamily="49" charset="-122"/>
              <a:cs typeface="Arial" panose="020B0604020202020204" pitchFamily="34" charset="0"/>
            </a:endParaRPr>
          </a:p>
          <a:p>
            <a:endParaRPr lang="en-US" altLang="zh-CN" sz="2000">
              <a:latin typeface="Arial" panose="020B0604020202020204" pitchFamily="34" charset="0"/>
              <a:ea typeface="黑体" panose="02010609060101010101" pitchFamily="49" charset="-122"/>
              <a:cs typeface="Arial" panose="020B0604020202020204" pitchFamily="34" charset="0"/>
            </a:endParaRPr>
          </a:p>
        </p:txBody>
      </p:sp>
      <p:sp>
        <p:nvSpPr>
          <p:cNvPr id="172038" name="Text Box 6">
            <a:extLst>
              <a:ext uri="{FF2B5EF4-FFF2-40B4-BE49-F238E27FC236}">
                <a16:creationId xmlns:a16="http://schemas.microsoft.com/office/drawing/2014/main" id="{65A02869-FA65-42E4-9923-E0AF72323C05}"/>
              </a:ext>
            </a:extLst>
          </p:cNvPr>
          <p:cNvSpPr txBox="1">
            <a:spLocks noChangeArrowheads="1"/>
          </p:cNvSpPr>
          <p:nvPr/>
        </p:nvSpPr>
        <p:spPr bwMode="auto">
          <a:xfrm>
            <a:off x="609600" y="6023174"/>
            <a:ext cx="8135938" cy="3810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dirty="0">
                <a:solidFill>
                  <a:schemeClr val="accent1"/>
                </a:solidFill>
                <a:latin typeface="Arial" panose="020B0604020202020204" pitchFamily="34" charset="0"/>
                <a:ea typeface="黑体" panose="02010609060101010101" pitchFamily="49" charset="-122"/>
              </a:rPr>
              <a:t>流水线方式下，单条指令执行时间不能缩短，但能大大提高指令吞吐率！</a:t>
            </a:r>
            <a:endParaRPr lang="en-US" altLang="zh-CN" sz="1900" dirty="0">
              <a:solidFill>
                <a:schemeClr val="accent1"/>
              </a:solidFill>
              <a:latin typeface="Arial" panose="020B0604020202020204" pitchFamily="34" charset="0"/>
              <a:ea typeface="黑体" panose="02010609060101010101"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Effect transition="in" filter="wipe(down)">
                                      <p:cBhvr>
                                        <p:cTn id="7" dur="500"/>
                                        <p:tgtEl>
                                          <p:spTgt spid="172035">
                                            <p:txEl>
                                              <p:pRg st="0" end="0"/>
                                            </p:txEl>
                                          </p:spTgt>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172035">
                                            <p:txEl>
                                              <p:pRg st="1" end="1"/>
                                            </p:txEl>
                                          </p:spTgt>
                                        </p:tgtEl>
                                        <p:attrNameLst>
                                          <p:attrName>style.visibility</p:attrName>
                                        </p:attrNameLst>
                                      </p:cBhvr>
                                      <p:to>
                                        <p:strVal val="visible"/>
                                      </p:to>
                                    </p:set>
                                    <p:animEffect transition="in" filter="wipe(down)">
                                      <p:cBhvr>
                                        <p:cTn id="11" dur="500"/>
                                        <p:tgtEl>
                                          <p:spTgt spid="172035">
                                            <p:txEl>
                                              <p:pRg st="1" end="1"/>
                                            </p:txEl>
                                          </p:spTgt>
                                        </p:tgtEl>
                                      </p:cBhvr>
                                    </p:animEffect>
                                  </p:childTnLst>
                                </p:cTn>
                              </p:par>
                            </p:childTnLst>
                          </p:cTn>
                        </p:par>
                        <p:par>
                          <p:cTn id="12" fill="hold" nodeType="afterGroup">
                            <p:stCondLst>
                              <p:cond delay="1000"/>
                            </p:stCondLst>
                            <p:childTnLst>
                              <p:par>
                                <p:cTn id="13" presetID="22" presetClass="entr" presetSubtype="4" fill="hold" nodeType="afterEffect">
                                  <p:stCondLst>
                                    <p:cond delay="0"/>
                                  </p:stCondLst>
                                  <p:childTnLst>
                                    <p:set>
                                      <p:cBhvr>
                                        <p:cTn id="14" dur="1" fill="hold">
                                          <p:stCondLst>
                                            <p:cond delay="0"/>
                                          </p:stCondLst>
                                        </p:cTn>
                                        <p:tgtEl>
                                          <p:spTgt spid="172035">
                                            <p:txEl>
                                              <p:pRg st="2" end="2"/>
                                            </p:txEl>
                                          </p:spTgt>
                                        </p:tgtEl>
                                        <p:attrNameLst>
                                          <p:attrName>style.visibility</p:attrName>
                                        </p:attrNameLst>
                                      </p:cBhvr>
                                      <p:to>
                                        <p:strVal val="visible"/>
                                      </p:to>
                                    </p:set>
                                    <p:animEffect transition="in" filter="wipe(down)">
                                      <p:cBhvr>
                                        <p:cTn id="15" dur="500"/>
                                        <p:tgtEl>
                                          <p:spTgt spid="172035">
                                            <p:txEl>
                                              <p:pRg st="2" end="2"/>
                                            </p:txEl>
                                          </p:spTgt>
                                        </p:tgtEl>
                                      </p:cBhvr>
                                    </p:animEffect>
                                  </p:childTnLst>
                                </p:cTn>
                              </p:par>
                            </p:childTnLst>
                          </p:cTn>
                        </p:par>
                        <p:par>
                          <p:cTn id="16" fill="hold" nodeType="afterGroup">
                            <p:stCondLst>
                              <p:cond delay="1500"/>
                            </p:stCondLst>
                            <p:childTnLst>
                              <p:par>
                                <p:cTn id="17" presetID="22" presetClass="entr" presetSubtype="4" fill="hold" nodeType="afterEffect">
                                  <p:stCondLst>
                                    <p:cond delay="0"/>
                                  </p:stCondLst>
                                  <p:childTnLst>
                                    <p:set>
                                      <p:cBhvr>
                                        <p:cTn id="18" dur="1" fill="hold">
                                          <p:stCondLst>
                                            <p:cond delay="0"/>
                                          </p:stCondLst>
                                        </p:cTn>
                                        <p:tgtEl>
                                          <p:spTgt spid="172035">
                                            <p:txEl>
                                              <p:pRg st="3" end="3"/>
                                            </p:txEl>
                                          </p:spTgt>
                                        </p:tgtEl>
                                        <p:attrNameLst>
                                          <p:attrName>style.visibility</p:attrName>
                                        </p:attrNameLst>
                                      </p:cBhvr>
                                      <p:to>
                                        <p:strVal val="visible"/>
                                      </p:to>
                                    </p:set>
                                    <p:animEffect transition="in" filter="wipe(down)">
                                      <p:cBhvr>
                                        <p:cTn id="19" dur="500"/>
                                        <p:tgtEl>
                                          <p:spTgt spid="172035">
                                            <p:txEl>
                                              <p:pRg st="3" end="3"/>
                                            </p:txEl>
                                          </p:spTgt>
                                        </p:tgtEl>
                                      </p:cBhvr>
                                    </p:animEffect>
                                  </p:childTnLst>
                                </p:cTn>
                              </p:par>
                            </p:childTnLst>
                          </p:cTn>
                        </p:par>
                        <p:par>
                          <p:cTn id="20" fill="hold" nodeType="afterGroup">
                            <p:stCondLst>
                              <p:cond delay="2000"/>
                            </p:stCondLst>
                            <p:childTnLst>
                              <p:par>
                                <p:cTn id="21" presetID="22" presetClass="entr" presetSubtype="4" fill="hold" nodeType="afterEffect">
                                  <p:stCondLst>
                                    <p:cond delay="0"/>
                                  </p:stCondLst>
                                  <p:childTnLst>
                                    <p:set>
                                      <p:cBhvr>
                                        <p:cTn id="22" dur="1" fill="hold">
                                          <p:stCondLst>
                                            <p:cond delay="0"/>
                                          </p:stCondLst>
                                        </p:cTn>
                                        <p:tgtEl>
                                          <p:spTgt spid="172035">
                                            <p:txEl>
                                              <p:pRg st="4" end="4"/>
                                            </p:txEl>
                                          </p:spTgt>
                                        </p:tgtEl>
                                        <p:attrNameLst>
                                          <p:attrName>style.visibility</p:attrName>
                                        </p:attrNameLst>
                                      </p:cBhvr>
                                      <p:to>
                                        <p:strVal val="visible"/>
                                      </p:to>
                                    </p:set>
                                    <p:animEffect transition="in" filter="wipe(down)">
                                      <p:cBhvr>
                                        <p:cTn id="23" dur="500"/>
                                        <p:tgtEl>
                                          <p:spTgt spid="172035">
                                            <p:txEl>
                                              <p:pRg st="4" end="4"/>
                                            </p:txEl>
                                          </p:spTgt>
                                        </p:tgtEl>
                                      </p:cBhvr>
                                    </p:animEffect>
                                  </p:childTnLst>
                                </p:cTn>
                              </p:par>
                            </p:childTnLst>
                          </p:cTn>
                        </p:par>
                        <p:par>
                          <p:cTn id="24" fill="hold" nodeType="afterGroup">
                            <p:stCondLst>
                              <p:cond delay="2500"/>
                            </p:stCondLst>
                            <p:childTnLst>
                              <p:par>
                                <p:cTn id="25" presetID="22" presetClass="entr" presetSubtype="4" fill="hold" nodeType="afterEffect">
                                  <p:stCondLst>
                                    <p:cond delay="0"/>
                                  </p:stCondLst>
                                  <p:childTnLst>
                                    <p:set>
                                      <p:cBhvr>
                                        <p:cTn id="26" dur="1" fill="hold">
                                          <p:stCondLst>
                                            <p:cond delay="0"/>
                                          </p:stCondLst>
                                        </p:cTn>
                                        <p:tgtEl>
                                          <p:spTgt spid="172035">
                                            <p:txEl>
                                              <p:pRg st="5" end="5"/>
                                            </p:txEl>
                                          </p:spTgt>
                                        </p:tgtEl>
                                        <p:attrNameLst>
                                          <p:attrName>style.visibility</p:attrName>
                                        </p:attrNameLst>
                                      </p:cBhvr>
                                      <p:to>
                                        <p:strVal val="visible"/>
                                      </p:to>
                                    </p:set>
                                    <p:animEffect transition="in" filter="wipe(down)">
                                      <p:cBhvr>
                                        <p:cTn id="27" dur="500"/>
                                        <p:tgtEl>
                                          <p:spTgt spid="17203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604"/>
                                        </p:tgtEl>
                                        <p:attrNameLst>
                                          <p:attrName>style.visibility</p:attrName>
                                        </p:attrNameLst>
                                      </p:cBhvr>
                                      <p:to>
                                        <p:strVal val="visible"/>
                                      </p:to>
                                    </p:set>
                                    <p:animEffect transition="in" filter="wipe(left)">
                                      <p:cBhvr>
                                        <p:cTn id="32" dur="500"/>
                                        <p:tgtEl>
                                          <p:spTgt spid="25604"/>
                                        </p:tgtEl>
                                      </p:cBhvr>
                                    </p:animEffect>
                                  </p:childTnLst>
                                </p:cTn>
                              </p:par>
                            </p:childTnLst>
                          </p:cTn>
                        </p:par>
                        <p:par>
                          <p:cTn id="33" fill="hold" nodeType="afterGroup">
                            <p:stCondLst>
                              <p:cond delay="500"/>
                            </p:stCondLst>
                            <p:childTnLst>
                              <p:par>
                                <p:cTn id="34" presetID="22" presetClass="entr" presetSubtype="4" fill="hold" grpId="0" nodeType="afterEffect">
                                  <p:stCondLst>
                                    <p:cond delay="0"/>
                                  </p:stCondLst>
                                  <p:childTnLst>
                                    <p:set>
                                      <p:cBhvr>
                                        <p:cTn id="35" dur="1" fill="hold">
                                          <p:stCondLst>
                                            <p:cond delay="0"/>
                                          </p:stCondLst>
                                        </p:cTn>
                                        <p:tgtEl>
                                          <p:spTgt spid="25605"/>
                                        </p:tgtEl>
                                        <p:attrNameLst>
                                          <p:attrName>style.visibility</p:attrName>
                                        </p:attrNameLst>
                                      </p:cBhvr>
                                      <p:to>
                                        <p:strVal val="visible"/>
                                      </p:to>
                                    </p:set>
                                    <p:animEffect transition="in" filter="wipe(down)">
                                      <p:cBhvr>
                                        <p:cTn id="36" dur="500"/>
                                        <p:tgtEl>
                                          <p:spTgt spid="2560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172035">
                                            <p:txEl>
                                              <p:pRg st="6" end="6"/>
                                            </p:txEl>
                                          </p:spTgt>
                                        </p:tgtEl>
                                        <p:attrNameLst>
                                          <p:attrName>style.visibility</p:attrName>
                                        </p:attrNameLst>
                                      </p:cBhvr>
                                      <p:to>
                                        <p:strVal val="visible"/>
                                      </p:to>
                                    </p:set>
                                    <p:animEffect transition="in" filter="wipe(down)">
                                      <p:cBhvr>
                                        <p:cTn id="41" dur="500"/>
                                        <p:tgtEl>
                                          <p:spTgt spid="172035">
                                            <p:txEl>
                                              <p:pRg st="6" end="6"/>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172035">
                                            <p:txEl>
                                              <p:pRg st="7" end="7"/>
                                            </p:txEl>
                                          </p:spTgt>
                                        </p:tgtEl>
                                        <p:attrNameLst>
                                          <p:attrName>style.visibility</p:attrName>
                                        </p:attrNameLst>
                                      </p:cBhvr>
                                      <p:to>
                                        <p:strVal val="visible"/>
                                      </p:to>
                                    </p:set>
                                    <p:animEffect transition="in" filter="blinds(horizontal)">
                                      <p:cBhvr>
                                        <p:cTn id="46" dur="500"/>
                                        <p:tgtEl>
                                          <p:spTgt spid="172035">
                                            <p:txEl>
                                              <p:pRg st="7" end="7"/>
                                            </p:txEl>
                                          </p:spTgt>
                                        </p:tgtEl>
                                      </p:cBhvr>
                                    </p:animEffect>
                                  </p:childTnLst>
                                  <p:subTnLst>
                                    <p:animClr clrSpc="rgb" dir="cw">
                                      <p:cBhvr override="childStyle">
                                        <p:cTn dur="1" fill="hold" display="0" masterRel="nextClick" afterEffect="1"/>
                                        <p:tgtEl>
                                          <p:spTgt spid="172035">
                                            <p:txEl>
                                              <p:pRg st="7" end="7"/>
                                            </p:txEl>
                                          </p:spTgt>
                                        </p:tgtEl>
                                        <p:attrNameLst>
                                          <p:attrName>ppt_c</p:attrName>
                                        </p:attrNameLst>
                                      </p:cBhvr>
                                      <p:to>
                                        <a:srgbClr val="3399FF"/>
                                      </p:to>
                                    </p:animClr>
                                  </p:sub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172035">
                                            <p:txEl>
                                              <p:pRg st="8" end="8"/>
                                            </p:txEl>
                                          </p:spTgt>
                                        </p:tgtEl>
                                        <p:attrNameLst>
                                          <p:attrName>style.visibility</p:attrName>
                                        </p:attrNameLst>
                                      </p:cBhvr>
                                      <p:to>
                                        <p:strVal val="visible"/>
                                      </p:to>
                                    </p:set>
                                    <p:animEffect transition="in" filter="blinds(horizontal)">
                                      <p:cBhvr>
                                        <p:cTn id="51" dur="500"/>
                                        <p:tgtEl>
                                          <p:spTgt spid="172035">
                                            <p:txEl>
                                              <p:pRg st="8" end="8"/>
                                            </p:txEl>
                                          </p:spTgt>
                                        </p:tgtEl>
                                      </p:cBhvr>
                                    </p:animEffect>
                                  </p:childTnLst>
                                  <p:subTnLst>
                                    <p:animClr clrSpc="rgb" dir="cw">
                                      <p:cBhvr override="childStyle">
                                        <p:cTn dur="1" fill="hold" display="0" masterRel="nextClick" afterEffect="1"/>
                                        <p:tgtEl>
                                          <p:spTgt spid="172035">
                                            <p:txEl>
                                              <p:pRg st="8" end="8"/>
                                            </p:txEl>
                                          </p:spTgt>
                                        </p:tgtEl>
                                        <p:attrNameLst>
                                          <p:attrName>ppt_c</p:attrName>
                                        </p:attrNameLst>
                                      </p:cBhvr>
                                      <p:to>
                                        <a:srgbClr val="3399FF"/>
                                      </p:to>
                                    </p:animClr>
                                  </p:sub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172035">
                                            <p:txEl>
                                              <p:pRg st="9" end="9"/>
                                            </p:txEl>
                                          </p:spTgt>
                                        </p:tgtEl>
                                        <p:attrNameLst>
                                          <p:attrName>style.visibility</p:attrName>
                                        </p:attrNameLst>
                                      </p:cBhvr>
                                      <p:to>
                                        <p:strVal val="visible"/>
                                      </p:to>
                                    </p:set>
                                    <p:animEffect transition="in" filter="blinds(horizontal)">
                                      <p:cBhvr>
                                        <p:cTn id="56" dur="500"/>
                                        <p:tgtEl>
                                          <p:spTgt spid="172035">
                                            <p:txEl>
                                              <p:pRg st="9" end="9"/>
                                            </p:txEl>
                                          </p:spTgt>
                                        </p:tgtEl>
                                      </p:cBhvr>
                                    </p:animEffect>
                                  </p:childTnLst>
                                  <p:subTnLst>
                                    <p:animClr clrSpc="rgb" dir="cw">
                                      <p:cBhvr override="childStyle">
                                        <p:cTn dur="1" fill="hold" display="0" masterRel="nextClick" afterEffect="1"/>
                                        <p:tgtEl>
                                          <p:spTgt spid="172035">
                                            <p:txEl>
                                              <p:pRg st="9" end="9"/>
                                            </p:txEl>
                                          </p:spTgt>
                                        </p:tgtEl>
                                        <p:attrNameLst>
                                          <p:attrName>ppt_c</p:attrName>
                                        </p:attrNameLst>
                                      </p:cBhvr>
                                      <p:to>
                                        <a:srgbClr val="3399FF"/>
                                      </p:to>
                                    </p:animClr>
                                  </p:sub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172035">
                                            <p:txEl>
                                              <p:pRg st="10" end="10"/>
                                            </p:txEl>
                                          </p:spTgt>
                                        </p:tgtEl>
                                        <p:attrNameLst>
                                          <p:attrName>style.visibility</p:attrName>
                                        </p:attrNameLst>
                                      </p:cBhvr>
                                      <p:to>
                                        <p:strVal val="visible"/>
                                      </p:to>
                                    </p:set>
                                    <p:animEffect transition="in" filter="blinds(horizontal)">
                                      <p:cBhvr>
                                        <p:cTn id="61" dur="500"/>
                                        <p:tgtEl>
                                          <p:spTgt spid="172035">
                                            <p:txEl>
                                              <p:pRg st="10" end="10"/>
                                            </p:txEl>
                                          </p:spTgt>
                                        </p:tgtEl>
                                      </p:cBhvr>
                                    </p:animEffect>
                                  </p:childTnLst>
                                  <p:subTnLst>
                                    <p:animClr clrSpc="rgb" dir="cw">
                                      <p:cBhvr override="childStyle">
                                        <p:cTn dur="1" fill="hold" display="0" masterRel="nextClick" afterEffect="1"/>
                                        <p:tgtEl>
                                          <p:spTgt spid="172035">
                                            <p:txEl>
                                              <p:pRg st="10" end="10"/>
                                            </p:txEl>
                                          </p:spTgt>
                                        </p:tgtEl>
                                        <p:attrNameLst>
                                          <p:attrName>ppt_c</p:attrName>
                                        </p:attrNameLst>
                                      </p:cBhvr>
                                      <p:to>
                                        <a:srgbClr val="3399FF"/>
                                      </p:to>
                                    </p:animClr>
                                  </p:sub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4" fill="hold" nodeType="clickEffect">
                                  <p:stCondLst>
                                    <p:cond delay="0"/>
                                  </p:stCondLst>
                                  <p:childTnLst>
                                    <p:set>
                                      <p:cBhvr>
                                        <p:cTn id="65" dur="1" fill="hold">
                                          <p:stCondLst>
                                            <p:cond delay="0"/>
                                          </p:stCondLst>
                                        </p:cTn>
                                        <p:tgtEl>
                                          <p:spTgt spid="172035">
                                            <p:txEl>
                                              <p:pRg st="11" end="11"/>
                                            </p:txEl>
                                          </p:spTgt>
                                        </p:tgtEl>
                                        <p:attrNameLst>
                                          <p:attrName>style.visibility</p:attrName>
                                        </p:attrNameLst>
                                      </p:cBhvr>
                                      <p:to>
                                        <p:strVal val="visible"/>
                                      </p:to>
                                    </p:set>
                                    <p:animEffect transition="in" filter="wipe(down)">
                                      <p:cBhvr>
                                        <p:cTn id="66" dur="500"/>
                                        <p:tgtEl>
                                          <p:spTgt spid="172035">
                                            <p:txEl>
                                              <p:pRg st="11" end="11"/>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nodeType="clickEffect">
                                  <p:stCondLst>
                                    <p:cond delay="0"/>
                                  </p:stCondLst>
                                  <p:childTnLst>
                                    <p:set>
                                      <p:cBhvr>
                                        <p:cTn id="70" dur="1" fill="hold">
                                          <p:stCondLst>
                                            <p:cond delay="0"/>
                                          </p:stCondLst>
                                        </p:cTn>
                                        <p:tgtEl>
                                          <p:spTgt spid="172035">
                                            <p:txEl>
                                              <p:pRg st="12" end="12"/>
                                            </p:txEl>
                                          </p:spTgt>
                                        </p:tgtEl>
                                        <p:attrNameLst>
                                          <p:attrName>style.visibility</p:attrName>
                                        </p:attrNameLst>
                                      </p:cBhvr>
                                      <p:to>
                                        <p:strVal val="visible"/>
                                      </p:to>
                                    </p:set>
                                    <p:animEffect transition="in" filter="blinds(horizontal)">
                                      <p:cBhvr>
                                        <p:cTn id="71" dur="500"/>
                                        <p:tgtEl>
                                          <p:spTgt spid="172035">
                                            <p:txEl>
                                              <p:pRg st="12" end="12"/>
                                            </p:txEl>
                                          </p:spTgt>
                                        </p:tgtEl>
                                      </p:cBhvr>
                                    </p:animEffect>
                                  </p:childTnLst>
                                  <p:subTnLst>
                                    <p:animClr clrSpc="rgb" dir="cw">
                                      <p:cBhvr override="childStyle">
                                        <p:cTn dur="1" fill="hold" display="0" masterRel="nextClick" afterEffect="1"/>
                                        <p:tgtEl>
                                          <p:spTgt spid="172035">
                                            <p:txEl>
                                              <p:pRg st="12" end="12"/>
                                            </p:txEl>
                                          </p:spTgt>
                                        </p:tgtEl>
                                        <p:attrNameLst>
                                          <p:attrName>ppt_c</p:attrName>
                                        </p:attrNameLst>
                                      </p:cBhvr>
                                      <p:to>
                                        <a:srgbClr val="3399FF"/>
                                      </p:to>
                                    </p:animClr>
                                  </p:sub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10" fill="hold" nodeType="clickEffect">
                                  <p:stCondLst>
                                    <p:cond delay="0"/>
                                  </p:stCondLst>
                                  <p:childTnLst>
                                    <p:set>
                                      <p:cBhvr>
                                        <p:cTn id="75" dur="1" fill="hold">
                                          <p:stCondLst>
                                            <p:cond delay="0"/>
                                          </p:stCondLst>
                                        </p:cTn>
                                        <p:tgtEl>
                                          <p:spTgt spid="172035">
                                            <p:txEl>
                                              <p:pRg st="13" end="13"/>
                                            </p:txEl>
                                          </p:spTgt>
                                        </p:tgtEl>
                                        <p:attrNameLst>
                                          <p:attrName>style.visibility</p:attrName>
                                        </p:attrNameLst>
                                      </p:cBhvr>
                                      <p:to>
                                        <p:strVal val="visible"/>
                                      </p:to>
                                    </p:set>
                                    <p:animEffect transition="in" filter="blinds(horizontal)">
                                      <p:cBhvr>
                                        <p:cTn id="76" dur="500"/>
                                        <p:tgtEl>
                                          <p:spTgt spid="172035">
                                            <p:txEl>
                                              <p:pRg st="13" end="13"/>
                                            </p:txEl>
                                          </p:spTgt>
                                        </p:tgtEl>
                                      </p:cBhvr>
                                    </p:animEffect>
                                  </p:childTnLst>
                                  <p:subTnLst>
                                    <p:animClr clrSpc="rgb" dir="cw">
                                      <p:cBhvr override="childStyle">
                                        <p:cTn dur="1" fill="hold" display="0" masterRel="nextClick" afterEffect="1"/>
                                        <p:tgtEl>
                                          <p:spTgt spid="172035">
                                            <p:txEl>
                                              <p:pRg st="13" end="13"/>
                                            </p:txEl>
                                          </p:spTgt>
                                        </p:tgtEl>
                                        <p:attrNameLst>
                                          <p:attrName>ppt_c</p:attrName>
                                        </p:attrNameLst>
                                      </p:cBhvr>
                                      <p:to>
                                        <a:srgbClr val="3399FF"/>
                                      </p:to>
                                    </p:animClr>
                                  </p:subTnLst>
                                </p:cTn>
                              </p:par>
                            </p:childTnLst>
                          </p:cTn>
                        </p:par>
                      </p:childTnLst>
                    </p:cTn>
                  </p:par>
                  <p:par>
                    <p:cTn id="77" fill="hold" nodeType="clickPar">
                      <p:stCondLst>
                        <p:cond delay="indefinite"/>
                      </p:stCondLst>
                      <p:childTnLst>
                        <p:par>
                          <p:cTn id="78" fill="hold" nodeType="withGroup">
                            <p:stCondLst>
                              <p:cond delay="0"/>
                            </p:stCondLst>
                            <p:childTnLst>
                              <p:par>
                                <p:cTn id="79" presetID="3" presetClass="entr" presetSubtype="10" fill="hold" nodeType="clickEffect">
                                  <p:stCondLst>
                                    <p:cond delay="0"/>
                                  </p:stCondLst>
                                  <p:childTnLst>
                                    <p:set>
                                      <p:cBhvr>
                                        <p:cTn id="80" dur="1" fill="hold">
                                          <p:stCondLst>
                                            <p:cond delay="0"/>
                                          </p:stCondLst>
                                        </p:cTn>
                                        <p:tgtEl>
                                          <p:spTgt spid="172035">
                                            <p:txEl>
                                              <p:pRg st="14" end="14"/>
                                            </p:txEl>
                                          </p:spTgt>
                                        </p:tgtEl>
                                        <p:attrNameLst>
                                          <p:attrName>style.visibility</p:attrName>
                                        </p:attrNameLst>
                                      </p:cBhvr>
                                      <p:to>
                                        <p:strVal val="visible"/>
                                      </p:to>
                                    </p:set>
                                    <p:animEffect transition="in" filter="blinds(horizontal)">
                                      <p:cBhvr>
                                        <p:cTn id="81" dur="500"/>
                                        <p:tgtEl>
                                          <p:spTgt spid="172035">
                                            <p:txEl>
                                              <p:pRg st="14" end="14"/>
                                            </p:txEl>
                                          </p:spTgt>
                                        </p:tgtEl>
                                      </p:cBhvr>
                                    </p:animEffect>
                                  </p:childTnLst>
                                  <p:subTnLst>
                                    <p:animClr clrSpc="rgb" dir="cw">
                                      <p:cBhvr override="childStyle">
                                        <p:cTn dur="1" fill="hold" display="0" masterRel="nextClick" afterEffect="1"/>
                                        <p:tgtEl>
                                          <p:spTgt spid="172035">
                                            <p:txEl>
                                              <p:pRg st="14" end="14"/>
                                            </p:txEl>
                                          </p:spTgt>
                                        </p:tgtEl>
                                        <p:attrNameLst>
                                          <p:attrName>ppt_c</p:attrName>
                                        </p:attrNameLst>
                                      </p:cBhvr>
                                      <p:to>
                                        <a:srgbClr val="3399FF"/>
                                      </p:to>
                                    </p:animClr>
                                  </p:sub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ntr" presetSubtype="10" fill="hold" nodeType="clickEffect">
                                  <p:stCondLst>
                                    <p:cond delay="0"/>
                                  </p:stCondLst>
                                  <p:childTnLst>
                                    <p:set>
                                      <p:cBhvr>
                                        <p:cTn id="85" dur="1" fill="hold">
                                          <p:stCondLst>
                                            <p:cond delay="0"/>
                                          </p:stCondLst>
                                        </p:cTn>
                                        <p:tgtEl>
                                          <p:spTgt spid="172035">
                                            <p:txEl>
                                              <p:pRg st="15" end="15"/>
                                            </p:txEl>
                                          </p:spTgt>
                                        </p:tgtEl>
                                        <p:attrNameLst>
                                          <p:attrName>style.visibility</p:attrName>
                                        </p:attrNameLst>
                                      </p:cBhvr>
                                      <p:to>
                                        <p:strVal val="visible"/>
                                      </p:to>
                                    </p:set>
                                    <p:animEffect transition="in" filter="blinds(horizontal)">
                                      <p:cBhvr>
                                        <p:cTn id="86" dur="500"/>
                                        <p:tgtEl>
                                          <p:spTgt spid="172035">
                                            <p:txEl>
                                              <p:pRg st="15" end="15"/>
                                            </p:txEl>
                                          </p:spTgt>
                                        </p:tgtEl>
                                      </p:cBhvr>
                                    </p:animEffect>
                                  </p:childTnLst>
                                  <p:subTnLst>
                                    <p:animClr clrSpc="rgb" dir="cw">
                                      <p:cBhvr override="childStyle">
                                        <p:cTn dur="1" fill="hold" display="0" masterRel="nextClick" afterEffect="1"/>
                                        <p:tgtEl>
                                          <p:spTgt spid="172035">
                                            <p:txEl>
                                              <p:pRg st="15" end="15"/>
                                            </p:txEl>
                                          </p:spTgt>
                                        </p:tgtEl>
                                        <p:attrNameLst>
                                          <p:attrName>ppt_c</p:attrName>
                                        </p:attrNameLst>
                                      </p:cBhvr>
                                      <p:to>
                                        <a:srgbClr val="3399FF"/>
                                      </p:to>
                                    </p:animClr>
                                  </p:subTnLst>
                                </p:cTn>
                              </p:par>
                            </p:childTnLst>
                          </p:cTn>
                        </p:par>
                      </p:childTnLst>
                    </p:cTn>
                  </p:par>
                  <p:par>
                    <p:cTn id="87" fill="hold" nodeType="clickPar">
                      <p:stCondLst>
                        <p:cond delay="indefinite"/>
                      </p:stCondLst>
                      <p:childTnLst>
                        <p:par>
                          <p:cTn id="88" fill="hold" nodeType="withGroup">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172038"/>
                                        </p:tgtEl>
                                        <p:attrNameLst>
                                          <p:attrName>style.visibility</p:attrName>
                                        </p:attrNameLst>
                                      </p:cBhvr>
                                      <p:to>
                                        <p:strVal val="visible"/>
                                      </p:to>
                                    </p:set>
                                    <p:animEffect transition="in" filter="blinds(horizontal)">
                                      <p:cBhvr>
                                        <p:cTn id="91" dur="500"/>
                                        <p:tgtEl>
                                          <p:spTgt spid="172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nimBg="1"/>
      <p:bldP spid="25605" grpId="0"/>
      <p:bldP spid="17203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zh-CN" altLang="en-US" smtClean="0">
                <a:ea typeface="宋体" panose="02010600030101010101" pitchFamily="2" charset="-122"/>
              </a:rPr>
              <a:t>本章总结</a:t>
            </a:r>
            <a:r>
              <a:rPr lang="en-US" altLang="zh-CN" smtClean="0">
                <a:ea typeface="宋体" panose="02010600030101010101" pitchFamily="2" charset="-122"/>
              </a:rPr>
              <a:t>4</a:t>
            </a:r>
          </a:p>
        </p:txBody>
      </p:sp>
      <p:sp>
        <p:nvSpPr>
          <p:cNvPr id="267267" name="Rectangle 3"/>
          <p:cNvSpPr>
            <a:spLocks noGrp="1" noChangeArrowheads="1"/>
          </p:cNvSpPr>
          <p:nvPr>
            <p:ph type="body" idx="1"/>
          </p:nvPr>
        </p:nvSpPr>
        <p:spPr>
          <a:xfrm>
            <a:off x="438150" y="400050"/>
            <a:ext cx="8191500" cy="5885201"/>
          </a:xfrm>
        </p:spPr>
        <p:txBody>
          <a:bodyPr/>
          <a:lstStyle/>
          <a:p>
            <a:pPr>
              <a:buFont typeface="Times New Roman" panose="02020603050405020304" pitchFamily="18" charset="0"/>
              <a:buNone/>
            </a:pPr>
            <a:endParaRPr lang="zh-CN" altLang="en-US" sz="2000" dirty="0" smtClean="0">
              <a:ea typeface="宋体" panose="02010600030101010101" pitchFamily="2" charset="-122"/>
            </a:endParaRPr>
          </a:p>
          <a:p>
            <a:pPr>
              <a:lnSpc>
                <a:spcPct val="115000"/>
              </a:lnSpc>
              <a:spcBef>
                <a:spcPct val="45000"/>
              </a:spcBef>
            </a:pPr>
            <a:r>
              <a:rPr lang="zh-CN" altLang="en-US" sz="1900" dirty="0" smtClean="0">
                <a:ea typeface="黑体" panose="02010609060101010101" pitchFamily="49" charset="-122"/>
              </a:rPr>
              <a:t>数据冒险（数据相关）：前面指令的结果是后面指令的操作数</a:t>
            </a:r>
          </a:p>
          <a:p>
            <a:pPr lvl="1">
              <a:lnSpc>
                <a:spcPct val="115000"/>
              </a:lnSpc>
              <a:spcBef>
                <a:spcPct val="45000"/>
              </a:spcBef>
            </a:pPr>
            <a:r>
              <a:rPr lang="zh-CN" altLang="en-US" sz="1900" dirty="0" smtClean="0">
                <a:ea typeface="黑体" panose="02010609060101010101" pitchFamily="49" charset="-122"/>
              </a:rPr>
              <a:t>软件阻塞：（如：编译器）在后面的数据相关指令前插入</a:t>
            </a:r>
            <a:r>
              <a:rPr lang="en-US" altLang="zh-CN" sz="1900" dirty="0" err="1" smtClean="0">
                <a:ea typeface="黑体" panose="02010609060101010101" pitchFamily="49" charset="-122"/>
              </a:rPr>
              <a:t>nop</a:t>
            </a:r>
            <a:r>
              <a:rPr lang="zh-CN" altLang="en-US" sz="1900" dirty="0" smtClean="0">
                <a:ea typeface="黑体" panose="02010609060101010101" pitchFamily="49" charset="-122"/>
              </a:rPr>
              <a:t>指令</a:t>
            </a:r>
          </a:p>
          <a:p>
            <a:pPr lvl="1">
              <a:lnSpc>
                <a:spcPct val="115000"/>
              </a:lnSpc>
              <a:spcBef>
                <a:spcPct val="45000"/>
              </a:spcBef>
            </a:pPr>
            <a:r>
              <a:rPr lang="zh-CN" altLang="en-US" sz="1900" dirty="0" smtClean="0">
                <a:ea typeface="黑体" panose="02010609060101010101" pitchFamily="49" charset="-122"/>
              </a:rPr>
              <a:t>硬件阻塞：在后面数据相关指令的特定流水段插入“气泡”以“阻塞”指令继续执行，直到取得所需数据为止</a:t>
            </a:r>
          </a:p>
          <a:p>
            <a:pPr lvl="1">
              <a:lnSpc>
                <a:spcPct val="115000"/>
              </a:lnSpc>
              <a:spcBef>
                <a:spcPct val="45000"/>
              </a:spcBef>
            </a:pPr>
            <a:r>
              <a:rPr lang="zh-CN" altLang="en-US" sz="1900" dirty="0" smtClean="0">
                <a:ea typeface="黑体" panose="02010609060101010101" pitchFamily="49" charset="-122"/>
              </a:rPr>
              <a:t>“转发”（旁路）：把前面指令执行过程中得到的数据直接传送到后面指令相应的流水段中。</a:t>
            </a:r>
          </a:p>
          <a:p>
            <a:pPr lvl="1">
              <a:lnSpc>
                <a:spcPct val="115000"/>
              </a:lnSpc>
              <a:spcBef>
                <a:spcPct val="45000"/>
              </a:spcBef>
            </a:pPr>
            <a:r>
              <a:rPr lang="zh-CN" altLang="en-US" sz="1900" dirty="0" smtClean="0">
                <a:ea typeface="黑体" panose="02010609060101010101" pitchFamily="49" charset="-122"/>
              </a:rPr>
              <a:t>对于</a:t>
            </a:r>
            <a:r>
              <a:rPr lang="en-US" altLang="zh-CN" sz="1900" dirty="0" smtClean="0">
                <a:ea typeface="黑体" panose="02010609060101010101" pitchFamily="49" charset="-122"/>
              </a:rPr>
              <a:t>load-use</a:t>
            </a:r>
            <a:r>
              <a:rPr lang="zh-CN" altLang="en-US" sz="1900" dirty="0" smtClean="0">
                <a:ea typeface="黑体" panose="02010609060101010101" pitchFamily="49" charset="-122"/>
              </a:rPr>
              <a:t>，采用“阻塞加转发”的方式解决数据冒险</a:t>
            </a:r>
            <a:endParaRPr lang="en-US" altLang="zh-CN" sz="1900" dirty="0" smtClean="0">
              <a:ea typeface="黑体" panose="02010609060101010101" pitchFamily="49" charset="-122"/>
            </a:endParaRPr>
          </a:p>
          <a:p>
            <a:pPr>
              <a:lnSpc>
                <a:spcPct val="115000"/>
              </a:lnSpc>
              <a:spcBef>
                <a:spcPct val="25000"/>
              </a:spcBef>
            </a:pPr>
            <a:r>
              <a:rPr lang="zh-CN" altLang="en-US" sz="1900" dirty="0">
                <a:ea typeface="黑体" panose="02010609060101010101" pitchFamily="49" charset="-122"/>
              </a:rPr>
              <a:t>提高流水线指令效率的高级流水线技术</a:t>
            </a:r>
          </a:p>
          <a:p>
            <a:pPr lvl="1">
              <a:lnSpc>
                <a:spcPct val="115000"/>
              </a:lnSpc>
              <a:spcBef>
                <a:spcPct val="25000"/>
              </a:spcBef>
            </a:pPr>
            <a:r>
              <a:rPr lang="zh-CN" altLang="en-US" sz="1900" dirty="0">
                <a:ea typeface="黑体" panose="02010609060101010101" pitchFamily="49" charset="-122"/>
              </a:rPr>
              <a:t>超流水线：级数更多的流水线</a:t>
            </a:r>
          </a:p>
          <a:p>
            <a:pPr lvl="1">
              <a:lnSpc>
                <a:spcPct val="115000"/>
              </a:lnSpc>
              <a:spcBef>
                <a:spcPct val="25000"/>
              </a:spcBef>
            </a:pPr>
            <a:r>
              <a:rPr lang="zh-CN" altLang="en-US" sz="1900" dirty="0">
                <a:ea typeface="黑体" panose="02010609060101010101" pitchFamily="49" charset="-122"/>
              </a:rPr>
              <a:t>多发射流水线：同时发射多条指令的流水线</a:t>
            </a:r>
          </a:p>
          <a:p>
            <a:pPr lvl="2">
              <a:lnSpc>
                <a:spcPct val="115000"/>
              </a:lnSpc>
              <a:spcBef>
                <a:spcPct val="25000"/>
              </a:spcBef>
            </a:pPr>
            <a:r>
              <a:rPr lang="zh-CN" altLang="en-US" sz="1900" dirty="0">
                <a:ea typeface="黑体" panose="02010609060101010101" pitchFamily="49" charset="-122"/>
              </a:rPr>
              <a:t>静态多发射：</a:t>
            </a:r>
            <a:r>
              <a:rPr lang="en-US" altLang="zh-CN" sz="1900" dirty="0">
                <a:ea typeface="黑体" panose="02010609060101010101" pitchFamily="49" charset="-122"/>
              </a:rPr>
              <a:t>VLIW</a:t>
            </a:r>
            <a:r>
              <a:rPr lang="zh-CN" altLang="en-US" sz="1900" dirty="0">
                <a:ea typeface="黑体" panose="02010609060101010101" pitchFamily="49" charset="-122"/>
              </a:rPr>
              <a:t>结构、编译器静态推测</a:t>
            </a:r>
          </a:p>
          <a:p>
            <a:pPr lvl="2">
              <a:lnSpc>
                <a:spcPct val="115000"/>
              </a:lnSpc>
              <a:spcBef>
                <a:spcPct val="25000"/>
              </a:spcBef>
            </a:pPr>
            <a:r>
              <a:rPr lang="zh-CN" altLang="en-US" sz="1900" dirty="0">
                <a:ea typeface="黑体" panose="02010609060101010101" pitchFamily="49" charset="-122"/>
              </a:rPr>
              <a:t>动态多发射：超标量结构、硬件动态推测调度</a:t>
            </a:r>
          </a:p>
          <a:p>
            <a:pPr>
              <a:lnSpc>
                <a:spcPct val="115000"/>
              </a:lnSpc>
              <a:spcBef>
                <a:spcPct val="45000"/>
              </a:spcBef>
            </a:pPr>
            <a:endParaRPr lang="zh-CN" altLang="en-US" sz="1900" dirty="0" smtClean="0">
              <a:ea typeface="黑体" panose="02010609060101010101" pitchFamily="49" charset="-122"/>
            </a:endParaRPr>
          </a:p>
        </p:txBody>
      </p:sp>
    </p:spTree>
    <p:extLst>
      <p:ext uri="{BB962C8B-B14F-4D97-AF65-F5344CB8AC3E}">
        <p14:creationId xmlns:p14="http://schemas.microsoft.com/office/powerpoint/2010/main" val="227783514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7267">
                                            <p:txEl>
                                              <p:pRg st="2" end="2"/>
                                            </p:txEl>
                                          </p:spTgt>
                                        </p:tgtEl>
                                        <p:attrNameLst>
                                          <p:attrName>style.visibility</p:attrName>
                                        </p:attrNameLst>
                                      </p:cBhvr>
                                      <p:to>
                                        <p:strVal val="visible"/>
                                      </p:to>
                                    </p:set>
                                    <p:animEffect transition="in" filter="blinds(horizontal)">
                                      <p:cBhvr>
                                        <p:cTn id="7" dur="500"/>
                                        <p:tgtEl>
                                          <p:spTgt spid="26726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67267">
                                            <p:txEl>
                                              <p:pRg st="3" end="3"/>
                                            </p:txEl>
                                          </p:spTgt>
                                        </p:tgtEl>
                                        <p:attrNameLst>
                                          <p:attrName>style.visibility</p:attrName>
                                        </p:attrNameLst>
                                      </p:cBhvr>
                                      <p:to>
                                        <p:strVal val="visible"/>
                                      </p:to>
                                    </p:set>
                                    <p:animEffect transition="in" filter="blinds(horizontal)">
                                      <p:cBhvr>
                                        <p:cTn id="12" dur="500"/>
                                        <p:tgtEl>
                                          <p:spTgt spid="26726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67267">
                                            <p:txEl>
                                              <p:pRg st="4" end="4"/>
                                            </p:txEl>
                                          </p:spTgt>
                                        </p:tgtEl>
                                        <p:attrNameLst>
                                          <p:attrName>style.visibility</p:attrName>
                                        </p:attrNameLst>
                                      </p:cBhvr>
                                      <p:to>
                                        <p:strVal val="visible"/>
                                      </p:to>
                                    </p:set>
                                    <p:animEffect transition="in" filter="blinds(horizontal)">
                                      <p:cBhvr>
                                        <p:cTn id="17" dur="500"/>
                                        <p:tgtEl>
                                          <p:spTgt spid="26726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67267">
                                            <p:txEl>
                                              <p:pRg st="5" end="5"/>
                                            </p:txEl>
                                          </p:spTgt>
                                        </p:tgtEl>
                                        <p:attrNameLst>
                                          <p:attrName>style.visibility</p:attrName>
                                        </p:attrNameLst>
                                      </p:cBhvr>
                                      <p:to>
                                        <p:strVal val="visible"/>
                                      </p:to>
                                    </p:set>
                                    <p:animEffect transition="in" filter="blinds(horizontal)">
                                      <p:cBhvr>
                                        <p:cTn id="22" dur="500"/>
                                        <p:tgtEl>
                                          <p:spTgt spid="26726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7267">
                                            <p:txEl>
                                              <p:pRg st="6" end="6"/>
                                            </p:txEl>
                                          </p:spTgt>
                                        </p:tgtEl>
                                        <p:attrNameLst>
                                          <p:attrName>style.visibility</p:attrName>
                                        </p:attrNameLst>
                                      </p:cBhvr>
                                      <p:to>
                                        <p:strVal val="visible"/>
                                      </p:to>
                                    </p:set>
                                    <p:animEffect transition="in" filter="blinds(horizontal)">
                                      <p:cBhvr>
                                        <p:cTn id="27" dur="500"/>
                                        <p:tgtEl>
                                          <p:spTgt spid="26726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67267">
                                            <p:txEl>
                                              <p:pRg st="7" end="7"/>
                                            </p:txEl>
                                          </p:spTgt>
                                        </p:tgtEl>
                                        <p:attrNameLst>
                                          <p:attrName>style.visibility</p:attrName>
                                        </p:attrNameLst>
                                      </p:cBhvr>
                                      <p:to>
                                        <p:strVal val="visible"/>
                                      </p:to>
                                    </p:set>
                                    <p:animEffect transition="in" filter="blinds(horizontal)">
                                      <p:cBhvr>
                                        <p:cTn id="32" dur="500"/>
                                        <p:tgtEl>
                                          <p:spTgt spid="267267">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67267">
                                            <p:txEl>
                                              <p:pRg st="8" end="8"/>
                                            </p:txEl>
                                          </p:spTgt>
                                        </p:tgtEl>
                                        <p:attrNameLst>
                                          <p:attrName>style.visibility</p:attrName>
                                        </p:attrNameLst>
                                      </p:cBhvr>
                                      <p:to>
                                        <p:strVal val="visible"/>
                                      </p:to>
                                    </p:set>
                                    <p:animEffect transition="in" filter="blinds(horizontal)">
                                      <p:cBhvr>
                                        <p:cTn id="37" dur="500"/>
                                        <p:tgtEl>
                                          <p:spTgt spid="267267">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67267">
                                            <p:txEl>
                                              <p:pRg st="9" end="9"/>
                                            </p:txEl>
                                          </p:spTgt>
                                        </p:tgtEl>
                                        <p:attrNameLst>
                                          <p:attrName>style.visibility</p:attrName>
                                        </p:attrNameLst>
                                      </p:cBhvr>
                                      <p:to>
                                        <p:strVal val="visible"/>
                                      </p:to>
                                    </p:set>
                                    <p:animEffect transition="in" filter="blinds(horizontal)">
                                      <p:cBhvr>
                                        <p:cTn id="42" dur="500"/>
                                        <p:tgtEl>
                                          <p:spTgt spid="267267">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67267">
                                            <p:txEl>
                                              <p:pRg st="10" end="10"/>
                                            </p:txEl>
                                          </p:spTgt>
                                        </p:tgtEl>
                                        <p:attrNameLst>
                                          <p:attrName>style.visibility</p:attrName>
                                        </p:attrNameLst>
                                      </p:cBhvr>
                                      <p:to>
                                        <p:strVal val="visible"/>
                                      </p:to>
                                    </p:set>
                                    <p:animEffect transition="in" filter="blinds(horizontal)">
                                      <p:cBhvr>
                                        <p:cTn id="47" dur="500"/>
                                        <p:tgtEl>
                                          <p:spTgt spid="2672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zh-CN" altLang="en-US" smtClean="0">
                <a:ea typeface="宋体" panose="02010600030101010101" pitchFamily="2" charset="-122"/>
              </a:rPr>
              <a:t>本章总结</a:t>
            </a:r>
            <a:r>
              <a:rPr lang="en-US" altLang="zh-CN" smtClean="0">
                <a:ea typeface="宋体" panose="02010600030101010101" pitchFamily="2" charset="-122"/>
              </a:rPr>
              <a:t>5</a:t>
            </a:r>
          </a:p>
        </p:txBody>
      </p:sp>
      <p:sp>
        <p:nvSpPr>
          <p:cNvPr id="350211" name="Rectangle 3"/>
          <p:cNvSpPr>
            <a:spLocks noGrp="1" noChangeArrowheads="1"/>
          </p:cNvSpPr>
          <p:nvPr>
            <p:ph type="body" idx="1"/>
          </p:nvPr>
        </p:nvSpPr>
        <p:spPr>
          <a:xfrm>
            <a:off x="304800" y="919163"/>
            <a:ext cx="8424863" cy="5773737"/>
          </a:xfrm>
        </p:spPr>
        <p:txBody>
          <a:bodyPr/>
          <a:lstStyle/>
          <a:p>
            <a:pPr>
              <a:lnSpc>
                <a:spcPct val="120000"/>
              </a:lnSpc>
              <a:spcBef>
                <a:spcPct val="40000"/>
              </a:spcBef>
            </a:pPr>
            <a:r>
              <a:rPr lang="zh-CN" altLang="en-US" sz="2000" smtClean="0">
                <a:ea typeface="黑体" panose="02010609060101010101" pitchFamily="49" charset="-122"/>
              </a:rPr>
              <a:t>控制冒险（控制相关）：返回指令、分支指令等可能改变顺序增量的</a:t>
            </a:r>
            <a:r>
              <a:rPr lang="en-US" altLang="zh-CN" sz="2000" smtClean="0">
                <a:ea typeface="黑体" panose="02010609060101010101" pitchFamily="49" charset="-122"/>
              </a:rPr>
              <a:t>PC</a:t>
            </a:r>
            <a:r>
              <a:rPr lang="zh-CN" altLang="en-US" sz="2000" smtClean="0">
                <a:ea typeface="黑体" panose="02010609060101010101" pitchFamily="49" charset="-122"/>
              </a:rPr>
              <a:t>值，由于获取转移目标地址的时间较长，使得在目标地址产生前已经有指令被取到流水线中，如果已经取出执行的指令不是正确的指令，则发生控制冒险。</a:t>
            </a:r>
          </a:p>
          <a:p>
            <a:pPr lvl="1">
              <a:lnSpc>
                <a:spcPct val="120000"/>
              </a:lnSpc>
            </a:pPr>
            <a:r>
              <a:rPr lang="zh-CN" altLang="en-US" sz="2000" smtClean="0">
                <a:ea typeface="黑体" panose="02010609060101010101" pitchFamily="49" charset="-122"/>
              </a:rPr>
              <a:t>软件阻塞：（如：编译器）在控制相关指令后面插入</a:t>
            </a:r>
            <a:r>
              <a:rPr lang="en-US" altLang="zh-CN" sz="2000" smtClean="0">
                <a:ea typeface="黑体" panose="02010609060101010101" pitchFamily="49" charset="-122"/>
              </a:rPr>
              <a:t>nop</a:t>
            </a:r>
            <a:r>
              <a:rPr lang="zh-CN" altLang="en-US" sz="2000" smtClean="0">
                <a:ea typeface="黑体" panose="02010609060101010101" pitchFamily="49" charset="-122"/>
              </a:rPr>
              <a:t>指令</a:t>
            </a:r>
          </a:p>
          <a:p>
            <a:pPr lvl="1">
              <a:lnSpc>
                <a:spcPct val="120000"/>
              </a:lnSpc>
            </a:pPr>
            <a:r>
              <a:rPr lang="zh-CN" altLang="en-US" sz="2000" smtClean="0">
                <a:ea typeface="黑体" panose="02010609060101010101" pitchFamily="49" charset="-122"/>
              </a:rPr>
              <a:t>硬件阻塞：在控制相关指令后面的指令被取出前插入“气泡”，使流水线停顿若干时钟，直到控制相关指令得到正确的</a:t>
            </a:r>
            <a:r>
              <a:rPr lang="en-US" altLang="zh-CN" sz="2000" smtClean="0">
                <a:ea typeface="黑体" panose="02010609060101010101" pitchFamily="49" charset="-122"/>
              </a:rPr>
              <a:t>PC</a:t>
            </a:r>
            <a:r>
              <a:rPr lang="zh-CN" altLang="en-US" sz="2000" smtClean="0">
                <a:ea typeface="黑体" panose="02010609060101010101" pitchFamily="49" charset="-122"/>
              </a:rPr>
              <a:t>值为止</a:t>
            </a:r>
          </a:p>
          <a:p>
            <a:pPr lvl="1">
              <a:lnSpc>
                <a:spcPct val="120000"/>
              </a:lnSpc>
            </a:pPr>
            <a:r>
              <a:rPr lang="zh-CN" altLang="en-US" sz="2000" smtClean="0">
                <a:ea typeface="黑体" panose="02010609060101010101" pitchFamily="49" charset="-122"/>
              </a:rPr>
              <a:t>采用“分支预测”技术。简单（静态）地预测每次分支结果都一样，或根据分支指令执行历史进行动态预测，动态预测能达到</a:t>
            </a:r>
            <a:r>
              <a:rPr lang="en-US" altLang="zh-CN" sz="2000" smtClean="0">
                <a:ea typeface="黑体" panose="02010609060101010101" pitchFamily="49" charset="-122"/>
              </a:rPr>
              <a:t>90%</a:t>
            </a:r>
            <a:r>
              <a:rPr lang="zh-CN" altLang="en-US" sz="2000" smtClean="0">
                <a:ea typeface="黑体" panose="02010609060101010101" pitchFamily="49" charset="-122"/>
              </a:rPr>
              <a:t>以上的成功率</a:t>
            </a:r>
          </a:p>
          <a:p>
            <a:pPr lvl="1">
              <a:lnSpc>
                <a:spcPct val="120000"/>
              </a:lnSpc>
            </a:pPr>
            <a:r>
              <a:rPr lang="zh-CN" altLang="en-US" sz="2000" smtClean="0">
                <a:ea typeface="黑体" panose="02010609060101010101" pitchFamily="49" charset="-122"/>
              </a:rPr>
              <a:t>采用延迟分支技术。将前面一条与分支指令无关的指令放到分支指令后面执行，这样，流水线不会发生阻塞现象。这种对指令顺序进行调整的工作在程序编译阶段完成</a:t>
            </a:r>
          </a:p>
          <a:p>
            <a:pPr>
              <a:lnSpc>
                <a:spcPct val="120000"/>
              </a:lnSpc>
              <a:spcBef>
                <a:spcPct val="40000"/>
              </a:spcBef>
            </a:pPr>
            <a:endParaRPr lang="zh-CN" altLang="en-US" sz="2000" smtClean="0">
              <a:ea typeface="黑体" panose="02010609060101010101" pitchFamily="49" charset="-122"/>
            </a:endParaRPr>
          </a:p>
        </p:txBody>
      </p:sp>
    </p:spTree>
    <p:extLst>
      <p:ext uri="{BB962C8B-B14F-4D97-AF65-F5344CB8AC3E}">
        <p14:creationId xmlns:p14="http://schemas.microsoft.com/office/powerpoint/2010/main" val="167420088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0211">
                                            <p:txEl>
                                              <p:pRg st="1" end="1"/>
                                            </p:txEl>
                                          </p:spTgt>
                                        </p:tgtEl>
                                        <p:attrNameLst>
                                          <p:attrName>style.visibility</p:attrName>
                                        </p:attrNameLst>
                                      </p:cBhvr>
                                      <p:to>
                                        <p:strVal val="visible"/>
                                      </p:to>
                                    </p:set>
                                    <p:animEffect transition="in" filter="blinds(horizontal)">
                                      <p:cBhvr>
                                        <p:cTn id="7" dur="500"/>
                                        <p:tgtEl>
                                          <p:spTgt spid="3502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0211">
                                            <p:txEl>
                                              <p:pRg st="2" end="2"/>
                                            </p:txEl>
                                          </p:spTgt>
                                        </p:tgtEl>
                                        <p:attrNameLst>
                                          <p:attrName>style.visibility</p:attrName>
                                        </p:attrNameLst>
                                      </p:cBhvr>
                                      <p:to>
                                        <p:strVal val="visible"/>
                                      </p:to>
                                    </p:set>
                                    <p:animEffect transition="in" filter="blinds(horizontal)">
                                      <p:cBhvr>
                                        <p:cTn id="12" dur="500"/>
                                        <p:tgtEl>
                                          <p:spTgt spid="3502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50211">
                                            <p:txEl>
                                              <p:pRg st="3" end="3"/>
                                            </p:txEl>
                                          </p:spTgt>
                                        </p:tgtEl>
                                        <p:attrNameLst>
                                          <p:attrName>style.visibility</p:attrName>
                                        </p:attrNameLst>
                                      </p:cBhvr>
                                      <p:to>
                                        <p:strVal val="visible"/>
                                      </p:to>
                                    </p:set>
                                    <p:animEffect transition="in" filter="blinds(horizontal)">
                                      <p:cBhvr>
                                        <p:cTn id="17" dur="500"/>
                                        <p:tgtEl>
                                          <p:spTgt spid="35021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50211">
                                            <p:txEl>
                                              <p:pRg st="4" end="4"/>
                                            </p:txEl>
                                          </p:spTgt>
                                        </p:tgtEl>
                                        <p:attrNameLst>
                                          <p:attrName>style.visibility</p:attrName>
                                        </p:attrNameLst>
                                      </p:cBhvr>
                                      <p:to>
                                        <p:strVal val="visible"/>
                                      </p:to>
                                    </p:set>
                                    <p:animEffect transition="in" filter="blinds(horizontal)">
                                      <p:cBhvr>
                                        <p:cTn id="22" dur="500"/>
                                        <p:tgtEl>
                                          <p:spTgt spid="3502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a:extLst>
              <a:ext uri="{FF2B5EF4-FFF2-40B4-BE49-F238E27FC236}">
                <a16:creationId xmlns:a16="http://schemas.microsoft.com/office/drawing/2014/main" id="{E463D4C8-7C0A-4B7C-AA18-DA533941423C}"/>
              </a:ext>
            </a:extLst>
          </p:cNvPr>
          <p:cNvSpPr>
            <a:spLocks noGrp="1" noChangeArrowheads="1"/>
          </p:cNvSpPr>
          <p:nvPr>
            <p:ph type="title"/>
          </p:nvPr>
        </p:nvSpPr>
        <p:spPr>
          <a:xfrm>
            <a:off x="800100" y="228600"/>
            <a:ext cx="6862763" cy="373063"/>
          </a:xfrm>
        </p:spPr>
        <p:txBody>
          <a:bodyPr/>
          <a:lstStyle/>
          <a:p>
            <a:r>
              <a:rPr lang="zh-CN" altLang="en-US">
                <a:ea typeface="宋体" panose="02010600030101010101" pitchFamily="2" charset="-122"/>
              </a:rPr>
              <a:t>作业</a:t>
            </a:r>
          </a:p>
        </p:txBody>
      </p:sp>
      <p:sp>
        <p:nvSpPr>
          <p:cNvPr id="78851" name="内容占位符 2">
            <a:extLst>
              <a:ext uri="{FF2B5EF4-FFF2-40B4-BE49-F238E27FC236}">
                <a16:creationId xmlns:a16="http://schemas.microsoft.com/office/drawing/2014/main" id="{C1B7808E-754E-45DD-B443-67CE3A1236FC}"/>
              </a:ext>
            </a:extLst>
          </p:cNvPr>
          <p:cNvSpPr>
            <a:spLocks noGrp="1" noChangeArrowheads="1"/>
          </p:cNvSpPr>
          <p:nvPr>
            <p:ph idx="1"/>
          </p:nvPr>
        </p:nvSpPr>
        <p:spPr>
          <a:xfrm>
            <a:off x="538163" y="919163"/>
            <a:ext cx="8191500" cy="359073"/>
          </a:xfrm>
        </p:spPr>
        <p:txBody>
          <a:bodyPr/>
          <a:lstStyle/>
          <a:p>
            <a:r>
              <a:rPr lang="en-US" altLang="zh-CN" sz="2000" dirty="0" smtClean="0">
                <a:ea typeface="宋体" panose="02010600030101010101" pitchFamily="2" charset="-122"/>
              </a:rPr>
              <a:t>P203    6, 7, 8, 9,  10, 11,  12</a:t>
            </a:r>
            <a:endParaRPr lang="zh-CN" altLang="en-US" sz="2000" dirty="0">
              <a:ea typeface="宋体" panose="02010600030101010101" pitchFamily="2" charset="-122"/>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058707CF-7236-4947-81A4-B2EC84EB187D}"/>
              </a:ext>
            </a:extLst>
          </p:cNvPr>
          <p:cNvSpPr>
            <a:spLocks noGrp="1" noChangeArrowheads="1"/>
          </p:cNvSpPr>
          <p:nvPr>
            <p:ph type="title"/>
          </p:nvPr>
        </p:nvSpPr>
        <p:spPr/>
        <p:txBody>
          <a:bodyPr/>
          <a:lstStyle/>
          <a:p>
            <a:r>
              <a:rPr lang="zh-CN" altLang="en-US">
                <a:ea typeface="宋体" panose="02010600030101010101" pitchFamily="2" charset="-122"/>
              </a:rPr>
              <a:t>流水线指令集的设计</a:t>
            </a:r>
          </a:p>
        </p:txBody>
      </p:sp>
      <p:sp>
        <p:nvSpPr>
          <p:cNvPr id="175107" name="Rectangle 3">
            <a:extLst>
              <a:ext uri="{FF2B5EF4-FFF2-40B4-BE49-F238E27FC236}">
                <a16:creationId xmlns:a16="http://schemas.microsoft.com/office/drawing/2014/main" id="{E2810357-E732-49D0-8AF1-B86846469BE5}"/>
              </a:ext>
            </a:extLst>
          </p:cNvPr>
          <p:cNvSpPr>
            <a:spLocks noGrp="1" noChangeArrowheads="1"/>
          </p:cNvSpPr>
          <p:nvPr>
            <p:ph type="body" idx="1"/>
          </p:nvPr>
        </p:nvSpPr>
        <p:spPr>
          <a:xfrm>
            <a:off x="71438" y="719138"/>
            <a:ext cx="8963025" cy="5957887"/>
          </a:xfrm>
        </p:spPr>
        <p:txBody>
          <a:bodyPr/>
          <a:lstStyle/>
          <a:p>
            <a:pPr>
              <a:lnSpc>
                <a:spcPct val="115000"/>
              </a:lnSpc>
              <a:spcBef>
                <a:spcPct val="15000"/>
              </a:spcBef>
            </a:pPr>
            <a:r>
              <a:rPr lang="zh-CN" altLang="en-US" sz="2000" dirty="0">
                <a:ea typeface="黑体" panose="02010609060101010101" pitchFamily="49" charset="-122"/>
              </a:rPr>
              <a:t>具有什么特征的指令集有利于流水线执行呢？</a:t>
            </a:r>
          </a:p>
          <a:p>
            <a:pPr lvl="1">
              <a:lnSpc>
                <a:spcPct val="115000"/>
              </a:lnSpc>
              <a:spcBef>
                <a:spcPct val="15000"/>
              </a:spcBef>
            </a:pPr>
            <a:r>
              <a:rPr lang="zh-CN" altLang="en-US" sz="2000" dirty="0">
                <a:ea typeface="黑体" panose="02010609060101010101" pitchFamily="49" charset="-122"/>
              </a:rPr>
              <a:t>指令长度尽量一致，有利于简化取指令和指令译码操作</a:t>
            </a:r>
          </a:p>
          <a:p>
            <a:pPr lvl="2">
              <a:lnSpc>
                <a:spcPct val="115000"/>
              </a:lnSpc>
              <a:spcBef>
                <a:spcPct val="15000"/>
              </a:spcBef>
            </a:pPr>
            <a:r>
              <a:rPr lang="en-US" altLang="zh-CN" sz="2000" dirty="0">
                <a:ea typeface="黑体" panose="02010609060101010101" pitchFamily="49" charset="-122"/>
              </a:rPr>
              <a:t>MIPS</a:t>
            </a:r>
            <a:r>
              <a:rPr lang="zh-CN" altLang="en-US" sz="2000" dirty="0">
                <a:ea typeface="黑体" panose="02010609060101010101" pitchFamily="49" charset="-122"/>
              </a:rPr>
              <a:t>指令</a:t>
            </a:r>
            <a:r>
              <a:rPr lang="en-US" altLang="zh-CN" sz="2000" dirty="0">
                <a:ea typeface="黑体" panose="02010609060101010101" pitchFamily="49" charset="-122"/>
              </a:rPr>
              <a:t>32</a:t>
            </a:r>
            <a:r>
              <a:rPr lang="zh-CN" altLang="en-US" sz="2000" dirty="0">
                <a:ea typeface="黑体" panose="02010609060101010101" pitchFamily="49" charset="-122"/>
              </a:rPr>
              <a:t>位，下址计算方便</a:t>
            </a:r>
            <a:r>
              <a:rPr lang="en-US" altLang="zh-CN" sz="2000" dirty="0">
                <a:ea typeface="黑体" panose="02010609060101010101" pitchFamily="49" charset="-122"/>
              </a:rPr>
              <a:t>: PC+4</a:t>
            </a:r>
          </a:p>
          <a:p>
            <a:pPr lvl="2">
              <a:lnSpc>
                <a:spcPct val="115000"/>
              </a:lnSpc>
              <a:spcBef>
                <a:spcPct val="15000"/>
              </a:spcBef>
            </a:pPr>
            <a:r>
              <a:rPr lang="en-US" altLang="zh-CN" sz="2000" dirty="0">
                <a:ea typeface="黑体" panose="02010609060101010101" pitchFamily="49" charset="-122"/>
              </a:rPr>
              <a:t>X86</a:t>
            </a:r>
            <a:r>
              <a:rPr lang="zh-CN" altLang="en-US" sz="2000" dirty="0" smtClean="0">
                <a:ea typeface="黑体" panose="02010609060101010101" pitchFamily="49" charset="-122"/>
              </a:rPr>
              <a:t>指令长度从</a:t>
            </a:r>
            <a:r>
              <a:rPr lang="en-US" altLang="zh-CN" sz="2000" dirty="0">
                <a:ea typeface="黑体" panose="02010609060101010101" pitchFamily="49" charset="-122"/>
              </a:rPr>
              <a:t>1</a:t>
            </a:r>
            <a:r>
              <a:rPr lang="zh-CN" altLang="en-US" sz="2000" dirty="0">
                <a:ea typeface="黑体" panose="02010609060101010101" pitchFamily="49" charset="-122"/>
              </a:rPr>
              <a:t>字节到</a:t>
            </a:r>
            <a:r>
              <a:rPr lang="en-US" altLang="zh-CN" sz="2000" dirty="0">
                <a:ea typeface="黑体" panose="02010609060101010101" pitchFamily="49" charset="-122"/>
              </a:rPr>
              <a:t>17</a:t>
            </a:r>
            <a:r>
              <a:rPr lang="zh-CN" altLang="en-US" sz="2000" dirty="0">
                <a:ea typeface="黑体" panose="02010609060101010101" pitchFamily="49" charset="-122"/>
              </a:rPr>
              <a:t>字节不等，使取指部件极其复杂</a:t>
            </a:r>
          </a:p>
          <a:p>
            <a:pPr lvl="1">
              <a:lnSpc>
                <a:spcPct val="115000"/>
              </a:lnSpc>
              <a:spcBef>
                <a:spcPct val="15000"/>
              </a:spcBef>
            </a:pPr>
            <a:r>
              <a:rPr lang="zh-CN" altLang="en-US" sz="2000" dirty="0">
                <a:ea typeface="黑体" panose="02010609060101010101" pitchFamily="49" charset="-122"/>
              </a:rPr>
              <a:t>格式少，且源寄存器位置相同，有利于在指令功能未知时就可取操作数</a:t>
            </a:r>
          </a:p>
          <a:p>
            <a:pPr lvl="2">
              <a:lnSpc>
                <a:spcPct val="115000"/>
              </a:lnSpc>
              <a:spcBef>
                <a:spcPct val="15000"/>
              </a:spcBef>
            </a:pPr>
            <a:r>
              <a:rPr lang="en-US" altLang="zh-CN" sz="2000" dirty="0">
                <a:ea typeface="黑体" panose="02010609060101010101" pitchFamily="49" charset="-122"/>
              </a:rPr>
              <a:t>MIPS</a:t>
            </a:r>
            <a:r>
              <a:rPr lang="zh-CN" altLang="en-US" sz="2000" dirty="0">
                <a:ea typeface="黑体" panose="02010609060101010101" pitchFamily="49" charset="-122"/>
              </a:rPr>
              <a:t>指令的</a:t>
            </a:r>
            <a:r>
              <a:rPr lang="en-US" altLang="zh-CN" sz="2000" dirty="0" err="1">
                <a:ea typeface="黑体" panose="02010609060101010101" pitchFamily="49" charset="-122"/>
              </a:rPr>
              <a:t>rs</a:t>
            </a:r>
            <a:r>
              <a:rPr lang="zh-CN" altLang="en-US" sz="2000" dirty="0">
                <a:ea typeface="黑体" panose="02010609060101010101" pitchFamily="49" charset="-122"/>
              </a:rPr>
              <a:t>和</a:t>
            </a:r>
            <a:r>
              <a:rPr lang="en-US" altLang="zh-CN" sz="2000" dirty="0" err="1">
                <a:ea typeface="黑体" panose="02010609060101010101" pitchFamily="49" charset="-122"/>
              </a:rPr>
              <a:t>rt</a:t>
            </a:r>
            <a:r>
              <a:rPr lang="zh-CN" altLang="en-US" sz="2000" dirty="0">
                <a:ea typeface="黑体" panose="02010609060101010101" pitchFamily="49" charset="-122"/>
              </a:rPr>
              <a:t>位置一定，在指令译码时就可读</a:t>
            </a:r>
            <a:r>
              <a:rPr lang="en-US" altLang="zh-CN" sz="2000" dirty="0" err="1">
                <a:ea typeface="黑体" panose="02010609060101010101" pitchFamily="49" charset="-122"/>
              </a:rPr>
              <a:t>rs</a:t>
            </a:r>
            <a:r>
              <a:rPr lang="zh-CN" altLang="en-US" sz="2000" dirty="0">
                <a:ea typeface="黑体" panose="02010609060101010101" pitchFamily="49" charset="-122"/>
              </a:rPr>
              <a:t>和</a:t>
            </a:r>
            <a:r>
              <a:rPr lang="en-US" altLang="zh-CN" sz="2000" dirty="0" err="1">
                <a:ea typeface="黑体" panose="02010609060101010101" pitchFamily="49" charset="-122"/>
              </a:rPr>
              <a:t>rt</a:t>
            </a:r>
            <a:r>
              <a:rPr lang="zh-CN" altLang="en-US" sz="2000" dirty="0">
                <a:ea typeface="黑体" panose="02010609060101010101" pitchFamily="49" charset="-122"/>
              </a:rPr>
              <a:t>的值</a:t>
            </a:r>
          </a:p>
          <a:p>
            <a:pPr lvl="2">
              <a:lnSpc>
                <a:spcPct val="115000"/>
              </a:lnSpc>
              <a:spcBef>
                <a:spcPct val="15000"/>
              </a:spcBef>
              <a:buFontTx/>
              <a:buNone/>
            </a:pPr>
            <a:endParaRPr lang="zh-CN" altLang="en-US" sz="2000" dirty="0">
              <a:ea typeface="黑体" panose="02010609060101010101" pitchFamily="49" charset="-122"/>
            </a:endParaRPr>
          </a:p>
          <a:p>
            <a:pPr lvl="2">
              <a:lnSpc>
                <a:spcPct val="115000"/>
              </a:lnSpc>
              <a:spcBef>
                <a:spcPct val="15000"/>
              </a:spcBef>
              <a:buFontTx/>
              <a:buNone/>
            </a:pPr>
            <a:endParaRPr lang="zh-CN" altLang="en-US" sz="2000" dirty="0">
              <a:ea typeface="黑体" panose="02010609060101010101" pitchFamily="49" charset="-122"/>
            </a:endParaRPr>
          </a:p>
          <a:p>
            <a:pPr lvl="2">
              <a:lnSpc>
                <a:spcPct val="115000"/>
              </a:lnSpc>
              <a:spcBef>
                <a:spcPct val="15000"/>
              </a:spcBef>
              <a:buFontTx/>
              <a:buNone/>
            </a:pPr>
            <a:endParaRPr lang="zh-CN" altLang="en-US" sz="2000" dirty="0">
              <a:ea typeface="黑体" panose="02010609060101010101" pitchFamily="49" charset="-122"/>
            </a:endParaRPr>
          </a:p>
          <a:p>
            <a:pPr lvl="2">
              <a:lnSpc>
                <a:spcPct val="115000"/>
              </a:lnSpc>
              <a:spcBef>
                <a:spcPct val="15000"/>
              </a:spcBef>
              <a:buFontTx/>
              <a:buNone/>
            </a:pPr>
            <a:r>
              <a:rPr lang="zh-CN" altLang="en-US" sz="2000" dirty="0">
                <a:ea typeface="黑体" panose="02010609060101010101" pitchFamily="49" charset="-122"/>
              </a:rPr>
              <a:t>若位置随指令不同而不同，则需先确定指令类型才能取寄存器编号</a:t>
            </a:r>
          </a:p>
          <a:p>
            <a:pPr lvl="1">
              <a:lnSpc>
                <a:spcPct val="115000"/>
              </a:lnSpc>
              <a:spcBef>
                <a:spcPct val="15000"/>
              </a:spcBef>
            </a:pPr>
            <a:r>
              <a:rPr lang="en-US" altLang="zh-CN" sz="2000" dirty="0">
                <a:ea typeface="黑体" panose="02010609060101010101" pitchFamily="49" charset="-122"/>
              </a:rPr>
              <a:t>load / Store</a:t>
            </a:r>
            <a:r>
              <a:rPr lang="zh-CN" altLang="en-US" sz="2000" dirty="0">
                <a:ea typeface="黑体" panose="02010609060101010101" pitchFamily="49" charset="-122"/>
              </a:rPr>
              <a:t>指令才能访问存储器，有利于减少操作步骤，规整流水线。</a:t>
            </a:r>
          </a:p>
          <a:p>
            <a:pPr lvl="2">
              <a:lnSpc>
                <a:spcPct val="115000"/>
              </a:lnSpc>
              <a:spcBef>
                <a:spcPct val="15000"/>
              </a:spcBef>
            </a:pPr>
            <a:r>
              <a:rPr lang="en-US" altLang="zh-CN" sz="2000" dirty="0" err="1">
                <a:ea typeface="黑体" panose="02010609060101010101" pitchFamily="49" charset="-122"/>
              </a:rPr>
              <a:t>lw</a:t>
            </a:r>
            <a:r>
              <a:rPr lang="en-US" altLang="zh-CN" sz="2000" dirty="0">
                <a:ea typeface="黑体" panose="02010609060101010101" pitchFamily="49" charset="-122"/>
              </a:rPr>
              <a:t>/</a:t>
            </a:r>
            <a:r>
              <a:rPr lang="en-US" altLang="zh-CN" sz="2000" dirty="0" err="1">
                <a:ea typeface="黑体" panose="02010609060101010101" pitchFamily="49" charset="-122"/>
              </a:rPr>
              <a:t>sw</a:t>
            </a:r>
            <a:r>
              <a:rPr lang="zh-CN" altLang="en-US" sz="2000" dirty="0">
                <a:ea typeface="黑体" panose="02010609060101010101" pitchFamily="49" charset="-122"/>
              </a:rPr>
              <a:t>指令的地址计算和运算指令的执行步骤规整在同一个周期</a:t>
            </a:r>
          </a:p>
          <a:p>
            <a:pPr lvl="2">
              <a:lnSpc>
                <a:spcPct val="115000"/>
              </a:lnSpc>
              <a:spcBef>
                <a:spcPct val="15000"/>
              </a:spcBef>
            </a:pPr>
            <a:r>
              <a:rPr lang="en-US" altLang="zh-CN" sz="2000" dirty="0">
                <a:ea typeface="黑体" panose="02010609060101010101" pitchFamily="49" charset="-122"/>
              </a:rPr>
              <a:t>X86</a:t>
            </a:r>
            <a:r>
              <a:rPr lang="zh-CN" altLang="en-US" sz="2000" dirty="0">
                <a:ea typeface="黑体" panose="02010609060101010101" pitchFamily="49" charset="-122"/>
              </a:rPr>
              <a:t>运算类指令操作数可为内存数据，需计算地址、访存、执行</a:t>
            </a:r>
          </a:p>
          <a:p>
            <a:pPr lvl="1">
              <a:lnSpc>
                <a:spcPct val="115000"/>
              </a:lnSpc>
              <a:spcBef>
                <a:spcPct val="15000"/>
              </a:spcBef>
            </a:pPr>
            <a:r>
              <a:rPr lang="zh-CN" altLang="en-US" sz="2000" dirty="0">
                <a:ea typeface="黑体" panose="02010609060101010101" pitchFamily="49" charset="-122"/>
              </a:rPr>
              <a:t>内存</a:t>
            </a:r>
            <a:r>
              <a:rPr lang="zh-CN" altLang="en-US" sz="2000" dirty="0" smtClean="0">
                <a:ea typeface="黑体" panose="02010609060101010101" pitchFamily="49" charset="-122"/>
              </a:rPr>
              <a:t>中</a:t>
            </a:r>
            <a:r>
              <a:rPr lang="zh-CN" altLang="en-US" sz="2000" dirty="0">
                <a:ea typeface="黑体" panose="02010609060101010101" pitchFamily="49" charset="-122"/>
              </a:rPr>
              <a:t>“</a:t>
            </a:r>
            <a:r>
              <a:rPr lang="zh-CN" altLang="en-US" sz="2000" dirty="0" smtClean="0">
                <a:ea typeface="黑体" panose="02010609060101010101" pitchFamily="49" charset="-122"/>
              </a:rPr>
              <a:t>对齐”</a:t>
            </a:r>
            <a:r>
              <a:rPr lang="zh-CN" altLang="en-US" sz="2000" dirty="0">
                <a:ea typeface="黑体" panose="02010609060101010101" pitchFamily="49" charset="-122"/>
              </a:rPr>
              <a:t>存放，有利于减少访存次数并使流水线规整。</a:t>
            </a:r>
          </a:p>
          <a:p>
            <a:pPr lvl="1">
              <a:lnSpc>
                <a:spcPct val="115000"/>
              </a:lnSpc>
              <a:spcBef>
                <a:spcPct val="15000"/>
              </a:spcBef>
              <a:buFontTx/>
              <a:buNone/>
            </a:pPr>
            <a:r>
              <a:rPr lang="zh-CN" altLang="en-US" sz="2000" dirty="0">
                <a:solidFill>
                  <a:srgbClr val="FF0000"/>
                </a:solidFill>
                <a:ea typeface="黑体" panose="02010609060101010101" pitchFamily="49" charset="-122"/>
              </a:rPr>
              <a:t>总之，规整、简单和一致等特性有利于指令的流水线执行。</a:t>
            </a:r>
            <a:endParaRPr lang="en-US" altLang="zh-CN" sz="2000" dirty="0">
              <a:solidFill>
                <a:srgbClr val="FF0000"/>
              </a:solidFill>
              <a:ea typeface="黑体" panose="02010609060101010101" pitchFamily="49" charset="-122"/>
            </a:endParaRPr>
          </a:p>
        </p:txBody>
      </p:sp>
      <p:grpSp>
        <p:nvGrpSpPr>
          <p:cNvPr id="175110" name="Group 6">
            <a:extLst>
              <a:ext uri="{FF2B5EF4-FFF2-40B4-BE49-F238E27FC236}">
                <a16:creationId xmlns:a16="http://schemas.microsoft.com/office/drawing/2014/main" id="{B2D0BC11-C312-4B46-BFE8-1E9FF7B09FA0}"/>
              </a:ext>
            </a:extLst>
          </p:cNvPr>
          <p:cNvGrpSpPr>
            <a:grpSpLocks/>
          </p:cNvGrpSpPr>
          <p:nvPr/>
        </p:nvGrpSpPr>
        <p:grpSpPr bwMode="auto">
          <a:xfrm>
            <a:off x="1843088" y="3192463"/>
            <a:ext cx="5905500" cy="973137"/>
            <a:chOff x="1918" y="672"/>
            <a:chExt cx="3767" cy="613"/>
          </a:xfrm>
        </p:grpSpPr>
        <p:grpSp>
          <p:nvGrpSpPr>
            <p:cNvPr id="27654" name="Group 7">
              <a:extLst>
                <a:ext uri="{FF2B5EF4-FFF2-40B4-BE49-F238E27FC236}">
                  <a16:creationId xmlns:a16="http://schemas.microsoft.com/office/drawing/2014/main" id="{E099D444-BD89-4CFD-8DF0-D924980CFEC7}"/>
                </a:ext>
              </a:extLst>
            </p:cNvPr>
            <p:cNvGrpSpPr>
              <a:grpSpLocks/>
            </p:cNvGrpSpPr>
            <p:nvPr/>
          </p:nvGrpSpPr>
          <p:grpSpPr bwMode="auto">
            <a:xfrm>
              <a:off x="1918" y="672"/>
              <a:ext cx="3767" cy="421"/>
              <a:chOff x="1918" y="672"/>
              <a:chExt cx="3767" cy="421"/>
            </a:xfrm>
          </p:grpSpPr>
          <p:grpSp>
            <p:nvGrpSpPr>
              <p:cNvPr id="27661" name="Group 8">
                <a:extLst>
                  <a:ext uri="{FF2B5EF4-FFF2-40B4-BE49-F238E27FC236}">
                    <a16:creationId xmlns:a16="http://schemas.microsoft.com/office/drawing/2014/main" id="{CEB3A230-54D4-41FF-BF0B-13099AD16AF0}"/>
                  </a:ext>
                </a:extLst>
              </p:cNvPr>
              <p:cNvGrpSpPr>
                <a:grpSpLocks/>
              </p:cNvGrpSpPr>
              <p:nvPr/>
            </p:nvGrpSpPr>
            <p:grpSpPr bwMode="auto">
              <a:xfrm>
                <a:off x="1979" y="864"/>
                <a:ext cx="3607" cy="229"/>
                <a:chOff x="1979" y="864"/>
                <a:chExt cx="3607" cy="229"/>
              </a:xfrm>
            </p:grpSpPr>
            <p:sp>
              <p:nvSpPr>
                <p:cNvPr id="27669" name="Rectangle 9">
                  <a:extLst>
                    <a:ext uri="{FF2B5EF4-FFF2-40B4-BE49-F238E27FC236}">
                      <a16:creationId xmlns:a16="http://schemas.microsoft.com/office/drawing/2014/main" id="{6AE81B4C-B4EE-4DBE-9C4E-1212B20AFDE3}"/>
                    </a:ext>
                  </a:extLst>
                </p:cNvPr>
                <p:cNvSpPr>
                  <a:spLocks noChangeArrowheads="1"/>
                </p:cNvSpPr>
                <p:nvPr/>
              </p:nvSpPr>
              <p:spPr bwMode="auto">
                <a:xfrm>
                  <a:off x="1983" y="872"/>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nvGrpSpPr>
                <p:cNvPr id="27670" name="Group 10">
                  <a:extLst>
                    <a:ext uri="{FF2B5EF4-FFF2-40B4-BE49-F238E27FC236}">
                      <a16:creationId xmlns:a16="http://schemas.microsoft.com/office/drawing/2014/main" id="{8DAB3F91-5D7A-4E15-B05C-FE0E716C9C90}"/>
                    </a:ext>
                  </a:extLst>
                </p:cNvPr>
                <p:cNvGrpSpPr>
                  <a:grpSpLocks/>
                </p:cNvGrpSpPr>
                <p:nvPr/>
              </p:nvGrpSpPr>
              <p:grpSpPr bwMode="auto">
                <a:xfrm>
                  <a:off x="1979" y="864"/>
                  <a:ext cx="3607" cy="229"/>
                  <a:chOff x="1979" y="864"/>
                  <a:chExt cx="3607" cy="229"/>
                </a:xfrm>
              </p:grpSpPr>
              <p:grpSp>
                <p:nvGrpSpPr>
                  <p:cNvPr id="27671" name="Group 11">
                    <a:extLst>
                      <a:ext uri="{FF2B5EF4-FFF2-40B4-BE49-F238E27FC236}">
                        <a16:creationId xmlns:a16="http://schemas.microsoft.com/office/drawing/2014/main" id="{35244A2B-7875-450C-9D2C-5FCB3E7A03B3}"/>
                      </a:ext>
                    </a:extLst>
                  </p:cNvPr>
                  <p:cNvGrpSpPr>
                    <a:grpSpLocks/>
                  </p:cNvGrpSpPr>
                  <p:nvPr/>
                </p:nvGrpSpPr>
                <p:grpSpPr bwMode="auto">
                  <a:xfrm>
                    <a:off x="1979" y="864"/>
                    <a:ext cx="624" cy="229"/>
                    <a:chOff x="1979" y="864"/>
                    <a:chExt cx="624" cy="229"/>
                  </a:xfrm>
                </p:grpSpPr>
                <p:sp>
                  <p:nvSpPr>
                    <p:cNvPr id="27687" name="Rectangle 12">
                      <a:extLst>
                        <a:ext uri="{FF2B5EF4-FFF2-40B4-BE49-F238E27FC236}">
                          <a16:creationId xmlns:a16="http://schemas.microsoft.com/office/drawing/2014/main" id="{E82A418C-EE15-4ACB-971A-2C23EA04927B}"/>
                        </a:ext>
                      </a:extLst>
                    </p:cNvPr>
                    <p:cNvSpPr>
                      <a:spLocks noChangeArrowheads="1"/>
                    </p:cNvSpPr>
                    <p:nvPr/>
                  </p:nvSpPr>
                  <p:spPr bwMode="auto">
                    <a:xfrm>
                      <a:off x="1979" y="868"/>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7688" name="Rectangle 13">
                      <a:extLst>
                        <a:ext uri="{FF2B5EF4-FFF2-40B4-BE49-F238E27FC236}">
                          <a16:creationId xmlns:a16="http://schemas.microsoft.com/office/drawing/2014/main" id="{DEBC5687-F80A-4719-8063-D7745560A73D}"/>
                        </a:ext>
                      </a:extLst>
                    </p:cNvPr>
                    <p:cNvSpPr>
                      <a:spLocks noChangeArrowheads="1"/>
                    </p:cNvSpPr>
                    <p:nvPr/>
                  </p:nvSpPr>
                  <p:spPr bwMode="auto">
                    <a:xfrm>
                      <a:off x="2161" y="864"/>
                      <a:ext cx="29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latin typeface="Arial" panose="020B0604020202020204" pitchFamily="34" charset="0"/>
                          <a:ea typeface="宋体" panose="02010600030101010101" pitchFamily="2" charset="-122"/>
                        </a:rPr>
                        <a:t>op</a:t>
                      </a:r>
                    </a:p>
                  </p:txBody>
                </p:sp>
              </p:grpSp>
              <p:grpSp>
                <p:nvGrpSpPr>
                  <p:cNvPr id="27672" name="Group 14">
                    <a:extLst>
                      <a:ext uri="{FF2B5EF4-FFF2-40B4-BE49-F238E27FC236}">
                        <a16:creationId xmlns:a16="http://schemas.microsoft.com/office/drawing/2014/main" id="{CCB1B183-A0EE-468A-870B-7103CA3930CA}"/>
                      </a:ext>
                    </a:extLst>
                  </p:cNvPr>
                  <p:cNvGrpSpPr>
                    <a:grpSpLocks/>
                  </p:cNvGrpSpPr>
                  <p:nvPr/>
                </p:nvGrpSpPr>
                <p:grpSpPr bwMode="auto">
                  <a:xfrm>
                    <a:off x="2611" y="864"/>
                    <a:ext cx="580" cy="229"/>
                    <a:chOff x="2611" y="864"/>
                    <a:chExt cx="580" cy="229"/>
                  </a:xfrm>
                </p:grpSpPr>
                <p:sp>
                  <p:nvSpPr>
                    <p:cNvPr id="27685" name="Rectangle 15">
                      <a:extLst>
                        <a:ext uri="{FF2B5EF4-FFF2-40B4-BE49-F238E27FC236}">
                          <a16:creationId xmlns:a16="http://schemas.microsoft.com/office/drawing/2014/main" id="{EF5EABA8-53E5-40F0-B677-B3BB1A83BFC1}"/>
                        </a:ext>
                      </a:extLst>
                    </p:cNvPr>
                    <p:cNvSpPr>
                      <a:spLocks noChangeArrowheads="1"/>
                    </p:cNvSpPr>
                    <p:nvPr/>
                  </p:nvSpPr>
                  <p:spPr bwMode="auto">
                    <a:xfrm>
                      <a:off x="2611" y="86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7686" name="Rectangle 16">
                      <a:extLst>
                        <a:ext uri="{FF2B5EF4-FFF2-40B4-BE49-F238E27FC236}">
                          <a16:creationId xmlns:a16="http://schemas.microsoft.com/office/drawing/2014/main" id="{44DE1C1D-F813-41D8-8577-C635EA4D2960}"/>
                        </a:ext>
                      </a:extLst>
                    </p:cNvPr>
                    <p:cNvSpPr>
                      <a:spLocks noChangeArrowheads="1"/>
                    </p:cNvSpPr>
                    <p:nvPr/>
                  </p:nvSpPr>
                  <p:spPr bwMode="auto">
                    <a:xfrm>
                      <a:off x="2776" y="864"/>
                      <a:ext cx="253"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latin typeface="Arial" panose="020B0604020202020204" pitchFamily="34" charset="0"/>
                          <a:ea typeface="宋体" panose="02010600030101010101" pitchFamily="2" charset="-122"/>
                        </a:rPr>
                        <a:t>rs</a:t>
                      </a:r>
                    </a:p>
                  </p:txBody>
                </p:sp>
              </p:grpSp>
              <p:grpSp>
                <p:nvGrpSpPr>
                  <p:cNvPr id="27673" name="Group 17">
                    <a:extLst>
                      <a:ext uri="{FF2B5EF4-FFF2-40B4-BE49-F238E27FC236}">
                        <a16:creationId xmlns:a16="http://schemas.microsoft.com/office/drawing/2014/main" id="{8059670A-10D5-41D4-8A23-F683138F6634}"/>
                      </a:ext>
                    </a:extLst>
                  </p:cNvPr>
                  <p:cNvGrpSpPr>
                    <a:grpSpLocks/>
                  </p:cNvGrpSpPr>
                  <p:nvPr/>
                </p:nvGrpSpPr>
                <p:grpSpPr bwMode="auto">
                  <a:xfrm>
                    <a:off x="3199" y="864"/>
                    <a:ext cx="579" cy="229"/>
                    <a:chOff x="3199" y="864"/>
                    <a:chExt cx="579" cy="229"/>
                  </a:xfrm>
                </p:grpSpPr>
                <p:sp>
                  <p:nvSpPr>
                    <p:cNvPr id="27683" name="Rectangle 18">
                      <a:extLst>
                        <a:ext uri="{FF2B5EF4-FFF2-40B4-BE49-F238E27FC236}">
                          <a16:creationId xmlns:a16="http://schemas.microsoft.com/office/drawing/2014/main" id="{88FE2FC9-314E-44AB-9CFE-C5E9216E3FFF}"/>
                        </a:ext>
                      </a:extLst>
                    </p:cNvPr>
                    <p:cNvSpPr>
                      <a:spLocks noChangeArrowheads="1"/>
                    </p:cNvSpPr>
                    <p:nvPr/>
                  </p:nvSpPr>
                  <p:spPr bwMode="auto">
                    <a:xfrm>
                      <a:off x="3199" y="86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7684" name="Rectangle 19">
                      <a:extLst>
                        <a:ext uri="{FF2B5EF4-FFF2-40B4-BE49-F238E27FC236}">
                          <a16:creationId xmlns:a16="http://schemas.microsoft.com/office/drawing/2014/main" id="{608B12C5-A7E7-4060-8413-59A602F22C7C}"/>
                        </a:ext>
                      </a:extLst>
                    </p:cNvPr>
                    <p:cNvSpPr>
                      <a:spLocks noChangeArrowheads="1"/>
                    </p:cNvSpPr>
                    <p:nvPr/>
                  </p:nvSpPr>
                  <p:spPr bwMode="auto">
                    <a:xfrm>
                      <a:off x="3363" y="864"/>
                      <a:ext cx="221"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latin typeface="Arial" panose="020B0604020202020204" pitchFamily="34" charset="0"/>
                          <a:ea typeface="宋体" panose="02010600030101010101" pitchFamily="2" charset="-122"/>
                        </a:rPr>
                        <a:t>rt</a:t>
                      </a:r>
                    </a:p>
                  </p:txBody>
                </p:sp>
              </p:grpSp>
              <p:grpSp>
                <p:nvGrpSpPr>
                  <p:cNvPr id="27674" name="Group 20">
                    <a:extLst>
                      <a:ext uri="{FF2B5EF4-FFF2-40B4-BE49-F238E27FC236}">
                        <a16:creationId xmlns:a16="http://schemas.microsoft.com/office/drawing/2014/main" id="{E0885CA5-B695-4D76-9DB6-BC6B2FCC2F23}"/>
                      </a:ext>
                    </a:extLst>
                  </p:cNvPr>
                  <p:cNvGrpSpPr>
                    <a:grpSpLocks/>
                  </p:cNvGrpSpPr>
                  <p:nvPr/>
                </p:nvGrpSpPr>
                <p:grpSpPr bwMode="auto">
                  <a:xfrm>
                    <a:off x="3786" y="864"/>
                    <a:ext cx="579" cy="229"/>
                    <a:chOff x="3786" y="864"/>
                    <a:chExt cx="579" cy="229"/>
                  </a:xfrm>
                </p:grpSpPr>
                <p:sp>
                  <p:nvSpPr>
                    <p:cNvPr id="27681" name="Rectangle 21">
                      <a:extLst>
                        <a:ext uri="{FF2B5EF4-FFF2-40B4-BE49-F238E27FC236}">
                          <a16:creationId xmlns:a16="http://schemas.microsoft.com/office/drawing/2014/main" id="{EDDD3CE8-2440-48AD-B9D0-67F03A5B7078}"/>
                        </a:ext>
                      </a:extLst>
                    </p:cNvPr>
                    <p:cNvSpPr>
                      <a:spLocks noChangeArrowheads="1"/>
                    </p:cNvSpPr>
                    <p:nvPr/>
                  </p:nvSpPr>
                  <p:spPr bwMode="auto">
                    <a:xfrm>
                      <a:off x="3786" y="86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7682" name="Rectangle 22">
                      <a:extLst>
                        <a:ext uri="{FF2B5EF4-FFF2-40B4-BE49-F238E27FC236}">
                          <a16:creationId xmlns:a16="http://schemas.microsoft.com/office/drawing/2014/main" id="{DA0E5442-6B56-4440-B62C-B7311B3A8C45}"/>
                        </a:ext>
                      </a:extLst>
                    </p:cNvPr>
                    <p:cNvSpPr>
                      <a:spLocks noChangeArrowheads="1"/>
                    </p:cNvSpPr>
                    <p:nvPr/>
                  </p:nvSpPr>
                  <p:spPr bwMode="auto">
                    <a:xfrm>
                      <a:off x="3951" y="864"/>
                      <a:ext cx="262"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latin typeface="Arial" panose="020B0604020202020204" pitchFamily="34" charset="0"/>
                          <a:ea typeface="宋体" panose="02010600030101010101" pitchFamily="2" charset="-122"/>
                        </a:rPr>
                        <a:t>rd</a:t>
                      </a:r>
                    </a:p>
                  </p:txBody>
                </p:sp>
              </p:grpSp>
              <p:grpSp>
                <p:nvGrpSpPr>
                  <p:cNvPr id="27675" name="Group 23">
                    <a:extLst>
                      <a:ext uri="{FF2B5EF4-FFF2-40B4-BE49-F238E27FC236}">
                        <a16:creationId xmlns:a16="http://schemas.microsoft.com/office/drawing/2014/main" id="{3823C88D-5FDF-40B9-B73B-954A7FE73570}"/>
                      </a:ext>
                    </a:extLst>
                  </p:cNvPr>
                  <p:cNvGrpSpPr>
                    <a:grpSpLocks/>
                  </p:cNvGrpSpPr>
                  <p:nvPr/>
                </p:nvGrpSpPr>
                <p:grpSpPr bwMode="auto">
                  <a:xfrm>
                    <a:off x="4373" y="864"/>
                    <a:ext cx="620" cy="229"/>
                    <a:chOff x="4373" y="864"/>
                    <a:chExt cx="620" cy="229"/>
                  </a:xfrm>
                </p:grpSpPr>
                <p:sp>
                  <p:nvSpPr>
                    <p:cNvPr id="27679" name="Rectangle 24">
                      <a:extLst>
                        <a:ext uri="{FF2B5EF4-FFF2-40B4-BE49-F238E27FC236}">
                          <a16:creationId xmlns:a16="http://schemas.microsoft.com/office/drawing/2014/main" id="{4D1BFBCB-53E7-4592-AB67-7140A4D7D878}"/>
                        </a:ext>
                      </a:extLst>
                    </p:cNvPr>
                    <p:cNvSpPr>
                      <a:spLocks noChangeArrowheads="1"/>
                    </p:cNvSpPr>
                    <p:nvPr/>
                  </p:nvSpPr>
                  <p:spPr bwMode="auto">
                    <a:xfrm>
                      <a:off x="4373" y="86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7680" name="Rectangle 25">
                      <a:extLst>
                        <a:ext uri="{FF2B5EF4-FFF2-40B4-BE49-F238E27FC236}">
                          <a16:creationId xmlns:a16="http://schemas.microsoft.com/office/drawing/2014/main" id="{02ACEED6-D37B-46EB-B519-A6F75C07D605}"/>
                        </a:ext>
                      </a:extLst>
                    </p:cNvPr>
                    <p:cNvSpPr>
                      <a:spLocks noChangeArrowheads="1"/>
                    </p:cNvSpPr>
                    <p:nvPr/>
                  </p:nvSpPr>
                  <p:spPr bwMode="auto">
                    <a:xfrm>
                      <a:off x="4448" y="864"/>
                      <a:ext cx="545"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latin typeface="Arial" panose="020B0604020202020204" pitchFamily="34" charset="0"/>
                          <a:ea typeface="宋体" panose="02010600030101010101" pitchFamily="2" charset="-122"/>
                        </a:rPr>
                        <a:t>shamt</a:t>
                      </a:r>
                    </a:p>
                  </p:txBody>
                </p:sp>
              </p:grpSp>
              <p:grpSp>
                <p:nvGrpSpPr>
                  <p:cNvPr id="27676" name="Group 26">
                    <a:extLst>
                      <a:ext uri="{FF2B5EF4-FFF2-40B4-BE49-F238E27FC236}">
                        <a16:creationId xmlns:a16="http://schemas.microsoft.com/office/drawing/2014/main" id="{213A4A4C-4E09-4015-A577-C14403145EBD}"/>
                      </a:ext>
                    </a:extLst>
                  </p:cNvPr>
                  <p:cNvGrpSpPr>
                    <a:grpSpLocks/>
                  </p:cNvGrpSpPr>
                  <p:nvPr/>
                </p:nvGrpSpPr>
                <p:grpSpPr bwMode="auto">
                  <a:xfrm>
                    <a:off x="4961" y="864"/>
                    <a:ext cx="625" cy="229"/>
                    <a:chOff x="4961" y="864"/>
                    <a:chExt cx="625" cy="229"/>
                  </a:xfrm>
                </p:grpSpPr>
                <p:sp>
                  <p:nvSpPr>
                    <p:cNvPr id="27677" name="Rectangle 27">
                      <a:extLst>
                        <a:ext uri="{FF2B5EF4-FFF2-40B4-BE49-F238E27FC236}">
                          <a16:creationId xmlns:a16="http://schemas.microsoft.com/office/drawing/2014/main" id="{4E2DDCDF-959A-4874-97DA-D365732DA9FF}"/>
                        </a:ext>
                      </a:extLst>
                    </p:cNvPr>
                    <p:cNvSpPr>
                      <a:spLocks noChangeArrowheads="1"/>
                    </p:cNvSpPr>
                    <p:nvPr/>
                  </p:nvSpPr>
                  <p:spPr bwMode="auto">
                    <a:xfrm>
                      <a:off x="4961" y="868"/>
                      <a:ext cx="625"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7678" name="Rectangle 28">
                      <a:extLst>
                        <a:ext uri="{FF2B5EF4-FFF2-40B4-BE49-F238E27FC236}">
                          <a16:creationId xmlns:a16="http://schemas.microsoft.com/office/drawing/2014/main" id="{07AD39FA-0550-4356-9DCC-EBEF4F3F4868}"/>
                        </a:ext>
                      </a:extLst>
                    </p:cNvPr>
                    <p:cNvSpPr>
                      <a:spLocks noChangeArrowheads="1"/>
                    </p:cNvSpPr>
                    <p:nvPr/>
                  </p:nvSpPr>
                  <p:spPr bwMode="auto">
                    <a:xfrm>
                      <a:off x="5143" y="864"/>
                      <a:ext cx="42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latin typeface="Arial" panose="020B0604020202020204" pitchFamily="34" charset="0"/>
                          <a:ea typeface="宋体" panose="02010600030101010101" pitchFamily="2" charset="-122"/>
                        </a:rPr>
                        <a:t>func</a:t>
                      </a:r>
                    </a:p>
                  </p:txBody>
                </p:sp>
              </p:grpSp>
            </p:grpSp>
          </p:grpSp>
          <p:sp>
            <p:nvSpPr>
              <p:cNvPr id="27662" name="Rectangle 29">
                <a:extLst>
                  <a:ext uri="{FF2B5EF4-FFF2-40B4-BE49-F238E27FC236}">
                    <a16:creationId xmlns:a16="http://schemas.microsoft.com/office/drawing/2014/main" id="{88EF3C75-CA99-476A-9741-F2AF2846BB40}"/>
                  </a:ext>
                </a:extLst>
              </p:cNvPr>
              <p:cNvSpPr>
                <a:spLocks noChangeArrowheads="1"/>
              </p:cNvSpPr>
              <p:nvPr/>
            </p:nvSpPr>
            <p:spPr bwMode="auto">
              <a:xfrm>
                <a:off x="5488" y="672"/>
                <a:ext cx="197"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800">
                    <a:latin typeface="Arial" panose="020B0604020202020204" pitchFamily="34" charset="0"/>
                    <a:ea typeface="宋体" panose="02010600030101010101" pitchFamily="2" charset="-122"/>
                  </a:rPr>
                  <a:t>0</a:t>
                </a:r>
              </a:p>
            </p:txBody>
          </p:sp>
          <p:sp>
            <p:nvSpPr>
              <p:cNvPr id="27663" name="Rectangle 30">
                <a:extLst>
                  <a:ext uri="{FF2B5EF4-FFF2-40B4-BE49-F238E27FC236}">
                    <a16:creationId xmlns:a16="http://schemas.microsoft.com/office/drawing/2014/main" id="{221DC3AC-2DA5-42BB-BA5C-3F12F7001A5B}"/>
                  </a:ext>
                </a:extLst>
              </p:cNvPr>
              <p:cNvSpPr>
                <a:spLocks noChangeArrowheads="1"/>
              </p:cNvSpPr>
              <p:nvPr/>
            </p:nvSpPr>
            <p:spPr bwMode="auto">
              <a:xfrm>
                <a:off x="4810" y="672"/>
                <a:ext cx="197"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800">
                    <a:latin typeface="Arial" panose="020B0604020202020204" pitchFamily="34" charset="0"/>
                    <a:ea typeface="宋体" panose="02010600030101010101" pitchFamily="2" charset="-122"/>
                  </a:rPr>
                  <a:t>6</a:t>
                </a:r>
              </a:p>
            </p:txBody>
          </p:sp>
          <p:sp>
            <p:nvSpPr>
              <p:cNvPr id="27664" name="Rectangle 31">
                <a:extLst>
                  <a:ext uri="{FF2B5EF4-FFF2-40B4-BE49-F238E27FC236}">
                    <a16:creationId xmlns:a16="http://schemas.microsoft.com/office/drawing/2014/main" id="{7CE93E55-B764-4E7A-9DA8-88E18DEC6940}"/>
                  </a:ext>
                </a:extLst>
              </p:cNvPr>
              <p:cNvSpPr>
                <a:spLocks noChangeArrowheads="1"/>
              </p:cNvSpPr>
              <p:nvPr/>
            </p:nvSpPr>
            <p:spPr bwMode="auto">
              <a:xfrm>
                <a:off x="4177" y="672"/>
                <a:ext cx="27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800">
                    <a:latin typeface="Arial" panose="020B0604020202020204" pitchFamily="34" charset="0"/>
                    <a:ea typeface="宋体" panose="02010600030101010101" pitchFamily="2" charset="-122"/>
                  </a:rPr>
                  <a:t>11</a:t>
                </a:r>
              </a:p>
            </p:txBody>
          </p:sp>
          <p:sp>
            <p:nvSpPr>
              <p:cNvPr id="27665" name="Rectangle 32">
                <a:extLst>
                  <a:ext uri="{FF2B5EF4-FFF2-40B4-BE49-F238E27FC236}">
                    <a16:creationId xmlns:a16="http://schemas.microsoft.com/office/drawing/2014/main" id="{7AA1DDC3-5305-4B49-869C-1501EA367757}"/>
                  </a:ext>
                </a:extLst>
              </p:cNvPr>
              <p:cNvSpPr>
                <a:spLocks noChangeArrowheads="1"/>
              </p:cNvSpPr>
              <p:nvPr/>
            </p:nvSpPr>
            <p:spPr bwMode="auto">
              <a:xfrm>
                <a:off x="3589" y="672"/>
                <a:ext cx="27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800">
                    <a:latin typeface="Arial" panose="020B0604020202020204" pitchFamily="34" charset="0"/>
                    <a:ea typeface="宋体" panose="02010600030101010101" pitchFamily="2" charset="-122"/>
                  </a:rPr>
                  <a:t>16</a:t>
                </a:r>
              </a:p>
            </p:txBody>
          </p:sp>
          <p:sp>
            <p:nvSpPr>
              <p:cNvPr id="27666" name="Rectangle 33">
                <a:extLst>
                  <a:ext uri="{FF2B5EF4-FFF2-40B4-BE49-F238E27FC236}">
                    <a16:creationId xmlns:a16="http://schemas.microsoft.com/office/drawing/2014/main" id="{D8B451CF-F54E-4610-B9BE-5681F7CAC162}"/>
                  </a:ext>
                </a:extLst>
              </p:cNvPr>
              <p:cNvSpPr>
                <a:spLocks noChangeArrowheads="1"/>
              </p:cNvSpPr>
              <p:nvPr/>
            </p:nvSpPr>
            <p:spPr bwMode="auto">
              <a:xfrm>
                <a:off x="3002" y="672"/>
                <a:ext cx="27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800">
                    <a:latin typeface="Arial" panose="020B0604020202020204" pitchFamily="34" charset="0"/>
                    <a:ea typeface="宋体" panose="02010600030101010101" pitchFamily="2" charset="-122"/>
                  </a:rPr>
                  <a:t>21</a:t>
                </a:r>
              </a:p>
            </p:txBody>
          </p:sp>
          <p:sp>
            <p:nvSpPr>
              <p:cNvPr id="27667" name="Rectangle 34">
                <a:extLst>
                  <a:ext uri="{FF2B5EF4-FFF2-40B4-BE49-F238E27FC236}">
                    <a16:creationId xmlns:a16="http://schemas.microsoft.com/office/drawing/2014/main" id="{5D5EDB43-56D0-4378-8749-2A91FF236549}"/>
                  </a:ext>
                </a:extLst>
              </p:cNvPr>
              <p:cNvSpPr>
                <a:spLocks noChangeArrowheads="1"/>
              </p:cNvSpPr>
              <p:nvPr/>
            </p:nvSpPr>
            <p:spPr bwMode="auto">
              <a:xfrm>
                <a:off x="2414" y="672"/>
                <a:ext cx="27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800">
                    <a:latin typeface="Arial" panose="020B0604020202020204" pitchFamily="34" charset="0"/>
                    <a:ea typeface="宋体" panose="02010600030101010101" pitchFamily="2" charset="-122"/>
                  </a:rPr>
                  <a:t>26</a:t>
                </a:r>
              </a:p>
            </p:txBody>
          </p:sp>
          <p:sp>
            <p:nvSpPr>
              <p:cNvPr id="27668" name="Rectangle 35">
                <a:extLst>
                  <a:ext uri="{FF2B5EF4-FFF2-40B4-BE49-F238E27FC236}">
                    <a16:creationId xmlns:a16="http://schemas.microsoft.com/office/drawing/2014/main" id="{1B7180D2-180E-486E-BC2B-FB4336BCA23D}"/>
                  </a:ext>
                </a:extLst>
              </p:cNvPr>
              <p:cNvSpPr>
                <a:spLocks noChangeArrowheads="1"/>
              </p:cNvSpPr>
              <p:nvPr/>
            </p:nvSpPr>
            <p:spPr bwMode="auto">
              <a:xfrm>
                <a:off x="1918" y="672"/>
                <a:ext cx="27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800">
                    <a:latin typeface="Arial" panose="020B0604020202020204" pitchFamily="34" charset="0"/>
                    <a:ea typeface="宋体" panose="02010600030101010101" pitchFamily="2" charset="-122"/>
                  </a:rPr>
                  <a:t>31</a:t>
                </a:r>
              </a:p>
            </p:txBody>
          </p:sp>
        </p:grpSp>
        <p:sp>
          <p:nvSpPr>
            <p:cNvPr id="27655" name="Rectangle 36">
              <a:extLst>
                <a:ext uri="{FF2B5EF4-FFF2-40B4-BE49-F238E27FC236}">
                  <a16:creationId xmlns:a16="http://schemas.microsoft.com/office/drawing/2014/main" id="{5CFF7E05-1AF5-4D83-B369-B6B6C9CEB426}"/>
                </a:ext>
              </a:extLst>
            </p:cNvPr>
            <p:cNvSpPr>
              <a:spLocks noChangeArrowheads="1"/>
            </p:cNvSpPr>
            <p:nvPr/>
          </p:nvSpPr>
          <p:spPr bwMode="auto">
            <a:xfrm>
              <a:off x="2143" y="1056"/>
              <a:ext cx="49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800">
                  <a:latin typeface="Arial" panose="020B0604020202020204" pitchFamily="34" charset="0"/>
                  <a:ea typeface="宋体" panose="02010600030101010101" pitchFamily="2" charset="-122"/>
                </a:rPr>
                <a:t>6 </a:t>
              </a:r>
              <a:r>
                <a:rPr lang="en-US" altLang="zh-CN" sz="1800">
                  <a:latin typeface="Arial" panose="020B0604020202020204" pitchFamily="34" charset="0"/>
                  <a:ea typeface="宋体" panose="02010600030101010101" pitchFamily="2" charset="-122"/>
                </a:rPr>
                <a:t>bits</a:t>
              </a:r>
            </a:p>
          </p:txBody>
        </p:sp>
        <p:sp>
          <p:nvSpPr>
            <p:cNvPr id="27656" name="Rectangle 37">
              <a:extLst>
                <a:ext uri="{FF2B5EF4-FFF2-40B4-BE49-F238E27FC236}">
                  <a16:creationId xmlns:a16="http://schemas.microsoft.com/office/drawing/2014/main" id="{9091A1CD-54B0-44A2-A570-3F2A7950EF04}"/>
                </a:ext>
              </a:extLst>
            </p:cNvPr>
            <p:cNvSpPr>
              <a:spLocks noChangeArrowheads="1"/>
            </p:cNvSpPr>
            <p:nvPr/>
          </p:nvSpPr>
          <p:spPr bwMode="auto">
            <a:xfrm>
              <a:off x="5126" y="1056"/>
              <a:ext cx="497"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800">
                  <a:latin typeface="Arial" panose="020B0604020202020204" pitchFamily="34" charset="0"/>
                  <a:ea typeface="宋体" panose="02010600030101010101" pitchFamily="2" charset="-122"/>
                </a:rPr>
                <a:t>6 </a:t>
              </a:r>
              <a:r>
                <a:rPr lang="en-US" altLang="zh-CN" sz="1800">
                  <a:latin typeface="Arial" panose="020B0604020202020204" pitchFamily="34" charset="0"/>
                  <a:ea typeface="宋体" panose="02010600030101010101" pitchFamily="2" charset="-122"/>
                </a:rPr>
                <a:t>bits</a:t>
              </a:r>
            </a:p>
          </p:txBody>
        </p:sp>
        <p:sp>
          <p:nvSpPr>
            <p:cNvPr id="27657" name="Rectangle 38">
              <a:extLst>
                <a:ext uri="{FF2B5EF4-FFF2-40B4-BE49-F238E27FC236}">
                  <a16:creationId xmlns:a16="http://schemas.microsoft.com/office/drawing/2014/main" id="{E444F9B2-1508-440A-9330-56B17051707A}"/>
                </a:ext>
              </a:extLst>
            </p:cNvPr>
            <p:cNvSpPr>
              <a:spLocks noChangeArrowheads="1"/>
            </p:cNvSpPr>
            <p:nvPr/>
          </p:nvSpPr>
          <p:spPr bwMode="auto">
            <a:xfrm>
              <a:off x="4493" y="1056"/>
              <a:ext cx="497"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800">
                  <a:latin typeface="Arial" panose="020B0604020202020204" pitchFamily="34" charset="0"/>
                  <a:ea typeface="宋体" panose="02010600030101010101" pitchFamily="2" charset="-122"/>
                </a:rPr>
                <a:t>5 </a:t>
              </a:r>
              <a:r>
                <a:rPr lang="en-US" altLang="zh-CN" sz="1800">
                  <a:latin typeface="Arial" panose="020B0604020202020204" pitchFamily="34" charset="0"/>
                  <a:ea typeface="宋体" panose="02010600030101010101" pitchFamily="2" charset="-122"/>
                </a:rPr>
                <a:t>bits</a:t>
              </a:r>
            </a:p>
          </p:txBody>
        </p:sp>
        <p:sp>
          <p:nvSpPr>
            <p:cNvPr id="27658" name="Rectangle 39">
              <a:extLst>
                <a:ext uri="{FF2B5EF4-FFF2-40B4-BE49-F238E27FC236}">
                  <a16:creationId xmlns:a16="http://schemas.microsoft.com/office/drawing/2014/main" id="{8BD768D0-154C-409D-B842-C2109BCC4CC3}"/>
                </a:ext>
              </a:extLst>
            </p:cNvPr>
            <p:cNvSpPr>
              <a:spLocks noChangeArrowheads="1"/>
            </p:cNvSpPr>
            <p:nvPr/>
          </p:nvSpPr>
          <p:spPr bwMode="auto">
            <a:xfrm>
              <a:off x="3906" y="1056"/>
              <a:ext cx="497"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800">
                  <a:latin typeface="Arial" panose="020B0604020202020204" pitchFamily="34" charset="0"/>
                  <a:ea typeface="宋体" panose="02010600030101010101" pitchFamily="2" charset="-122"/>
                </a:rPr>
                <a:t>5 </a:t>
              </a:r>
              <a:r>
                <a:rPr lang="en-US" altLang="zh-CN" sz="1800">
                  <a:latin typeface="Arial" panose="020B0604020202020204" pitchFamily="34" charset="0"/>
                  <a:ea typeface="宋体" panose="02010600030101010101" pitchFamily="2" charset="-122"/>
                </a:rPr>
                <a:t>bits</a:t>
              </a:r>
            </a:p>
          </p:txBody>
        </p:sp>
        <p:sp>
          <p:nvSpPr>
            <p:cNvPr id="27659" name="Rectangle 40">
              <a:extLst>
                <a:ext uri="{FF2B5EF4-FFF2-40B4-BE49-F238E27FC236}">
                  <a16:creationId xmlns:a16="http://schemas.microsoft.com/office/drawing/2014/main" id="{625E8925-DC0C-4471-BA0E-E596CB24036F}"/>
                </a:ext>
              </a:extLst>
            </p:cNvPr>
            <p:cNvSpPr>
              <a:spLocks noChangeArrowheads="1"/>
            </p:cNvSpPr>
            <p:nvPr/>
          </p:nvSpPr>
          <p:spPr bwMode="auto">
            <a:xfrm>
              <a:off x="3317" y="1056"/>
              <a:ext cx="49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800">
                  <a:latin typeface="Arial" panose="020B0604020202020204" pitchFamily="34" charset="0"/>
                  <a:ea typeface="宋体" panose="02010600030101010101" pitchFamily="2" charset="-122"/>
                </a:rPr>
                <a:t>5</a:t>
              </a:r>
              <a:r>
                <a:rPr lang="zh-CN" altLang="en-US" b="0">
                  <a:ea typeface="宋体" panose="02010600030101010101" pitchFamily="2" charset="-122"/>
                </a:rPr>
                <a:t> </a:t>
              </a:r>
              <a:r>
                <a:rPr lang="en-US" altLang="zh-CN" sz="1800">
                  <a:latin typeface="Arial" panose="020B0604020202020204" pitchFamily="34" charset="0"/>
                  <a:ea typeface="宋体" panose="02010600030101010101" pitchFamily="2" charset="-122"/>
                </a:rPr>
                <a:t>bits</a:t>
              </a:r>
            </a:p>
          </p:txBody>
        </p:sp>
        <p:sp>
          <p:nvSpPr>
            <p:cNvPr id="27660" name="Rectangle 41">
              <a:extLst>
                <a:ext uri="{FF2B5EF4-FFF2-40B4-BE49-F238E27FC236}">
                  <a16:creationId xmlns:a16="http://schemas.microsoft.com/office/drawing/2014/main" id="{E241D68B-9564-4101-8223-BF410322CE8A}"/>
                </a:ext>
              </a:extLst>
            </p:cNvPr>
            <p:cNvSpPr>
              <a:spLocks noChangeArrowheads="1"/>
            </p:cNvSpPr>
            <p:nvPr/>
          </p:nvSpPr>
          <p:spPr bwMode="auto">
            <a:xfrm>
              <a:off x="2731" y="1056"/>
              <a:ext cx="489"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800">
                  <a:latin typeface="Arial" panose="020B0604020202020204" pitchFamily="34" charset="0"/>
                  <a:ea typeface="宋体" panose="02010600030101010101" pitchFamily="2" charset="-122"/>
                </a:rPr>
                <a:t>5</a:t>
              </a:r>
              <a:r>
                <a:rPr lang="zh-CN" altLang="en-US" b="0">
                  <a:ea typeface="宋体" panose="02010600030101010101" pitchFamily="2" charset="-122"/>
                </a:rPr>
                <a:t> </a:t>
              </a:r>
              <a:r>
                <a:rPr lang="en-US" altLang="zh-CN" sz="1800">
                  <a:latin typeface="Arial" panose="020B0604020202020204" pitchFamily="34" charset="0"/>
                  <a:ea typeface="宋体" panose="02010600030101010101" pitchFamily="2" charset="-122"/>
                </a:rPr>
                <a:t>bits</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5107">
                                            <p:txEl>
                                              <p:pRg st="1" end="1"/>
                                            </p:txEl>
                                          </p:spTgt>
                                        </p:tgtEl>
                                        <p:attrNameLst>
                                          <p:attrName>style.visibility</p:attrName>
                                        </p:attrNameLst>
                                      </p:cBhvr>
                                      <p:to>
                                        <p:strVal val="visible"/>
                                      </p:to>
                                    </p:set>
                                    <p:animEffect transition="in" filter="blinds(horizontal)">
                                      <p:cBhvr>
                                        <p:cTn id="7" dur="500"/>
                                        <p:tgtEl>
                                          <p:spTgt spid="1751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5107">
                                            <p:txEl>
                                              <p:pRg st="2" end="2"/>
                                            </p:txEl>
                                          </p:spTgt>
                                        </p:tgtEl>
                                        <p:attrNameLst>
                                          <p:attrName>style.visibility</p:attrName>
                                        </p:attrNameLst>
                                      </p:cBhvr>
                                      <p:to>
                                        <p:strVal val="visible"/>
                                      </p:to>
                                    </p:set>
                                    <p:animEffect transition="in" filter="blinds(horizontal)">
                                      <p:cBhvr>
                                        <p:cTn id="12" dur="500"/>
                                        <p:tgtEl>
                                          <p:spTgt spid="17510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75107">
                                            <p:txEl>
                                              <p:pRg st="3" end="3"/>
                                            </p:txEl>
                                          </p:spTgt>
                                        </p:tgtEl>
                                        <p:attrNameLst>
                                          <p:attrName>style.visibility</p:attrName>
                                        </p:attrNameLst>
                                      </p:cBhvr>
                                      <p:to>
                                        <p:strVal val="visible"/>
                                      </p:to>
                                    </p:set>
                                    <p:animEffect transition="in" filter="blinds(horizontal)">
                                      <p:cBhvr>
                                        <p:cTn id="17" dur="500"/>
                                        <p:tgtEl>
                                          <p:spTgt spid="17510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75107">
                                            <p:txEl>
                                              <p:pRg st="4" end="4"/>
                                            </p:txEl>
                                          </p:spTgt>
                                        </p:tgtEl>
                                        <p:attrNameLst>
                                          <p:attrName>style.visibility</p:attrName>
                                        </p:attrNameLst>
                                      </p:cBhvr>
                                      <p:to>
                                        <p:strVal val="visible"/>
                                      </p:to>
                                    </p:set>
                                    <p:animEffect transition="in" filter="blinds(horizontal)">
                                      <p:cBhvr>
                                        <p:cTn id="22" dur="500"/>
                                        <p:tgtEl>
                                          <p:spTgt spid="17510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75107">
                                            <p:txEl>
                                              <p:pRg st="5" end="5"/>
                                            </p:txEl>
                                          </p:spTgt>
                                        </p:tgtEl>
                                        <p:attrNameLst>
                                          <p:attrName>style.visibility</p:attrName>
                                        </p:attrNameLst>
                                      </p:cBhvr>
                                      <p:to>
                                        <p:strVal val="visible"/>
                                      </p:to>
                                    </p:set>
                                    <p:animEffect transition="in" filter="blinds(horizontal)">
                                      <p:cBhvr>
                                        <p:cTn id="27" dur="500"/>
                                        <p:tgtEl>
                                          <p:spTgt spid="17510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75110"/>
                                        </p:tgtEl>
                                        <p:attrNameLst>
                                          <p:attrName>style.visibility</p:attrName>
                                        </p:attrNameLst>
                                      </p:cBhvr>
                                      <p:to>
                                        <p:strVal val="visible"/>
                                      </p:to>
                                    </p:set>
                                    <p:animEffect transition="in" filter="blinds(horizontal)">
                                      <p:cBhvr>
                                        <p:cTn id="32" dur="500"/>
                                        <p:tgtEl>
                                          <p:spTgt spid="1751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75107">
                                            <p:txEl>
                                              <p:pRg st="9" end="9"/>
                                            </p:txEl>
                                          </p:spTgt>
                                        </p:tgtEl>
                                        <p:attrNameLst>
                                          <p:attrName>style.visibility</p:attrName>
                                        </p:attrNameLst>
                                      </p:cBhvr>
                                      <p:to>
                                        <p:strVal val="visible"/>
                                      </p:to>
                                    </p:set>
                                    <p:animEffect transition="in" filter="blinds(horizontal)">
                                      <p:cBhvr>
                                        <p:cTn id="37" dur="500"/>
                                        <p:tgtEl>
                                          <p:spTgt spid="175107">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75107">
                                            <p:txEl>
                                              <p:pRg st="10" end="10"/>
                                            </p:txEl>
                                          </p:spTgt>
                                        </p:tgtEl>
                                        <p:attrNameLst>
                                          <p:attrName>style.visibility</p:attrName>
                                        </p:attrNameLst>
                                      </p:cBhvr>
                                      <p:to>
                                        <p:strVal val="visible"/>
                                      </p:to>
                                    </p:set>
                                    <p:animEffect transition="in" filter="blinds(horizontal)">
                                      <p:cBhvr>
                                        <p:cTn id="42" dur="500"/>
                                        <p:tgtEl>
                                          <p:spTgt spid="175107">
                                            <p:txEl>
                                              <p:pRg st="10" end="1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75107">
                                            <p:txEl>
                                              <p:pRg st="11" end="11"/>
                                            </p:txEl>
                                          </p:spTgt>
                                        </p:tgtEl>
                                        <p:attrNameLst>
                                          <p:attrName>style.visibility</p:attrName>
                                        </p:attrNameLst>
                                      </p:cBhvr>
                                      <p:to>
                                        <p:strVal val="visible"/>
                                      </p:to>
                                    </p:set>
                                    <p:animEffect transition="in" filter="blinds(horizontal)">
                                      <p:cBhvr>
                                        <p:cTn id="47" dur="500"/>
                                        <p:tgtEl>
                                          <p:spTgt spid="175107">
                                            <p:txEl>
                                              <p:pRg st="11" end="1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75107">
                                            <p:txEl>
                                              <p:pRg st="12" end="12"/>
                                            </p:txEl>
                                          </p:spTgt>
                                        </p:tgtEl>
                                        <p:attrNameLst>
                                          <p:attrName>style.visibility</p:attrName>
                                        </p:attrNameLst>
                                      </p:cBhvr>
                                      <p:to>
                                        <p:strVal val="visible"/>
                                      </p:to>
                                    </p:set>
                                    <p:animEffect transition="in" filter="blinds(horizontal)">
                                      <p:cBhvr>
                                        <p:cTn id="52" dur="500"/>
                                        <p:tgtEl>
                                          <p:spTgt spid="175107">
                                            <p:txEl>
                                              <p:pRg st="12" end="12"/>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175107">
                                            <p:txEl>
                                              <p:pRg st="13" end="13"/>
                                            </p:txEl>
                                          </p:spTgt>
                                        </p:tgtEl>
                                        <p:attrNameLst>
                                          <p:attrName>style.visibility</p:attrName>
                                        </p:attrNameLst>
                                      </p:cBhvr>
                                      <p:to>
                                        <p:strVal val="visible"/>
                                      </p:to>
                                    </p:set>
                                    <p:animEffect transition="in" filter="blinds(horizontal)">
                                      <p:cBhvr>
                                        <p:cTn id="57" dur="500"/>
                                        <p:tgtEl>
                                          <p:spTgt spid="175107">
                                            <p:txEl>
                                              <p:pRg st="13" end="13"/>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175107">
                                            <p:txEl>
                                              <p:pRg st="14" end="14"/>
                                            </p:txEl>
                                          </p:spTgt>
                                        </p:tgtEl>
                                        <p:attrNameLst>
                                          <p:attrName>style.visibility</p:attrName>
                                        </p:attrNameLst>
                                      </p:cBhvr>
                                      <p:to>
                                        <p:strVal val="visible"/>
                                      </p:to>
                                    </p:set>
                                    <p:animEffect transition="in" filter="blinds(horizontal)">
                                      <p:cBhvr>
                                        <p:cTn id="62" dur="500"/>
                                        <p:tgtEl>
                                          <p:spTgt spid="17510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ecture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lecture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600" b="1"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600" b="1"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lecture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ure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cture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ure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ure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cture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HD:User Folder:C152 Spring95:lecture1</Template>
  <TotalTime>2184121093</TotalTime>
  <Pages>42</Pages>
  <Words>15308</Words>
  <Application>Microsoft Office PowerPoint</Application>
  <PresentationFormat>全屏显示(4:3)</PresentationFormat>
  <Paragraphs>2368</Paragraphs>
  <Slides>82</Slides>
  <Notes>27</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82</vt:i4>
      </vt:variant>
    </vt:vector>
  </HeadingPairs>
  <TitlesOfParts>
    <vt:vector size="91" baseType="lpstr">
      <vt:lpstr>方正舒体</vt:lpstr>
      <vt:lpstr>黑体</vt:lpstr>
      <vt:lpstr>宋体</vt:lpstr>
      <vt:lpstr>微软雅黑</vt:lpstr>
      <vt:lpstr>Arial</vt:lpstr>
      <vt:lpstr>Times New Roman</vt:lpstr>
      <vt:lpstr>Wingdings</vt:lpstr>
      <vt:lpstr>lecture1</vt:lpstr>
      <vt:lpstr>位图图像</vt:lpstr>
      <vt:lpstr>PowerPoint 演示文稿</vt:lpstr>
      <vt:lpstr>第一讲  流水线数据通路和控制</vt:lpstr>
      <vt:lpstr>复习：A Single Cycle Processor</vt:lpstr>
      <vt:lpstr>一个日常生活中的例子—洗衣店工作</vt:lpstr>
      <vt:lpstr>非流水线方式--Sequential Laundry（串行方式）</vt:lpstr>
      <vt:lpstr>Pipelined Laundry: (Start work ASAP)</vt:lpstr>
      <vt:lpstr>例如，Load指令分5个阶段：</vt:lpstr>
      <vt:lpstr>单周期指令模型与流水模型的性能比较</vt:lpstr>
      <vt:lpstr>流水线指令集的设计</vt:lpstr>
      <vt:lpstr>由Load指令构成的流水线</vt:lpstr>
      <vt:lpstr>R-type指令的4个阶段</vt:lpstr>
      <vt:lpstr>含R-type和 Load 指令的流水线</vt:lpstr>
      <vt:lpstr> 解决办法：R-type的Wr操作延后一个周期执行</vt:lpstr>
      <vt:lpstr>Store指令的四个阶段</vt:lpstr>
      <vt:lpstr>Beq的四个阶段</vt:lpstr>
      <vt:lpstr>A Pipelined Datapath（五阶段流水线数据通路）</vt:lpstr>
      <vt:lpstr>取指令（Ifetch) 阶段</vt:lpstr>
      <vt:lpstr>指令部件 IUnit的设计</vt:lpstr>
      <vt:lpstr>译码/取数（Reg/Dec）阶段</vt:lpstr>
      <vt:lpstr>Load指令的地址计算（Exec）阶段</vt:lpstr>
      <vt:lpstr>执行部件（Exec Unit）的设计</vt:lpstr>
      <vt:lpstr>Load指令的存储器读(Mem)阶段</vt:lpstr>
      <vt:lpstr>Load指令的回写（Write Back）阶段</vt:lpstr>
      <vt:lpstr>流水线中的Control Signals如何获得?</vt:lpstr>
      <vt:lpstr>Load指令:流水线中的控制信号</vt:lpstr>
      <vt:lpstr>流水线中的Control Signals</vt:lpstr>
      <vt:lpstr>流水线控制逻辑(Control)的设计</vt:lpstr>
      <vt:lpstr>PowerPoint 演示文稿</vt:lpstr>
      <vt:lpstr>第二讲 流水线冒险处理 </vt:lpstr>
      <vt:lpstr>流水线冒险（hazard）</vt:lpstr>
      <vt:lpstr>结构冒险的解决方法</vt:lpstr>
      <vt:lpstr>数据冒险（ Data Hazard ）</vt:lpstr>
      <vt:lpstr>数据冒险的解决方法</vt:lpstr>
      <vt:lpstr>方法1: 在硬件上采取措施，使相关指令延迟执行</vt:lpstr>
      <vt:lpstr>方法 2: 软件上插入空操作指令</vt:lpstr>
      <vt:lpstr>方法3:  同一周期内寄存器组先写后读</vt:lpstr>
      <vt:lpstr>方法4:  利用DataPath中的中间数据：转发+阻塞</vt:lpstr>
      <vt:lpstr>Load-use数据冒险</vt:lpstr>
      <vt:lpstr>方法5：用编译器调整指令顺序来解决数据冒险</vt:lpstr>
      <vt:lpstr>控制冒险（ Control Hazard ）</vt:lpstr>
      <vt:lpstr>控制冒险的解决方法</vt:lpstr>
      <vt:lpstr>简单（静态）分支预测方法</vt:lpstr>
      <vt:lpstr>PowerPoint 演示文稿</vt:lpstr>
      <vt:lpstr>带静态分支预测处理的数据通路</vt:lpstr>
      <vt:lpstr>动态分支预测方法</vt:lpstr>
      <vt:lpstr>分支历史记录表BHT</vt:lpstr>
      <vt:lpstr>动态预测基本方法</vt:lpstr>
      <vt:lpstr>例1：对于单循环分支一位动态预测 </vt:lpstr>
      <vt:lpstr>例2：双重循环的一位动态预测</vt:lpstr>
      <vt:lpstr>采用二位预测位的动态预测 </vt:lpstr>
      <vt:lpstr>例1：单循环分支的两位动态预测</vt:lpstr>
      <vt:lpstr>例2：双重循环的两位动态预测</vt:lpstr>
      <vt:lpstr>延迟分支法</vt:lpstr>
      <vt:lpstr>另一种控制冒险：异常和中断</vt:lpstr>
      <vt:lpstr>异常的处理</vt:lpstr>
      <vt:lpstr>带异常处理的流水线数据通路</vt:lpstr>
      <vt:lpstr>流水线方式下的异常处理的难点问题</vt:lpstr>
      <vt:lpstr>三种处理器实现方式的比较</vt:lpstr>
      <vt:lpstr>PowerPoint 演示文稿</vt:lpstr>
      <vt:lpstr>PowerPoint 演示文稿</vt:lpstr>
      <vt:lpstr>第二讲小结</vt:lpstr>
      <vt:lpstr>第三讲 高级流水线技术</vt:lpstr>
      <vt:lpstr>提高性能措施—实现指令级并行</vt:lpstr>
      <vt:lpstr>实现多发射技术的基础—推测技术</vt:lpstr>
      <vt:lpstr>静态多发射处理器</vt:lpstr>
      <vt:lpstr>静态多发射处理器实例</vt:lpstr>
      <vt:lpstr>2发射流水线数据通路（蓝色是增加部分）</vt:lpstr>
      <vt:lpstr>2发射流水线的特点</vt:lpstr>
      <vt:lpstr>例：2发射MIPS指令调度</vt:lpstr>
      <vt:lpstr>用“循环展开”技术进行指令调度</vt:lpstr>
      <vt:lpstr>循环展开后的偏移量分析</vt:lpstr>
      <vt:lpstr>实例：Intel IA-64架构</vt:lpstr>
      <vt:lpstr>动态多发射处理器</vt:lpstr>
      <vt:lpstr>动态流水线调度的通用模型</vt:lpstr>
      <vt:lpstr>动态流水线的几种执行模式</vt:lpstr>
      <vt:lpstr>本讲小结</vt:lpstr>
      <vt:lpstr>本章总结1</vt:lpstr>
      <vt:lpstr>本章总结2</vt:lpstr>
      <vt:lpstr>本章总结3</vt:lpstr>
      <vt:lpstr>本章总结4</vt:lpstr>
      <vt:lpstr>本章总结5</vt:lpstr>
      <vt:lpstr>作业</vt:lpstr>
    </vt:vector>
  </TitlesOfParts>
  <Company>Wayne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ECE4680: Computer Organization &amp; Architecture</dc:title>
  <dc:subject>Designing a Pipeline Processor</dc:subject>
  <dc:creator>gchen</dc:creator>
  <cp:keywords/>
  <dc:description/>
  <cp:lastModifiedBy>liaoj</cp:lastModifiedBy>
  <cp:revision>1116</cp:revision>
  <cp:lastPrinted>1999-10-25T19:18:20Z</cp:lastPrinted>
  <dcterms:created xsi:type="dcterms:W3CDTF">1996-09-09T11:47:24Z</dcterms:created>
  <dcterms:modified xsi:type="dcterms:W3CDTF">2024-11-08T06:39:27Z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vipin@eng.wayne.edu</vt:lpwstr>
  </property>
  <property fmtid="{D5CDD505-2E9C-101B-9397-08002B2CF9AE}" pid="8" name="HomePage">
    <vt:lpwstr>http://www.pdcl.eng.wayne.edu/~vipin</vt:lpwstr>
  </property>
  <property fmtid="{D5CDD505-2E9C-101B-9397-08002B2CF9AE}" pid="9" name="Other">
    <vt:lpwstr>Vipin Chaudhary_x000d_
Dept. of Electrical &amp; Computer Engineering_x000d_
Wayne State University</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1</vt:i4>
  </property>
  <property fmtid="{D5CDD505-2E9C-101B-9397-08002B2CF9AE}" pid="21" name="OutputDir">
    <vt:lpwstr>C:\WINDOWS\Desktop\VIPIN\WSU\ACADEMIC\COURSES\ECE468\SLIDES\web</vt:lpwstr>
  </property>
</Properties>
</file>